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F2B18-AEBD-C8DE-181B-FF8439BD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0D7E77-CB17-42BE-A429-A7DAA598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15CB-A34B-8DF3-5B9E-E7A8429C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DE05A-77D2-FBFB-A5B4-02F9F58E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7B85-31B7-792C-85D1-7E7C9AFD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1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F765E-CD6E-D690-B575-DB0AFA05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6ABA7-B3F7-3A2F-67BC-6902CD3F9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52A8-250C-53A8-3E4A-0432D6AC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30ECF-5D5F-63A8-1669-75048DA7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8162E-E89D-2D46-AC5C-40A257D0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7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711B7-5FC9-9235-0877-0C30F7BF6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5894A-09E9-1235-99FF-0D0D47DE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23420-98D7-A710-840B-15D721B3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233BC-83AF-F8B0-1E7F-A47A0500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71280-AD90-174F-7BF1-8A37811F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C8F8-15C7-D29E-775C-3A581794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3EF0-C263-4D4F-6ACC-F73D3646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A82B1-670A-0087-0D8C-582DBAEA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19737-D184-197A-AC25-D1522A5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1089-5096-AB3C-C100-F5FDDF69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BDEEA-6CA2-8FE8-E17D-673871F1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EC567-E926-DD23-10A4-4B1C1F49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98887-EAC3-9247-E679-7672864C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4D213-695D-B031-D145-BA9B5492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AC3E4-969A-01B1-A42F-3133273C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3A38-6492-34CD-EB17-A9D34036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32A59-8253-1F3C-5819-66BE75F4E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00201-5D60-EF93-2C99-191E3611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1AB4D-4F7C-873B-1162-496914D5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C4AB9-D4B0-456A-A2DA-0526F05B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2C07D-BC57-9F33-453E-412750E3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B122-35E6-D659-3620-280CEA9C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23454-BF49-3459-0D4A-533FFF7E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79932-D883-7D1E-3B0D-077CE832D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D19A2-C893-8DE1-8FAC-1D4C79582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6C1D2D-3737-E003-4E07-10F08C294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E2AD3-DE0B-18E5-B97E-0489054C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8BC65-8D85-3D03-48F4-AAF5645B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9316D9-B0BD-2FF0-39FA-EB08D40A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BC877-3D7F-06E2-7F06-33E7768D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3ED24-9704-4B2F-7750-C6510CA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BC6FD-C3F4-BF54-AE41-9C6E23B7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30EB01-A227-33AC-E2C0-3F5628AF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FFDD20-1684-8B31-6FC7-44B259D6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7893C0-D338-2C1F-C3D5-1F82E5BB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0212C-0D06-975D-8460-87BF9F82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D23FE-EC01-FF1D-C16A-810AFE00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C1093-0725-2D8C-8398-A02E9D2B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2AA64-8970-EEB2-C9E1-910D3BBC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186F-C403-9B39-543E-C542DC78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5ADCF-85F9-B794-0ED2-D10924C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9A8F6-A290-7E4B-C58C-27401322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35906-FF90-AEFB-BE2A-E2D1668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E55CF-8D28-CBD5-0D01-BCB82640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02FB5-A5EE-E938-1EF7-832C4AA8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8E8E5-4EC3-6620-1529-E23616F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02EFC-B597-7100-7D3D-8A22BAA4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1E61B-3153-6009-0D72-512D76E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7F9047-18CF-D5E6-5D75-5F4DF674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7C546-AAC7-14DB-0BE8-8E7DB984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127F1-C89B-2338-85C7-C7E3A6D6F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8EB4-4D58-4ACD-9A1D-BC614009EA1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A60D2-ACE7-E48B-661F-DBC06EC6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C287-9674-7638-FDCE-285D5164F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F530-422B-487B-BDD6-51ED5F2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F65F0-4658-1D98-9568-2DB6AE7A4F86}"/>
              </a:ext>
            </a:extLst>
          </p:cNvPr>
          <p:cNvSpPr txBox="1"/>
          <p:nvPr/>
        </p:nvSpPr>
        <p:spPr>
          <a:xfrm>
            <a:off x="2387588" y="1340768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물가 상승률에 따른 평균소득의 </a:t>
            </a:r>
            <a:endParaRPr lang="en-US" altLang="ko-KR" sz="4000" dirty="0"/>
          </a:p>
          <a:p>
            <a:pPr algn="ctr"/>
            <a:r>
              <a:rPr lang="ko-KR" altLang="en-US" sz="4000" dirty="0"/>
              <a:t>증가율을 통한 미래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80911-E420-F286-3733-FB72853B4A63}"/>
              </a:ext>
            </a:extLst>
          </p:cNvPr>
          <p:cNvSpPr txBox="1"/>
          <p:nvPr/>
        </p:nvSpPr>
        <p:spPr>
          <a:xfrm>
            <a:off x="8832304" y="5055567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팀장 </a:t>
            </a:r>
            <a:r>
              <a:rPr lang="ko-KR" altLang="en-US" dirty="0" err="1"/>
              <a:t>구경현</a:t>
            </a:r>
            <a:endParaRPr lang="en-US" altLang="ko-KR" dirty="0"/>
          </a:p>
          <a:p>
            <a:pPr algn="r"/>
            <a:r>
              <a:rPr lang="ko-KR" altLang="en-US" dirty="0"/>
              <a:t>팀원 안태현</a:t>
            </a:r>
            <a:endParaRPr lang="en-US" altLang="ko-KR" dirty="0"/>
          </a:p>
          <a:p>
            <a:pPr algn="r"/>
            <a:r>
              <a:rPr lang="ko-KR" altLang="en-US" dirty="0" err="1"/>
              <a:t>이찬희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16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데이터 수집 및 </a:t>
            </a:r>
            <a:r>
              <a:rPr lang="ko-KR" altLang="en-US" i="1" dirty="0" err="1"/>
              <a:t>전처리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1343472" y="149584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물가지수</a:t>
            </a:r>
            <a:endParaRPr lang="en-US" altLang="ko-KR" dirty="0"/>
          </a:p>
        </p:txBody>
      </p:sp>
      <p:pic>
        <p:nvPicPr>
          <p:cNvPr id="3" name="그림 2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EF8AD94A-9744-3134-70CC-FEA419CD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52" y="1894767"/>
            <a:ext cx="3867323" cy="4194826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70F1F39-5373-EED5-298A-EBFDDB1D12DC}"/>
              </a:ext>
            </a:extLst>
          </p:cNvPr>
          <p:cNvSpPr/>
          <p:nvPr/>
        </p:nvSpPr>
        <p:spPr>
          <a:xfrm rot="16200000">
            <a:off x="6290916" y="3471180"/>
            <a:ext cx="864096" cy="720080"/>
          </a:xfrm>
          <a:prstGeom prst="downArrow">
            <a:avLst>
              <a:gd name="adj1" fmla="val 31085"/>
              <a:gd name="adj2" fmla="val 308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DFAB419-30CA-D583-6864-FC0CAB59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1894766"/>
            <a:ext cx="2139131" cy="41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2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데이터 수집 및 </a:t>
            </a:r>
            <a:r>
              <a:rPr lang="ko-KR" altLang="en-US" i="1" dirty="0" err="1"/>
              <a:t>전처리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1343471" y="1495842"/>
            <a:ext cx="463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품목별 물가지수</a:t>
            </a:r>
            <a:endParaRPr lang="en-US" alt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70F1F39-5373-EED5-298A-EBFDDB1D12DC}"/>
              </a:ext>
            </a:extLst>
          </p:cNvPr>
          <p:cNvSpPr/>
          <p:nvPr/>
        </p:nvSpPr>
        <p:spPr>
          <a:xfrm rot="16200000">
            <a:off x="5771964" y="3780332"/>
            <a:ext cx="864096" cy="720080"/>
          </a:xfrm>
          <a:prstGeom prst="downArrow">
            <a:avLst>
              <a:gd name="adj1" fmla="val 31085"/>
              <a:gd name="adj2" fmla="val 308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018267F-0411-B13D-7FFB-42408AC0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5" y="2082964"/>
            <a:ext cx="5256583" cy="4114817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277FFEA-DF28-47D1-6192-418CCE18A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06" y="2092506"/>
            <a:ext cx="5314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6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데이터 수집 및 </a:t>
            </a:r>
            <a:r>
              <a:rPr lang="ko-KR" altLang="en-US" i="1" dirty="0" err="1"/>
              <a:t>전처리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1343471" y="1495842"/>
            <a:ext cx="463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  <a:r>
              <a:rPr lang="ko-KR" altLang="en-US" dirty="0"/>
              <a:t>인당 개인소득</a:t>
            </a:r>
            <a:endParaRPr lang="en-US" alt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70F1F39-5373-EED5-298A-EBFDDB1D12DC}"/>
              </a:ext>
            </a:extLst>
          </p:cNvPr>
          <p:cNvSpPr/>
          <p:nvPr/>
        </p:nvSpPr>
        <p:spPr>
          <a:xfrm rot="16200000">
            <a:off x="6553597" y="3788152"/>
            <a:ext cx="864096" cy="720080"/>
          </a:xfrm>
          <a:prstGeom prst="downArrow">
            <a:avLst>
              <a:gd name="adj1" fmla="val 31085"/>
              <a:gd name="adj2" fmla="val 308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318A6EF-0005-706C-83D7-0925A3A5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991535"/>
            <a:ext cx="2376264" cy="4377944"/>
          </a:xfrm>
          <a:prstGeom prst="rect">
            <a:avLst/>
          </a:prstGeom>
        </p:spPr>
      </p:pic>
      <p:pic>
        <p:nvPicPr>
          <p:cNvPr id="10" name="그림 9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E47C284-695D-8A19-89E8-52DAAC254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91535"/>
            <a:ext cx="4803626" cy="43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7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구축 </a:t>
            </a:r>
            <a:r>
              <a:rPr lang="en-US" altLang="ko-KR" dirty="0"/>
              <a:t>– </a:t>
            </a:r>
            <a:r>
              <a:rPr lang="ko-KR" altLang="en-US" dirty="0"/>
              <a:t>그래프 개형</a:t>
            </a:r>
            <a:endParaRPr lang="en-US" altLang="ko-KR" dirty="0"/>
          </a:p>
        </p:txBody>
      </p:sp>
      <p:pic>
        <p:nvPicPr>
          <p:cNvPr id="3" name="그림 2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7A62D022-91F2-D3E1-1738-AB731BB3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513560"/>
            <a:ext cx="3576240" cy="3435720"/>
          </a:xfrm>
          <a:prstGeom prst="rect">
            <a:avLst/>
          </a:prstGeom>
        </p:spPr>
      </p:pic>
      <p:pic>
        <p:nvPicPr>
          <p:cNvPr id="9" name="그림 8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9D15666F-43C0-7D17-59F3-D96CC579B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4" y="2525546"/>
            <a:ext cx="3298304" cy="3251755"/>
          </a:xfrm>
          <a:prstGeom prst="rect">
            <a:avLst/>
          </a:prstGeom>
        </p:spPr>
      </p:pic>
      <p:pic>
        <p:nvPicPr>
          <p:cNvPr id="11" name="그림 10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AE6FDB3E-0D08-84EF-3F73-DF823F34C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60" y="2330869"/>
            <a:ext cx="3667473" cy="3615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64BF93-E17D-8734-AFC9-373433D8225B}"/>
              </a:ext>
            </a:extLst>
          </p:cNvPr>
          <p:cNvSpPr txBox="1"/>
          <p:nvPr/>
        </p:nvSpPr>
        <p:spPr>
          <a:xfrm>
            <a:off x="1991544" y="61360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개인소득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24610-7E93-EC7B-E2A9-30BA2C9F08A1}"/>
              </a:ext>
            </a:extLst>
          </p:cNvPr>
          <p:cNvSpPr txBox="1"/>
          <p:nvPr/>
        </p:nvSpPr>
        <p:spPr>
          <a:xfrm>
            <a:off x="5375920" y="612883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연도별 물가지수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9E500-7F40-21AE-FACA-5168138849E3}"/>
              </a:ext>
            </a:extLst>
          </p:cNvPr>
          <p:cNvSpPr txBox="1"/>
          <p:nvPr/>
        </p:nvSpPr>
        <p:spPr>
          <a:xfrm>
            <a:off x="9264352" y="612883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월별 물가지수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77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구축 </a:t>
            </a:r>
            <a:r>
              <a:rPr lang="en-US" altLang="ko-KR" dirty="0"/>
              <a:t>– </a:t>
            </a:r>
            <a:r>
              <a:rPr lang="ko-KR" altLang="en-US" dirty="0"/>
              <a:t>선형회귀</a:t>
            </a:r>
            <a:endParaRPr lang="en-US" altLang="ko-KR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081623F-69B4-2090-6890-8327CA3B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348880"/>
            <a:ext cx="5439461" cy="4177620"/>
          </a:xfrm>
          <a:prstGeom prst="rect">
            <a:avLst/>
          </a:prstGeom>
        </p:spPr>
      </p:pic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32F4BFD-E2AA-318F-DEE8-1FE92337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05" y="2348879"/>
            <a:ext cx="5439462" cy="41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0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구축 </a:t>
            </a:r>
            <a:r>
              <a:rPr lang="en-US" altLang="ko-KR" dirty="0"/>
              <a:t>– </a:t>
            </a:r>
            <a:r>
              <a:rPr lang="ko-KR" altLang="en-US" dirty="0"/>
              <a:t>선형회귀</a:t>
            </a:r>
            <a:endParaRPr lang="en-US" altLang="ko-KR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C9F7EBC-F90B-79EA-9A9F-4B45FDF9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614064"/>
            <a:ext cx="5570906" cy="3725016"/>
          </a:xfrm>
          <a:prstGeom prst="rect">
            <a:avLst/>
          </a:prstGeom>
        </p:spPr>
      </p:pic>
      <p:pic>
        <p:nvPicPr>
          <p:cNvPr id="9" name="그림 8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CF613B65-DF16-08BE-700D-92140CE7C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65" y="1957482"/>
            <a:ext cx="53149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구축 </a:t>
            </a:r>
            <a:r>
              <a:rPr lang="en-US" altLang="ko-KR" dirty="0"/>
              <a:t>– </a:t>
            </a:r>
            <a:r>
              <a:rPr lang="ko-KR" altLang="en-US" dirty="0"/>
              <a:t>시계열 분석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1363D8-A37C-B502-3DAF-E6C0AF966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3" b="6695"/>
          <a:stretch/>
        </p:blipFill>
        <p:spPr bwMode="auto">
          <a:xfrm>
            <a:off x="525094" y="2348350"/>
            <a:ext cx="5407447" cy="403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C3C4E0-61EB-E7B0-2B69-36F39156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58" y="3722154"/>
            <a:ext cx="568947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83E5072-74E5-2240-4FCB-AC507B83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03" y="4250626"/>
            <a:ext cx="568947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18068-97F9-8269-4E60-51B1FBA0EC69}"/>
              </a:ext>
            </a:extLst>
          </p:cNvPr>
          <p:cNvSpPr txBox="1"/>
          <p:nvPr/>
        </p:nvSpPr>
        <p:spPr>
          <a:xfrm>
            <a:off x="6423177" y="3290371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시계열 데이터 모델 구축 전 최상의 파라미터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440F8-F06A-F952-59A2-26275881A138}"/>
              </a:ext>
            </a:extLst>
          </p:cNvPr>
          <p:cNvSpPr txBox="1"/>
          <p:nvPr/>
        </p:nvSpPr>
        <p:spPr>
          <a:xfrm>
            <a:off x="6425135" y="504271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2,1,1 </a:t>
            </a:r>
            <a:r>
              <a:rPr lang="ko-KR" altLang="en-US" dirty="0"/>
              <a:t>모델이 최상의 결과를 나타낸다는 것을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2D9-37FE-37C6-ABDB-04253D6B107D}"/>
              </a:ext>
            </a:extLst>
          </p:cNvPr>
          <p:cNvSpPr txBox="1"/>
          <p:nvPr/>
        </p:nvSpPr>
        <p:spPr>
          <a:xfrm>
            <a:off x="6314745" y="1946105"/>
            <a:ext cx="568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휴먼명조"/>
              </a:rPr>
              <a:t>시계열 분석을 통한 개인소득과 물가지수의 관계 예측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1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927E41-D49A-ECCD-3551-0FFDDDE0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880587"/>
            <a:ext cx="553411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B00716-7A18-B3A8-4B51-4D3ED975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17" y="3501008"/>
            <a:ext cx="2610214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376175-C1EE-701F-622A-E69ED9BE47F4}"/>
              </a:ext>
            </a:extLst>
          </p:cNvPr>
          <p:cNvSpPr txBox="1"/>
          <p:nvPr/>
        </p:nvSpPr>
        <p:spPr>
          <a:xfrm>
            <a:off x="8256240" y="26608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4380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2B73A7-236A-4BAE-5E1D-60AF4D6E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54" y="2044030"/>
            <a:ext cx="7239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0D369-9276-1446-701A-A302693D2A82}"/>
              </a:ext>
            </a:extLst>
          </p:cNvPr>
          <p:cNvSpPr txBox="1"/>
          <p:nvPr/>
        </p:nvSpPr>
        <p:spPr>
          <a:xfrm>
            <a:off x="3824000" y="14500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시계열 분석을 통한 미래의 개인소득 예측</a:t>
            </a:r>
          </a:p>
        </p:txBody>
      </p:sp>
    </p:spTree>
    <p:extLst>
      <p:ext uri="{BB962C8B-B14F-4D97-AF65-F5344CB8AC3E}">
        <p14:creationId xmlns:p14="http://schemas.microsoft.com/office/powerpoint/2010/main" val="373972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662F03E-8A5F-AB05-B72E-D30C453D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56" y="1916832"/>
            <a:ext cx="9753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138436D-55C5-1D3B-0724-88F562C2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56" y="4581128"/>
            <a:ext cx="9753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CD99E9-5191-FAD7-E737-C0028FF27472}"/>
              </a:ext>
            </a:extLst>
          </p:cNvPr>
          <p:cNvSpPr txBox="1"/>
          <p:nvPr/>
        </p:nvSpPr>
        <p:spPr>
          <a:xfrm>
            <a:off x="3326674" y="1447845"/>
            <a:ext cx="55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시계열 분석을 통한 미래의 품목별 물가지수 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377F0-9867-2883-FE0C-61360F48A8C3}"/>
              </a:ext>
            </a:extLst>
          </p:cNvPr>
          <p:cNvSpPr txBox="1"/>
          <p:nvPr/>
        </p:nvSpPr>
        <p:spPr>
          <a:xfrm>
            <a:off x="5663952" y="42168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예측값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CA6C4-D937-FB88-8432-F3E93BE6E8B8}"/>
              </a:ext>
            </a:extLst>
          </p:cNvPr>
          <p:cNvSpPr txBox="1"/>
          <p:nvPr/>
        </p:nvSpPr>
        <p:spPr>
          <a:xfrm>
            <a:off x="5663952" y="65141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실제값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45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B1D3F-7E98-5F02-F491-7BAC5A207885}"/>
              </a:ext>
            </a:extLst>
          </p:cNvPr>
          <p:cNvSpPr txBox="1"/>
          <p:nvPr/>
        </p:nvSpPr>
        <p:spPr>
          <a:xfrm>
            <a:off x="767408" y="692696"/>
            <a:ext cx="2520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7DC8F-B76B-DE73-2FFE-3085718FFB40}"/>
              </a:ext>
            </a:extLst>
          </p:cNvPr>
          <p:cNvSpPr txBox="1"/>
          <p:nvPr/>
        </p:nvSpPr>
        <p:spPr>
          <a:xfrm>
            <a:off x="3287688" y="1124744"/>
            <a:ext cx="5112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프로젝트 정의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프로젝트 추진배경 및 필요성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프로젝트 기대효과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추진방법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/>
              <a:t>추진 목표 및 전략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추진 일정 및 역할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선정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프로젝트 수행 결과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프로젝트 수행개요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모델 구축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시사점 및 개선점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70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143847D-8646-A8D1-B9CC-8107E900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402900"/>
            <a:ext cx="5040560" cy="428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3AA71-A9B1-F27B-8AA1-75D6C493C0A7}"/>
              </a:ext>
            </a:extLst>
          </p:cNvPr>
          <p:cNvSpPr txBox="1"/>
          <p:nvPr/>
        </p:nvSpPr>
        <p:spPr>
          <a:xfrm>
            <a:off x="4367808" y="19421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데이터에 따라 </a:t>
            </a:r>
            <a:r>
              <a:rPr lang="en-US" altLang="ko-KR" dirty="0"/>
              <a:t>MAPE </a:t>
            </a:r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4834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77DC1A-7F05-D57E-9E4D-4236096C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00608"/>
            <a:ext cx="5611008" cy="4505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22EBD3-D7CD-DA8E-477F-5FBFCFE08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72" y="2276871"/>
            <a:ext cx="5449060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59D47B-5CF3-DE08-1065-BE83D1C83E1F}"/>
              </a:ext>
            </a:extLst>
          </p:cNvPr>
          <p:cNvSpPr txBox="1"/>
          <p:nvPr/>
        </p:nvSpPr>
        <p:spPr>
          <a:xfrm>
            <a:off x="3530068" y="1525434"/>
            <a:ext cx="561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MAPE</a:t>
            </a:r>
            <a:r>
              <a:rPr lang="ko-KR" altLang="en-US" dirty="0"/>
              <a:t>의 표준편차 및 각각의 </a:t>
            </a:r>
            <a:r>
              <a:rPr lang="en-US" altLang="ko-KR" dirty="0"/>
              <a:t>MAPE </a:t>
            </a:r>
            <a:r>
              <a:rPr lang="ko-KR" altLang="en-US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1839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38311-EF7F-F80D-0868-FDB50976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492896"/>
            <a:ext cx="5601482" cy="3705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1C141E-99F6-A730-13B8-1CBAA538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2" y="2348880"/>
            <a:ext cx="5420481" cy="4334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3B51E-273F-B63D-D560-B8AB11C7CD11}"/>
              </a:ext>
            </a:extLst>
          </p:cNvPr>
          <p:cNvSpPr txBox="1"/>
          <p:nvPr/>
        </p:nvSpPr>
        <p:spPr>
          <a:xfrm>
            <a:off x="3277350" y="1727111"/>
            <a:ext cx="561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이상치 탐색</a:t>
            </a:r>
          </a:p>
        </p:txBody>
      </p:sp>
    </p:spTree>
    <p:extLst>
      <p:ext uri="{BB962C8B-B14F-4D97-AF65-F5344CB8AC3E}">
        <p14:creationId xmlns:p14="http://schemas.microsoft.com/office/powerpoint/2010/main" val="203126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모델 구축</a:t>
            </a:r>
            <a:endParaRPr lang="en-US" altLang="ko-KR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3B51E-273F-B63D-D560-B8AB11C7CD11}"/>
              </a:ext>
            </a:extLst>
          </p:cNvPr>
          <p:cNvSpPr txBox="1"/>
          <p:nvPr/>
        </p:nvSpPr>
        <p:spPr>
          <a:xfrm>
            <a:off x="3277350" y="1727111"/>
            <a:ext cx="561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시각화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88A278E-EA9D-66F5-0707-21650E4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50" y="2204864"/>
            <a:ext cx="54197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114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시사점 및 개선점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시사점 및 개선점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D13-4FB0-0DFE-5E61-70AA75522ECF}"/>
              </a:ext>
            </a:extLst>
          </p:cNvPr>
          <p:cNvSpPr txBox="1"/>
          <p:nvPr/>
        </p:nvSpPr>
        <p:spPr>
          <a:xfrm>
            <a:off x="1343472" y="220486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시사점</a:t>
            </a:r>
            <a:endParaRPr lang="en-US" altLang="ko-KR" dirty="0"/>
          </a:p>
          <a:p>
            <a:r>
              <a:rPr lang="en-US" altLang="ko-KR" dirty="0"/>
              <a:t>  1) </a:t>
            </a:r>
            <a:r>
              <a:rPr lang="ko-KR" altLang="en-US" dirty="0"/>
              <a:t>선형 회귀 모델 및 시계열 분석 모델을 통한 결과값 도출</a:t>
            </a:r>
            <a:endParaRPr lang="en-US" altLang="ko-KR" dirty="0"/>
          </a:p>
          <a:p>
            <a:r>
              <a:rPr lang="en-US" altLang="ko-KR" dirty="0"/>
              <a:t>  2) </a:t>
            </a:r>
            <a:r>
              <a:rPr lang="ko-KR" altLang="en-US" dirty="0"/>
              <a:t>각각의 모델을 통한 미래 예측 값 도출</a:t>
            </a:r>
            <a:endParaRPr lang="en-US" altLang="ko-KR" dirty="0"/>
          </a:p>
          <a:p>
            <a:r>
              <a:rPr lang="en-US" altLang="ko-KR" dirty="0"/>
              <a:t>  3) </a:t>
            </a:r>
            <a:r>
              <a:rPr lang="ko-KR" altLang="en-US" dirty="0"/>
              <a:t>시계열 분석을 통해 얻은 물가지수 및 개인소득 예측 값을 통해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선형회귀식에 넣어 결과값을 얻어보고 비교 분석</a:t>
            </a:r>
            <a:endParaRPr lang="en-US" altLang="ko-KR" dirty="0"/>
          </a:p>
          <a:p>
            <a:r>
              <a:rPr lang="en-US" altLang="ko-KR" dirty="0"/>
              <a:t>  4) </a:t>
            </a:r>
            <a:r>
              <a:rPr lang="ko-KR" altLang="en-US" dirty="0"/>
              <a:t>시계열 분석에서의 결론은 약 </a:t>
            </a:r>
            <a:r>
              <a:rPr lang="en-US" altLang="ko-KR" dirty="0"/>
              <a:t>5</a:t>
            </a:r>
            <a:r>
              <a:rPr lang="ko-KR" altLang="en-US" dirty="0"/>
              <a:t>개월간 크게 변동이 없을 것으로 예측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개선점</a:t>
            </a:r>
            <a:endParaRPr lang="en-US" altLang="ko-KR" dirty="0"/>
          </a:p>
          <a:p>
            <a:r>
              <a:rPr lang="en-US" altLang="ko-KR" dirty="0"/>
              <a:t>  1) </a:t>
            </a:r>
            <a:r>
              <a:rPr lang="ko-KR" altLang="en-US" dirty="0"/>
              <a:t>데이터의 크기가 작아서 생기는 문제</a:t>
            </a:r>
            <a:endParaRPr lang="en-US" altLang="ko-KR" dirty="0"/>
          </a:p>
          <a:p>
            <a:r>
              <a:rPr lang="en-US" altLang="ko-KR" dirty="0"/>
              <a:t>  2) </a:t>
            </a:r>
            <a:r>
              <a:rPr lang="ko-KR" altLang="en-US" dirty="0"/>
              <a:t>뚜렷한 결과적 방향성을 찾지 못하였음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6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분석 구현내용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D13-4FB0-0DFE-5E61-70AA75522ECF}"/>
              </a:ext>
            </a:extLst>
          </p:cNvPr>
          <p:cNvSpPr txBox="1"/>
          <p:nvPr/>
        </p:nvSpPr>
        <p:spPr>
          <a:xfrm>
            <a:off x="1343472" y="220486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수집 정제한 데이터 상관관계 분석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구 신고 평균소득액 데이터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소비자 물가지수 데이터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분석을 통한 미래 예측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시계열 및 회귀분석 진행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분석결과 시각화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물가 상승률 데이터 및 평균소득 증가율 데이터를 통한 미래 예측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93A41-5B7D-5CD1-8948-B54EC731A213}"/>
              </a:ext>
            </a:extLst>
          </p:cNvPr>
          <p:cNvSpPr txBox="1"/>
          <p:nvPr/>
        </p:nvSpPr>
        <p:spPr>
          <a:xfrm>
            <a:off x="1053275" y="485334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구현 환경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DB1A0-FA17-8685-13E5-D3106523F97D}"/>
              </a:ext>
            </a:extLst>
          </p:cNvPr>
          <p:cNvSpPr txBox="1"/>
          <p:nvPr/>
        </p:nvSpPr>
        <p:spPr>
          <a:xfrm>
            <a:off x="1343472" y="5246511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en-US" altLang="ko-KR" dirty="0" err="1">
                <a:latin typeface="Apple SD Gothic Neo"/>
              </a:rPr>
              <a:t>Colaboratory</a:t>
            </a:r>
            <a:r>
              <a:rPr lang="en-US" altLang="ko-KR" dirty="0">
                <a:latin typeface="Apple SD Gothic Neo"/>
              </a:rPr>
              <a:t>,</a:t>
            </a:r>
            <a:r>
              <a:rPr lang="en-US" altLang="ko-KR" dirty="0">
                <a:solidFill>
                  <a:srgbClr val="1A0DAB"/>
                </a:solidFill>
                <a:latin typeface="Apple SD Gothic Neo"/>
              </a:rPr>
              <a:t> </a:t>
            </a:r>
            <a:r>
              <a:rPr lang="en-US" altLang="ko-KR" dirty="0"/>
              <a:t>Python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D03883-C1BD-814C-224C-DA628060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52" y="5610028"/>
            <a:ext cx="1505160" cy="562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FB8602-0500-E10C-046D-27605CA62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246" y="4692562"/>
            <a:ext cx="1486107" cy="571580"/>
          </a:xfrm>
          <a:prstGeom prst="rect">
            <a:avLst/>
          </a:prstGeom>
        </p:spPr>
      </p:pic>
      <p:pic>
        <p:nvPicPr>
          <p:cNvPr id="1026" name="Picture 2" descr="Visual Studio Code - 나무위키">
            <a:extLst>
              <a:ext uri="{FF2B5EF4-FFF2-40B4-BE49-F238E27FC236}">
                <a16:creationId xmlns:a16="http://schemas.microsoft.com/office/drawing/2014/main" id="{F7DA42B2-C84B-D5F0-9FE1-A0E302C7F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94300" y="5610028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0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추진 배경 및 필요성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537354" y="489337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추진 배경 및 필요성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D13-4FB0-0DFE-5E61-70AA75522ECF}"/>
              </a:ext>
            </a:extLst>
          </p:cNvPr>
          <p:cNvSpPr txBox="1"/>
          <p:nvPr/>
        </p:nvSpPr>
        <p:spPr>
          <a:xfrm>
            <a:off x="897394" y="5325424"/>
            <a:ext cx="937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매년 꾸준하게 물가가 상승하고 있으며 그에 따라 평균 소득도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과거의 주기성 데이터를 통해 미래를 예측하는 효과 기대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저축과 절약이 더욱이 중요한 현재 세대에서 어떠한 소비 습관을 가져야 할지 확인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232C6B-6C67-2B8D-BB3D-A87D7C0A3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595291"/>
            <a:ext cx="6222310" cy="20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A3F579-3B1F-7F68-AD35-F5BA6256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6" y="1697231"/>
            <a:ext cx="4428492" cy="18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CB057-3441-F144-9ACA-FC3C0094791B}"/>
              </a:ext>
            </a:extLst>
          </p:cNvPr>
          <p:cNvSpPr txBox="1"/>
          <p:nvPr/>
        </p:nvSpPr>
        <p:spPr>
          <a:xfrm>
            <a:off x="2063552" y="380196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물가 상승률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D0603-B45A-7385-B5FC-E15D5B79A317}"/>
              </a:ext>
            </a:extLst>
          </p:cNvPr>
          <p:cNvSpPr txBox="1"/>
          <p:nvPr/>
        </p:nvSpPr>
        <p:spPr>
          <a:xfrm>
            <a:off x="7968208" y="382045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소득 </a:t>
            </a:r>
          </a:p>
        </p:txBody>
      </p:sp>
    </p:spTree>
    <p:extLst>
      <p:ext uri="{BB962C8B-B14F-4D97-AF65-F5344CB8AC3E}">
        <p14:creationId xmlns:p14="http://schemas.microsoft.com/office/powerpoint/2010/main" val="4591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프로젝트 기대효과</a:t>
            </a:r>
            <a:endParaRPr lang="en-US" altLang="ko-KR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EC2B3-8013-676E-270B-8547E1213114}"/>
              </a:ext>
            </a:extLst>
          </p:cNvPr>
          <p:cNvSpPr txBox="1"/>
          <p:nvPr/>
        </p:nvSpPr>
        <p:spPr>
          <a:xfrm>
            <a:off x="1343472" y="1745881"/>
            <a:ext cx="8880648" cy="4332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과거의 주기성 데이터를 통해 현재까지의 추이 파악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표 및 그래프를 통해 데이터를 한눈에 시각화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데이터를 통한 미래 추세 파악 가능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2023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이전의 데이터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미래를 예측가능한 산출물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산출물을 통한 미래에 가져야 할 행동 가짐 확인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미래엔 버는 돈에 비해 소비 물가지수가 더욱 상승하여 소비를 더욱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 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아끼며 절제하며 살아야 함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버는 돈에 비해 소비 물가지수가 크게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 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상승하지 않아 풍족한 소비가 가능함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74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추진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추진 목표 및 전략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추진 목표 및 전략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D13-4FB0-0DFE-5E61-70AA75522ECF}"/>
              </a:ext>
            </a:extLst>
          </p:cNvPr>
          <p:cNvSpPr txBox="1"/>
          <p:nvPr/>
        </p:nvSpPr>
        <p:spPr>
          <a:xfrm>
            <a:off x="1343472" y="2204864"/>
            <a:ext cx="5184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추진 목표 </a:t>
            </a:r>
            <a:r>
              <a:rPr lang="en-US" altLang="ko-KR" dirty="0"/>
              <a:t>: </a:t>
            </a:r>
            <a:r>
              <a:rPr lang="ko-KR" altLang="en-US" dirty="0"/>
              <a:t>물가 상승률에 따른 평균 소득</a:t>
            </a:r>
            <a:endParaRPr lang="en-US" altLang="ko-KR" dirty="0"/>
          </a:p>
          <a:p>
            <a:r>
              <a:rPr lang="en-US" altLang="ko-KR" dirty="0"/>
              <a:t>                   </a:t>
            </a:r>
            <a:r>
              <a:rPr lang="ko-KR" altLang="en-US" dirty="0"/>
              <a:t>증가율을 통한 미래 예측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추진 전략</a:t>
            </a:r>
            <a:endParaRPr lang="en-US" altLang="ko-KR" dirty="0"/>
          </a:p>
          <a:p>
            <a:r>
              <a:rPr lang="en-US" altLang="ko-KR" dirty="0"/>
              <a:t>       1) </a:t>
            </a:r>
            <a:r>
              <a:rPr lang="ko-KR" altLang="en-US" dirty="0"/>
              <a:t>데이터를 확보</a:t>
            </a:r>
            <a:endParaRPr lang="en-US" altLang="ko-KR" dirty="0"/>
          </a:p>
          <a:p>
            <a:r>
              <a:rPr lang="en-US" altLang="ko-KR" dirty="0"/>
              <a:t>          1.1) </a:t>
            </a:r>
            <a:r>
              <a:rPr lang="ko-KR" altLang="en-US" dirty="0"/>
              <a:t>소득 데이터</a:t>
            </a:r>
            <a:endParaRPr lang="en-US" altLang="ko-KR" dirty="0"/>
          </a:p>
          <a:p>
            <a:r>
              <a:rPr lang="en-US" altLang="ko-KR" dirty="0"/>
              <a:t>          1.2) </a:t>
            </a:r>
            <a:r>
              <a:rPr lang="ko-KR" altLang="en-US" dirty="0"/>
              <a:t>물가지수 데이터</a:t>
            </a:r>
            <a:endParaRPr lang="en-US" altLang="ko-KR" dirty="0"/>
          </a:p>
          <a:p>
            <a:r>
              <a:rPr lang="en-US" altLang="ko-KR" dirty="0"/>
              <a:t>          1.3) </a:t>
            </a:r>
            <a:r>
              <a:rPr lang="ko-KR" altLang="en-US" dirty="0"/>
              <a:t>품목별 물가지수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2) </a:t>
            </a:r>
            <a:r>
              <a:rPr lang="ko-KR" altLang="en-US" dirty="0"/>
              <a:t>필요한 정보만 정제</a:t>
            </a:r>
            <a:endParaRPr lang="en-US" altLang="ko-KR" dirty="0"/>
          </a:p>
          <a:p>
            <a:r>
              <a:rPr lang="en-US" altLang="ko-KR" dirty="0"/>
              <a:t>       </a:t>
            </a:r>
          </a:p>
          <a:p>
            <a:r>
              <a:rPr lang="en-US" altLang="ko-KR" dirty="0"/>
              <a:t>       3) </a:t>
            </a:r>
            <a:r>
              <a:rPr lang="ko-KR" altLang="en-US" dirty="0"/>
              <a:t>관계 파악 및 미래 예측</a:t>
            </a:r>
            <a:endParaRPr lang="en-US" altLang="ko-KR" dirty="0"/>
          </a:p>
          <a:p>
            <a:r>
              <a:rPr lang="en-US" altLang="ko-KR" dirty="0"/>
              <a:t>          3.1) </a:t>
            </a:r>
            <a:r>
              <a:rPr lang="ko-KR" altLang="en-US" dirty="0"/>
              <a:t>탐색적 분석</a:t>
            </a:r>
            <a:endParaRPr lang="en-US" altLang="ko-KR" dirty="0"/>
          </a:p>
          <a:p>
            <a:r>
              <a:rPr lang="en-US" altLang="ko-KR" dirty="0"/>
              <a:t>          3.2) </a:t>
            </a:r>
            <a:r>
              <a:rPr lang="ko-KR" altLang="en-US" dirty="0"/>
              <a:t>회귀 분석</a:t>
            </a:r>
            <a:endParaRPr lang="en-US" altLang="ko-KR" dirty="0"/>
          </a:p>
          <a:p>
            <a:r>
              <a:rPr lang="en-US" altLang="ko-KR" dirty="0"/>
              <a:t>          3.3) </a:t>
            </a:r>
            <a:r>
              <a:rPr lang="ko-KR" altLang="en-US" dirty="0"/>
              <a:t>시계열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050" name="Picture 2" descr="회귀 분석이란 무엇입니까? | 팁코 소프트웨어">
            <a:extLst>
              <a:ext uri="{FF2B5EF4-FFF2-40B4-BE49-F238E27FC236}">
                <a16:creationId xmlns:a16="http://schemas.microsoft.com/office/drawing/2014/main" id="{72F49F78-B6BA-16DD-91CF-75FD2799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671762"/>
            <a:ext cx="3009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수요 예측 기법 시계열 모델 (Time Series Model) 소개 - Small Data Guru">
            <a:extLst>
              <a:ext uri="{FF2B5EF4-FFF2-40B4-BE49-F238E27FC236}">
                <a16:creationId xmlns:a16="http://schemas.microsoft.com/office/drawing/2014/main" id="{9E59977E-BE43-465C-B37A-AB874D83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4437112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4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추진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추진 일정 및 역할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6388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추진 일정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62B9E1-90BD-842E-64A4-514BA7A25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6253"/>
              </p:ext>
            </p:extLst>
          </p:nvPr>
        </p:nvGraphicFramePr>
        <p:xfrm>
          <a:off x="1127448" y="2236788"/>
          <a:ext cx="6553334" cy="3987419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5088369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04674998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353793528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2629619459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012399425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703491960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726024716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184850944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965960446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295167338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134346953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2188298895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180450256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546990718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1185189310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254888537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652723941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3078398061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313797687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913622542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1105706082"/>
                    </a:ext>
                  </a:extLst>
                </a:gridCol>
                <a:gridCol w="183706">
                  <a:extLst>
                    <a:ext uri="{9D8B030D-6E8A-4147-A177-3AD203B41FA5}">
                      <a16:colId xmlns:a16="http://schemas.microsoft.com/office/drawing/2014/main" val="39001359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49414506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878432268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추진과제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gridSpan="2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2023.05.21. ~ 2023.06.16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33882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05.21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05.25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05.29.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06.02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06.06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06.10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06.13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06.16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24047"/>
                  </a:ext>
                </a:extLst>
              </a:tr>
              <a:tr h="266700">
                <a:tc gridSpan="24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000" b="1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 분석 기초 작업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930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공공 데이터 수집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3634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데이터 전처리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241547"/>
                  </a:ext>
                </a:extLst>
              </a:tr>
              <a:tr h="304800">
                <a:tc gridSpan="24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000" b="1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 분석 및 데이터 분석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4309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85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탐색적 데이터 분석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4679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회귀 분석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8359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시계열 분석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3464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결과 시각화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58865"/>
                  </a:ext>
                </a:extLst>
              </a:tr>
              <a:tr h="371475">
                <a:tc gridSpan="24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000" b="1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도출 및 활용 방안 제시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03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대시보드 개발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75042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결과 도출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요약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49626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▪</a:t>
                      </a:r>
                      <a:r>
                        <a:rPr lang="ko-KR" altLang="en-US" sz="8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활용 방안 구상</a:t>
                      </a:r>
                      <a:r>
                        <a:rPr lang="en-US" altLang="ko-KR" sz="8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800" b="0" i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제시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9748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2746E99-9D98-E385-26C9-9CC21FF9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08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651BA-FAAE-5E08-5441-35A739657E78}"/>
              </a:ext>
            </a:extLst>
          </p:cNvPr>
          <p:cNvSpPr txBox="1"/>
          <p:nvPr/>
        </p:nvSpPr>
        <p:spPr>
          <a:xfrm>
            <a:off x="7888498" y="335699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AA039-D67F-CFD2-C61B-2ED6E5845B26}"/>
              </a:ext>
            </a:extLst>
          </p:cNvPr>
          <p:cNvSpPr txBox="1"/>
          <p:nvPr/>
        </p:nvSpPr>
        <p:spPr>
          <a:xfrm>
            <a:off x="7888498" y="3861048"/>
            <a:ext cx="7504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구경현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선형 회귀 분석 </a:t>
            </a:r>
            <a:r>
              <a:rPr lang="en-US" altLang="ko-KR" dirty="0"/>
              <a:t>/ </a:t>
            </a:r>
            <a:r>
              <a:rPr lang="ko-KR" altLang="en-US" dirty="0"/>
              <a:t>시각화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안태현 </a:t>
            </a:r>
            <a:r>
              <a:rPr lang="en-US" altLang="ko-KR" dirty="0"/>
              <a:t>: </a:t>
            </a:r>
            <a:r>
              <a:rPr lang="ko-KR" altLang="en-US" dirty="0"/>
              <a:t>시계열 분석 </a:t>
            </a:r>
            <a:r>
              <a:rPr lang="en-US" altLang="ko-KR" dirty="0"/>
              <a:t>/ </a:t>
            </a:r>
            <a:r>
              <a:rPr lang="ko-KR" altLang="en-US" dirty="0"/>
              <a:t>시각화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9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추진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데이터 선정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선정 목록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D510D6-14F7-A2C4-4519-E693C1900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35011"/>
              </p:ext>
            </p:extLst>
          </p:nvPr>
        </p:nvGraphicFramePr>
        <p:xfrm>
          <a:off x="1415480" y="2463800"/>
          <a:ext cx="6038850" cy="3073718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57180136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86216872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418369923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FFFFFF"/>
                          </a:solidFill>
                          <a:effectLst/>
                          <a:latin typeface="함초롬바탕"/>
                        </a:rPr>
                        <a:t>데이터 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출처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주요 항목 및 특징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9862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2002 ~ 2021 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지역별 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인당 평균 개인소득 데이터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5B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KOSIS.KR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9440" indent="-59944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❍각 지역별 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인당 개인소득에 대한 데이터</a:t>
                      </a:r>
                    </a:p>
                    <a:p>
                      <a:pPr marL="599440" indent="-59944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❍이번 프로젝트에서는 충청남도의 데이터가 필요하여 그외 제거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0220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2002 ~ 2021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물가지수 데이터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5B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99440" indent="-59944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❍전체적인 물가지수 데이터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637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2002 ~ 2021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품목별 물가지수 데이터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5B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99440" indent="-59944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❍물가지수 데이터와 다르게 품목별 물가지수로 나누어진 데이터</a:t>
                      </a:r>
                    </a:p>
                    <a:p>
                      <a:pPr marL="599440" indent="-59944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❍가짓수는 약 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가지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820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AF16C67-08A5-5DAD-A5D9-1105AF90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246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5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74FC-7A4E-052E-9B76-3A80EFDCBE82}"/>
              </a:ext>
            </a:extLst>
          </p:cNvPr>
          <p:cNvSpPr txBox="1"/>
          <p:nvPr/>
        </p:nvSpPr>
        <p:spPr>
          <a:xfrm flipH="1">
            <a:off x="525094" y="476672"/>
            <a:ext cx="11115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수행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BEF4-10AD-0AB5-0884-18AC7C4D4A73}"/>
              </a:ext>
            </a:extLst>
          </p:cNvPr>
          <p:cNvSpPr txBox="1"/>
          <p:nvPr/>
        </p:nvSpPr>
        <p:spPr>
          <a:xfrm>
            <a:off x="1343472" y="90872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프로젝트 수행 개요</a:t>
            </a:r>
            <a:endParaRPr lang="en-US" altLang="ko-K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A0EC-2CCE-654F-932B-234F2D7E70F2}"/>
              </a:ext>
            </a:extLst>
          </p:cNvPr>
          <p:cNvSpPr txBox="1"/>
          <p:nvPr/>
        </p:nvSpPr>
        <p:spPr>
          <a:xfrm>
            <a:off x="983432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수행 개요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D13-4FB0-0DFE-5E61-70AA75522ECF}"/>
              </a:ext>
            </a:extLst>
          </p:cNvPr>
          <p:cNvSpPr txBox="1"/>
          <p:nvPr/>
        </p:nvSpPr>
        <p:spPr>
          <a:xfrm>
            <a:off x="1343472" y="2204864"/>
            <a:ext cx="5184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데이터 확보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확보한 데이터를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모델 구축 및 검증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선형 회귀 분석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시계열 분석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결과값에 대한 정보 </a:t>
            </a:r>
          </a:p>
        </p:txBody>
      </p:sp>
    </p:spTree>
    <p:extLst>
      <p:ext uri="{BB962C8B-B14F-4D97-AF65-F5344CB8AC3E}">
        <p14:creationId xmlns:p14="http://schemas.microsoft.com/office/powerpoint/2010/main" val="383712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916</Words>
  <Application>Microsoft Office PowerPoint</Application>
  <PresentationFormat>와이드스크린</PresentationFormat>
  <Paragraphs>337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Apple SD Gothic Neo</vt:lpstr>
      <vt:lpstr>맑은 고딕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태현 안</dc:creator>
  <cp:lastModifiedBy>태현 안</cp:lastModifiedBy>
  <cp:revision>4</cp:revision>
  <dcterms:created xsi:type="dcterms:W3CDTF">2023-06-19T10:43:44Z</dcterms:created>
  <dcterms:modified xsi:type="dcterms:W3CDTF">2023-06-19T15:48:50Z</dcterms:modified>
</cp:coreProperties>
</file>