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2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99CFC-94CC-AECB-D095-B2019CA51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562070-3B0C-F54D-2B7F-543990CC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8934F-27FE-8339-B86A-5560C8CC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9934E-C8C6-F893-546C-12AA91CC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D588D-124B-3E4C-5F99-B4B2D693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3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4C6CD-72C3-760D-4DFE-BF147587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26B0D-A5E5-FF47-1284-EC5EB973A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0FA50-DA38-0D60-7C5B-FDA1658F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160FD-D568-253C-4BB0-4A401761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2B86A-A4B8-AC1B-9AD9-045DD5BE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0E5186-9E17-0084-6E31-DF55D6963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7CAFE-95BF-29E3-711A-0BB64F53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19205-6192-879D-95BD-2E2F0608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7B031-8203-DA86-4E2A-CDB6C245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F5837-995D-0DF5-1027-0E81C866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264A-88AB-81CC-68D7-7CC9B9EE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75297-FA40-FD45-EBE1-9C693E65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4EF00-C0B3-FCA0-DF15-86536B12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46218-A1D4-D9D4-E261-829A603F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366DD-DCDE-89DE-E856-40D2A05F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45BEA-C3A4-2298-84C7-8D7F5FC8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AF237-55D7-5C11-3585-4C398F80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0EEA2-7241-9235-053B-54381AAB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5B152-595B-C65B-E0C8-9620969E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F1BB6-0AF6-50F0-8A0E-35B6DABB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8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E22F1-EF2A-1F50-4009-F13C6F14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CC270-008A-ACED-7492-12F79CAA2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63E64-E531-47F4-A64C-4413657C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1EE45-14B4-9E43-B12E-FC7AAB17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BD700-6472-9786-F4BC-B9666E64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F6935-7AE4-B1F9-3A0D-AB55B40C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6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F4068-A9E4-65C0-E4B1-8E1D832F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55258-369D-90B5-A9ED-3F6CA270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2EC44-DD21-E8D6-2434-B48EF84C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5BE31-B9F3-166C-4F0D-450AA5A2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3B4249-CD4C-B866-EAB1-1C046885D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188329-94BF-7EFC-C41C-B7818BC9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C6E0B-BAC5-EDDF-BEE2-CA2A8BA6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745D1B-0A87-6319-ECB3-4B55102C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6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25AA-4843-D3B0-0188-E25F6F8F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7D216-3401-462F-2512-820F2167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38482B-5B08-DB94-6D7F-92CDDE14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19D54D-92C6-DA62-8805-21477A97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FFDAF0-1383-2E05-9CBB-3C9EAD3C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C7C1CF-0CBC-0D36-732C-9E623B4B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5161A-594C-0072-0617-00C76D5E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2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3CC33-E5A1-3CCF-24B3-88BB7BB5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90446-B1EF-314F-0D46-7280DD1D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BF13D-B669-FBBD-5555-8D5E6DEC9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D8828-F336-9D98-4938-CA488EF6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7C593-CA74-7B75-7DE7-70C30443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CEB08-E44B-9C3E-DCD2-4ABF5D32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1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1B63-3ECA-5564-1CF5-40D32C0A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B46326-1109-3132-CC39-2849DB7EC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1EEF8-997E-49D8-F92E-A4394A7D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FB6856-7E43-0A5E-4A98-2819E17C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C0E64-F515-D904-761D-CA768A45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FE4B6-6577-7538-4EF8-8651A2A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1C14D9-D3AC-B741-72C2-31AF1B0E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597E9-255C-9B91-88F5-BDDB09064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DEB02-4C1F-1087-F5F8-4B4D6DA77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895F-3755-4048-86EB-C8EE13A0EC3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2CBA5-0339-817D-2BEE-B24128765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21DEE-7D0D-CDC0-078F-42298131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6AFC-01E5-472B-9580-C6105F0B0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5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EE2B1-0B4B-DA18-BD41-FF49CF476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00" y="406400"/>
            <a:ext cx="99726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물가 상승률에 따른 평균소득의 증가율을 통한 미래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2CEF4-F601-2A6C-CD67-DC5982EAA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528" y="4509120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b="1" dirty="0"/>
              <a:t>3</a:t>
            </a:r>
            <a:r>
              <a:rPr lang="ko-KR" altLang="en-US" b="1" dirty="0"/>
              <a:t>팀</a:t>
            </a:r>
            <a:endParaRPr lang="en-US" altLang="ko-KR" b="1" dirty="0"/>
          </a:p>
          <a:p>
            <a:pPr algn="r"/>
            <a:r>
              <a:rPr lang="ko-KR" altLang="en-US" b="1" dirty="0"/>
              <a:t>팀장 </a:t>
            </a:r>
            <a:r>
              <a:rPr lang="en-US" altLang="ko-KR" b="1" dirty="0"/>
              <a:t>: </a:t>
            </a:r>
            <a:r>
              <a:rPr lang="ko-KR" altLang="en-US" b="1" dirty="0" err="1"/>
              <a:t>구경현</a:t>
            </a:r>
            <a:endParaRPr lang="en-US" altLang="ko-KR" b="1" dirty="0"/>
          </a:p>
          <a:p>
            <a:pPr algn="r"/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b="1" dirty="0"/>
              <a:t>안태현</a:t>
            </a:r>
            <a:endParaRPr lang="en-US" altLang="ko-KR" b="1" dirty="0"/>
          </a:p>
          <a:p>
            <a:pPr algn="r"/>
            <a:r>
              <a:rPr lang="ko-KR" altLang="en-US" b="1" dirty="0" err="1"/>
              <a:t>이찬희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045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0E973-B03F-4057-4036-6F9B364C1BA0}"/>
              </a:ext>
            </a:extLst>
          </p:cNvPr>
          <p:cNvSpPr txBox="1"/>
          <p:nvPr/>
        </p:nvSpPr>
        <p:spPr>
          <a:xfrm>
            <a:off x="551384" y="33265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개발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782B4-F08D-65AF-BFD3-C4EF71E042FF}"/>
              </a:ext>
            </a:extLst>
          </p:cNvPr>
          <p:cNvSpPr txBox="1"/>
          <p:nvPr/>
        </p:nvSpPr>
        <p:spPr>
          <a:xfrm>
            <a:off x="189919" y="1268760"/>
            <a:ext cx="6096000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주요 프로젝트 내용</a:t>
            </a: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수집 및 정제된 데이터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전처리</a:t>
            </a: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선형 회귀 분석</a:t>
            </a:r>
            <a:endParaRPr lang="ko-KR" altLang="en-US" b="0" dirty="0">
              <a:effectLst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시계열 분석 및 기타 분석 진행</a:t>
            </a:r>
            <a:endParaRPr lang="ko-KR" altLang="en-US" b="0" dirty="0">
              <a:effectLst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분석 결과 시각화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공공 데이터</a:t>
            </a:r>
            <a:endParaRPr lang="ko-KR" altLang="en-US" b="0" dirty="0">
              <a:effectLst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-2015~2020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 신고 평균소득액 데이터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공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공데이터 포털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or ~ 2021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시도별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인당 개인소득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Kosis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포털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~2023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소비자 물가지수 데이터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Kosis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포털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6E3DC-09B3-A6A1-57A1-B8EEA078FC8B}"/>
              </a:ext>
            </a:extLst>
          </p:cNvPr>
          <p:cNvSpPr txBox="1"/>
          <p:nvPr/>
        </p:nvSpPr>
        <p:spPr>
          <a:xfrm>
            <a:off x="6168008" y="1492218"/>
            <a:ext cx="6096000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데이터 선형 회귀 분석을 통한 물가 상승률과 평균소득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액의 관계 분석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데이터 시계열 분석을 통한 미래 예측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데이터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전처리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분석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결과 시각화 등 진행 후 결과 종합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및 도출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대시보드 개발</a:t>
            </a:r>
            <a:endParaRPr lang="ko-KR" altLang="en-US" b="0" dirty="0">
              <a:effectLst/>
            </a:endParaRPr>
          </a:p>
          <a:p>
            <a:pPr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└ 웹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(Web)</a:t>
            </a:r>
            <a:endParaRPr lang="ko-KR" altLang="en-US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72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F9CC21C-CFB5-11D3-0C92-D8167795E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42075"/>
              </p:ext>
            </p:extLst>
          </p:nvPr>
        </p:nvGraphicFramePr>
        <p:xfrm>
          <a:off x="1509087" y="1196752"/>
          <a:ext cx="9173825" cy="5477630"/>
        </p:xfrm>
        <a:graphic>
          <a:graphicData uri="http://schemas.openxmlformats.org/drawingml/2006/table">
            <a:tbl>
              <a:tblPr/>
              <a:tblGrid>
                <a:gridCol w="1716130">
                  <a:extLst>
                    <a:ext uri="{9D8B030D-6E8A-4147-A177-3AD203B41FA5}">
                      <a16:colId xmlns:a16="http://schemas.microsoft.com/office/drawing/2014/main" val="2964147644"/>
                    </a:ext>
                  </a:extLst>
                </a:gridCol>
                <a:gridCol w="1548322">
                  <a:extLst>
                    <a:ext uri="{9D8B030D-6E8A-4147-A177-3AD203B41FA5}">
                      <a16:colId xmlns:a16="http://schemas.microsoft.com/office/drawing/2014/main" val="109554804"/>
                    </a:ext>
                  </a:extLst>
                </a:gridCol>
                <a:gridCol w="4501366">
                  <a:extLst>
                    <a:ext uri="{9D8B030D-6E8A-4147-A177-3AD203B41FA5}">
                      <a16:colId xmlns:a16="http://schemas.microsoft.com/office/drawing/2014/main" val="3249622090"/>
                    </a:ext>
                  </a:extLst>
                </a:gridCol>
                <a:gridCol w="654638">
                  <a:extLst>
                    <a:ext uri="{9D8B030D-6E8A-4147-A177-3AD203B41FA5}">
                      <a16:colId xmlns:a16="http://schemas.microsoft.com/office/drawing/2014/main" val="1475922689"/>
                    </a:ext>
                  </a:extLst>
                </a:gridCol>
                <a:gridCol w="753369">
                  <a:extLst>
                    <a:ext uri="{9D8B030D-6E8A-4147-A177-3AD203B41FA5}">
                      <a16:colId xmlns:a16="http://schemas.microsoft.com/office/drawing/2014/main" val="1643962300"/>
                    </a:ext>
                  </a:extLst>
                </a:gridCol>
              </a:tblGrid>
              <a:tr h="31617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평가부문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평가항목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 가 요 소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기준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배점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26720"/>
                  </a:ext>
                </a:extLst>
              </a:tr>
              <a:tr h="552489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전략 및 방법론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프로젝트 절차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EDA,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결과 도출 및 활용 방안 절차의 적절성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40484"/>
                  </a:ext>
                </a:extLst>
              </a:tr>
              <a:tr h="699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시각화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적용기술 및 사용 도구의 적절성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기술 사용법의 타당성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 의도에 타당한지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80984"/>
                  </a:ext>
                </a:extLst>
              </a:tr>
              <a:tr h="992525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기술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및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시각화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현황조사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수집 전략의 구체성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수집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전환 역량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처리방법의 타당성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결측치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이상치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파생변수 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분석기법의 적정성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분석의 효과성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554517"/>
                  </a:ext>
                </a:extLst>
              </a:tr>
              <a:tr h="845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시스템 구현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시각화 결과 대시보드로 구현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인터랙티브 기능 구현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 결과 및 프로젝트 전체 의의를 일목요연하게 표현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72317"/>
                  </a:ext>
                </a:extLst>
              </a:tr>
              <a:tr h="992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구현 테스트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구현 기능 정상 작동 테스트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레이아웃 및 디자인 적절성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직관성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정보전달성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75796"/>
                  </a:ext>
                </a:extLst>
              </a:tr>
              <a:tr h="3732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프로젝트 관리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일정계획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세부활동 도출 및 기간의 타당성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스케줄량이 적절했는지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세부활동 배열의 합리성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작업 프로세스가 적절했는지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472746"/>
                  </a:ext>
                </a:extLst>
              </a:tr>
              <a:tr h="4058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인사이트 도출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및 활용 방안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도출한 결론의 신뢰성 여부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결론을 활용해 제시한 방안의 적절성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US" altLang="ko-K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931363"/>
                  </a:ext>
                </a:extLst>
              </a:tr>
              <a:tr h="2998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합계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ko-KR" alt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02" marR="71302" marT="20372" marB="20372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altLang="ko-KR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86" marR="97786" marT="48893" marB="48893">
                    <a:lnL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736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29B29B-EE15-F7B5-3588-CC59016BA52F}"/>
              </a:ext>
            </a:extLst>
          </p:cNvPr>
          <p:cNvSpPr txBox="1"/>
          <p:nvPr/>
        </p:nvSpPr>
        <p:spPr>
          <a:xfrm>
            <a:off x="551384" y="33265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평가 방법</a:t>
            </a:r>
          </a:p>
        </p:txBody>
      </p:sp>
    </p:spTree>
    <p:extLst>
      <p:ext uri="{BB962C8B-B14F-4D97-AF65-F5344CB8AC3E}">
        <p14:creationId xmlns:p14="http://schemas.microsoft.com/office/powerpoint/2010/main" val="117747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2A471B-95DA-6981-E284-F7EC6E94F7A1}"/>
              </a:ext>
            </a:extLst>
          </p:cNvPr>
          <p:cNvSpPr txBox="1"/>
          <p:nvPr/>
        </p:nvSpPr>
        <p:spPr>
          <a:xfrm>
            <a:off x="4259796" y="2998113"/>
            <a:ext cx="3672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3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02E6AB-9112-C8B4-091F-982EDBC4ECB4}"/>
              </a:ext>
            </a:extLst>
          </p:cNvPr>
          <p:cNvSpPr txBox="1"/>
          <p:nvPr/>
        </p:nvSpPr>
        <p:spPr>
          <a:xfrm>
            <a:off x="5177898" y="332656"/>
            <a:ext cx="183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BE8B0-3951-F015-C713-E2D53B7A04B9}"/>
              </a:ext>
            </a:extLst>
          </p:cNvPr>
          <p:cNvSpPr txBox="1"/>
          <p:nvPr/>
        </p:nvSpPr>
        <p:spPr>
          <a:xfrm>
            <a:off x="2207568" y="1783795"/>
            <a:ext cx="4464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1. </a:t>
            </a:r>
            <a:r>
              <a:rPr lang="ko-KR" altLang="en-US" sz="2500" b="1" dirty="0"/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E4B62-4029-1272-BF67-43B24080684C}"/>
              </a:ext>
            </a:extLst>
          </p:cNvPr>
          <p:cNvSpPr txBox="1"/>
          <p:nvPr/>
        </p:nvSpPr>
        <p:spPr>
          <a:xfrm>
            <a:off x="2639616" y="2287851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추진배경 및 필요성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개발 범위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기대 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4CA22-4239-74A9-9A89-860508A1932C}"/>
              </a:ext>
            </a:extLst>
          </p:cNvPr>
          <p:cNvSpPr txBox="1"/>
          <p:nvPr/>
        </p:nvSpPr>
        <p:spPr>
          <a:xfrm>
            <a:off x="2207568" y="4437112"/>
            <a:ext cx="4464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3. </a:t>
            </a:r>
            <a:r>
              <a:rPr lang="ko-KR" altLang="en-US" sz="2500" b="1" dirty="0"/>
              <a:t>개발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C9EE8-579D-EE92-18A5-830FF54EC034}"/>
              </a:ext>
            </a:extLst>
          </p:cNvPr>
          <p:cNvSpPr txBox="1"/>
          <p:nvPr/>
        </p:nvSpPr>
        <p:spPr>
          <a:xfrm>
            <a:off x="2639616" y="494116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개발 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개발 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68E93-549C-071C-EF74-37C869A7E14E}"/>
              </a:ext>
            </a:extLst>
          </p:cNvPr>
          <p:cNvSpPr txBox="1"/>
          <p:nvPr/>
        </p:nvSpPr>
        <p:spPr>
          <a:xfrm>
            <a:off x="7680176" y="1783795"/>
            <a:ext cx="4464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2. </a:t>
            </a:r>
            <a:r>
              <a:rPr lang="ko-KR" altLang="en-US" sz="2500" b="1" dirty="0"/>
              <a:t>추진 방안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0AD7-B53F-91DE-3288-786342C4DAFD}"/>
              </a:ext>
            </a:extLst>
          </p:cNvPr>
          <p:cNvSpPr txBox="1"/>
          <p:nvPr/>
        </p:nvSpPr>
        <p:spPr>
          <a:xfrm>
            <a:off x="8112224" y="228785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추진 방안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0B8B5-2F8A-2051-FDD4-ECBAC48796C0}"/>
              </a:ext>
            </a:extLst>
          </p:cNvPr>
          <p:cNvSpPr txBox="1"/>
          <p:nvPr/>
        </p:nvSpPr>
        <p:spPr>
          <a:xfrm>
            <a:off x="7680176" y="4437112"/>
            <a:ext cx="4464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4. </a:t>
            </a:r>
            <a:r>
              <a:rPr lang="ko-KR" altLang="en-US" sz="2500" b="1" dirty="0"/>
              <a:t>평가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85B1-DECA-72AD-53B6-D6FA917CCC09}"/>
              </a:ext>
            </a:extLst>
          </p:cNvPr>
          <p:cNvSpPr txBox="1"/>
          <p:nvPr/>
        </p:nvSpPr>
        <p:spPr>
          <a:xfrm>
            <a:off x="8112224" y="494116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평가방법 내용</a:t>
            </a:r>
          </a:p>
        </p:txBody>
      </p:sp>
    </p:spTree>
    <p:extLst>
      <p:ext uri="{BB962C8B-B14F-4D97-AF65-F5344CB8AC3E}">
        <p14:creationId xmlns:p14="http://schemas.microsoft.com/office/powerpoint/2010/main" val="414113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D5630-7FB9-269E-E8D1-A7D98E3BC9D0}"/>
              </a:ext>
            </a:extLst>
          </p:cNvPr>
          <p:cNvSpPr txBox="1"/>
          <p:nvPr/>
        </p:nvSpPr>
        <p:spPr>
          <a:xfrm>
            <a:off x="623392" y="332656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프로젝트 개요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967DA57-33BC-5443-FEA6-7D527043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66441"/>
              </p:ext>
            </p:extLst>
          </p:nvPr>
        </p:nvGraphicFramePr>
        <p:xfrm>
          <a:off x="227348" y="1268760"/>
          <a:ext cx="11737304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422421938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348102987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프로젝트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물가 상승률에 따른 평균소득의 증가율을 통한 미래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967538"/>
                  </a:ext>
                </a:extLst>
              </a:tr>
              <a:tr h="4179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b="0" dirty="0"/>
                        <a:t>개발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2023. 05. 21 ~ 2023. 06 . 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11596"/>
                  </a:ext>
                </a:extLst>
              </a:tr>
              <a:tr h="4238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b="0" dirty="0"/>
                        <a:t>주요 개발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수집 </a:t>
                      </a: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정제된 데이터 분석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구 신고 평균소득액 데이터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소비자 물가지수 데이터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분석을 통한 미래 예측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시계열 및 회귀분석 진행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분석 결과 시각화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물가 상승률 데이터 및 평균소득 증가율 데이터를 통한 미래 예측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대시보드 개발</a:t>
                      </a:r>
                      <a:endParaRPr lang="en-US" altLang="ko-KR" sz="23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300" b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2300" b="0" dirty="0">
                          <a:solidFill>
                            <a:schemeClr val="tx1"/>
                          </a:solidFill>
                        </a:rPr>
                        <a:t>웹 대시보드 개발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40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9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E7A188-F94F-C651-C84F-B246C4B4CF48}"/>
              </a:ext>
            </a:extLst>
          </p:cNvPr>
          <p:cNvSpPr txBox="1"/>
          <p:nvPr/>
        </p:nvSpPr>
        <p:spPr>
          <a:xfrm>
            <a:off x="551384" y="33265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추진배경 및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CA636-773A-B0C2-14AA-F93C8D2988CE}"/>
              </a:ext>
            </a:extLst>
          </p:cNvPr>
          <p:cNvSpPr txBox="1"/>
          <p:nvPr/>
        </p:nvSpPr>
        <p:spPr>
          <a:xfrm>
            <a:off x="1451484" y="5691576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매년 꾸준하게 증가하는 물가 상승률과 평균 소득 증가율을 통해 미래를 예측 가능할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3155F-F8CB-E41B-B98D-2C45B26909A4}"/>
              </a:ext>
            </a:extLst>
          </p:cNvPr>
          <p:cNvSpPr txBox="1"/>
          <p:nvPr/>
        </p:nvSpPr>
        <p:spPr>
          <a:xfrm>
            <a:off x="1667508" y="6153241"/>
            <a:ext cx="1000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- 2000</a:t>
            </a:r>
            <a:r>
              <a:rPr lang="ko-KR" altLang="en-US" dirty="0"/>
              <a:t>년도 부터 현재까지 대한민국의 물가상승률</a:t>
            </a:r>
            <a:r>
              <a:rPr lang="en-US" altLang="ko-KR" dirty="0"/>
              <a:t>(</a:t>
            </a:r>
            <a:r>
              <a:rPr lang="ko-KR" altLang="en-US" dirty="0"/>
              <a:t>인플레이션</a:t>
            </a:r>
            <a:r>
              <a:rPr lang="en-US" altLang="ko-KR" dirty="0"/>
              <a:t>)</a:t>
            </a:r>
            <a:r>
              <a:rPr lang="ko-KR" altLang="en-US" dirty="0"/>
              <a:t>은 약 </a:t>
            </a:r>
            <a:r>
              <a:rPr lang="en-US" altLang="ko-KR" dirty="0"/>
              <a:t>2.5% </a:t>
            </a:r>
            <a:r>
              <a:rPr lang="ko-KR" altLang="en-US" dirty="0"/>
              <a:t>씩 꾸준하게 상승 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DDF44D-A167-5D83-9E10-6A89AB6F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44" y="1124744"/>
            <a:ext cx="10009112" cy="42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4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89324-7D0F-C0B4-1346-917CA5DE426B}"/>
              </a:ext>
            </a:extLst>
          </p:cNvPr>
          <p:cNvSpPr txBox="1"/>
          <p:nvPr/>
        </p:nvSpPr>
        <p:spPr>
          <a:xfrm>
            <a:off x="551384" y="33265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추진배경 및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0CD6E-3A42-5129-F27D-C95DC7FA56E2}"/>
              </a:ext>
            </a:extLst>
          </p:cNvPr>
          <p:cNvSpPr txBox="1"/>
          <p:nvPr/>
        </p:nvSpPr>
        <p:spPr>
          <a:xfrm>
            <a:off x="2183632" y="5434341"/>
            <a:ext cx="78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소득 또한 마찬가지로 대략 </a:t>
            </a:r>
            <a:r>
              <a:rPr lang="en-US" altLang="ko-KR" dirty="0"/>
              <a:t>2% </a:t>
            </a:r>
            <a:r>
              <a:rPr lang="ko-KR" altLang="en-US" dirty="0"/>
              <a:t>정도 수준 내외로 증가하는 것을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23ACE-5099-07DF-50B2-CC771730B37E}"/>
              </a:ext>
            </a:extLst>
          </p:cNvPr>
          <p:cNvSpPr txBox="1"/>
          <p:nvPr/>
        </p:nvSpPr>
        <p:spPr>
          <a:xfrm>
            <a:off x="2543672" y="5896006"/>
            <a:ext cx="1000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향후에도 물가 및 평균소득이 상승할 것으로 예측됨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FE65D-DBB4-B608-77BB-F33A110B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054327"/>
            <a:ext cx="11065296" cy="36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4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14FFAB-AAC0-657B-6BF5-67BE5AAFBB56}"/>
              </a:ext>
            </a:extLst>
          </p:cNvPr>
          <p:cNvSpPr txBox="1"/>
          <p:nvPr/>
        </p:nvSpPr>
        <p:spPr>
          <a:xfrm>
            <a:off x="551384" y="33265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개발범위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571253-F20A-5749-CA60-02940A097E5B}"/>
              </a:ext>
            </a:extLst>
          </p:cNvPr>
          <p:cNvSpPr/>
          <p:nvPr/>
        </p:nvSpPr>
        <p:spPr>
          <a:xfrm>
            <a:off x="191344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0F9190-217D-1D63-D010-0C93F42850BA}"/>
              </a:ext>
            </a:extLst>
          </p:cNvPr>
          <p:cNvSpPr/>
          <p:nvPr/>
        </p:nvSpPr>
        <p:spPr>
          <a:xfrm>
            <a:off x="428970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빅데이터 자료 수집 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A1C7C-3E09-2B24-A7BD-84C37E7115C8}"/>
              </a:ext>
            </a:extLst>
          </p:cNvPr>
          <p:cNvSpPr/>
          <p:nvPr/>
        </p:nvSpPr>
        <p:spPr>
          <a:xfrm>
            <a:off x="428970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2015 ~ 2020 </a:t>
            </a:r>
            <a:r>
              <a:rPr lang="ko-KR" altLang="en-US" dirty="0">
                <a:solidFill>
                  <a:schemeClr val="tx1"/>
                </a:solidFill>
              </a:rPr>
              <a:t>년 시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구 신고 평균소득액 데이터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~ 2021 </a:t>
            </a:r>
            <a:r>
              <a:rPr lang="ko-KR" altLang="en-US" dirty="0">
                <a:solidFill>
                  <a:schemeClr val="tx1"/>
                </a:solidFill>
              </a:rPr>
              <a:t>시도별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인당 개인소득 데이터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~ 2023 </a:t>
            </a:r>
            <a:r>
              <a:rPr lang="ko-KR" altLang="en-US" dirty="0">
                <a:solidFill>
                  <a:schemeClr val="tx1"/>
                </a:solidFill>
              </a:rPr>
              <a:t>소비자 물가지수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0087-D226-3A0D-D2C6-806C21766C46}"/>
              </a:ext>
            </a:extLst>
          </p:cNvPr>
          <p:cNvSpPr/>
          <p:nvPr/>
        </p:nvSpPr>
        <p:spPr>
          <a:xfrm>
            <a:off x="4210192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2F31A9-6538-2846-DCBF-28742C8B5147}"/>
              </a:ext>
            </a:extLst>
          </p:cNvPr>
          <p:cNvSpPr/>
          <p:nvPr/>
        </p:nvSpPr>
        <p:spPr>
          <a:xfrm>
            <a:off x="4547827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정제 및 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F02B23-764B-E8AE-4240-0520569DAADA}"/>
              </a:ext>
            </a:extLst>
          </p:cNvPr>
          <p:cNvSpPr/>
          <p:nvPr/>
        </p:nvSpPr>
        <p:spPr>
          <a:xfrm>
            <a:off x="4547827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필요한 정보만 정제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탐색적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회귀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시계열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649984-D22D-F37A-C786-125B868B6207}"/>
              </a:ext>
            </a:extLst>
          </p:cNvPr>
          <p:cNvSpPr/>
          <p:nvPr/>
        </p:nvSpPr>
        <p:spPr>
          <a:xfrm>
            <a:off x="8229040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6E1D85-7CFC-9D72-DB35-0682AF6352E9}"/>
              </a:ext>
            </a:extLst>
          </p:cNvPr>
          <p:cNvSpPr/>
          <p:nvPr/>
        </p:nvSpPr>
        <p:spPr>
          <a:xfrm>
            <a:off x="8466666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구축 환경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F95CD7-F929-236E-83D7-009EE4249BA7}"/>
              </a:ext>
            </a:extLst>
          </p:cNvPr>
          <p:cNvSpPr/>
          <p:nvPr/>
        </p:nvSpPr>
        <p:spPr>
          <a:xfrm>
            <a:off x="8466666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커뮤니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케이션</a:t>
            </a:r>
            <a:r>
              <a:rPr lang="ko-KR" altLang="en-US" dirty="0">
                <a:solidFill>
                  <a:schemeClr val="tx1"/>
                </a:solidFill>
              </a:rPr>
              <a:t> 환경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구현환경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BBE66B-9908-9B82-8A79-4B3DC11F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3207135"/>
            <a:ext cx="790685" cy="7335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BC7B9FA-CD5E-DAE5-AE9C-23CD8917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582" y="3173792"/>
            <a:ext cx="828791" cy="8002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922EAA-77C3-0943-3F33-E19445A6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744" y="3177929"/>
            <a:ext cx="1305107" cy="8287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3A1B72-62AE-0CC0-04AB-34AA95C53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385" y="4596447"/>
            <a:ext cx="1505160" cy="56205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415428A-73E3-B198-521A-5183A7944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0838" y="5203800"/>
            <a:ext cx="148610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2EAC0F-F43F-F903-3F4A-258E64E43252}"/>
              </a:ext>
            </a:extLst>
          </p:cNvPr>
          <p:cNvSpPr txBox="1"/>
          <p:nvPr/>
        </p:nvSpPr>
        <p:spPr>
          <a:xfrm>
            <a:off x="551384" y="1844824"/>
            <a:ext cx="8880648" cy="4332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과거의 주기성 데이터를 통해 현재까지의 추이 파악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└ 표 및 그래프를 통해 데이터를 한눈에 시각화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데이터를 통한 미래 추세 파악 가능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이전의 데이터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미래를 예측가능한 산출물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❍ 산출물을 통한 미래에 가져야 할 행동 가짐 확인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미래엔 버는 돈에 비해 소비 물가지수가 더욱 상승하여 소비를 더욱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아끼며 절제하며 살아야 함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버는 돈에 비해 소비 물가지수가 크게</a:t>
            </a:r>
            <a:endParaRPr lang="ko-KR" altLang="en-US" b="0" dirty="0">
              <a:effectLst/>
            </a:endParaRPr>
          </a:p>
          <a:p>
            <a:pPr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상승하지 않아 풍족한 소비가 가능함</a:t>
            </a:r>
            <a:endParaRPr lang="ko-KR" altLang="en-US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3F78D-B8D9-FA4A-7FB5-D1214E51D212}"/>
              </a:ext>
            </a:extLst>
          </p:cNvPr>
          <p:cNvSpPr txBox="1"/>
          <p:nvPr/>
        </p:nvSpPr>
        <p:spPr>
          <a:xfrm>
            <a:off x="551384" y="33265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192407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881D0BB-4FBE-7DE3-3656-CD29D977B23A}"/>
              </a:ext>
            </a:extLst>
          </p:cNvPr>
          <p:cNvSpPr txBox="1"/>
          <p:nvPr/>
        </p:nvSpPr>
        <p:spPr>
          <a:xfrm>
            <a:off x="551384" y="33265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추진 방안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BEB369-4A65-8BF0-5CA5-723681A6F5D0}"/>
              </a:ext>
            </a:extLst>
          </p:cNvPr>
          <p:cNvSpPr/>
          <p:nvPr/>
        </p:nvSpPr>
        <p:spPr>
          <a:xfrm>
            <a:off x="191344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3B8235-F829-D37F-F42C-99B417677330}"/>
              </a:ext>
            </a:extLst>
          </p:cNvPr>
          <p:cNvSpPr/>
          <p:nvPr/>
        </p:nvSpPr>
        <p:spPr>
          <a:xfrm>
            <a:off x="428970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추진 목표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A99244-E120-A51B-E3C9-F63F857F38C4}"/>
              </a:ext>
            </a:extLst>
          </p:cNvPr>
          <p:cNvSpPr/>
          <p:nvPr/>
        </p:nvSpPr>
        <p:spPr>
          <a:xfrm>
            <a:off x="428970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물가 상승률에 따른 평균 소득 증가율을 통한 미래 예측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C9137A-4D91-CAF4-C765-A52BFB2180BF}"/>
              </a:ext>
            </a:extLst>
          </p:cNvPr>
          <p:cNvSpPr/>
          <p:nvPr/>
        </p:nvSpPr>
        <p:spPr>
          <a:xfrm>
            <a:off x="4210192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66C8FB-91F9-941A-6AD2-9C4DEC9D0599}"/>
              </a:ext>
            </a:extLst>
          </p:cNvPr>
          <p:cNvSpPr/>
          <p:nvPr/>
        </p:nvSpPr>
        <p:spPr>
          <a:xfrm>
            <a:off x="4547827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추진 전략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93F363-A48C-962A-0650-A06CE4731E50}"/>
              </a:ext>
            </a:extLst>
          </p:cNvPr>
          <p:cNvSpPr/>
          <p:nvPr/>
        </p:nvSpPr>
        <p:spPr>
          <a:xfrm>
            <a:off x="4547827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데이터를 확보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소득 데이터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물가지수 데이터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필요한 정보만 정제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관계 파악 및 미래 예측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탐색적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회귀분석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시계열 분석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A6FB6F-DFDB-C3A7-9B6B-92DEB5A35BAF}"/>
              </a:ext>
            </a:extLst>
          </p:cNvPr>
          <p:cNvSpPr/>
          <p:nvPr/>
        </p:nvSpPr>
        <p:spPr>
          <a:xfrm>
            <a:off x="8229040" y="1628800"/>
            <a:ext cx="3881231" cy="4623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426D78-D3C4-2965-2227-02763C0EAB2E}"/>
              </a:ext>
            </a:extLst>
          </p:cNvPr>
          <p:cNvSpPr/>
          <p:nvPr/>
        </p:nvSpPr>
        <p:spPr>
          <a:xfrm>
            <a:off x="8466666" y="1793884"/>
            <a:ext cx="3405978" cy="63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역할 분담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49383F-7830-49E5-45AC-6A5702581AA1}"/>
              </a:ext>
            </a:extLst>
          </p:cNvPr>
          <p:cNvSpPr/>
          <p:nvPr/>
        </p:nvSpPr>
        <p:spPr>
          <a:xfrm>
            <a:off x="8466666" y="2599839"/>
            <a:ext cx="3405978" cy="3455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공동 참여</a:t>
            </a:r>
          </a:p>
        </p:txBody>
      </p:sp>
    </p:spTree>
    <p:extLst>
      <p:ext uri="{BB962C8B-B14F-4D97-AF65-F5344CB8AC3E}">
        <p14:creationId xmlns:p14="http://schemas.microsoft.com/office/powerpoint/2010/main" val="66134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A3DCFF-6BBA-14DE-A33D-C4C92B92672C}"/>
              </a:ext>
            </a:extLst>
          </p:cNvPr>
          <p:cNvSpPr txBox="1"/>
          <p:nvPr/>
        </p:nvSpPr>
        <p:spPr>
          <a:xfrm>
            <a:off x="551384" y="33265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개발 일정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30C663-CAA6-B6E2-ABFC-F5D4E07B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2033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AC9072-B55F-498A-E131-A4543415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69" y="1040542"/>
            <a:ext cx="8988262" cy="536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1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682</Words>
  <Application>Microsoft Office PowerPoint</Application>
  <PresentationFormat>와이드스크린</PresentationFormat>
  <Paragraphs>177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물가 상승률에 따른 평균소득의 증가율을 통한 미래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물가 상승률에 따른 평균소득의 증가율을 통한 미래 예측</dc:title>
  <dc:creator>안태현</dc:creator>
  <cp:lastModifiedBy>안태현</cp:lastModifiedBy>
  <cp:revision>6</cp:revision>
  <dcterms:created xsi:type="dcterms:W3CDTF">2023-05-29T07:34:22Z</dcterms:created>
  <dcterms:modified xsi:type="dcterms:W3CDTF">2023-05-31T00:40:08Z</dcterms:modified>
</cp:coreProperties>
</file>