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6"/>
  </p:notesMasterIdLst>
  <p:sldIdLst>
    <p:sldId id="256" r:id="rId2"/>
    <p:sldId id="258" r:id="rId3"/>
    <p:sldId id="301" r:id="rId4"/>
    <p:sldId id="302" r:id="rId5"/>
    <p:sldId id="303" r:id="rId6"/>
    <p:sldId id="306" r:id="rId7"/>
    <p:sldId id="307" r:id="rId8"/>
    <p:sldId id="304" r:id="rId9"/>
    <p:sldId id="297" r:id="rId10"/>
    <p:sldId id="308" r:id="rId11"/>
    <p:sldId id="309" r:id="rId12"/>
    <p:sldId id="310" r:id="rId13"/>
    <p:sldId id="298" r:id="rId14"/>
    <p:sldId id="288" r:id="rId15"/>
    <p:sldId id="312" r:id="rId16"/>
    <p:sldId id="313" r:id="rId17"/>
    <p:sldId id="315" r:id="rId18"/>
    <p:sldId id="314" r:id="rId19"/>
    <p:sldId id="316" r:id="rId20"/>
    <p:sldId id="317" r:id="rId21"/>
    <p:sldId id="318" r:id="rId22"/>
    <p:sldId id="282" r:id="rId23"/>
    <p:sldId id="319" r:id="rId24"/>
    <p:sldId id="320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HY견고딕" panose="02030600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휴먼둥근헤드라인" panose="02030504000101010101" pitchFamily="18" charset="-127"/>
      <p:regular r:id="rId3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56D"/>
    <a:srgbClr val="939597"/>
    <a:srgbClr val="E41A00"/>
    <a:srgbClr val="F5DF4D"/>
    <a:srgbClr val="F2F2F2"/>
    <a:srgbClr val="0165B2"/>
    <a:srgbClr val="445569"/>
    <a:srgbClr val="1F4E79"/>
    <a:srgbClr val="D9D9D9"/>
    <a:srgbClr val="FE4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>
      <p:cViewPr varScale="1">
        <p:scale>
          <a:sx n="70" d="100"/>
          <a:sy n="70" d="100"/>
        </p:scale>
        <p:origin x="48" y="1086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2023-05-12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구경현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선종호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박채린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249440" y="2043952"/>
            <a:ext cx="6768752" cy="123110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</a:t>
            </a:r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정보별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사고 발생률에 대한 분석 및 해석 도출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95520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  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역할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271464" y="1380557"/>
          <a:ext cx="9649072" cy="464656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09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8888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구경현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문서 및 보고서 작성</a:t>
                      </a:r>
                      <a:endParaRPr kumimoji="0" lang="en-US" altLang="ko-KR" sz="160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 분석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88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선종호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집값과 </a:t>
                      </a:r>
                      <a:r>
                        <a:rPr kumimoji="0" lang="ko-KR" altLang="en-US" sz="160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범죄수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및 자살율에 대한 상관관계 분석 및 시각화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88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인구밀도와 </a:t>
                      </a:r>
                      <a:r>
                        <a:rPr kumimoji="0" lang="ko-KR" altLang="en-US" sz="160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범죄수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및 자살율에 대한 상관관계 분석 및 시각화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811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9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603242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추진 목표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482295B-C5F8-3CE2-6594-427D2004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89" y="1383537"/>
            <a:ext cx="824135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❍ 지역별 인구가 많은 상위3개 시/구/동에 대한 정보 획득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❍ 상위 3개 시/구/동에 대한 집값 데이터 획득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❍ 지역별 인구밀도 파악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❍ 지역별 10만명당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자살율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파악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❍ 지역별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범죄율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파악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❍ 파악한 정보를 토대로 상관관계 파악 및 스코어화 완료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7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580158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추진 전략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44D41D-278A-CC04-D445-FA869A72E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0" y="1138237"/>
            <a:ext cx="1046937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85817"/>
              </p:ext>
            </p:extLst>
          </p:nvPr>
        </p:nvGraphicFramePr>
        <p:xfrm>
          <a:off x="1011101" y="1702006"/>
          <a:ext cx="10153129" cy="396450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108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731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4/20(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4/24(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각자 주제에 대한 아이디어를 공유</a:t>
                      </a:r>
                      <a:endParaRPr lang="en-US" altLang="ko-KR" sz="150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주제를 선택한 후 프로젝트 계획 수립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0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4/20(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4/24(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다양한 사이트 참조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604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0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4/25(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4/28(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열 병합 및 삭제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6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시각화</a:t>
                      </a:r>
                      <a:endParaRPr lang="ko-KR" altLang="en-US" sz="1500" b="1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5/01(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5/05(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막대그래프</a:t>
                      </a:r>
                      <a:r>
                        <a:rPr lang="en-US" altLang="ko-KR" sz="15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산점도</a:t>
                      </a:r>
                      <a:r>
                        <a:rPr lang="ko-KR" altLang="en-US" sz="15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5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분석</a:t>
                      </a:r>
                      <a:endParaRPr kumimoji="0" lang="ko-KR" altLang="en-US" sz="1500" b="1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5/08(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5/09(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결과 해석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유의미</a:t>
                      </a:r>
                      <a:r>
                        <a:rPr lang="en-US" altLang="ko-KR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무의미 판단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문서 작성</a:t>
                      </a:r>
                      <a:endParaRPr kumimoji="0" lang="ko-KR" altLang="en-US" sz="1500" b="1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5/09(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5/10(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최종 보고서 작성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ppt </a:t>
                      </a:r>
                      <a:r>
                        <a:rPr lang="ko-KR" altLang="en-US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작성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603242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추진 일정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0104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72EBC3-3A72-B09D-0D31-3C1234F7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6" y="1152525"/>
            <a:ext cx="47148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6A1DE-74EF-C847-FC0B-EFCD51EFCA7F}"/>
              </a:ext>
            </a:extLst>
          </p:cNvPr>
          <p:cNvSpPr txBox="1"/>
          <p:nvPr/>
        </p:nvSpPr>
        <p:spPr>
          <a:xfrm>
            <a:off x="1408273" y="578375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>
                <a:solidFill>
                  <a:schemeClr val="tx1"/>
                </a:solidFill>
              </a:rPr>
              <a:t>지역별 </a:t>
            </a:r>
            <a:r>
              <a:rPr lang="en-US" altLang="ko-KR" sz="1800" b="0" dirty="0">
                <a:solidFill>
                  <a:schemeClr val="tx1"/>
                </a:solidFill>
              </a:rPr>
              <a:t>10</a:t>
            </a:r>
            <a:r>
              <a:rPr lang="ko-KR" altLang="en-US" sz="1800" b="0" dirty="0">
                <a:solidFill>
                  <a:schemeClr val="tx1"/>
                </a:solidFill>
              </a:rPr>
              <a:t>만명당 </a:t>
            </a:r>
            <a:r>
              <a:rPr lang="ko-KR" altLang="en-US" sz="1800" b="0" dirty="0" err="1">
                <a:solidFill>
                  <a:schemeClr val="tx1"/>
                </a:solidFill>
              </a:rPr>
              <a:t>자살율</a:t>
            </a:r>
            <a:r>
              <a:rPr lang="ko-KR" altLang="en-US" sz="1800" b="0" dirty="0">
                <a:solidFill>
                  <a:schemeClr val="tx1"/>
                </a:solidFill>
              </a:rPr>
              <a:t> 그래프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AEF73FF-0D0C-E92B-72C4-CE5C51D8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152525"/>
            <a:ext cx="47148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FA06AA-103C-D840-6C6C-5903FA07CE74}"/>
              </a:ext>
            </a:extLst>
          </p:cNvPr>
          <p:cNvSpPr txBox="1"/>
          <p:nvPr/>
        </p:nvSpPr>
        <p:spPr>
          <a:xfrm>
            <a:off x="7734367" y="578375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>
                <a:solidFill>
                  <a:schemeClr val="tx1"/>
                </a:solidFill>
              </a:rPr>
              <a:t>지역별 </a:t>
            </a:r>
            <a:r>
              <a:rPr lang="ko-KR" altLang="en-US" sz="1800" b="0" dirty="0" err="1">
                <a:solidFill>
                  <a:schemeClr val="tx1"/>
                </a:solidFill>
              </a:rPr>
              <a:t>범죄수</a:t>
            </a:r>
            <a:r>
              <a:rPr lang="ko-KR" altLang="en-US" sz="1800" b="0" dirty="0">
                <a:solidFill>
                  <a:schemeClr val="tx1"/>
                </a:solidFill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72409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C6A1DE-74EF-C847-FC0B-EFCD51EFCA7F}"/>
              </a:ext>
            </a:extLst>
          </p:cNvPr>
          <p:cNvSpPr txBox="1"/>
          <p:nvPr/>
        </p:nvSpPr>
        <p:spPr>
          <a:xfrm>
            <a:off x="2517559" y="575973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/>
              <a:t>집값</a:t>
            </a:r>
            <a:r>
              <a:rPr lang="ko-KR" altLang="en-US" sz="1800" b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A06AA-103C-D840-6C6C-5903FA07CE74}"/>
              </a:ext>
            </a:extLst>
          </p:cNvPr>
          <p:cNvSpPr txBox="1"/>
          <p:nvPr/>
        </p:nvSpPr>
        <p:spPr>
          <a:xfrm>
            <a:off x="7734367" y="578375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>
                <a:solidFill>
                  <a:schemeClr val="tx1"/>
                </a:solidFill>
              </a:rPr>
              <a:t>지역별 인구밀도 그래프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A233A40-0788-641F-7463-4C45B3FA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4" y="1021247"/>
            <a:ext cx="4536504" cy="464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CDB12D1-0C63-422A-96CC-26C3A3552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67" y="1119876"/>
            <a:ext cx="46196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9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608371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집값과 통합 범죄율의 상관관계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D054390-3A90-AB2C-431B-FD76A0DB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0" y="1536271"/>
            <a:ext cx="5868242" cy="428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E5FF2DB-7116-BE94-E56C-CEA0B556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68" y="1527116"/>
            <a:ext cx="5522240" cy="362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2722FB-F027-491C-DDE2-BF326540EE68}"/>
              </a:ext>
            </a:extLst>
          </p:cNvPr>
          <p:cNvSpPr txBox="1"/>
          <p:nvPr/>
        </p:nvSpPr>
        <p:spPr>
          <a:xfrm>
            <a:off x="2747628" y="582407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/>
              <a:t>그래프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610C2-24A3-4ACD-6B59-E89E69E18133}"/>
              </a:ext>
            </a:extLst>
          </p:cNvPr>
          <p:cNvSpPr txBox="1"/>
          <p:nvPr/>
        </p:nvSpPr>
        <p:spPr>
          <a:xfrm>
            <a:off x="9108794" y="582407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 err="1">
                <a:solidFill>
                  <a:schemeClr val="tx1"/>
                </a:solidFill>
              </a:rPr>
              <a:t>산점도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F0D6D6-3047-1F83-322C-19B64A3A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63" y="5823244"/>
            <a:ext cx="274145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solidFill>
                  <a:srgbClr val="000000"/>
                </a:solidFill>
                <a:latin typeface="+mn-ea"/>
                <a:ea typeface="+mn-ea"/>
              </a:rPr>
              <a:t>통합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범죄와의 상관계수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0.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743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5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608371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집값과 개별 범죄율의 상관관계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22FB-F027-491C-DDE2-BF326540EE68}"/>
              </a:ext>
            </a:extLst>
          </p:cNvPr>
          <p:cNvSpPr txBox="1"/>
          <p:nvPr/>
        </p:nvSpPr>
        <p:spPr>
          <a:xfrm>
            <a:off x="2747628" y="582407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/>
              <a:t>그래프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610C2-24A3-4ACD-6B59-E89E69E18133}"/>
              </a:ext>
            </a:extLst>
          </p:cNvPr>
          <p:cNvSpPr txBox="1"/>
          <p:nvPr/>
        </p:nvSpPr>
        <p:spPr>
          <a:xfrm>
            <a:off x="8846348" y="575897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 err="1">
                <a:solidFill>
                  <a:schemeClr val="tx1"/>
                </a:solidFill>
              </a:rPr>
              <a:t>산점도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463B826-E623-1813-D9DE-AE416ED5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8" y="1521620"/>
            <a:ext cx="5557737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0415B961-288F-1E1A-D288-0992AA48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49" y="1597819"/>
            <a:ext cx="53625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E0BA306-C0B8-9CB8-8D11-D5FB72C4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63" y="5592412"/>
            <a:ext cx="274145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강력범죄와의 상관계수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0.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663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절도범죄와의 상관계수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0.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759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폭력범죄와의 상관계수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0.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722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6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557075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집값과 자살율의 상관관계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22FB-F027-491C-DDE2-BF326540EE68}"/>
              </a:ext>
            </a:extLst>
          </p:cNvPr>
          <p:cNvSpPr txBox="1"/>
          <p:nvPr/>
        </p:nvSpPr>
        <p:spPr>
          <a:xfrm>
            <a:off x="2794612" y="569283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/>
              <a:t>그래프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610C2-24A3-4ACD-6B59-E89E69E18133}"/>
              </a:ext>
            </a:extLst>
          </p:cNvPr>
          <p:cNvSpPr txBox="1"/>
          <p:nvPr/>
        </p:nvSpPr>
        <p:spPr>
          <a:xfrm>
            <a:off x="8220236" y="5698198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 err="1">
                <a:solidFill>
                  <a:schemeClr val="tx1"/>
                </a:solidFill>
              </a:rPr>
              <a:t>산점도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4166038-4860-12CB-7684-360E91F3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6" y="1504074"/>
            <a:ext cx="5184576" cy="40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B641D894-DA10-6096-78B0-53CDB4008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20" y="1260128"/>
            <a:ext cx="5009265" cy="370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CD46DB42-85CD-61DB-D947-D9AF049F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596" y="5601916"/>
            <a:ext cx="179247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상관계수는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-0.573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3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64940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인구밀도와 통합 범죄율의 상관관계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22FB-F027-491C-DDE2-BF326540EE68}"/>
              </a:ext>
            </a:extLst>
          </p:cNvPr>
          <p:cNvSpPr txBox="1"/>
          <p:nvPr/>
        </p:nvSpPr>
        <p:spPr>
          <a:xfrm>
            <a:off x="2794612" y="569283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/>
              <a:t>그래프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610C2-24A3-4ACD-6B59-E89E69E18133}"/>
              </a:ext>
            </a:extLst>
          </p:cNvPr>
          <p:cNvSpPr txBox="1"/>
          <p:nvPr/>
        </p:nvSpPr>
        <p:spPr>
          <a:xfrm>
            <a:off x="8838632" y="569283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 err="1">
                <a:solidFill>
                  <a:schemeClr val="tx1"/>
                </a:solidFill>
              </a:rPr>
              <a:t>산점도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3D11776-0AC9-31BC-05A0-62770A22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48" y="1231513"/>
            <a:ext cx="5278152" cy="425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DD3276C-39EA-E167-C3BF-C768E5A4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7671"/>
            <a:ext cx="55721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C503798B-4754-D128-F4E7-94E13DF7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63" y="5823244"/>
            <a:ext cx="274145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solidFill>
                  <a:srgbClr val="000000"/>
                </a:solidFill>
                <a:latin typeface="+mn-ea"/>
                <a:ea typeface="+mn-ea"/>
              </a:rPr>
              <a:t>통합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범죄와의 상관계수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0.</a:t>
            </a:r>
            <a:r>
              <a:rPr lang="en-US" altLang="ko-KR" sz="1500" b="1">
                <a:solidFill>
                  <a:srgbClr val="000000"/>
                </a:solidFill>
                <a:latin typeface="+mn-ea"/>
                <a:ea typeface="+mn-ea"/>
              </a:rPr>
              <a:t>97</a:t>
            </a:r>
            <a:r>
              <a:rPr kumimoji="0" lang="en-US" altLang="ko-KR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3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7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64940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인구밀도와 개별 범죄율의 상관관계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22FB-F027-491C-DDE2-BF326540EE68}"/>
              </a:ext>
            </a:extLst>
          </p:cNvPr>
          <p:cNvSpPr txBox="1"/>
          <p:nvPr/>
        </p:nvSpPr>
        <p:spPr>
          <a:xfrm>
            <a:off x="2794612" y="569283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/>
              <a:t>그래프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610C2-24A3-4ACD-6B59-E89E69E18133}"/>
              </a:ext>
            </a:extLst>
          </p:cNvPr>
          <p:cNvSpPr txBox="1"/>
          <p:nvPr/>
        </p:nvSpPr>
        <p:spPr>
          <a:xfrm>
            <a:off x="8592429" y="561357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 err="1">
                <a:solidFill>
                  <a:schemeClr val="tx1"/>
                </a:solidFill>
              </a:rPr>
              <a:t>산점도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CE30828-3B7A-F280-A62B-EA0FA2F5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7" y="1216581"/>
            <a:ext cx="5452993" cy="44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98BDF44B-8C43-5E62-AFEE-B89EF530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18" y="1236927"/>
            <a:ext cx="5591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8FE1E6A7-D346-628C-352D-D53F02F8F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76" y="5531253"/>
            <a:ext cx="274145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강력범죄와의 상관계수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0.985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절도범죄와의 상관계수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0.958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폭력범죄와의 상관계수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0.980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39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598112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인구밀도와 자살율의 상관관계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22FB-F027-491C-DDE2-BF326540EE68}"/>
              </a:ext>
            </a:extLst>
          </p:cNvPr>
          <p:cNvSpPr txBox="1"/>
          <p:nvPr/>
        </p:nvSpPr>
        <p:spPr>
          <a:xfrm>
            <a:off x="2794612" y="569283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/>
              <a:t>그래프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610C2-24A3-4ACD-6B59-E89E69E18133}"/>
              </a:ext>
            </a:extLst>
          </p:cNvPr>
          <p:cNvSpPr txBox="1"/>
          <p:nvPr/>
        </p:nvSpPr>
        <p:spPr>
          <a:xfrm>
            <a:off x="8292244" y="563371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b="0" dirty="0" err="1">
                <a:solidFill>
                  <a:schemeClr val="tx1"/>
                </a:solidFill>
              </a:rPr>
              <a:t>산점도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A49F7FE-068B-B483-7E86-67339E73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5" y="1041373"/>
            <a:ext cx="5474027" cy="46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4D9B4DC4-CCA6-CB41-EE87-45FF428B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72" y="1202290"/>
            <a:ext cx="5334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B781A200-292E-05D1-0E4E-0621608A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72" y="5688064"/>
            <a:ext cx="179247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상관계수는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-0.377</a:t>
            </a: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9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26243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시사점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1EA2E-FB20-B446-477B-6DFC1C80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2" y="941014"/>
            <a:ext cx="894347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유의미한 결과로 판단하는 점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1-1) 집값과 자살율의 관계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        집값과 자살율의 관계는 세종특별시를 제외하고는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비교적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        전체적으로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높을수록 자살율이 낮음을 확인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할 수 있었다.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1-2) 인구밀도와 자살율의 관계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        경기도와 서울이 역시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높은 인구밀도를 가졌는데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타 지역과     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	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비교했을때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자살율이 비교적 낮음을 확인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하였다.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1-3) 인구밀도와 범죄수의 관계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        가장 뚜렷하고 깔끔하게 나온 관계이다.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        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인구밀도가 높을수록 범죄수가 증가함을 확인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하였다.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        하지만 집값과 인구밀도에 따른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범죄수와의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관계는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        결과가 참 아쉽다.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              개선점에서 설명하겠다.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26243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개선점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00ED32-77A8-F531-361F-E79BA3DC3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07" y="1058100"/>
            <a:ext cx="1033007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1) 상관계수를 통해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보았을때는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각각의 데이터 및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시각화한 그래프가 모두 의미가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있어보인다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1-1) 하지만 집값 및 인구밀도에 따른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관계를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파악할때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문제 발생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1-2)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' 가 아닌 자살율과 같이 인구수에 대한 범죄율에 대한 데이터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를 확보하거나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범죄수를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인구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퍼센테이지로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나누어 데이터를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전처리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하여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사용했어야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했음.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  1-3) 이유는 당연히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인구수가 많을수록 범죄수가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높은것이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당연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하기 때문이다.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집값이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범죄수에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영향을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준다기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보다는 집값이 비교적 높은 서울, 경기도는 인구수가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많기 때문에 범죄수가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높은것이라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판단. 인구밀도와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범죄수에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대한 관계 그래프가 가장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뚜렷한 개형으로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나온이유는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인구밀도가 높은 도시별로 인구수가 분포 되어있음.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즉 가장 뚜렷한 개형으로 나온 그래프가 사실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당연한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결과였다는것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78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1729" y="31050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graphicFrame>
        <p:nvGraphicFramePr>
          <p:cNvPr id="2" name="내용 개체 틀 5">
            <a:extLst>
              <a:ext uri="{FF2B5EF4-FFF2-40B4-BE49-F238E27FC236}">
                <a16:creationId xmlns:a16="http://schemas.microsoft.com/office/drawing/2014/main" id="{EEAA7567-697A-587D-B183-68F2B7F2A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565725"/>
              </p:ext>
            </p:extLst>
          </p:nvPr>
        </p:nvGraphicFramePr>
        <p:xfrm>
          <a:off x="701618" y="1231525"/>
          <a:ext cx="10677526" cy="505174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223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015287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1064437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지역별 사고 발생률에 대한 분석 및 해석 도출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1089264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2023.04.21 ~ 2023.05.11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898045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3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800" dirty="0"/>
                        <a:t>지역별 범죄 </a:t>
                      </a:r>
                      <a:r>
                        <a:rPr lang="en-US" altLang="ko-KR" sz="1800" dirty="0"/>
                        <a:t>&amp; </a:t>
                      </a:r>
                      <a:r>
                        <a:rPr lang="ko-KR" altLang="en-US" sz="1800" dirty="0" err="1"/>
                        <a:t>자살율</a:t>
                      </a:r>
                      <a:r>
                        <a:rPr lang="ko-KR" altLang="en-US" sz="1800" dirty="0"/>
                        <a:t> 데이터 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    - </a:t>
                      </a:r>
                      <a:r>
                        <a:rPr lang="ko-KR" altLang="en-US" sz="1800" dirty="0"/>
                        <a:t>지역별 집값 가격 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    - </a:t>
                      </a:r>
                      <a:r>
                        <a:rPr lang="ko-KR" altLang="en-US" sz="1800" dirty="0"/>
                        <a:t>지역별 인구 분포정보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분석을 통한 집값 가격 및 인구 분포 정보에 따른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800" dirty="0"/>
                        <a:t>범죄 </a:t>
                      </a:r>
                      <a:r>
                        <a:rPr lang="ko-KR" altLang="en-US" sz="1800" dirty="0" err="1"/>
                        <a:t>자살율</a:t>
                      </a:r>
                      <a:r>
                        <a:rPr lang="ko-KR" altLang="en-US" sz="1800" dirty="0"/>
                        <a:t> 데이터를 토대로 시각화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    - </a:t>
                      </a:r>
                      <a:r>
                        <a:rPr lang="ko-KR" altLang="en-US" sz="1800" dirty="0"/>
                        <a:t>집값 가격과 인구 분포정보에 따른 범죄 자살율의 상관관계를 확인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9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1729" y="31050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526297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추진배경 및 필요성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173D9DED-D8D2-CD9B-52D1-FBEFEA3C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57" y="1254831"/>
            <a:ext cx="9226550" cy="26574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27EE4-E7B3-F18B-F5F6-D648FF8FA26C}"/>
              </a:ext>
            </a:extLst>
          </p:cNvPr>
          <p:cNvSpPr txBox="1"/>
          <p:nvPr/>
        </p:nvSpPr>
        <p:spPr>
          <a:xfrm>
            <a:off x="1482725" y="4259145"/>
            <a:ext cx="922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dirty="0"/>
              <a:t>높은 집값을 가진 지역은 과연 낮은 범죄율과 자살율을 보장하는가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algn="ctr" fontAlgn="base" latinLnBrk="1"/>
            <a:r>
              <a:rPr lang="ko-KR" altLang="en-US" dirty="0"/>
              <a:t>높은 인구 밀집도를 가진 지역은 과연 낮은 범죄율과 자살율을 보장하는가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algn="ctr" fontAlgn="base" latinLnBrk="1"/>
            <a:r>
              <a:rPr lang="ko-KR" altLang="en-US" dirty="0"/>
              <a:t>프로젝트를 통해 개인적인 점수 매김 과정을 통해 좋은 지역을 찾고자 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7DDEE-FEAB-3872-9248-76E94BC2DC89}"/>
              </a:ext>
            </a:extLst>
          </p:cNvPr>
          <p:cNvSpPr txBox="1"/>
          <p:nvPr/>
        </p:nvSpPr>
        <p:spPr>
          <a:xfrm>
            <a:off x="1702593" y="5321685"/>
            <a:ext cx="8786814" cy="1123384"/>
          </a:xfrm>
          <a:prstGeom prst="rect">
            <a:avLst/>
          </a:prstGeom>
          <a:solidFill>
            <a:srgbClr val="F7E56D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en-US" altLang="ko-KR" sz="2800" b="1" dirty="0"/>
              <a:t>- </a:t>
            </a:r>
            <a:r>
              <a:rPr lang="ko-KR" altLang="en-US" sz="2800" b="1" dirty="0"/>
              <a:t>기대 효과 </a:t>
            </a:r>
            <a:r>
              <a:rPr lang="en-US" altLang="ko-KR" sz="2800" b="1" dirty="0"/>
              <a:t>–</a:t>
            </a:r>
          </a:p>
          <a:p>
            <a:pPr algn="ctr" fontAlgn="base" latinLnBrk="1"/>
            <a:endParaRPr lang="en-US" altLang="ko-KR" sz="1100" b="1" dirty="0"/>
          </a:p>
          <a:p>
            <a:pPr algn="ctr" fontAlgn="base" latinLnBrk="1"/>
            <a:r>
              <a:rPr lang="ko-KR" altLang="en-US" sz="2800" b="1" dirty="0"/>
              <a:t>집값과 인구 밀집도에 따른 사고 발생률 파악</a:t>
            </a:r>
          </a:p>
        </p:txBody>
      </p:sp>
    </p:spTree>
    <p:extLst>
      <p:ext uri="{BB962C8B-B14F-4D97-AF65-F5344CB8AC3E}">
        <p14:creationId xmlns:p14="http://schemas.microsoft.com/office/powerpoint/2010/main" val="25556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1729" y="31050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75001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  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자료 수집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4BB537-F23A-AD5B-DA33-77C32F821E6D}"/>
              </a:ext>
            </a:extLst>
          </p:cNvPr>
          <p:cNvSpPr/>
          <p:nvPr/>
        </p:nvSpPr>
        <p:spPr>
          <a:xfrm>
            <a:off x="541132" y="1391181"/>
            <a:ext cx="11106151" cy="4700587"/>
          </a:xfrm>
          <a:prstGeom prst="rect">
            <a:avLst/>
          </a:prstGeom>
          <a:solidFill>
            <a:srgbClr val="F7E56D">
              <a:alpha val="78824"/>
            </a:srgbClr>
          </a:solidFill>
          <a:ln>
            <a:solidFill>
              <a:srgbClr val="F7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F0EA23-C048-E750-5CED-84C254A0926E}"/>
              </a:ext>
            </a:extLst>
          </p:cNvPr>
          <p:cNvSpPr/>
          <p:nvPr/>
        </p:nvSpPr>
        <p:spPr>
          <a:xfrm>
            <a:off x="674483" y="2128967"/>
            <a:ext cx="10843034" cy="3861054"/>
          </a:xfrm>
          <a:prstGeom prst="rect">
            <a:avLst/>
          </a:prstGeom>
          <a:solidFill>
            <a:schemeClr val="bg1"/>
          </a:solidFill>
          <a:ln>
            <a:solidFill>
              <a:srgbClr val="F7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4CAB-3229-3C90-E381-5F68DB8A1A62}"/>
              </a:ext>
            </a:extLst>
          </p:cNvPr>
          <p:cNvSpPr txBox="1"/>
          <p:nvPr/>
        </p:nvSpPr>
        <p:spPr>
          <a:xfrm>
            <a:off x="674483" y="1483803"/>
            <a:ext cx="10843034" cy="543418"/>
          </a:xfrm>
          <a:prstGeom prst="rect">
            <a:avLst/>
          </a:prstGeom>
          <a:solidFill>
            <a:srgbClr val="F7E56D"/>
          </a:solidFill>
          <a:ln>
            <a:solidFill>
              <a:srgbClr val="F7E56D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D4C4AD-71FD-C10E-1BE0-DC7318A8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019" y="2797610"/>
            <a:ext cx="687572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2015년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경찰청_범죄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발생 지역별 통계 (DATA.GO.KR)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2023년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행정안전부_지역별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주민등록 인구수 (DATA.GO.KR)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2021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년 인구십만명당 자살률 (KOSIS.KR)</a:t>
            </a:r>
            <a:endParaRPr lang="en-US" altLang="ko-KR" sz="2000" dirty="0"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집값 정보 (BUKING.KR)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1729" y="31050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75001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  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자료 정제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4BB537-F23A-AD5B-DA33-77C32F821E6D}"/>
              </a:ext>
            </a:extLst>
          </p:cNvPr>
          <p:cNvSpPr/>
          <p:nvPr/>
        </p:nvSpPr>
        <p:spPr>
          <a:xfrm>
            <a:off x="541132" y="1391181"/>
            <a:ext cx="11106151" cy="4700587"/>
          </a:xfrm>
          <a:prstGeom prst="rect">
            <a:avLst/>
          </a:prstGeom>
          <a:solidFill>
            <a:srgbClr val="F7E56D">
              <a:alpha val="78824"/>
            </a:srgbClr>
          </a:solidFill>
          <a:ln>
            <a:solidFill>
              <a:srgbClr val="F7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F0EA23-C048-E750-5CED-84C254A0926E}"/>
              </a:ext>
            </a:extLst>
          </p:cNvPr>
          <p:cNvSpPr/>
          <p:nvPr/>
        </p:nvSpPr>
        <p:spPr>
          <a:xfrm>
            <a:off x="674483" y="2128967"/>
            <a:ext cx="10843034" cy="3861054"/>
          </a:xfrm>
          <a:prstGeom prst="rect">
            <a:avLst/>
          </a:prstGeom>
          <a:solidFill>
            <a:schemeClr val="bg1"/>
          </a:solidFill>
          <a:ln>
            <a:solidFill>
              <a:srgbClr val="F7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결측치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및 이상치 처리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</a:rPr>
              <a:t>1.</a:t>
            </a:r>
            <a:r>
              <a:rPr lang="ko-KR" altLang="en-US" sz="1800" dirty="0">
                <a:solidFill>
                  <a:schemeClr val="tx1"/>
                </a:solidFill>
              </a:rPr>
              <a:t>지역별 집값에서 특별히 같은 지역인데도 불구하고 집값이 크게 차이 나는 경우가 있음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지역의 인구가 많은 상위</a:t>
            </a:r>
            <a:r>
              <a:rPr lang="en-US" altLang="ko-KR" sz="1800" dirty="0">
                <a:solidFill>
                  <a:schemeClr val="tx1"/>
                </a:solidFill>
              </a:rPr>
              <a:t>3</a:t>
            </a:r>
            <a:r>
              <a:rPr lang="ko-KR" altLang="en-US" sz="1800" dirty="0">
                <a:solidFill>
                  <a:schemeClr val="tx1"/>
                </a:solidFill>
              </a:rPr>
              <a:t>개 시</a:t>
            </a:r>
            <a:r>
              <a:rPr lang="en-US" altLang="ko-KR" sz="1800" dirty="0">
                <a:solidFill>
                  <a:schemeClr val="tx1"/>
                </a:solidFill>
              </a:rPr>
              <a:t>/</a:t>
            </a:r>
            <a:r>
              <a:rPr lang="ko-KR" altLang="en-US" sz="1800" dirty="0">
                <a:solidFill>
                  <a:schemeClr val="tx1"/>
                </a:solidFill>
              </a:rPr>
              <a:t>동</a:t>
            </a:r>
            <a:r>
              <a:rPr lang="en-US" altLang="ko-KR" sz="1800" dirty="0">
                <a:solidFill>
                  <a:schemeClr val="tx1"/>
                </a:solidFill>
              </a:rPr>
              <a:t>/</a:t>
            </a:r>
            <a:r>
              <a:rPr lang="ko-KR" altLang="en-US" sz="1800" dirty="0">
                <a:solidFill>
                  <a:schemeClr val="tx1"/>
                </a:solidFill>
              </a:rPr>
              <a:t>구 를 그 지역의 집값 데이터로 사용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</a:rPr>
              <a:t>범죄율을 조사하는 과정에서 범죄의 종류가 무려 </a:t>
            </a:r>
            <a:r>
              <a:rPr lang="en-US" altLang="ko-KR" sz="1800" dirty="0">
                <a:solidFill>
                  <a:schemeClr val="tx1"/>
                </a:solidFill>
              </a:rPr>
              <a:t>39</a:t>
            </a:r>
            <a:r>
              <a:rPr lang="ko-KR" altLang="en-US" sz="1800" dirty="0">
                <a:solidFill>
                  <a:schemeClr val="tx1"/>
                </a:solidFill>
              </a:rPr>
              <a:t>가지나 </a:t>
            </a:r>
            <a:r>
              <a:rPr lang="ko-KR" altLang="en-US" sz="1800" dirty="0" err="1">
                <a:solidFill>
                  <a:schemeClr val="tx1"/>
                </a:solidFill>
              </a:rPr>
              <a:t>되는것을</a:t>
            </a:r>
            <a:r>
              <a:rPr lang="ko-KR" altLang="en-US" sz="1800" dirty="0">
                <a:solidFill>
                  <a:schemeClr val="tx1"/>
                </a:solidFill>
              </a:rPr>
              <a:t> 확인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강력범죄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절도범죄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폭력범죄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가지를 선정하여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범죄율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데이터로 사용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나머지는 삭제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 외에도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필요없는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및 합쳐지지 않은 데이터를 병합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4CAB-3229-3C90-E381-5F68DB8A1A62}"/>
              </a:ext>
            </a:extLst>
          </p:cNvPr>
          <p:cNvSpPr txBox="1"/>
          <p:nvPr/>
        </p:nvSpPr>
        <p:spPr>
          <a:xfrm>
            <a:off x="674483" y="1483803"/>
            <a:ext cx="10843034" cy="543418"/>
          </a:xfrm>
          <a:prstGeom prst="rect">
            <a:avLst/>
          </a:prstGeom>
          <a:solidFill>
            <a:srgbClr val="F7E56D"/>
          </a:solidFill>
          <a:ln>
            <a:solidFill>
              <a:srgbClr val="F7E56D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</p:spTree>
    <p:extLst>
      <p:ext uri="{BB962C8B-B14F-4D97-AF65-F5344CB8AC3E}">
        <p14:creationId xmlns:p14="http://schemas.microsoft.com/office/powerpoint/2010/main" val="254187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1729" y="31050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500649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  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진행 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4BB537-F23A-AD5B-DA33-77C32F821E6D}"/>
              </a:ext>
            </a:extLst>
          </p:cNvPr>
          <p:cNvSpPr/>
          <p:nvPr/>
        </p:nvSpPr>
        <p:spPr>
          <a:xfrm>
            <a:off x="541132" y="1391181"/>
            <a:ext cx="11106151" cy="4700587"/>
          </a:xfrm>
          <a:prstGeom prst="rect">
            <a:avLst/>
          </a:prstGeom>
          <a:solidFill>
            <a:srgbClr val="F7E56D">
              <a:alpha val="78824"/>
            </a:srgbClr>
          </a:solidFill>
          <a:ln>
            <a:solidFill>
              <a:srgbClr val="F7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F0EA23-C048-E750-5CED-84C254A0926E}"/>
              </a:ext>
            </a:extLst>
          </p:cNvPr>
          <p:cNvSpPr/>
          <p:nvPr/>
        </p:nvSpPr>
        <p:spPr>
          <a:xfrm>
            <a:off x="674483" y="2128967"/>
            <a:ext cx="10843034" cy="3861054"/>
          </a:xfrm>
          <a:prstGeom prst="rect">
            <a:avLst/>
          </a:prstGeom>
          <a:solidFill>
            <a:schemeClr val="bg1"/>
          </a:solidFill>
          <a:ln>
            <a:solidFill>
              <a:srgbClr val="F7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4CAB-3229-3C90-E381-5F68DB8A1A62}"/>
              </a:ext>
            </a:extLst>
          </p:cNvPr>
          <p:cNvSpPr txBox="1"/>
          <p:nvPr/>
        </p:nvSpPr>
        <p:spPr>
          <a:xfrm>
            <a:off x="674483" y="1483803"/>
            <a:ext cx="10843034" cy="543418"/>
          </a:xfrm>
          <a:prstGeom prst="rect">
            <a:avLst/>
          </a:prstGeom>
          <a:solidFill>
            <a:srgbClr val="F7E56D"/>
          </a:solidFill>
          <a:ln>
            <a:solidFill>
              <a:srgbClr val="F7E56D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프로젝트 진행 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16E8D7D-9567-50AF-6E2E-B16A3CF57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96" y="3428673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3C50FF-3913-F396-FDF5-FA35EEA84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90" y="3415760"/>
            <a:ext cx="840254" cy="8402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3897FB-68BB-19DB-4020-AB8B0756B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3429000"/>
            <a:ext cx="1256969" cy="8402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795052-9B69-1BFE-F8EE-E8E87033795D}"/>
              </a:ext>
            </a:extLst>
          </p:cNvPr>
          <p:cNvSpPr txBox="1"/>
          <p:nvPr/>
        </p:nvSpPr>
        <p:spPr>
          <a:xfrm>
            <a:off x="2277740" y="292302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AA0DC-48DD-FBD0-EB67-46B9C5F88983}"/>
              </a:ext>
            </a:extLst>
          </p:cNvPr>
          <p:cNvSpPr txBox="1"/>
          <p:nvPr/>
        </p:nvSpPr>
        <p:spPr>
          <a:xfrm>
            <a:off x="7287153" y="3028563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AC63DE8-059A-011F-D481-EEA92164F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25" y="3492821"/>
            <a:ext cx="1698057" cy="73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2DF8BE-EFB2-E416-BAA7-CCBA060F5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99" y="3903029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76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1729" y="31050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0881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  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기대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DDD1-EFA1-167A-D961-0B1F6E6DA95A}"/>
              </a:ext>
            </a:extLst>
          </p:cNvPr>
          <p:cNvSpPr txBox="1"/>
          <p:nvPr/>
        </p:nvSpPr>
        <p:spPr>
          <a:xfrm>
            <a:off x="981075" y="2171701"/>
            <a:ext cx="10229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3200" b="1" dirty="0"/>
              <a:t>❍ </a:t>
            </a:r>
            <a:r>
              <a:rPr lang="ko-KR" altLang="en-US" sz="2200" b="1" dirty="0"/>
              <a:t>집값과 </a:t>
            </a:r>
            <a:r>
              <a:rPr lang="ko-KR" altLang="en-US" sz="2200" b="1" dirty="0" err="1"/>
              <a:t>범죄율</a:t>
            </a:r>
            <a:r>
              <a:rPr lang="ko-KR" altLang="en-US" sz="2200" b="1" dirty="0"/>
              <a:t> 및 자살율이 어떤 관계를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가지는지에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대한 정보 획득</a:t>
            </a:r>
            <a:endParaRPr lang="en-US" altLang="ko-KR" sz="2200" b="1" dirty="0"/>
          </a:p>
          <a:p>
            <a:pPr fontAlgn="base" latinLnBrk="1"/>
            <a:endParaRPr lang="ko-KR" altLang="en-US" sz="3200" dirty="0"/>
          </a:p>
          <a:p>
            <a:pPr fontAlgn="base" latinLnBrk="1"/>
            <a:r>
              <a:rPr lang="ko-KR" altLang="en-US" sz="3200" b="1" dirty="0"/>
              <a:t>❍ </a:t>
            </a:r>
            <a:r>
              <a:rPr lang="ko-KR" altLang="en-US" sz="2200" b="1" dirty="0"/>
              <a:t>인구 밀도와 </a:t>
            </a:r>
            <a:r>
              <a:rPr lang="ko-KR" altLang="en-US" sz="2200" b="1" dirty="0" err="1"/>
              <a:t>범죄율</a:t>
            </a:r>
            <a:r>
              <a:rPr lang="ko-KR" altLang="en-US" sz="2200" b="1" dirty="0"/>
              <a:t> 및 자살율이 어떤 관계를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가지는지에 대한 정보 획득</a:t>
            </a:r>
            <a:endParaRPr lang="ko-KR" altLang="en-US" sz="2200" dirty="0"/>
          </a:p>
          <a:p>
            <a:pPr fontAlgn="base" latinLnBrk="1"/>
            <a:endParaRPr lang="en-US" altLang="ko-KR" sz="3200" b="1" dirty="0"/>
          </a:p>
          <a:p>
            <a:pPr fontAlgn="base" latinLnBrk="1"/>
            <a:r>
              <a:rPr lang="ko-KR" altLang="en-US" sz="3200" b="1" dirty="0"/>
              <a:t>❍ </a:t>
            </a:r>
            <a:r>
              <a:rPr lang="ko-KR" altLang="en-US" sz="2200" b="1" dirty="0"/>
              <a:t>시각화 정보 획득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560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85261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 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249A56E-E092-99BA-C398-E6B5E5B3C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23734"/>
              </p:ext>
            </p:extLst>
          </p:nvPr>
        </p:nvGraphicFramePr>
        <p:xfrm>
          <a:off x="2991359" y="4480506"/>
          <a:ext cx="6048375" cy="1453656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886969197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128268430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29038627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737516399"/>
                    </a:ext>
                  </a:extLst>
                </a:gridCol>
              </a:tblGrid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박채린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생년원일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1999.08.18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62284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선문대학교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SW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qkrcofls6863@gmail.com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604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010-4040-6863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22564"/>
                  </a:ext>
                </a:extLst>
              </a:tr>
              <a:tr h="322467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GitHub ID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PARKCHAELIN-818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7138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AF9A358-615D-EF81-03C8-482626CA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660" y="45091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0053B10-0D8B-71BA-2BB6-A60A58599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43513"/>
              </p:ext>
            </p:extLst>
          </p:nvPr>
        </p:nvGraphicFramePr>
        <p:xfrm>
          <a:off x="2991359" y="2901249"/>
          <a:ext cx="6048375" cy="1453656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183096854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6066509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336042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703371504"/>
                    </a:ext>
                  </a:extLst>
                </a:gridCol>
              </a:tblGrid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선종호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생년원일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1998.10.28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031277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선문대학교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SW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jhsun98@gmail.com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923999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010-2560-1783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39843"/>
                  </a:ext>
                </a:extLst>
              </a:tr>
              <a:tr h="322467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 ID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jhsun98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77797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930FF509-D86A-0DAD-96EF-6B68423E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440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04CE760-7627-B7D7-1331-F676D6A4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23113"/>
              </p:ext>
            </p:extLst>
          </p:nvPr>
        </p:nvGraphicFramePr>
        <p:xfrm>
          <a:off x="2992814" y="1321992"/>
          <a:ext cx="6048375" cy="1453656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1186936686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49794910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9201070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960844996"/>
                    </a:ext>
                  </a:extLst>
                </a:gridCol>
              </a:tblGrid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구경현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생년원일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1998.11.30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57633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선문대학교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SW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dbrudghk69@naver.com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671535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010-7724-5604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7761"/>
                  </a:ext>
                </a:extLst>
              </a:tr>
              <a:tr h="322467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GitHub ID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6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Kookyunghyun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44782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9E33A6D2-0A2C-687E-EE92-40454C38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440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1053</Words>
  <Application>Microsoft Office PowerPoint</Application>
  <PresentationFormat>와이드스크린</PresentationFormat>
  <Paragraphs>261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휴먼둥근헤드라인</vt:lpstr>
      <vt:lpstr>Calibri Light</vt:lpstr>
      <vt:lpstr>Arial</vt:lpstr>
      <vt:lpstr>HY견고딕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구 경현</cp:lastModifiedBy>
  <cp:revision>204</cp:revision>
  <dcterms:created xsi:type="dcterms:W3CDTF">2014-04-29T00:37:20Z</dcterms:created>
  <dcterms:modified xsi:type="dcterms:W3CDTF">2023-05-12T00:41:56Z</dcterms:modified>
</cp:coreProperties>
</file>