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6" r:id="rId10"/>
    <p:sldId id="267" r:id="rId11"/>
    <p:sldId id="263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F9D7B5"/>
    <a:srgbClr val="DC9381"/>
    <a:srgbClr val="DFA7A6"/>
    <a:srgbClr val="EED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D5667-0461-4DB2-87AC-BA3EA42DA033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E5719-CC52-4FF3-A0A3-8FE94A92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E5719-CC52-4FF3-A0A3-8FE94A924F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4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E5719-CC52-4FF3-A0A3-8FE94A924F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7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9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7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0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ABF33-C968-4D56-8D76-88C731280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494" y="3078036"/>
            <a:ext cx="1037539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 </a:t>
            </a:r>
            <a:r>
              <a:rPr lang="ko-KR" altLang="en-US" dirty="0" err="1"/>
              <a:t>정보별</a:t>
            </a:r>
            <a:r>
              <a:rPr lang="ko-KR" altLang="en-US" dirty="0"/>
              <a:t> 사고 발생률에 대한 </a:t>
            </a:r>
            <a:br>
              <a:rPr lang="en-US" altLang="ko-KR" dirty="0"/>
            </a:br>
            <a:r>
              <a:rPr lang="ko-KR" altLang="en-US" dirty="0"/>
              <a:t>분석 및 해석 도출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F486E2-6B8C-4007-A3BF-3AE91223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계획서 </a:t>
            </a:r>
            <a:r>
              <a:rPr lang="en-US" altLang="ko-KR" dirty="0"/>
              <a:t>1Team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D1079-D6EE-49CB-9642-AB5FEC3ABBCB}"/>
              </a:ext>
            </a:extLst>
          </p:cNvPr>
          <p:cNvSpPr txBox="1"/>
          <p:nvPr/>
        </p:nvSpPr>
        <p:spPr>
          <a:xfrm>
            <a:off x="10336243" y="5029202"/>
            <a:ext cx="1855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1Team</a:t>
            </a:r>
          </a:p>
          <a:p>
            <a:r>
              <a:rPr lang="ko-KR" altLang="en-US" sz="2400" b="1" dirty="0" err="1"/>
              <a:t>구경현</a:t>
            </a:r>
            <a:endParaRPr lang="en-US" altLang="ko-KR" sz="2400" b="1" dirty="0"/>
          </a:p>
          <a:p>
            <a:r>
              <a:rPr lang="ko-KR" altLang="en-US" sz="2400" b="1" dirty="0"/>
              <a:t>박채린</a:t>
            </a:r>
            <a:endParaRPr lang="en-US" altLang="ko-KR" sz="2400" b="1" dirty="0"/>
          </a:p>
          <a:p>
            <a:r>
              <a:rPr lang="ko-KR" altLang="en-US" sz="2400" b="1" dirty="0"/>
              <a:t>선종호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767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968727" y="3300412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개발 내용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20808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Ⅲ.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01886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EE92A-E5AF-4A05-BFD9-23EA9424B5CA}"/>
              </a:ext>
            </a:extLst>
          </p:cNvPr>
          <p:cNvSpPr txBox="1"/>
          <p:nvPr/>
        </p:nvSpPr>
        <p:spPr>
          <a:xfrm>
            <a:off x="609600" y="1755716"/>
            <a:ext cx="10548938" cy="4745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FE388-90A0-4C99-9131-DD20D43D6E55}"/>
              </a:ext>
            </a:extLst>
          </p:cNvPr>
          <p:cNvSpPr txBox="1"/>
          <p:nvPr/>
        </p:nvSpPr>
        <p:spPr>
          <a:xfrm>
            <a:off x="1971676" y="1795063"/>
            <a:ext cx="54006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데이터 획득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2. MYSQL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을 통해 데이터 정제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관계 분석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3200" dirty="0"/>
              <a:t>     </a:t>
            </a:r>
            <a:r>
              <a:rPr lang="en-US" altLang="ko-KR" sz="2400" dirty="0"/>
              <a:t>- </a:t>
            </a:r>
            <a:r>
              <a:rPr lang="ko-KR" altLang="en-US" sz="2400" dirty="0"/>
              <a:t>집값에 따른 관계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2400" dirty="0"/>
              <a:t>       </a:t>
            </a:r>
            <a:r>
              <a:rPr lang="en-US" altLang="ko-KR" sz="2400" dirty="0"/>
              <a:t>- </a:t>
            </a:r>
            <a:r>
              <a:rPr lang="ko-KR" altLang="en-US" sz="2400" dirty="0"/>
              <a:t>인구 밀도에 따른 관계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2400" dirty="0"/>
              <a:t>       </a:t>
            </a:r>
            <a:r>
              <a:rPr lang="en-US" altLang="ko-KR" sz="2400" dirty="0"/>
              <a:t>- </a:t>
            </a:r>
            <a:r>
              <a:rPr lang="ko-KR" altLang="en-US" sz="2400" dirty="0"/>
              <a:t>개인적인 스코어 체제 정립</a:t>
            </a:r>
            <a:endParaRPr lang="en-US" altLang="ko-KR" sz="32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4.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결과 도출 및 견해 도출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16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968727" y="3300412"/>
            <a:ext cx="383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평가 방법 내용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20808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Ⅳ.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평가 방법</a:t>
            </a:r>
          </a:p>
        </p:txBody>
      </p:sp>
    </p:spTree>
    <p:extLst>
      <p:ext uri="{BB962C8B-B14F-4D97-AF65-F5344CB8AC3E}">
        <p14:creationId xmlns:p14="http://schemas.microsoft.com/office/powerpoint/2010/main" val="94912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평가 방법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5E621-B4CE-43C7-8F19-CCB80EB747D2}"/>
              </a:ext>
            </a:extLst>
          </p:cNvPr>
          <p:cNvSpPr txBox="1"/>
          <p:nvPr/>
        </p:nvSpPr>
        <p:spPr>
          <a:xfrm>
            <a:off x="609600" y="1755716"/>
            <a:ext cx="10548938" cy="4745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48B69-262D-4E1C-B501-70B7A991E798}"/>
              </a:ext>
            </a:extLst>
          </p:cNvPr>
          <p:cNvSpPr txBox="1"/>
          <p:nvPr/>
        </p:nvSpPr>
        <p:spPr>
          <a:xfrm>
            <a:off x="814387" y="2378314"/>
            <a:ext cx="10344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2400" dirty="0"/>
              <a:t>- </a:t>
            </a:r>
            <a:r>
              <a:rPr lang="ko-KR" altLang="en-US" sz="2400" u="sng" dirty="0"/>
              <a:t>당연 자살율과 범죄율은 낮을수록 좋다</a:t>
            </a:r>
            <a:endParaRPr lang="ko-KR" altLang="en-US" sz="2400" dirty="0"/>
          </a:p>
          <a:p>
            <a:pPr fontAlgn="base" latinLnBrk="1"/>
            <a:r>
              <a:rPr lang="ko-KR" altLang="en-US" sz="2400" dirty="0"/>
              <a:t>    획득한 데이터를 토대로 집값과 </a:t>
            </a:r>
            <a:r>
              <a:rPr lang="ko-KR" altLang="en-US" sz="2400" dirty="0" err="1"/>
              <a:t>자살율</a:t>
            </a:r>
            <a:r>
              <a:rPr lang="ko-KR" altLang="en-US" sz="2400" dirty="0"/>
              <a:t> 범죄율의 관계</a:t>
            </a:r>
          </a:p>
          <a:p>
            <a:pPr fontAlgn="base" latinLnBrk="1"/>
            <a:r>
              <a:rPr lang="en-US" altLang="ko-KR" sz="2400" dirty="0"/>
              <a:t>     &gt;&gt; </a:t>
            </a:r>
            <a:r>
              <a:rPr lang="ko-KR" altLang="en-US" sz="2400" dirty="0"/>
              <a:t>과연 비싼 집값이 통계적으로 낮은 자살율과 범죄율을 보여줄까</a:t>
            </a:r>
            <a:r>
              <a:rPr lang="en-US" altLang="ko-KR" sz="2400" dirty="0"/>
              <a:t>?</a:t>
            </a:r>
          </a:p>
          <a:p>
            <a:pPr fontAlgn="base" latinLnBrk="1"/>
            <a:endParaRPr lang="ko-KR" altLang="en-US" sz="2400" dirty="0"/>
          </a:p>
          <a:p>
            <a:pPr fontAlgn="base" latinLnBrk="1"/>
            <a:r>
              <a:rPr lang="en-US" altLang="ko-KR" sz="2400" dirty="0"/>
              <a:t>- </a:t>
            </a:r>
            <a:r>
              <a:rPr lang="ko-KR" altLang="en-US" sz="2400" dirty="0"/>
              <a:t>마찬가지로 인구분포도와 </a:t>
            </a:r>
            <a:r>
              <a:rPr lang="ko-KR" altLang="en-US" sz="2400" dirty="0" err="1"/>
              <a:t>자살율</a:t>
            </a:r>
            <a:r>
              <a:rPr lang="ko-KR" altLang="en-US" sz="2400" dirty="0"/>
              <a:t> 범죄율의 관계</a:t>
            </a:r>
          </a:p>
          <a:p>
            <a:pPr fontAlgn="base" latinLnBrk="1"/>
            <a:r>
              <a:rPr lang="ko-KR" altLang="en-US" sz="2400" dirty="0"/>
              <a:t>    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많은 사람이 사는 큰 지역이 낮은 자살율과 범죄율을 보여줄까</a:t>
            </a:r>
            <a:r>
              <a:rPr lang="en-US" altLang="ko-KR" sz="2400" dirty="0"/>
              <a:t>?</a:t>
            </a:r>
            <a:r>
              <a:rPr lang="ko-KR" altLang="en-US" sz="2400" dirty="0"/>
              <a:t> </a:t>
            </a:r>
          </a:p>
          <a:p>
            <a:pPr fontAlgn="base" latinLnBrk="1"/>
            <a:endParaRPr lang="en-US" altLang="ko-KR" sz="2400" dirty="0"/>
          </a:p>
          <a:p>
            <a:pPr fontAlgn="base" latinLnBrk="1"/>
            <a:r>
              <a:rPr lang="en-US" altLang="ko-KR" sz="2400" dirty="0"/>
              <a:t>- </a:t>
            </a:r>
            <a:r>
              <a:rPr lang="ko-KR" altLang="en-US" sz="2400" dirty="0"/>
              <a:t>마지막으로 개인적인 스코어를 매김</a:t>
            </a:r>
            <a:endParaRPr lang="en-US" altLang="ko-KR" sz="2400" dirty="0"/>
          </a:p>
          <a:p>
            <a:pPr fontAlgn="base" latinLnBrk="1"/>
            <a:r>
              <a:rPr lang="en-US" altLang="ko-KR" sz="2400" dirty="0"/>
              <a:t>     &gt;&gt;"</a:t>
            </a:r>
            <a:r>
              <a:rPr lang="ko-KR" altLang="en-US" sz="2400" dirty="0"/>
              <a:t>어느 지역이 안전만을 우선시하여 볼 때 가장 살기 좋은 지역일까</a:t>
            </a:r>
            <a:r>
              <a:rPr lang="en-US" altLang="ko-KR" sz="2400" dirty="0"/>
              <a:t>?"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3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1105B8-66FD-4661-BCB6-CB968F0F4289}"/>
              </a:ext>
            </a:extLst>
          </p:cNvPr>
          <p:cNvSpPr/>
          <p:nvPr/>
        </p:nvSpPr>
        <p:spPr>
          <a:xfrm>
            <a:off x="457200" y="721518"/>
            <a:ext cx="11358563" cy="5893595"/>
          </a:xfrm>
          <a:prstGeom prst="rect">
            <a:avLst/>
          </a:prstGeom>
          <a:solidFill>
            <a:srgbClr val="F2DC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4BFD-8399-4E69-BD70-4229C1EE00F2}"/>
              </a:ext>
            </a:extLst>
          </p:cNvPr>
          <p:cNvSpPr txBox="1"/>
          <p:nvPr/>
        </p:nvSpPr>
        <p:spPr>
          <a:xfrm>
            <a:off x="4271963" y="2737291"/>
            <a:ext cx="40147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endParaRPr lang="ko-KR" altLang="en-US" sz="115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9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C35DC-D559-4112-9A6E-48BA2011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3847A-4522-4D22-A1B1-FFBABFD5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9" y="1714500"/>
            <a:ext cx="5091113" cy="478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Ⅰ. </a:t>
            </a:r>
            <a:r>
              <a:rPr lang="ko-KR" altLang="en-US" sz="3600" b="1" dirty="0"/>
              <a:t> 프로젝트 개요</a:t>
            </a:r>
            <a:endParaRPr lang="en-US" altLang="ko-KR" sz="3600" b="1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800" dirty="0"/>
              <a:t>	1. </a:t>
            </a:r>
            <a:r>
              <a:rPr lang="ko-KR" altLang="en-US" sz="2800" dirty="0"/>
              <a:t>프로젝트 개요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2. </a:t>
            </a:r>
            <a:r>
              <a:rPr lang="ko-KR" altLang="en-US" sz="2800" dirty="0"/>
              <a:t>추진배경 및 필요성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3. </a:t>
            </a:r>
            <a:r>
              <a:rPr lang="ko-KR" altLang="en-US" sz="2800" dirty="0"/>
              <a:t>개발 범위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4. </a:t>
            </a:r>
            <a:r>
              <a:rPr lang="ko-KR" altLang="en-US" sz="2800" dirty="0"/>
              <a:t>기대효과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3600" b="1" dirty="0"/>
              <a:t>Ⅲ. </a:t>
            </a:r>
            <a:r>
              <a:rPr lang="ko-KR" altLang="en-US" sz="3600" b="1" dirty="0"/>
              <a:t>개발 내용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800" dirty="0"/>
              <a:t>	1. </a:t>
            </a:r>
            <a:r>
              <a:rPr lang="ko-KR" altLang="en-US" sz="2800" dirty="0"/>
              <a:t>개발 내용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BFE2AD2-7A37-4F04-9E75-EE0B4FBD446A}"/>
              </a:ext>
            </a:extLst>
          </p:cNvPr>
          <p:cNvSpPr txBox="1">
            <a:spLocks/>
          </p:cNvSpPr>
          <p:nvPr/>
        </p:nvSpPr>
        <p:spPr>
          <a:xfrm>
            <a:off x="6491287" y="1714500"/>
            <a:ext cx="5091113" cy="555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altLang="ko-KR" sz="3600" b="1" dirty="0"/>
              <a:t>Ⅱ. </a:t>
            </a:r>
            <a:r>
              <a:rPr lang="ko-KR" altLang="en-US" sz="3600" b="1" dirty="0"/>
              <a:t>추진방안</a:t>
            </a:r>
            <a:endParaRPr lang="en-US" altLang="ko-KR" sz="3600" b="1" dirty="0"/>
          </a:p>
          <a:p>
            <a:pPr marL="0" indent="0">
              <a:buFont typeface="Wingdings 3" pitchFamily="18" charset="2"/>
              <a:buNone/>
            </a:pPr>
            <a:endParaRPr lang="en-US" altLang="ko-KR" sz="1100" b="1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dirty="0"/>
              <a:t>	</a:t>
            </a:r>
            <a:r>
              <a:rPr lang="en-US" altLang="ko-KR" sz="2800" dirty="0"/>
              <a:t>1. </a:t>
            </a:r>
            <a:r>
              <a:rPr lang="ko-KR" altLang="en-US" sz="2800" dirty="0"/>
              <a:t>추진목표</a:t>
            </a:r>
            <a:endParaRPr lang="en-US" altLang="ko-KR" sz="2800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/>
              <a:t>	2. </a:t>
            </a:r>
            <a:r>
              <a:rPr lang="ko-KR" altLang="en-US" sz="2800" dirty="0"/>
              <a:t>추진전략</a:t>
            </a:r>
            <a:endParaRPr lang="en-US" altLang="ko-KR" sz="2800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/>
              <a:t>	3. </a:t>
            </a:r>
            <a:r>
              <a:rPr lang="ko-KR" altLang="en-US" sz="2800" dirty="0"/>
              <a:t>역할분담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Wingdings 3" pitchFamily="18" charset="2"/>
              <a:buNone/>
            </a:pPr>
            <a:endParaRPr lang="en-US" altLang="ko-KR" sz="2800" b="1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/>
              <a:t>Ⅳ. </a:t>
            </a:r>
            <a:r>
              <a:rPr lang="ko-KR" altLang="en-US" sz="3600" b="1" dirty="0"/>
              <a:t>평가방법</a:t>
            </a:r>
            <a:endParaRPr lang="en-US" altLang="ko-KR" sz="2400" b="1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/>
              <a:t>	1. </a:t>
            </a:r>
            <a:r>
              <a:rPr lang="ko-KR" altLang="en-US" sz="2800" dirty="0"/>
              <a:t>평가방법 내용</a:t>
            </a:r>
          </a:p>
        </p:txBody>
      </p:sp>
    </p:spTree>
    <p:extLst>
      <p:ext uri="{BB962C8B-B14F-4D97-AF65-F5344CB8AC3E}">
        <p14:creationId xmlns:p14="http://schemas.microsoft.com/office/powerpoint/2010/main" val="31436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665119" y="1783898"/>
            <a:ext cx="4929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프로젝트 개요</a:t>
            </a:r>
            <a:endParaRPr lang="en-US" altLang="ko-KR" sz="36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추진배경 및 필요성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개발 범위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기대효과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42900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Ⅰ.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12368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6E3319C-6F13-4801-94B9-8A29BB3C8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86304"/>
              </p:ext>
            </p:extLst>
          </p:nvPr>
        </p:nvGraphicFramePr>
        <p:xfrm>
          <a:off x="757237" y="1634804"/>
          <a:ext cx="10677526" cy="505174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223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015287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1064437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지역별 사고 발생률에 대한 분석 및 해석 도출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1089264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2023.04.21 ~ 2023.05.09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898045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3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800" dirty="0"/>
                        <a:t>지역별 범죄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 err="1"/>
                        <a:t>자살율</a:t>
                      </a:r>
                      <a:r>
                        <a:rPr lang="ko-KR" altLang="en-US" sz="1800" dirty="0"/>
                        <a:t> 데이터 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    - </a:t>
                      </a:r>
                      <a:r>
                        <a:rPr lang="ko-KR" altLang="en-US" sz="1800" dirty="0"/>
                        <a:t>지역별 집값 가격 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    - </a:t>
                      </a:r>
                      <a:r>
                        <a:rPr lang="ko-KR" altLang="en-US" sz="1800" dirty="0"/>
                        <a:t>지역별 인구 분포정보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분석을 통한 집값 가격 및 인구 분포 정보에 따른 결과 도출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dirty="0"/>
                        <a:t>범죄 </a:t>
                      </a:r>
                      <a:r>
                        <a:rPr lang="ko-KR" altLang="en-US" dirty="0" err="1"/>
                        <a:t>자살율</a:t>
                      </a:r>
                      <a:r>
                        <a:rPr lang="ko-KR" altLang="en-US" dirty="0"/>
                        <a:t> 데이터를 토대로 시각화 및 스코어를 매길 예정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 - </a:t>
                      </a:r>
                      <a:r>
                        <a:rPr lang="ko-KR" altLang="en-US" dirty="0"/>
                        <a:t>집값 가격과 인구 분포정보에 따른 범죄 </a:t>
                      </a:r>
                      <a:r>
                        <a:rPr lang="ko-KR" altLang="en-US" dirty="0" err="1"/>
                        <a:t>자살율</a:t>
                      </a:r>
                      <a:r>
                        <a:rPr lang="ko-KR" altLang="en-US" dirty="0"/>
                        <a:t> 데이터의 변동을 확인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추진배경 및 필요성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166D1C2F-54B3-4F4F-BEEE-452E58F4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025" y="1671638"/>
            <a:ext cx="9226550" cy="26574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C3BED-08F6-423F-B766-A42B4AA205FD}"/>
              </a:ext>
            </a:extLst>
          </p:cNvPr>
          <p:cNvSpPr txBox="1"/>
          <p:nvPr/>
        </p:nvSpPr>
        <p:spPr>
          <a:xfrm>
            <a:off x="1828799" y="4461289"/>
            <a:ext cx="922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b="1" dirty="0"/>
              <a:t>&gt; </a:t>
            </a:r>
            <a:r>
              <a:rPr lang="ko-KR" altLang="en-US" b="1" dirty="0"/>
              <a:t>높은 집값을 가진 지역은 과연 낮은 범죄율과 자살율을 보장하는가</a:t>
            </a:r>
            <a:r>
              <a:rPr lang="en-US" altLang="ko-KR" b="1" dirty="0"/>
              <a:t>?</a:t>
            </a:r>
            <a:endParaRPr lang="ko-KR" altLang="en-US" dirty="0"/>
          </a:p>
          <a:p>
            <a:pPr fontAlgn="base" latinLnBrk="1"/>
            <a:r>
              <a:rPr lang="en-US" altLang="ko-KR" b="1" dirty="0"/>
              <a:t>&gt; </a:t>
            </a:r>
            <a:r>
              <a:rPr lang="ko-KR" altLang="en-US" b="1" dirty="0"/>
              <a:t>높은 인구 밀집도를 가진 지역은 과연 낮은 범죄율과 자살율을 보장하는가</a:t>
            </a:r>
            <a:r>
              <a:rPr lang="en-US" altLang="ko-KR" b="1" dirty="0"/>
              <a:t>?</a:t>
            </a:r>
            <a:endParaRPr lang="ko-KR" altLang="en-US" dirty="0"/>
          </a:p>
          <a:p>
            <a:pPr fontAlgn="base" latinLnBrk="1"/>
            <a:r>
              <a:rPr lang="en-US" altLang="ko-KR" b="1" dirty="0"/>
              <a:t>&gt; </a:t>
            </a:r>
            <a:r>
              <a:rPr lang="ko-KR" altLang="en-US" b="1" dirty="0"/>
              <a:t>프로젝트를 통해 개인적인 점수 매김 과정을 통해 좋은 지역을 찾고자 한다</a:t>
            </a:r>
            <a:r>
              <a:rPr lang="en-US" altLang="ko-KR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2BEF7-43E4-4041-97C8-0B2B48D8EE59}"/>
              </a:ext>
            </a:extLst>
          </p:cNvPr>
          <p:cNvSpPr txBox="1"/>
          <p:nvPr/>
        </p:nvSpPr>
        <p:spPr>
          <a:xfrm>
            <a:off x="1702593" y="5529313"/>
            <a:ext cx="8786814" cy="1123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기대 효과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</a:p>
          <a:p>
            <a:pPr algn="ctr" fontAlgn="base" latinLnBrk="1"/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base" latinLnBrk="1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현재 사고 사건에 대하여 미리 예방차원의 정보 기대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개발범위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ED1555-8E2E-4111-AC94-D7764CB8694F}"/>
              </a:ext>
            </a:extLst>
          </p:cNvPr>
          <p:cNvSpPr/>
          <p:nvPr/>
        </p:nvSpPr>
        <p:spPr>
          <a:xfrm>
            <a:off x="476250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54F78F-AFFD-46EA-AF7A-F93F46CD6B4E}"/>
              </a:ext>
            </a:extLst>
          </p:cNvPr>
          <p:cNvSpPr/>
          <p:nvPr/>
        </p:nvSpPr>
        <p:spPr>
          <a:xfrm>
            <a:off x="4298156" y="1828800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B30B9-9AF1-410D-A972-518720B4CE4C}"/>
              </a:ext>
            </a:extLst>
          </p:cNvPr>
          <p:cNvSpPr/>
          <p:nvPr/>
        </p:nvSpPr>
        <p:spPr>
          <a:xfrm>
            <a:off x="8120062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EA2D21-29DF-4822-AA11-91AD7597C801}"/>
              </a:ext>
            </a:extLst>
          </p:cNvPr>
          <p:cNvSpPr/>
          <p:nvPr/>
        </p:nvSpPr>
        <p:spPr>
          <a:xfrm>
            <a:off x="609600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A1D623-A2FE-45B0-887E-C9998453A2FE}"/>
              </a:ext>
            </a:extLst>
          </p:cNvPr>
          <p:cNvSpPr/>
          <p:nvPr/>
        </p:nvSpPr>
        <p:spPr>
          <a:xfrm>
            <a:off x="4421981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829BB-13A8-44B9-B83C-7FF0CD92BDA3}"/>
              </a:ext>
            </a:extLst>
          </p:cNvPr>
          <p:cNvSpPr/>
          <p:nvPr/>
        </p:nvSpPr>
        <p:spPr>
          <a:xfrm>
            <a:off x="8234362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4B28E-C2F7-4B1E-82F5-692CC7A35D2D}"/>
              </a:ext>
            </a:extLst>
          </p:cNvPr>
          <p:cNvSpPr txBox="1"/>
          <p:nvPr/>
        </p:nvSpPr>
        <p:spPr>
          <a:xfrm>
            <a:off x="609600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/>
              <a:t>빅데이터 자료 수집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F06BC-A139-4A35-A5BD-CEB8ED4906A2}"/>
              </a:ext>
            </a:extLst>
          </p:cNvPr>
          <p:cNvSpPr txBox="1"/>
          <p:nvPr/>
        </p:nvSpPr>
        <p:spPr>
          <a:xfrm>
            <a:off x="4421981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81548-7631-4F28-8DCF-196C2DA1411A}"/>
              </a:ext>
            </a:extLst>
          </p:cNvPr>
          <p:cNvSpPr txBox="1"/>
          <p:nvPr/>
        </p:nvSpPr>
        <p:spPr>
          <a:xfrm>
            <a:off x="8234362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1E886-3DAB-4538-81FA-E18479A0B1CE}"/>
              </a:ext>
            </a:extLst>
          </p:cNvPr>
          <p:cNvSpPr txBox="1"/>
          <p:nvPr/>
        </p:nvSpPr>
        <p:spPr>
          <a:xfrm>
            <a:off x="1129309" y="2964496"/>
            <a:ext cx="2815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/>
              <a:t>1. data.go.kr </a:t>
            </a:r>
          </a:p>
          <a:p>
            <a:pPr fontAlgn="base"/>
            <a:r>
              <a:rPr lang="en-US" altLang="ko-KR" sz="3200" dirty="0"/>
              <a:t>2. kosis.kr</a:t>
            </a:r>
          </a:p>
          <a:p>
            <a:pPr fontAlgn="base"/>
            <a:r>
              <a:rPr lang="en-US" altLang="ko-KR" sz="3200" dirty="0"/>
              <a:t>3. kostat.go.kr</a:t>
            </a:r>
          </a:p>
          <a:p>
            <a:pPr fontAlgn="base"/>
            <a:r>
              <a:rPr lang="en-US" altLang="ko-KR" sz="3200" dirty="0"/>
              <a:t>4. index.go.kr</a:t>
            </a:r>
          </a:p>
          <a:p>
            <a:pPr fontAlgn="base"/>
            <a:endParaRPr lang="en-US" altLang="ko-KR" sz="3200" dirty="0"/>
          </a:p>
          <a:p>
            <a:pPr fontAlgn="base"/>
            <a:r>
              <a:rPr lang="ko-KR" altLang="en-US" sz="3200" dirty="0"/>
              <a:t>사이트 참조</a:t>
            </a:r>
            <a:endParaRPr lang="en-US" altLang="ko-KR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B334E-E82E-45D2-B12C-2FC452D3D8B9}"/>
              </a:ext>
            </a:extLst>
          </p:cNvPr>
          <p:cNvSpPr txBox="1"/>
          <p:nvPr/>
        </p:nvSpPr>
        <p:spPr>
          <a:xfrm>
            <a:off x="4591647" y="3429000"/>
            <a:ext cx="3178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데이터정제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필요한</a:t>
            </a:r>
            <a:r>
              <a:rPr lang="en-US" altLang="ko-KR" sz="2400" dirty="0"/>
              <a:t> </a:t>
            </a:r>
            <a:r>
              <a:rPr lang="ko-KR" altLang="en-US" sz="2400" dirty="0"/>
              <a:t>정보만 정제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결과값을 도출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2B02288-0B9F-45A9-98A8-CB5E5AB8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11" y="3368102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669854-8689-4E09-A756-539F3202F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05" y="3355189"/>
            <a:ext cx="840254" cy="8402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051EB38-C6BE-425A-8B45-21F033FB5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99" y="3368429"/>
            <a:ext cx="1256969" cy="8402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51E322-1074-47D8-9F13-94E457EF0F61}"/>
              </a:ext>
            </a:extLst>
          </p:cNvPr>
          <p:cNvSpPr txBox="1"/>
          <p:nvPr/>
        </p:nvSpPr>
        <p:spPr>
          <a:xfrm>
            <a:off x="8374855" y="286245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23DD2-9EFD-4662-B157-010433D2A304}"/>
              </a:ext>
            </a:extLst>
          </p:cNvPr>
          <p:cNvSpPr txBox="1"/>
          <p:nvPr/>
        </p:nvSpPr>
        <p:spPr>
          <a:xfrm>
            <a:off x="8374854" y="4337486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0CF070-CA14-4B3D-8E00-00AA75945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26" y="4801744"/>
            <a:ext cx="1698057" cy="73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DA345D5-0BEE-4705-AC85-ABBBFB3F0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211952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8667A77-2052-4A59-80B9-305B7D04C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02" y="5444068"/>
            <a:ext cx="1642736" cy="84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313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F4CEB-B626-48D4-9B1A-F4156D89F8E6}"/>
              </a:ext>
            </a:extLst>
          </p:cNvPr>
          <p:cNvSpPr txBox="1"/>
          <p:nvPr/>
        </p:nvSpPr>
        <p:spPr>
          <a:xfrm>
            <a:off x="981075" y="2171701"/>
            <a:ext cx="102298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3200" b="1" dirty="0"/>
              <a:t>❍ 집값과 </a:t>
            </a:r>
            <a:r>
              <a:rPr lang="ko-KR" altLang="en-US" sz="3200" b="1" dirty="0" err="1"/>
              <a:t>범죄율</a:t>
            </a:r>
            <a:r>
              <a:rPr lang="ko-KR" altLang="en-US" sz="3200" b="1" dirty="0"/>
              <a:t> 및 자살율이 어떤 관계를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가지는지에</a:t>
            </a:r>
            <a:endParaRPr lang="en-US" altLang="ko-KR" sz="3200" b="1" dirty="0"/>
          </a:p>
          <a:p>
            <a:pPr fontAlgn="base" latinLnBrk="1"/>
            <a:r>
              <a:rPr lang="en-US" altLang="ko-KR" sz="3200" b="1" dirty="0"/>
              <a:t>    </a:t>
            </a:r>
            <a:r>
              <a:rPr lang="ko-KR" altLang="en-US" sz="3200" b="1" dirty="0"/>
              <a:t> 대한 정보 획득</a:t>
            </a:r>
            <a:endParaRPr lang="en-US" altLang="ko-KR" sz="3200" b="1" dirty="0"/>
          </a:p>
          <a:p>
            <a:pPr fontAlgn="base" latinLnBrk="1"/>
            <a:endParaRPr lang="ko-KR" altLang="en-US" sz="3200" dirty="0"/>
          </a:p>
          <a:p>
            <a:pPr fontAlgn="base" latinLnBrk="1"/>
            <a:r>
              <a:rPr lang="ko-KR" altLang="en-US" sz="3200" b="1" dirty="0"/>
              <a:t>❍ 인구 밀도와 </a:t>
            </a:r>
            <a:r>
              <a:rPr lang="ko-KR" altLang="en-US" sz="3200" b="1" dirty="0" err="1"/>
              <a:t>범죄율</a:t>
            </a:r>
            <a:r>
              <a:rPr lang="ko-KR" altLang="en-US" sz="3200" b="1" dirty="0"/>
              <a:t> 및 자살율이 어떤 관계를</a:t>
            </a:r>
            <a:endParaRPr lang="en-US" altLang="ko-KR" sz="3200" b="1" dirty="0"/>
          </a:p>
          <a:p>
            <a:pPr fontAlgn="base" latinLnBrk="1"/>
            <a:r>
              <a:rPr lang="en-US" altLang="ko-KR" sz="3200" b="1" dirty="0"/>
              <a:t>     </a:t>
            </a:r>
            <a:r>
              <a:rPr lang="ko-KR" altLang="en-US" sz="3200" b="1" dirty="0"/>
              <a:t>가지는지에 대한 정보 획득</a:t>
            </a:r>
            <a:endParaRPr lang="ko-KR" altLang="en-US" sz="3200" dirty="0"/>
          </a:p>
          <a:p>
            <a:pPr fontAlgn="base" latinLnBrk="1"/>
            <a:endParaRPr lang="en-US" altLang="ko-KR" sz="3200" b="1" dirty="0"/>
          </a:p>
          <a:p>
            <a:pPr fontAlgn="base" latinLnBrk="1"/>
            <a:r>
              <a:rPr lang="ko-KR" altLang="en-US" sz="3200" b="1" dirty="0"/>
              <a:t>❍ 개인적인 스코어를 매김으로써 어떤 지역이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안전함</a:t>
            </a:r>
            <a:endParaRPr lang="en-US" altLang="ko-KR" sz="3200" b="1" dirty="0"/>
          </a:p>
          <a:p>
            <a:pPr fontAlgn="base" latinLnBrk="1"/>
            <a:r>
              <a:rPr lang="en-US" altLang="ko-KR" sz="3200" b="1" dirty="0"/>
              <a:t>     </a:t>
            </a:r>
            <a:r>
              <a:rPr lang="ko-KR" altLang="en-US" sz="3200" b="1" dirty="0"/>
              <a:t>만을 </a:t>
            </a:r>
            <a:r>
              <a:rPr lang="ko-KR" altLang="en-US" sz="3200" b="1" dirty="0" err="1"/>
              <a:t>두고봤을때</a:t>
            </a:r>
            <a:r>
              <a:rPr lang="ko-KR" altLang="en-US" sz="3200" b="1" dirty="0"/>
              <a:t> 가장 좋은지에 대한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결과 도출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502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767513" y="2413337"/>
            <a:ext cx="4929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추진 목표</a:t>
            </a:r>
            <a:endParaRPr lang="en-US" altLang="ko-KR" sz="36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추진 전략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역할분담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42900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Ⅱ.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추진 방안</a:t>
            </a:r>
          </a:p>
        </p:txBody>
      </p:sp>
    </p:spTree>
    <p:extLst>
      <p:ext uri="{BB962C8B-B14F-4D97-AF65-F5344CB8AC3E}">
        <p14:creationId xmlns:p14="http://schemas.microsoft.com/office/powerpoint/2010/main" val="216674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추진방안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ED1555-8E2E-4111-AC94-D7764CB8694F}"/>
              </a:ext>
            </a:extLst>
          </p:cNvPr>
          <p:cNvSpPr/>
          <p:nvPr/>
        </p:nvSpPr>
        <p:spPr>
          <a:xfrm>
            <a:off x="476250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54F78F-AFFD-46EA-AF7A-F93F46CD6B4E}"/>
              </a:ext>
            </a:extLst>
          </p:cNvPr>
          <p:cNvSpPr/>
          <p:nvPr/>
        </p:nvSpPr>
        <p:spPr>
          <a:xfrm>
            <a:off x="4298156" y="1828800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B30B9-9AF1-410D-A972-518720B4CE4C}"/>
              </a:ext>
            </a:extLst>
          </p:cNvPr>
          <p:cNvSpPr/>
          <p:nvPr/>
        </p:nvSpPr>
        <p:spPr>
          <a:xfrm>
            <a:off x="8120062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EA2D21-29DF-4822-AA11-91AD7597C801}"/>
              </a:ext>
            </a:extLst>
          </p:cNvPr>
          <p:cNvSpPr/>
          <p:nvPr/>
        </p:nvSpPr>
        <p:spPr>
          <a:xfrm>
            <a:off x="609600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A1D623-A2FE-45B0-887E-C9998453A2FE}"/>
              </a:ext>
            </a:extLst>
          </p:cNvPr>
          <p:cNvSpPr/>
          <p:nvPr/>
        </p:nvSpPr>
        <p:spPr>
          <a:xfrm>
            <a:off x="4421981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829BB-13A8-44B9-B83C-7FF0CD92BDA3}"/>
              </a:ext>
            </a:extLst>
          </p:cNvPr>
          <p:cNvSpPr/>
          <p:nvPr/>
        </p:nvSpPr>
        <p:spPr>
          <a:xfrm>
            <a:off x="8234362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4B28E-C2F7-4B1E-82F5-692CC7A35D2D}"/>
              </a:ext>
            </a:extLst>
          </p:cNvPr>
          <p:cNvSpPr txBox="1"/>
          <p:nvPr/>
        </p:nvSpPr>
        <p:spPr>
          <a:xfrm>
            <a:off x="609600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1. </a:t>
            </a:r>
            <a:r>
              <a:rPr lang="ko-KR" altLang="en-US" sz="2200" dirty="0"/>
              <a:t>추진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F06BC-A139-4A35-A5BD-CEB8ED4906A2}"/>
              </a:ext>
            </a:extLst>
          </p:cNvPr>
          <p:cNvSpPr txBox="1"/>
          <p:nvPr/>
        </p:nvSpPr>
        <p:spPr>
          <a:xfrm>
            <a:off x="4421981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2. </a:t>
            </a:r>
            <a:r>
              <a:rPr lang="ko-KR" altLang="en-US" sz="2200" dirty="0"/>
              <a:t>추진 전략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81548-7631-4F28-8DCF-196C2DA1411A}"/>
              </a:ext>
            </a:extLst>
          </p:cNvPr>
          <p:cNvSpPr txBox="1"/>
          <p:nvPr/>
        </p:nvSpPr>
        <p:spPr>
          <a:xfrm>
            <a:off x="8234362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3.  </a:t>
            </a:r>
            <a:r>
              <a:rPr lang="ko-KR" altLang="en-US" sz="2200" dirty="0"/>
              <a:t>역할 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D8028-3386-407C-950B-A394768AD7D5}"/>
              </a:ext>
            </a:extLst>
          </p:cNvPr>
          <p:cNvSpPr txBox="1"/>
          <p:nvPr/>
        </p:nvSpPr>
        <p:spPr>
          <a:xfrm>
            <a:off x="829866" y="3703160"/>
            <a:ext cx="3355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2400" b="1" dirty="0"/>
              <a:t>집 값과 인구 밀도가</a:t>
            </a:r>
            <a:endParaRPr lang="en-US" altLang="ko-KR" sz="2400" b="1" dirty="0"/>
          </a:p>
          <a:p>
            <a:pPr fontAlgn="base" latinLnBrk="1"/>
            <a:r>
              <a:rPr lang="ko-KR" altLang="en-US" sz="2400" b="1" dirty="0"/>
              <a:t>범죄율과 자살율에</a:t>
            </a:r>
            <a:endParaRPr lang="en-US" altLang="ko-KR" sz="2400" b="1" dirty="0"/>
          </a:p>
          <a:p>
            <a:pPr fontAlgn="base" latinLnBrk="1"/>
            <a:r>
              <a:rPr lang="ko-KR" altLang="en-US" sz="2400" b="1" dirty="0"/>
              <a:t>어떠한 영향을 주는지</a:t>
            </a:r>
            <a:endParaRPr lang="en-US" altLang="ko-KR" sz="2400" b="1" dirty="0"/>
          </a:p>
          <a:p>
            <a:pPr fontAlgn="base" latinLnBrk="1"/>
            <a:r>
              <a:rPr lang="ko-KR" altLang="en-US" sz="2400" b="1" dirty="0"/>
              <a:t>관계 파악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1D702-86CB-475D-A0CF-64F6A559BCFF}"/>
              </a:ext>
            </a:extLst>
          </p:cNvPr>
          <p:cNvSpPr txBox="1"/>
          <p:nvPr/>
        </p:nvSpPr>
        <p:spPr>
          <a:xfrm>
            <a:off x="4545806" y="3087606"/>
            <a:ext cx="33480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데이터를 확보</a:t>
            </a:r>
            <a:endParaRPr lang="en-US" altLang="ko-KR" sz="2400" b="1" dirty="0"/>
          </a:p>
          <a:p>
            <a:r>
              <a:rPr lang="en-US" altLang="ko-KR" sz="2000" dirty="0"/>
              <a:t> (</a:t>
            </a:r>
            <a:r>
              <a:rPr lang="ko-KR" altLang="en-US" sz="2000" dirty="0"/>
              <a:t>집 값 데이터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  인구 밀도 데이터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  지역별 </a:t>
            </a:r>
            <a:r>
              <a:rPr lang="ko-KR" altLang="en-US" sz="2000" dirty="0" err="1"/>
              <a:t>범죄율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자살율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필요한 정보만정제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관계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0A2F0-CDD4-4916-AFEB-BDC2881E320B}"/>
              </a:ext>
            </a:extLst>
          </p:cNvPr>
          <p:cNvSpPr txBox="1"/>
          <p:nvPr/>
        </p:nvSpPr>
        <p:spPr>
          <a:xfrm>
            <a:off x="8653462" y="3991171"/>
            <a:ext cx="252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공동 참여</a:t>
            </a:r>
          </a:p>
        </p:txBody>
      </p:sp>
    </p:spTree>
    <p:extLst>
      <p:ext uri="{BB962C8B-B14F-4D97-AF65-F5344CB8AC3E}">
        <p14:creationId xmlns:p14="http://schemas.microsoft.com/office/powerpoint/2010/main" val="180359371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69</TotalTime>
  <Words>464</Words>
  <Application>Microsoft Office PowerPoint</Application>
  <PresentationFormat>와이드스크린</PresentationFormat>
  <Paragraphs>140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Tw Cen MT</vt:lpstr>
      <vt:lpstr>Wingdings 3</vt:lpstr>
      <vt:lpstr>New_Simple01</vt:lpstr>
      <vt:lpstr>지역 정보별 사고 발생률에 대한  분석 및 해석 도출</vt:lpstr>
      <vt:lpstr>목차</vt:lpstr>
      <vt:lpstr> </vt:lpstr>
      <vt:lpstr>1. 프로젝트 개요</vt:lpstr>
      <vt:lpstr>2. 추진배경 및 필요성</vt:lpstr>
      <vt:lpstr>3. 개발범위</vt:lpstr>
      <vt:lpstr>4. 기대효과</vt:lpstr>
      <vt:lpstr> </vt:lpstr>
      <vt:lpstr>추진방안</vt:lpstr>
      <vt:lpstr> </vt:lpstr>
      <vt:lpstr>개발 내용</vt:lpstr>
      <vt:lpstr> </vt:lpstr>
      <vt:lpstr>평가 방법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 정보별 사고 발생률에 대한  분석 및 해석 도출</dc:title>
  <dc:creator>2018A00588</dc:creator>
  <cp:lastModifiedBy>2018A00588</cp:lastModifiedBy>
  <cp:revision>8</cp:revision>
  <dcterms:created xsi:type="dcterms:W3CDTF">2023-04-25T07:23:04Z</dcterms:created>
  <dcterms:modified xsi:type="dcterms:W3CDTF">2023-04-25T08:32:04Z</dcterms:modified>
</cp:coreProperties>
</file>