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128" autoAdjust="0"/>
  </p:normalViewPr>
  <p:slideViewPr>
    <p:cSldViewPr snapToGrid="0">
      <p:cViewPr varScale="1">
        <p:scale>
          <a:sx n="109" d="100"/>
          <a:sy n="109" d="100"/>
        </p:scale>
        <p:origin x="16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679396d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679396d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83cd06b5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83cd06b5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83cd06b51_6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83cd06b51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Transformer-based Structure: The Transformer was proposed by [145] as an alternative to recurrent neural networks. It is based solely on the self-attention mechanism, and uses an encoder-decoder architecture. The selfattention mechanism is used in the Transformer’s first sub-layer of the encoder to process all words in a sentence simultaneously and build dependencies between them. Compared to RNNs and CNNs, this modified structure allows for faster learning of long-term dependencies. The self-attention mechanism in the Transformer also allows for significantly more parallelism, which breaks the limitation of RNNs on sequential computations. Additionally, the Transformer provides a more structured memory, similar to memory networks, for better handling of long-term dependencies in text. The Transformer has led to the development of other models that use only the encoder or decoder, such as GPT, BERT, and XLNet. While the application of these ideas to paraphrase identification is less developed than other approaches discussed above, transformer-based embeddings are commonly used in downstream tasks such as paraphrase identification.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83cd06b51_6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83cd06b51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679396d8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679396d8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83cd06b5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83cd06b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83cd06b5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83cd06b5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83cd06b51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83cd06b51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83cd06b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183cd06b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83cd06b51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83cd06b51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83cd06b51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83cd06b51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83cd06b5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83cd06b5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83cd06b5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83cd06b5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rxiv.org/abs/1706.0376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youtube.com/watch?v=SZorAJ4I-sA&amp;t=6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arxiv.org/abs/2212.069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1094500" y="2163150"/>
            <a:ext cx="698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2" name="Google Shape;62;p14"/>
          <p:cNvSpPr txBox="1"/>
          <p:nvPr/>
        </p:nvSpPr>
        <p:spPr>
          <a:xfrm>
            <a:off x="311700" y="2163150"/>
            <a:ext cx="8520600" cy="12078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3700" b="1">
                <a:solidFill>
                  <a:srgbClr val="ADADAD"/>
                </a:solidFill>
              </a:rPr>
              <a:t>Paraphrasing Tool</a:t>
            </a:r>
            <a:endParaRPr sz="3700">
              <a:solidFill>
                <a:srgbClr val="ADADA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75150" y="44550"/>
            <a:ext cx="8941200" cy="5054400"/>
          </a:xfrm>
          <a:prstGeom prst="rect">
            <a:avLst/>
          </a:prstGeom>
        </p:spPr>
        <p:txBody>
          <a:bodyPr spcFirstLastPara="1" wrap="square" lIns="91425" tIns="91425" rIns="91425" bIns="91425" anchor="ctr" anchorCtr="0">
            <a:noAutofit/>
          </a:bodyPr>
          <a:lstStyle/>
          <a:p>
            <a:pPr marL="0" lvl="0" indent="0" algn="l" rtl="0">
              <a:lnSpc>
                <a:spcPct val="115000"/>
              </a:lnSpc>
              <a:spcBef>
                <a:spcPts val="1500"/>
              </a:spcBef>
              <a:spcAft>
                <a:spcPts val="0"/>
              </a:spcAft>
              <a:buNone/>
            </a:pPr>
            <a:r>
              <a:rPr lang="en" sz="2000">
                <a:solidFill>
                  <a:srgbClr val="D1D5DB"/>
                </a:solidFill>
                <a:highlight>
                  <a:schemeClr val="lt1"/>
                </a:highlight>
                <a:latin typeface="Roboto"/>
                <a:ea typeface="Roboto"/>
                <a:cs typeface="Roboto"/>
                <a:sym typeface="Roboto"/>
              </a:rPr>
              <a:t>Using the Transformer architecture for paraphrasing in Python</a:t>
            </a:r>
            <a:endParaRPr sz="2000">
              <a:solidFill>
                <a:srgbClr val="D1D5DB"/>
              </a:solidFill>
              <a:highlight>
                <a:schemeClr val="lt1"/>
              </a:highlight>
              <a:latin typeface="Roboto"/>
              <a:ea typeface="Roboto"/>
              <a:cs typeface="Roboto"/>
              <a:sym typeface="Roboto"/>
            </a:endParaRPr>
          </a:p>
          <a:p>
            <a:pPr marL="457200" lvl="0" indent="-342900" algn="l" rtl="0">
              <a:lnSpc>
                <a:spcPct val="115000"/>
              </a:lnSpc>
              <a:spcBef>
                <a:spcPts val="1500"/>
              </a:spcBef>
              <a:spcAft>
                <a:spcPts val="0"/>
              </a:spcAft>
              <a:buClr>
                <a:srgbClr val="D1D5DB"/>
              </a:buClr>
              <a:buSzPts val="1800"/>
              <a:buFont typeface="Roboto"/>
              <a:buAutoNum type="arabicPeriod"/>
            </a:pPr>
            <a:r>
              <a:rPr lang="en" sz="1800" b="1">
                <a:solidFill>
                  <a:srgbClr val="D1D5DB"/>
                </a:solidFill>
                <a:latin typeface="Roboto"/>
                <a:ea typeface="Roboto"/>
                <a:cs typeface="Roboto"/>
                <a:sym typeface="Roboto"/>
              </a:rPr>
              <a:t>Introduction</a:t>
            </a:r>
            <a:endParaRPr sz="1800" b="1">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Paraphrasing is the task of restating a sentence or phrase in a different way while preserving its meaning.</a:t>
            </a:r>
            <a:endParaRPr sz="1600">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The Transformer architecture is a powerful deep learning model that has been shown to be effective for a wide range of natural language processing tasks, including paraphrasing.</a:t>
            </a:r>
            <a:endParaRPr sz="1600">
              <a:solidFill>
                <a:srgbClr val="D1D5DB"/>
              </a:solidFill>
              <a:latin typeface="Roboto"/>
              <a:ea typeface="Roboto"/>
              <a:cs typeface="Roboto"/>
              <a:sym typeface="Roboto"/>
            </a:endParaRPr>
          </a:p>
          <a:p>
            <a:pPr marL="457200" lvl="0" indent="0" algn="l" rtl="0">
              <a:lnSpc>
                <a:spcPct val="115000"/>
              </a:lnSpc>
              <a:spcBef>
                <a:spcPts val="1500"/>
              </a:spcBef>
              <a:spcAft>
                <a:spcPts val="0"/>
              </a:spcAft>
              <a:buNone/>
            </a:pPr>
            <a:endParaRPr sz="1600">
              <a:solidFill>
                <a:srgbClr val="D1D5DB"/>
              </a:solidFill>
              <a:latin typeface="Roboto"/>
              <a:ea typeface="Roboto"/>
              <a:cs typeface="Roboto"/>
              <a:sym typeface="Roboto"/>
            </a:endParaRPr>
          </a:p>
          <a:p>
            <a:pPr marL="457200" lvl="0" indent="-342900" algn="l" rtl="0">
              <a:lnSpc>
                <a:spcPct val="115000"/>
              </a:lnSpc>
              <a:spcBef>
                <a:spcPts val="1500"/>
              </a:spcBef>
              <a:spcAft>
                <a:spcPts val="0"/>
              </a:spcAft>
              <a:buClr>
                <a:srgbClr val="D1D5DB"/>
              </a:buClr>
              <a:buSzPts val="1800"/>
              <a:buFont typeface="Roboto"/>
              <a:buAutoNum type="arabicPeriod" startAt="2"/>
            </a:pPr>
            <a:r>
              <a:rPr lang="en" sz="1800" b="1">
                <a:solidFill>
                  <a:srgbClr val="D1D5DB"/>
                </a:solidFill>
                <a:latin typeface="Roboto"/>
                <a:ea typeface="Roboto"/>
                <a:cs typeface="Roboto"/>
                <a:sym typeface="Roboto"/>
              </a:rPr>
              <a:t>The Hugging Face Transformers library</a:t>
            </a:r>
            <a:endParaRPr sz="1800" b="1">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The Hugging Face Transformers library is a popular open-source library for working with pre-trained Transformer-based models in Python.</a:t>
            </a:r>
            <a:endParaRPr sz="1600">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The library provides a simple and intuitive interface for loading pre-trained models and generating paraphrases using these models.</a:t>
            </a:r>
            <a:endParaRPr sz="1600">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We have used the Hugging Face Transformers library to load a pre-trained paraphrasing model, such as the Pegasus model.</a:t>
            </a:r>
            <a:endParaRPr sz="1440">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96000" y="181400"/>
            <a:ext cx="8952000" cy="42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solidFill>
                  <a:srgbClr val="D1D5DB"/>
                </a:solidFill>
                <a:latin typeface="Roboto"/>
                <a:ea typeface="Roboto"/>
                <a:cs typeface="Roboto"/>
                <a:sym typeface="Roboto"/>
              </a:rPr>
              <a:t>The Transformer architecture is generally a better choice than CNNs or RNNs for a paraphrasing tool project, for several reasons:</a:t>
            </a:r>
            <a:r>
              <a:rPr lang="en" sz="2000"/>
              <a:t> </a:t>
            </a:r>
            <a:endParaRPr sz="2000"/>
          </a:p>
          <a:p>
            <a:pPr marL="0" lvl="0" indent="0" algn="l" rtl="0">
              <a:spcBef>
                <a:spcPts val="0"/>
              </a:spcBef>
              <a:spcAft>
                <a:spcPts val="0"/>
              </a:spcAft>
              <a:buSzPts val="990"/>
              <a:buNone/>
            </a:pPr>
            <a:endParaRPr sz="1640"/>
          </a:p>
          <a:p>
            <a:pPr marL="457200" lvl="0" indent="-342900" algn="l" rtl="0">
              <a:spcBef>
                <a:spcPts val="0"/>
              </a:spcBef>
              <a:spcAft>
                <a:spcPts val="0"/>
              </a:spcAft>
              <a:buSzPts val="1800"/>
              <a:buFont typeface="Roboto"/>
              <a:buChar char="●"/>
            </a:pPr>
            <a:r>
              <a:rPr lang="en" sz="1800" b="1">
                <a:latin typeface="Roboto"/>
                <a:ea typeface="Roboto"/>
                <a:cs typeface="Roboto"/>
                <a:sym typeface="Roboto"/>
              </a:rPr>
              <a:t>Ability to handle long-term dependencies:</a:t>
            </a:r>
            <a:endParaRPr sz="1800" b="1">
              <a:latin typeface="Roboto"/>
              <a:ea typeface="Roboto"/>
              <a:cs typeface="Roboto"/>
              <a:sym typeface="Roboto"/>
            </a:endParaRPr>
          </a:p>
          <a:p>
            <a:pPr marL="457200" lvl="0" indent="457200" algn="l" rtl="0">
              <a:spcBef>
                <a:spcPts val="0"/>
              </a:spcBef>
              <a:spcAft>
                <a:spcPts val="0"/>
              </a:spcAft>
              <a:buNone/>
            </a:pPr>
            <a:r>
              <a:rPr lang="en" sz="1800">
                <a:latin typeface="Roboto"/>
                <a:ea typeface="Roboto"/>
                <a:cs typeface="Roboto"/>
                <a:sym typeface="Roboto"/>
              </a:rPr>
              <a:t>I</a:t>
            </a:r>
            <a:r>
              <a:rPr lang="en" sz="1600">
                <a:latin typeface="Roboto"/>
                <a:ea typeface="Roboto"/>
                <a:cs typeface="Roboto"/>
                <a:sym typeface="Roboto"/>
              </a:rPr>
              <a:t>n a paraphrasing task, it's important to be able to recognize and maintain coherence between words and phrases that may be far apart in the input sentence.</a:t>
            </a:r>
            <a:endParaRPr sz="1600">
              <a:latin typeface="Roboto"/>
              <a:ea typeface="Roboto"/>
              <a:cs typeface="Roboto"/>
              <a:sym typeface="Roboto"/>
            </a:endParaRPr>
          </a:p>
          <a:p>
            <a:pPr marL="457200" lvl="0" indent="457200" algn="l" rtl="0">
              <a:spcBef>
                <a:spcPts val="0"/>
              </a:spcBef>
              <a:spcAft>
                <a:spcPts val="0"/>
              </a:spcAft>
              <a:buNone/>
            </a:pPr>
            <a:endParaRPr sz="16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b="1">
                <a:latin typeface="Roboto"/>
                <a:ea typeface="Roboto"/>
                <a:cs typeface="Roboto"/>
                <a:sym typeface="Roboto"/>
              </a:rPr>
              <a:t>Lower computational complexity</a:t>
            </a:r>
            <a:r>
              <a:rPr lang="en" sz="1800">
                <a:latin typeface="Roboto"/>
                <a:ea typeface="Roboto"/>
                <a:cs typeface="Roboto"/>
                <a:sym typeface="Roboto"/>
              </a:rPr>
              <a:t>:</a:t>
            </a:r>
            <a:endParaRPr sz="1800">
              <a:latin typeface="Roboto"/>
              <a:ea typeface="Roboto"/>
              <a:cs typeface="Roboto"/>
              <a:sym typeface="Roboto"/>
            </a:endParaRPr>
          </a:p>
          <a:p>
            <a:pPr marL="457200" lvl="0" indent="457200" algn="l" rtl="0">
              <a:spcBef>
                <a:spcPts val="0"/>
              </a:spcBef>
              <a:spcAft>
                <a:spcPts val="0"/>
              </a:spcAft>
              <a:buNone/>
            </a:pPr>
            <a:r>
              <a:rPr lang="en" sz="1600">
                <a:latin typeface="Roboto"/>
                <a:ea typeface="Roboto"/>
                <a:cs typeface="Roboto"/>
                <a:sym typeface="Roboto"/>
              </a:rPr>
              <a:t>The Transformer model is designed to be parallelizable, which means that it can be more efficient to train than other models like RNNs that have sequential dependencies between time steps.</a:t>
            </a:r>
            <a:endParaRPr sz="1600">
              <a:latin typeface="Roboto"/>
              <a:ea typeface="Roboto"/>
              <a:cs typeface="Roboto"/>
              <a:sym typeface="Roboto"/>
            </a:endParaRPr>
          </a:p>
          <a:p>
            <a:pPr marL="457200" lvl="0" indent="457200" algn="l" rtl="0">
              <a:spcBef>
                <a:spcPts val="0"/>
              </a:spcBef>
              <a:spcAft>
                <a:spcPts val="0"/>
              </a:spcAft>
              <a:buNone/>
            </a:pPr>
            <a:endParaRPr sz="1600">
              <a:latin typeface="Roboto"/>
              <a:ea typeface="Roboto"/>
              <a:cs typeface="Roboto"/>
              <a:sym typeface="Roboto"/>
            </a:endParaRPr>
          </a:p>
          <a:p>
            <a:pPr marL="457200" lvl="0" indent="-381000" algn="l" rtl="0">
              <a:spcBef>
                <a:spcPts val="0"/>
              </a:spcBef>
              <a:spcAft>
                <a:spcPts val="0"/>
              </a:spcAft>
              <a:buSzPts val="2400"/>
              <a:buFont typeface="Roboto"/>
              <a:buChar char="●"/>
            </a:pPr>
            <a:r>
              <a:rPr lang="en" sz="1800" b="1">
                <a:latin typeface="Roboto"/>
                <a:ea typeface="Roboto"/>
                <a:cs typeface="Roboto"/>
                <a:sym typeface="Roboto"/>
              </a:rPr>
              <a:t>Ability to generate more diverse output</a:t>
            </a:r>
            <a:r>
              <a:rPr lang="en" sz="1800">
                <a:latin typeface="Roboto"/>
                <a:ea typeface="Roboto"/>
                <a:cs typeface="Roboto"/>
                <a:sym typeface="Roboto"/>
              </a:rPr>
              <a:t>:</a:t>
            </a:r>
            <a:endParaRPr sz="1800">
              <a:latin typeface="Roboto"/>
              <a:ea typeface="Roboto"/>
              <a:cs typeface="Roboto"/>
              <a:sym typeface="Roboto"/>
            </a:endParaRPr>
          </a:p>
          <a:p>
            <a:pPr marL="457200" lvl="0" indent="457200" algn="l" rtl="0">
              <a:spcBef>
                <a:spcPts val="0"/>
              </a:spcBef>
              <a:spcAft>
                <a:spcPts val="0"/>
              </a:spcAft>
              <a:buNone/>
            </a:pPr>
            <a:r>
              <a:rPr lang="en" sz="1600">
                <a:latin typeface="Roboto"/>
                <a:ea typeface="Roboto"/>
                <a:cs typeface="Roboto"/>
                <a:sym typeface="Roboto"/>
              </a:rPr>
              <a:t>In a paraphrasing task, it's desirable to generate output that is not only accurate, but also diverse and creative.</a:t>
            </a:r>
            <a:endParaRPr sz="2800">
              <a:latin typeface="Roboto"/>
              <a:ea typeface="Roboto"/>
              <a:cs typeface="Roboto"/>
              <a:sym typeface="Roboto"/>
            </a:endParaRPr>
          </a:p>
        </p:txBody>
      </p:sp>
      <p:sp>
        <p:nvSpPr>
          <p:cNvPr id="120" name="Google Shape;120;p24"/>
          <p:cNvSpPr txBox="1"/>
          <p:nvPr/>
        </p:nvSpPr>
        <p:spPr>
          <a:xfrm>
            <a:off x="0" y="4550325"/>
            <a:ext cx="9144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dk1"/>
                </a:solidFill>
              </a:rPr>
              <a:t> A. Vaswani, N. Shazeer, N. Parmar, J. Uszkoreit, L. Jones, A. N. Gomez, L. Kaiser, and I. Polosukhin, “Attention is all you need,”</a:t>
            </a:r>
            <a:endParaRPr sz="800">
              <a:solidFill>
                <a:schemeClr val="dk1"/>
              </a:solidFill>
            </a:endParaRPr>
          </a:p>
          <a:p>
            <a:pPr marL="0" lvl="0" indent="0" algn="l" rtl="0">
              <a:spcBef>
                <a:spcPts val="0"/>
              </a:spcBef>
              <a:spcAft>
                <a:spcPts val="0"/>
              </a:spcAft>
              <a:buNone/>
            </a:pPr>
            <a:r>
              <a:rPr lang="en" sz="800">
                <a:solidFill>
                  <a:schemeClr val="dk1"/>
                </a:solidFill>
              </a:rPr>
              <a:t>CoRR, vol. abs/1706.03762, 2017. [Online]. Available: </a:t>
            </a:r>
            <a:r>
              <a:rPr lang="en" sz="800" u="sng">
                <a:solidFill>
                  <a:schemeClr val="hlink"/>
                </a:solidFill>
                <a:hlinkClick r:id="rId3"/>
              </a:rPr>
              <a:t>http://arxiv.org/abs/1706.03762</a:t>
            </a:r>
            <a:endParaRPr sz="800">
              <a:solidFill>
                <a:schemeClr val="dk1"/>
              </a:solidFill>
            </a:endParaRPr>
          </a:p>
          <a:p>
            <a:pPr marL="0" lvl="0" indent="0" algn="l" rtl="0">
              <a:spcBef>
                <a:spcPts val="0"/>
              </a:spcBef>
              <a:spcAft>
                <a:spcPts val="0"/>
              </a:spcAft>
              <a:buNone/>
            </a:pPr>
            <a:r>
              <a:rPr lang="en" sz="800" u="sng">
                <a:solidFill>
                  <a:schemeClr val="hlink"/>
                </a:solidFill>
                <a:hlinkClick r:id="rId4"/>
              </a:rPr>
              <a:t>Transformers, explained: Understand the model behind GPT, BERT, and T5 - YouTube</a:t>
            </a:r>
            <a:endParaRPr sz="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75150" y="44550"/>
            <a:ext cx="8941200" cy="5054400"/>
          </a:xfrm>
          <a:prstGeom prst="rect">
            <a:avLst/>
          </a:prstGeom>
        </p:spPr>
        <p:txBody>
          <a:bodyPr spcFirstLastPara="1" wrap="square" lIns="91425" tIns="91425" rIns="91425" bIns="91425" anchor="ctr" anchorCtr="0">
            <a:noAutofit/>
          </a:bodyPr>
          <a:lstStyle/>
          <a:p>
            <a:pPr marL="0" lvl="0" indent="0" algn="l" rtl="0">
              <a:lnSpc>
                <a:spcPct val="115000"/>
              </a:lnSpc>
              <a:spcBef>
                <a:spcPts val="1500"/>
              </a:spcBef>
              <a:spcAft>
                <a:spcPts val="0"/>
              </a:spcAft>
              <a:buNone/>
            </a:pPr>
            <a:r>
              <a:rPr lang="en" sz="2000">
                <a:solidFill>
                  <a:srgbClr val="D1D5DB"/>
                </a:solidFill>
                <a:latin typeface="Roboto"/>
                <a:ea typeface="Roboto"/>
                <a:cs typeface="Roboto"/>
                <a:sym typeface="Roboto"/>
              </a:rPr>
              <a:t>Benefits and limitations of using the Transformer architecture for paraphrasing</a:t>
            </a:r>
            <a:endParaRPr sz="2000">
              <a:solidFill>
                <a:srgbClr val="D1D5DB"/>
              </a:solidFill>
              <a:latin typeface="Roboto"/>
              <a:ea typeface="Roboto"/>
              <a:cs typeface="Roboto"/>
              <a:sym typeface="Roboto"/>
            </a:endParaRPr>
          </a:p>
          <a:p>
            <a:pPr marL="457200" lvl="0" indent="-342900" algn="l" rtl="0">
              <a:lnSpc>
                <a:spcPct val="115000"/>
              </a:lnSpc>
              <a:spcBef>
                <a:spcPts val="1500"/>
              </a:spcBef>
              <a:spcAft>
                <a:spcPts val="0"/>
              </a:spcAft>
              <a:buClr>
                <a:srgbClr val="D1D5DB"/>
              </a:buClr>
              <a:buSzPts val="1800"/>
              <a:buFont typeface="Roboto"/>
              <a:buAutoNum type="arabicPeriod"/>
            </a:pPr>
            <a:r>
              <a:rPr lang="en" sz="1800" b="1">
                <a:solidFill>
                  <a:srgbClr val="D1D5DB"/>
                </a:solidFill>
                <a:latin typeface="Roboto"/>
                <a:ea typeface="Roboto"/>
                <a:cs typeface="Roboto"/>
                <a:sym typeface="Roboto"/>
              </a:rPr>
              <a:t>Benefits</a:t>
            </a:r>
            <a:endParaRPr sz="1800" b="1">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The Transformer architecture is highly effective at capturing complex patterns in language and generating high-quality paraphrases.</a:t>
            </a:r>
            <a:endParaRPr sz="1600">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Pre-trained models can be easily fine-tuned on specific paraphrasing tasks, allowing for fast and efficient development of custom models.</a:t>
            </a:r>
            <a:endParaRPr sz="1600">
              <a:solidFill>
                <a:srgbClr val="D1D5DB"/>
              </a:solidFill>
              <a:latin typeface="Roboto"/>
              <a:ea typeface="Roboto"/>
              <a:cs typeface="Roboto"/>
              <a:sym typeface="Roboto"/>
            </a:endParaRPr>
          </a:p>
          <a:p>
            <a:pPr marL="457200" lvl="0" indent="0" algn="l" rtl="0">
              <a:lnSpc>
                <a:spcPct val="115000"/>
              </a:lnSpc>
              <a:spcBef>
                <a:spcPts val="1500"/>
              </a:spcBef>
              <a:spcAft>
                <a:spcPts val="0"/>
              </a:spcAft>
              <a:buNone/>
            </a:pPr>
            <a:endParaRPr sz="700">
              <a:solidFill>
                <a:srgbClr val="D1D5DB"/>
              </a:solidFill>
              <a:latin typeface="Roboto"/>
              <a:ea typeface="Roboto"/>
              <a:cs typeface="Roboto"/>
              <a:sym typeface="Roboto"/>
            </a:endParaRPr>
          </a:p>
          <a:p>
            <a:pPr marL="457200" lvl="0" indent="-342900" algn="l" rtl="0">
              <a:lnSpc>
                <a:spcPct val="115000"/>
              </a:lnSpc>
              <a:spcBef>
                <a:spcPts val="1500"/>
              </a:spcBef>
              <a:spcAft>
                <a:spcPts val="0"/>
              </a:spcAft>
              <a:buClr>
                <a:srgbClr val="D1D5DB"/>
              </a:buClr>
              <a:buSzPts val="1800"/>
              <a:buFont typeface="Roboto"/>
              <a:buAutoNum type="arabicPeriod" startAt="2"/>
            </a:pPr>
            <a:r>
              <a:rPr lang="en" sz="1800" b="1">
                <a:solidFill>
                  <a:srgbClr val="D1D5DB"/>
                </a:solidFill>
                <a:latin typeface="Roboto"/>
                <a:ea typeface="Roboto"/>
                <a:cs typeface="Roboto"/>
                <a:sym typeface="Roboto"/>
              </a:rPr>
              <a:t>Limitations</a:t>
            </a:r>
            <a:endParaRPr sz="1800" b="1">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Pre-trained models may not capture all of the nuances of the specific domain or language being used, leading to errors or inaccuracies in generated paraphrases.</a:t>
            </a:r>
            <a:endParaRPr sz="1600">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Fine-tuning models on specific tasks can be time-consuming and require large amounts of data.</a:t>
            </a:r>
            <a:endParaRPr sz="1600">
              <a:solidFill>
                <a:srgbClr val="D1D5DB"/>
              </a:solidFill>
              <a:latin typeface="Roboto"/>
              <a:ea typeface="Roboto"/>
              <a:cs typeface="Roboto"/>
              <a:sym typeface="Roboto"/>
            </a:endParaRPr>
          </a:p>
          <a:p>
            <a:pPr marL="457200" lvl="0" indent="-330200" algn="l" rtl="0">
              <a:lnSpc>
                <a:spcPct val="115000"/>
              </a:lnSpc>
              <a:spcBef>
                <a:spcPts val="0"/>
              </a:spcBef>
              <a:spcAft>
                <a:spcPts val="0"/>
              </a:spcAft>
              <a:buClr>
                <a:srgbClr val="D1D5DB"/>
              </a:buClr>
              <a:buSzPts val="1600"/>
              <a:buFont typeface="Roboto"/>
              <a:buChar char="●"/>
            </a:pPr>
            <a:r>
              <a:rPr lang="en" sz="1600">
                <a:solidFill>
                  <a:srgbClr val="D1D5DB"/>
                </a:solidFill>
                <a:latin typeface="Roboto"/>
                <a:ea typeface="Roboto"/>
                <a:cs typeface="Roboto"/>
                <a:sym typeface="Roboto"/>
              </a:rPr>
              <a:t>The high computational requirements of the Transformer architecture may make it difficult to deploy models on resource-constrained devices or systems.</a:t>
            </a:r>
            <a:endParaRPr sz="144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ctrTitle"/>
          </p:nvPr>
        </p:nvSpPr>
        <p:spPr>
          <a:xfrm>
            <a:off x="338733" y="1545450"/>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800"/>
              <a:t>THANK YOU</a:t>
            </a:r>
            <a:endParaRPr sz="7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 is paraphrase ?</a:t>
            </a:r>
            <a:endParaRPr/>
          </a:p>
        </p:txBody>
      </p:sp>
      <p:sp>
        <p:nvSpPr>
          <p:cNvPr id="68" name="Google Shape;68;p15"/>
          <p:cNvSpPr txBox="1"/>
          <p:nvPr/>
        </p:nvSpPr>
        <p:spPr>
          <a:xfrm>
            <a:off x="946850" y="3233675"/>
            <a:ext cx="290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12125" y="108230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Definition</a:t>
            </a:r>
            <a:endParaRPr/>
          </a:p>
        </p:txBody>
      </p:sp>
      <p:sp>
        <p:nvSpPr>
          <p:cNvPr id="74" name="Google Shape;74;p16"/>
          <p:cNvSpPr txBox="1"/>
          <p:nvPr/>
        </p:nvSpPr>
        <p:spPr>
          <a:xfrm>
            <a:off x="1168325" y="2121200"/>
            <a:ext cx="6767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i="1">
                <a:solidFill>
                  <a:srgbClr val="D1D5DB"/>
                </a:solidFill>
                <a:highlight>
                  <a:srgbClr val="444654"/>
                </a:highlight>
              </a:rPr>
              <a:t>Paraphrase refers to the restatement of a text, passage, or idea in different words, while retaining its original meaning.</a:t>
            </a:r>
            <a:r>
              <a:rPr lang="en" sz="1600">
                <a:solidFill>
                  <a:srgbClr val="D1D5DB"/>
                </a:solidFill>
                <a:highlight>
                  <a:srgbClr val="444654"/>
                </a:highlight>
                <a:latin typeface="Calibri"/>
                <a:ea typeface="Calibri"/>
                <a:cs typeface="Calibri"/>
                <a:sym typeface="Calibri"/>
              </a:rPr>
              <a:t> </a:t>
            </a:r>
            <a:endParaRPr sz="1800">
              <a:latin typeface="Calibri"/>
              <a:ea typeface="Calibri"/>
              <a:cs typeface="Calibri"/>
              <a:sym typeface="Calibri"/>
            </a:endParaRPr>
          </a:p>
        </p:txBody>
      </p:sp>
      <p:sp>
        <p:nvSpPr>
          <p:cNvPr id="75" name="Google Shape;75;p16"/>
          <p:cNvSpPr txBox="1"/>
          <p:nvPr/>
        </p:nvSpPr>
        <p:spPr>
          <a:xfrm>
            <a:off x="551250" y="3160650"/>
            <a:ext cx="8193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 linguistics, paraphrase is often described in terms of a semantic relationship between two or more expressions that have the same meaning or convey similar information.</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7230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Topology</a:t>
            </a:r>
            <a:endParaRPr/>
          </a:p>
        </p:txBody>
      </p:sp>
      <p:sp>
        <p:nvSpPr>
          <p:cNvPr id="81" name="Google Shape;81;p17"/>
          <p:cNvSpPr txBox="1"/>
          <p:nvPr/>
        </p:nvSpPr>
        <p:spPr>
          <a:xfrm>
            <a:off x="344550" y="1689475"/>
            <a:ext cx="845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D1D5DB"/>
                </a:solidFill>
                <a:highlight>
                  <a:srgbClr val="444654"/>
                </a:highlight>
              </a:rPr>
              <a:t>In terms of topology, paraphrase can be classified into several categories, including</a:t>
            </a:r>
            <a:r>
              <a:rPr lang="en" sz="1300">
                <a:solidFill>
                  <a:srgbClr val="D1D5DB"/>
                </a:solidFill>
                <a:highlight>
                  <a:srgbClr val="444654"/>
                </a:highlight>
                <a:latin typeface="Roboto"/>
                <a:ea typeface="Roboto"/>
                <a:cs typeface="Roboto"/>
                <a:sym typeface="Roboto"/>
              </a:rPr>
              <a:t>:</a:t>
            </a:r>
            <a:endParaRPr sz="1500"/>
          </a:p>
        </p:txBody>
      </p:sp>
      <p:sp>
        <p:nvSpPr>
          <p:cNvPr id="82" name="Google Shape;82;p17"/>
          <p:cNvSpPr txBox="1"/>
          <p:nvPr/>
        </p:nvSpPr>
        <p:spPr>
          <a:xfrm>
            <a:off x="3077500" y="2458000"/>
            <a:ext cx="3482100" cy="2134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Char char="●"/>
            </a:pPr>
            <a:r>
              <a:rPr lang="en">
                <a:solidFill>
                  <a:schemeClr val="dk1"/>
                </a:solidFill>
              </a:rPr>
              <a:t>Lexical Paraphrase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Syntactic Paraphrase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Semantic Paraphrase</a:t>
            </a:r>
            <a:endParaRPr>
              <a:solidFill>
                <a:schemeClr val="dk1"/>
              </a:solidFill>
            </a:endParaRPr>
          </a:p>
          <a:p>
            <a:pPr marL="457200" lvl="0" indent="0" algn="l" rtl="0">
              <a:lnSpc>
                <a:spcPct val="115000"/>
              </a:lnSpc>
              <a:spcBef>
                <a:spcPts val="0"/>
              </a:spcBef>
              <a:spcAft>
                <a:spcPts val="0"/>
              </a:spcAft>
              <a:buNone/>
            </a:pP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Pragmatic Paraphrase</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11602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Ambiguity of Language</a:t>
            </a:r>
            <a:endParaRPr/>
          </a:p>
        </p:txBody>
      </p:sp>
      <p:sp>
        <p:nvSpPr>
          <p:cNvPr id="88" name="Google Shape;88;p18"/>
          <p:cNvSpPr txBox="1"/>
          <p:nvPr/>
        </p:nvSpPr>
        <p:spPr>
          <a:xfrm>
            <a:off x="751875" y="2335575"/>
            <a:ext cx="77904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i="1">
                <a:solidFill>
                  <a:srgbClr val="D1D5DB"/>
                </a:solidFill>
              </a:rPr>
              <a:t>Ambiguity of language refers to the phenomenon where the meaning of a word or phrase is not clear or can be interpreted in multiple ways.</a:t>
            </a:r>
            <a:r>
              <a:rPr lang="en" sz="1200">
                <a:solidFill>
                  <a:srgbClr val="D1D5DB"/>
                </a:solidFill>
                <a:latin typeface="Roboto"/>
                <a:ea typeface="Roboto"/>
                <a:cs typeface="Roboto"/>
                <a:sym typeface="Roboto"/>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949450"/>
            <a:ext cx="8736300" cy="3471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SzPct val="46261"/>
              <a:buNone/>
            </a:pPr>
            <a:r>
              <a:rPr lang="en" sz="2140" b="1"/>
              <a:t>Some Examples of Sentences Ambiguity are:</a:t>
            </a:r>
            <a:endParaRPr sz="2140" b="1"/>
          </a:p>
          <a:p>
            <a:pPr marL="457200" lvl="0" indent="0" algn="l" rtl="0">
              <a:spcBef>
                <a:spcPts val="0"/>
              </a:spcBef>
              <a:spcAft>
                <a:spcPts val="0"/>
              </a:spcAft>
              <a:buNone/>
            </a:pPr>
            <a:endParaRPr sz="2140" b="1"/>
          </a:p>
          <a:p>
            <a:pPr marL="457200" lvl="0" indent="-325501" algn="l" rtl="0">
              <a:spcBef>
                <a:spcPts val="0"/>
              </a:spcBef>
              <a:spcAft>
                <a:spcPts val="0"/>
              </a:spcAft>
              <a:buSzPct val="100000"/>
              <a:buChar char="●"/>
            </a:pPr>
            <a:r>
              <a:rPr lang="en" sz="1695"/>
              <a:t>I saw the man with telescope.</a:t>
            </a:r>
            <a:endParaRPr sz="1695"/>
          </a:p>
          <a:p>
            <a:pPr marL="457200" lvl="0" indent="0" algn="l" rtl="0">
              <a:spcBef>
                <a:spcPts val="0"/>
              </a:spcBef>
              <a:spcAft>
                <a:spcPts val="0"/>
              </a:spcAft>
              <a:buNone/>
            </a:pPr>
            <a:endParaRPr sz="1695"/>
          </a:p>
          <a:p>
            <a:pPr marL="457200" lvl="0" indent="-325501" algn="l" rtl="0">
              <a:spcBef>
                <a:spcPts val="0"/>
              </a:spcBef>
              <a:spcAft>
                <a:spcPts val="0"/>
              </a:spcAft>
              <a:buSzPct val="100000"/>
              <a:buChar char="●"/>
            </a:pPr>
            <a:r>
              <a:rPr lang="en" sz="1695"/>
              <a:t>The chicken is ready to eat.</a:t>
            </a:r>
            <a:endParaRPr sz="1695"/>
          </a:p>
          <a:p>
            <a:pPr marL="457200" lvl="0" indent="0" algn="l" rtl="0">
              <a:spcBef>
                <a:spcPts val="0"/>
              </a:spcBef>
              <a:spcAft>
                <a:spcPts val="0"/>
              </a:spcAft>
              <a:buNone/>
            </a:pPr>
            <a:endParaRPr sz="1695"/>
          </a:p>
          <a:p>
            <a:pPr marL="457200" lvl="0" indent="-325501" algn="l" rtl="0">
              <a:spcBef>
                <a:spcPts val="0"/>
              </a:spcBef>
              <a:spcAft>
                <a:spcPts val="0"/>
              </a:spcAft>
              <a:buSzPct val="100000"/>
              <a:buChar char="●"/>
            </a:pPr>
            <a:r>
              <a:rPr lang="en" sz="1695"/>
              <a:t>I have a new friend who is an English teacher.</a:t>
            </a:r>
            <a:endParaRPr sz="1695"/>
          </a:p>
          <a:p>
            <a:pPr marL="457200" lvl="0" indent="0" algn="l" rtl="0">
              <a:spcBef>
                <a:spcPts val="0"/>
              </a:spcBef>
              <a:spcAft>
                <a:spcPts val="0"/>
              </a:spcAft>
              <a:buNone/>
            </a:pPr>
            <a:endParaRPr sz="1695"/>
          </a:p>
          <a:p>
            <a:pPr marL="457200" lvl="0" indent="-325501" algn="l" rtl="0">
              <a:spcBef>
                <a:spcPts val="0"/>
              </a:spcBef>
              <a:spcAft>
                <a:spcPts val="0"/>
              </a:spcAft>
              <a:buSzPct val="100000"/>
              <a:buChar char="●"/>
            </a:pPr>
            <a:r>
              <a:rPr lang="en" sz="1695"/>
              <a:t>I saw the bat fly over the tree with the binoculars.</a:t>
            </a:r>
            <a:endParaRPr sz="1695"/>
          </a:p>
          <a:p>
            <a:pPr marL="457200" lvl="0" indent="0" algn="l" rtl="0">
              <a:spcBef>
                <a:spcPts val="0"/>
              </a:spcBef>
              <a:spcAft>
                <a:spcPts val="0"/>
              </a:spcAft>
              <a:buNone/>
            </a:pPr>
            <a:endParaRPr sz="1695"/>
          </a:p>
          <a:p>
            <a:pPr marL="457200" lvl="0" indent="-325501" algn="l" rtl="0">
              <a:spcBef>
                <a:spcPts val="0"/>
              </a:spcBef>
              <a:spcAft>
                <a:spcPts val="0"/>
              </a:spcAft>
              <a:buSzPct val="100000"/>
              <a:buChar char="●"/>
            </a:pPr>
            <a:r>
              <a:rPr lang="en" sz="1695"/>
              <a:t>Time flies like an arrow; fruit flies like a banana.</a:t>
            </a:r>
            <a:endParaRPr sz="1695"/>
          </a:p>
          <a:p>
            <a:pPr marL="0" lvl="0" indent="0" algn="l" rtl="0">
              <a:spcBef>
                <a:spcPts val="0"/>
              </a:spcBef>
              <a:spcAft>
                <a:spcPts val="0"/>
              </a:spcAft>
              <a:buSzPct val="46261"/>
              <a:buNone/>
            </a:pPr>
            <a:endParaRPr sz="214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97800" y="1037225"/>
            <a:ext cx="8734500" cy="3408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 sz="2140" b="1"/>
              <a:t>Challenges associated with paraphrasing tool</a:t>
            </a:r>
            <a:endParaRPr sz="2140" b="1"/>
          </a:p>
          <a:p>
            <a:pPr marL="0" lvl="0" indent="0" algn="ctr" rtl="0">
              <a:spcBef>
                <a:spcPts val="0"/>
              </a:spcBef>
              <a:spcAft>
                <a:spcPts val="0"/>
              </a:spcAft>
              <a:buSzPts val="990"/>
              <a:buNone/>
            </a:pPr>
            <a:endParaRPr sz="2140" b="1"/>
          </a:p>
          <a:p>
            <a:pPr marL="457200" lvl="0" indent="-329211" algn="l" rtl="0">
              <a:spcBef>
                <a:spcPts val="0"/>
              </a:spcBef>
              <a:spcAft>
                <a:spcPts val="0"/>
              </a:spcAft>
              <a:buSzPts val="1584"/>
              <a:buChar char="●"/>
            </a:pPr>
            <a:r>
              <a:rPr lang="en" sz="1584" b="1"/>
              <a:t>Maintaining meaning</a:t>
            </a:r>
            <a:endParaRPr sz="1584" b="1"/>
          </a:p>
          <a:p>
            <a:pPr marL="457200" lvl="0" indent="0" algn="l" rtl="0">
              <a:spcBef>
                <a:spcPts val="0"/>
              </a:spcBef>
              <a:spcAft>
                <a:spcPts val="0"/>
              </a:spcAft>
              <a:buNone/>
            </a:pPr>
            <a:endParaRPr sz="1584" b="1"/>
          </a:p>
          <a:p>
            <a:pPr marL="457200" lvl="0" indent="-329211" algn="l" rtl="0">
              <a:spcBef>
                <a:spcPts val="0"/>
              </a:spcBef>
              <a:spcAft>
                <a:spcPts val="0"/>
              </a:spcAft>
              <a:buSzPts val="1584"/>
              <a:buChar char="●"/>
            </a:pPr>
            <a:r>
              <a:rPr lang="en" sz="1584" b="1"/>
              <a:t>Avoiding plagiarism</a:t>
            </a:r>
            <a:endParaRPr sz="1584" b="1"/>
          </a:p>
          <a:p>
            <a:pPr marL="457200" lvl="0" indent="0" algn="l" rtl="0">
              <a:spcBef>
                <a:spcPts val="0"/>
              </a:spcBef>
              <a:spcAft>
                <a:spcPts val="0"/>
              </a:spcAft>
              <a:buNone/>
            </a:pPr>
            <a:endParaRPr sz="1584" b="1"/>
          </a:p>
          <a:p>
            <a:pPr marL="457200" lvl="0" indent="-329211" algn="l" rtl="0">
              <a:spcBef>
                <a:spcPts val="0"/>
              </a:spcBef>
              <a:spcAft>
                <a:spcPts val="0"/>
              </a:spcAft>
              <a:buSzPts val="1584"/>
              <a:buChar char="●"/>
            </a:pPr>
            <a:r>
              <a:rPr lang="en" sz="1584" b="1"/>
              <a:t>Capturing language variability</a:t>
            </a:r>
            <a:endParaRPr sz="1584" b="1"/>
          </a:p>
          <a:p>
            <a:pPr marL="457200" lvl="0" indent="0" algn="l" rtl="0">
              <a:spcBef>
                <a:spcPts val="0"/>
              </a:spcBef>
              <a:spcAft>
                <a:spcPts val="0"/>
              </a:spcAft>
              <a:buNone/>
            </a:pPr>
            <a:endParaRPr sz="1584" b="1"/>
          </a:p>
          <a:p>
            <a:pPr marL="457200" lvl="0" indent="-329211" algn="l" rtl="0">
              <a:spcBef>
                <a:spcPts val="0"/>
              </a:spcBef>
              <a:spcAft>
                <a:spcPts val="0"/>
              </a:spcAft>
              <a:buSzPts val="1584"/>
              <a:buChar char="●"/>
            </a:pPr>
            <a:r>
              <a:rPr lang="en" sz="1584" b="1"/>
              <a:t>Evaluating effectiveness</a:t>
            </a:r>
            <a:endParaRPr sz="1584" b="1"/>
          </a:p>
          <a:p>
            <a:pPr marL="457200" lvl="0" indent="0" algn="l" rtl="0">
              <a:spcBef>
                <a:spcPts val="0"/>
              </a:spcBef>
              <a:spcAft>
                <a:spcPts val="0"/>
              </a:spcAft>
              <a:buNone/>
            </a:pPr>
            <a:endParaRPr sz="1584" b="1"/>
          </a:p>
          <a:p>
            <a:pPr marL="457200" lvl="0" indent="-329211" algn="l" rtl="0">
              <a:spcBef>
                <a:spcPts val="0"/>
              </a:spcBef>
              <a:spcAft>
                <a:spcPts val="0"/>
              </a:spcAft>
              <a:buSzPts val="1584"/>
              <a:buChar char="●"/>
            </a:pPr>
            <a:r>
              <a:rPr lang="en" sz="1584" b="1"/>
              <a:t>Data availability</a:t>
            </a:r>
            <a:endParaRPr sz="1584"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Model Selection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905125" y="227300"/>
            <a:ext cx="5146325" cy="4196925"/>
          </a:xfrm>
          <a:prstGeom prst="rect">
            <a:avLst/>
          </a:prstGeom>
          <a:noFill/>
          <a:ln>
            <a:noFill/>
          </a:ln>
        </p:spPr>
      </p:pic>
      <p:sp>
        <p:nvSpPr>
          <p:cNvPr id="109" name="Google Shape;109;p22"/>
          <p:cNvSpPr txBox="1"/>
          <p:nvPr/>
        </p:nvSpPr>
        <p:spPr>
          <a:xfrm>
            <a:off x="49225" y="4450800"/>
            <a:ext cx="9144000" cy="69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800">
                <a:solidFill>
                  <a:schemeClr val="dk1"/>
                </a:solidFill>
              </a:rPr>
              <a:t>Paraphrase Identification with Deep Learning:A Review of Datasets and Methods</a:t>
            </a:r>
            <a:endParaRPr sz="800">
              <a:solidFill>
                <a:schemeClr val="dk1"/>
              </a:solidFill>
            </a:endParaRPr>
          </a:p>
          <a:p>
            <a:pPr marL="0" lvl="0" indent="0" algn="just" rtl="0">
              <a:spcBef>
                <a:spcPts val="0"/>
              </a:spcBef>
              <a:spcAft>
                <a:spcPts val="0"/>
              </a:spcAft>
              <a:buNone/>
            </a:pPr>
            <a:r>
              <a:rPr lang="en" sz="800">
                <a:solidFill>
                  <a:schemeClr val="dk1"/>
                </a:solidFill>
              </a:rPr>
              <a:t>Chao Zhou (Department of Computer Science, Syracuse University), Cheng Qiu (School of Arts and Science, Vanderbilt University), Daniel E. Acuna (Department of Computer Science, University of Colorado at Boulder)</a:t>
            </a:r>
            <a:endParaRPr sz="800">
              <a:solidFill>
                <a:schemeClr val="dk1"/>
              </a:solidFill>
            </a:endParaRPr>
          </a:p>
          <a:p>
            <a:pPr marL="0" lvl="0" indent="0" algn="just" rtl="0">
              <a:spcBef>
                <a:spcPts val="0"/>
              </a:spcBef>
              <a:spcAft>
                <a:spcPts val="0"/>
              </a:spcAft>
              <a:buNone/>
            </a:pPr>
            <a:r>
              <a:rPr lang="en" sz="900" u="sng">
                <a:solidFill>
                  <a:schemeClr val="hlink"/>
                </a:solidFill>
                <a:hlinkClick r:id="rId4"/>
              </a:rPr>
              <a:t>[2212.06933] Paraphrase Identification with Deep Learning: A Review of Datasets and Methods (arxiv.org)</a:t>
            </a:r>
            <a:endParaRPr sz="600">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On-screen Show (16:9)</PresentationFormat>
  <Paragraphs>75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Arial</vt:lpstr>
      <vt:lpstr>Calibri</vt:lpstr>
      <vt:lpstr>Simple Dark</vt:lpstr>
      <vt:lpstr>PowerPoint Presentation</vt:lpstr>
      <vt:lpstr>What is paraphrase ?</vt:lpstr>
      <vt:lpstr>Definition</vt:lpstr>
      <vt:lpstr>Topology</vt:lpstr>
      <vt:lpstr>Ambiguity of Language</vt:lpstr>
      <vt:lpstr>Some Examples of Sentences Ambiguity are:  I saw the man with telescope.  The chicken is ready to eat.  I have a new friend who is an English teacher.  I saw the bat fly over the tree with the binoculars.  Time flies like an arrow; fruit flies like a banana. </vt:lpstr>
      <vt:lpstr>Challenges associated with paraphrasing tool  Maintaining meaning  Avoiding plagiarism  Capturing language variability  Evaluating effectiveness  Data availability</vt:lpstr>
      <vt:lpstr>Model Selection</vt:lpstr>
      <vt:lpstr>PowerPoint Presentation</vt:lpstr>
      <vt:lpstr>Using the Transformer architecture for paraphrasing in Python Introduction Paraphrasing is the task of restating a sentence or phrase in a different way while preserving its meaning. The Transformer architecture is a powerful deep learning model that has been shown to be effective for a wide range of natural language processing tasks, including paraphrasing.  The Hugging Face Transformers library The Hugging Face Transformers library is a popular open-source library for working with pre-trained Transformer-based models in Python. The library provides a simple and intuitive interface for loading pre-trained models and generating paraphrases using these models. We have used the Hugging Face Transformers library to load a pre-trained paraphrasing model, such as the Pegasus model.</vt:lpstr>
      <vt:lpstr>The Transformer architecture is generally a better choice than CNNs or RNNs for a paraphrasing tool project, for several reasons:   Ability to handle long-term dependencies: In a paraphrasing task, it's important to be able to recognize and maintain coherence between words and phrases that may be far apart in the input sentence.  Lower computational complexity: The Transformer model is designed to be parallelizable, which means that it can be more efficient to train than other models like RNNs that have sequential dependencies between time steps.  Ability to generate more diverse output: In a paraphrasing task, it's desirable to generate output that is not only accurate, but also diverse and creative.</vt:lpstr>
      <vt:lpstr>Benefits and limitations of using the Transformer architecture for paraphrasing Benefits The Transformer architecture is highly effective at capturing complex patterns in language and generating high-quality paraphrases. Pre-trained models can be easily fine-tuned on specific paraphrasing tasks, allowing for fast and efficient development of custom models.  Limitations Pre-trained models may not capture all of the nuances of the specific domain or language being used, leading to errors or inaccuracies in generated paraphrases. Fine-tuning models on specific tasks can be time-consuming and require large amounts of data. The high computational requirements of the Transformer architecture may make it difficult to deploy models on resource-constrained devices or systems.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Omkar Jadhav</cp:lastModifiedBy>
  <cp:revision>1</cp:revision>
  <dcterms:modified xsi:type="dcterms:W3CDTF">2023-05-24T05:39:31Z</dcterms:modified>
</cp:coreProperties>
</file>