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e16861a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e16861a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16861a7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16861a7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e16861a7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e16861a7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e16861a7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e16861a7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f242927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f242927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e8b7238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8b7238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e8b7238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e8b7238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KoolBushido/todoli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monday.com/" TargetMode="External"/><Relationship Id="rId4" Type="http://schemas.openxmlformats.org/officeDocument/2006/relationships/hyperlink" Target="https://to-do.office.com/tasks/" TargetMode="External"/><Relationship Id="rId5" Type="http://schemas.openxmlformats.org/officeDocument/2006/relationships/hyperlink" Target="https://calendar.google.com/calendar/u/0/r/task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A List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en" sz="3055"/>
              <a:t>Tanay Khopey, Philip Clement, Jonathan Hsin, Ahman Hale, Camden Johnson</a:t>
            </a:r>
            <a:endParaRPr sz="3055"/>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People have a lot going on these days, especially CS majors and tech workers</a:t>
            </a:r>
            <a:endParaRPr sz="2300"/>
          </a:p>
          <a:p>
            <a:pPr indent="-374650" lvl="0" marL="457200" rtl="0" algn="l">
              <a:spcBef>
                <a:spcPts val="0"/>
              </a:spcBef>
              <a:spcAft>
                <a:spcPts val="0"/>
              </a:spcAft>
              <a:buSzPts val="2300"/>
              <a:buChar char="●"/>
            </a:pPr>
            <a:r>
              <a:rPr lang="en" sz="2300"/>
              <a:t>Disorganization causes stress and other problems</a:t>
            </a:r>
            <a:endParaRPr sz="2300"/>
          </a:p>
          <a:p>
            <a:pPr indent="-374650" lvl="0" marL="457200" rtl="0" algn="l">
              <a:spcBef>
                <a:spcPts val="0"/>
              </a:spcBef>
              <a:spcAft>
                <a:spcPts val="0"/>
              </a:spcAft>
              <a:buSzPts val="2300"/>
              <a:buChar char="●"/>
            </a:pPr>
            <a:r>
              <a:rPr lang="en" sz="2300"/>
              <a:t>How can we help keep people </a:t>
            </a:r>
            <a:r>
              <a:rPr lang="en" sz="2300"/>
              <a:t>focused</a:t>
            </a:r>
            <a:r>
              <a:rPr lang="en" sz="2300"/>
              <a:t> throughout the entire day?</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Python Todo list demo</a:t>
            </a:r>
            <a:endParaRPr sz="2300"/>
          </a:p>
          <a:p>
            <a:pPr indent="-374650" lvl="0" marL="457200" rtl="0" algn="l">
              <a:spcBef>
                <a:spcPts val="0"/>
              </a:spcBef>
              <a:spcAft>
                <a:spcPts val="0"/>
              </a:spcAft>
              <a:buSzPts val="2300"/>
              <a:buChar char="●"/>
            </a:pPr>
            <a:r>
              <a:rPr lang="en" sz="2300" u="sng">
                <a:solidFill>
                  <a:schemeClr val="hlink"/>
                </a:solidFill>
                <a:hlinkClick r:id="rId3"/>
              </a:rPr>
              <a:t>https://github.com/KoolBushido/todolist</a:t>
            </a:r>
            <a:endParaRPr sz="2300"/>
          </a:p>
          <a:p>
            <a:pPr indent="0" lvl="0" marL="0" rtl="0" algn="l">
              <a:spcBef>
                <a:spcPts val="1200"/>
              </a:spcBef>
              <a:spcAft>
                <a:spcPts val="120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501650" y="21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47" name="Google Shape;147;p16"/>
          <p:cNvSpPr txBox="1"/>
          <p:nvPr>
            <p:ph idx="1" type="body"/>
          </p:nvPr>
        </p:nvSpPr>
        <p:spPr>
          <a:xfrm>
            <a:off x="501650" y="667200"/>
            <a:ext cx="7767000" cy="3809100"/>
          </a:xfrm>
          <a:prstGeom prst="rect">
            <a:avLst/>
          </a:prstGeom>
        </p:spPr>
        <p:txBody>
          <a:bodyPr anchorCtr="0" anchor="t" bIns="91425" lIns="91425" spcFirstLastPara="1" rIns="91425" wrap="square" tIns="91425">
            <a:noAutofit/>
          </a:bodyPr>
          <a:lstStyle/>
          <a:p>
            <a:pPr indent="0" lvl="0" marL="0" rtl="0" algn="just">
              <a:lnSpc>
                <a:spcPct val="110000"/>
              </a:lnSpc>
              <a:spcBef>
                <a:spcPts val="300"/>
              </a:spcBef>
              <a:spcAft>
                <a:spcPts val="0"/>
              </a:spcAft>
              <a:buNone/>
            </a:pPr>
            <a:r>
              <a:rPr lang="en" sz="1600">
                <a:solidFill>
                  <a:srgbClr val="000000"/>
                </a:solidFill>
              </a:rPr>
              <a:t>To-do apps have been created before by large companies, each app has had its own unique features.</a:t>
            </a:r>
            <a:endParaRPr sz="1600">
              <a:solidFill>
                <a:srgbClr val="000000"/>
              </a:solidFill>
            </a:endParaRPr>
          </a:p>
          <a:p>
            <a:pPr indent="0" lvl="0" marL="0" rtl="0" algn="just">
              <a:lnSpc>
                <a:spcPct val="110000"/>
              </a:lnSpc>
              <a:spcBef>
                <a:spcPts val="300"/>
              </a:spcBef>
              <a:spcAft>
                <a:spcPts val="0"/>
              </a:spcAft>
              <a:buNone/>
            </a:pPr>
            <a:r>
              <a:rPr lang="en" sz="1600">
                <a:solidFill>
                  <a:srgbClr val="000000"/>
                </a:solidFill>
              </a:rPr>
              <a:t>Some industry leading examples of to-do list apps include:</a:t>
            </a:r>
            <a:endParaRPr sz="1600">
              <a:solidFill>
                <a:srgbClr val="000000"/>
              </a:solidFill>
            </a:endParaRPr>
          </a:p>
          <a:p>
            <a:pPr indent="-330200" lvl="0" marL="457200" rtl="0" algn="just">
              <a:lnSpc>
                <a:spcPct val="110000"/>
              </a:lnSpc>
              <a:spcBef>
                <a:spcPts val="300"/>
              </a:spcBef>
              <a:spcAft>
                <a:spcPts val="0"/>
              </a:spcAft>
              <a:buClr>
                <a:srgbClr val="000000"/>
              </a:buClr>
              <a:buSzPts val="1600"/>
              <a:buChar char="●"/>
            </a:pPr>
            <a:r>
              <a:rPr lang="en" sz="1600">
                <a:solidFill>
                  <a:srgbClr val="000000"/>
                </a:solidFill>
              </a:rPr>
              <a:t>Microsoft To Do</a:t>
            </a:r>
            <a:endParaRPr sz="1600">
              <a:solidFill>
                <a:srgbClr val="000000"/>
              </a:solidFill>
            </a:endParaRPr>
          </a:p>
          <a:p>
            <a:pPr indent="-330200" lvl="0" marL="457200" rtl="0" algn="just">
              <a:lnSpc>
                <a:spcPct val="110000"/>
              </a:lnSpc>
              <a:spcBef>
                <a:spcPts val="0"/>
              </a:spcBef>
              <a:spcAft>
                <a:spcPts val="0"/>
              </a:spcAft>
              <a:buClr>
                <a:srgbClr val="000000"/>
              </a:buClr>
              <a:buSzPts val="1600"/>
              <a:buChar char="●"/>
            </a:pPr>
            <a:r>
              <a:rPr lang="en" sz="1600">
                <a:solidFill>
                  <a:srgbClr val="000000"/>
                </a:solidFill>
              </a:rPr>
              <a:t>Google Tasks</a:t>
            </a:r>
            <a:endParaRPr sz="1600">
              <a:solidFill>
                <a:srgbClr val="000000"/>
              </a:solidFill>
            </a:endParaRPr>
          </a:p>
          <a:p>
            <a:pPr indent="-330200" lvl="0" marL="457200" rtl="0" algn="just">
              <a:lnSpc>
                <a:spcPct val="110000"/>
              </a:lnSpc>
              <a:spcBef>
                <a:spcPts val="0"/>
              </a:spcBef>
              <a:spcAft>
                <a:spcPts val="0"/>
              </a:spcAft>
              <a:buClr>
                <a:srgbClr val="000000"/>
              </a:buClr>
              <a:buSzPts val="1600"/>
              <a:buChar char="●"/>
            </a:pPr>
            <a:r>
              <a:rPr lang="en" sz="1600">
                <a:solidFill>
                  <a:srgbClr val="000000"/>
                </a:solidFill>
              </a:rPr>
              <a:t>Monday.com</a:t>
            </a:r>
            <a:endParaRPr sz="1600">
              <a:solidFill>
                <a:srgbClr val="000000"/>
              </a:solidFill>
            </a:endParaRPr>
          </a:p>
          <a:p>
            <a:pPr indent="0" lvl="0" marL="0" rtl="0" algn="just">
              <a:lnSpc>
                <a:spcPct val="110000"/>
              </a:lnSpc>
              <a:spcBef>
                <a:spcPts val="300"/>
              </a:spcBef>
              <a:spcAft>
                <a:spcPts val="0"/>
              </a:spcAft>
              <a:buNone/>
            </a:pPr>
            <a:r>
              <a:rPr lang="en" sz="1600">
                <a:solidFill>
                  <a:srgbClr val="000000"/>
                </a:solidFill>
              </a:rPr>
              <a:t>These apps have unique features that include the base features of a to-do list app and then more. Monday.com specifically has features for certain professions and different sections for the various methodologies of project management. This is something that we drew inspiration as students studying computer science and  being in a software design course. A feature that Google Tasks and other todo apps that we would add in the future is a notification setting for task that have deadlines.</a:t>
            </a:r>
            <a:endParaRPr sz="1600">
              <a:solidFill>
                <a:srgbClr val="000000"/>
              </a:solidFill>
            </a:endParaRPr>
          </a:p>
          <a:p>
            <a:pPr indent="0" lvl="0" marL="0" rtl="0" algn="just">
              <a:lnSpc>
                <a:spcPct val="110000"/>
              </a:lnSpc>
              <a:spcBef>
                <a:spcPts val="300"/>
              </a:spcBef>
              <a:spcAft>
                <a:spcPts val="300"/>
              </a:spcAft>
              <a:buNone/>
            </a:pPr>
            <a:r>
              <a:rPr lang="en" sz="1600">
                <a:solidFill>
                  <a:srgbClr val="000000"/>
                </a:solidFill>
              </a:rPr>
              <a:t>The common theme we saw in all these existing apps is that they are very similar in nature. Essentially, they almost all have the same features and user experience with a different user interface.</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18200" y="211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 to Class</a:t>
            </a:r>
            <a:endParaRPr/>
          </a:p>
        </p:txBody>
      </p:sp>
      <p:sp>
        <p:nvSpPr>
          <p:cNvPr id="153" name="Google Shape;153;p17"/>
          <p:cNvSpPr txBox="1"/>
          <p:nvPr>
            <p:ph idx="1" type="body"/>
          </p:nvPr>
        </p:nvSpPr>
        <p:spPr>
          <a:xfrm>
            <a:off x="218200" y="654450"/>
            <a:ext cx="8720700" cy="4287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2100" u="sng"/>
              <a:t>Prototyping:</a:t>
            </a:r>
            <a:r>
              <a:rPr lang="en" sz="1800"/>
              <a:t> Using a prototyping model for our application meant that we created multiple iterations and was able to focus user involvement. This method was particularly useful because of the flexibility and adaptability it offers, especially with a project we were planning on modifying and improving throughout the course of the semester.</a:t>
            </a:r>
            <a:endParaRPr sz="1800"/>
          </a:p>
          <a:p>
            <a:pPr indent="-336550" lvl="0" marL="457200" rtl="0" algn="l">
              <a:spcBef>
                <a:spcPts val="0"/>
              </a:spcBef>
              <a:spcAft>
                <a:spcPts val="0"/>
              </a:spcAft>
              <a:buSzPts val="1700"/>
              <a:buChar char="●"/>
            </a:pPr>
            <a:r>
              <a:rPr lang="en" sz="2100" u="sng"/>
              <a:t>Storyboarding:</a:t>
            </a:r>
            <a:r>
              <a:rPr lang="en" sz="1800"/>
              <a:t> Creating a storyboard provided a visual representation of the user interface and workflow, helping us clarify design concepts. It also helped us brainstorm many potential control flows.</a:t>
            </a:r>
            <a:endParaRPr sz="1800"/>
          </a:p>
          <a:p>
            <a:pPr indent="-336550" lvl="0" marL="457200" rtl="0" algn="l">
              <a:spcBef>
                <a:spcPts val="0"/>
              </a:spcBef>
              <a:spcAft>
                <a:spcPts val="0"/>
              </a:spcAft>
              <a:buSzPts val="1700"/>
              <a:buChar char="●"/>
            </a:pPr>
            <a:r>
              <a:rPr lang="en" sz="2100" u="sng"/>
              <a:t>Use Case:</a:t>
            </a:r>
            <a:r>
              <a:rPr lang="en" sz="1800"/>
              <a:t> Producing multiple use case scenarios further helped us define the various potential interactions between the user and our application. This was particularly useful when designing and implementing our project.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Works</a:t>
            </a:r>
            <a:endParaRPr/>
          </a:p>
        </p:txBody>
      </p:sp>
      <p:sp>
        <p:nvSpPr>
          <p:cNvPr id="159" name="Google Shape;159;p18"/>
          <p:cNvSpPr txBox="1"/>
          <p:nvPr>
            <p:ph idx="1" type="body"/>
          </p:nvPr>
        </p:nvSpPr>
        <p:spPr>
          <a:xfrm>
            <a:off x="819150" y="1624975"/>
            <a:ext cx="37530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More fields when adding tasks</a:t>
            </a:r>
            <a:endParaRPr sz="1800"/>
          </a:p>
          <a:p>
            <a:pPr indent="-330200" lvl="1" marL="914400" rtl="0" algn="l">
              <a:spcBef>
                <a:spcPts val="0"/>
              </a:spcBef>
              <a:spcAft>
                <a:spcPts val="0"/>
              </a:spcAft>
              <a:buSzPts val="1600"/>
              <a:buChar char="○"/>
            </a:pPr>
            <a:r>
              <a:rPr lang="en" sz="1600"/>
              <a:t>Provided groups</a:t>
            </a:r>
            <a:endParaRPr sz="1600"/>
          </a:p>
          <a:p>
            <a:pPr indent="-330200" lvl="1" marL="914400" rtl="0" algn="l">
              <a:spcBef>
                <a:spcPts val="0"/>
              </a:spcBef>
              <a:spcAft>
                <a:spcPts val="0"/>
              </a:spcAft>
              <a:buSzPts val="1600"/>
              <a:buChar char="○"/>
            </a:pPr>
            <a:r>
              <a:rPr lang="en" sz="1600"/>
              <a:t>User created tags</a:t>
            </a:r>
            <a:endParaRPr sz="1600"/>
          </a:p>
          <a:p>
            <a:pPr indent="-342900" lvl="0" marL="457200" rtl="0" algn="l">
              <a:spcBef>
                <a:spcPts val="0"/>
              </a:spcBef>
              <a:spcAft>
                <a:spcPts val="0"/>
              </a:spcAft>
              <a:buSzPts val="1800"/>
              <a:buChar char="●"/>
            </a:pPr>
            <a:r>
              <a:rPr lang="en" sz="1800"/>
              <a:t>Automatic sorting </a:t>
            </a:r>
            <a:r>
              <a:rPr lang="en" sz="1800"/>
              <a:t>options</a:t>
            </a:r>
            <a:endParaRPr sz="1800"/>
          </a:p>
          <a:p>
            <a:pPr indent="-330200" lvl="1" marL="914400" rtl="0" algn="l">
              <a:spcBef>
                <a:spcPts val="0"/>
              </a:spcBef>
              <a:spcAft>
                <a:spcPts val="0"/>
              </a:spcAft>
              <a:buSzPts val="1600"/>
              <a:buChar char="○"/>
            </a:pPr>
            <a:r>
              <a:rPr lang="en" sz="1600"/>
              <a:t>By due date</a:t>
            </a:r>
            <a:endParaRPr sz="1600"/>
          </a:p>
          <a:p>
            <a:pPr indent="-330200" lvl="1" marL="914400" rtl="0" algn="l">
              <a:spcBef>
                <a:spcPts val="0"/>
              </a:spcBef>
              <a:spcAft>
                <a:spcPts val="0"/>
              </a:spcAft>
              <a:buSzPts val="1600"/>
              <a:buChar char="○"/>
            </a:pPr>
            <a:r>
              <a:rPr lang="en" sz="1600"/>
              <a:t>Alphabetical</a:t>
            </a:r>
            <a:endParaRPr sz="1600"/>
          </a:p>
          <a:p>
            <a:pPr indent="-342900" lvl="0" marL="457200" rtl="0" algn="l">
              <a:spcBef>
                <a:spcPts val="0"/>
              </a:spcBef>
              <a:spcAft>
                <a:spcPts val="0"/>
              </a:spcAft>
              <a:buSzPts val="1800"/>
              <a:buChar char="●"/>
            </a:pPr>
            <a:r>
              <a:rPr lang="en" sz="1800"/>
              <a:t>Mass deletion of tasks</a:t>
            </a:r>
            <a:endParaRPr sz="1800"/>
          </a:p>
          <a:p>
            <a:pPr indent="-330200" lvl="1" marL="914400" rtl="0" algn="l">
              <a:spcBef>
                <a:spcPts val="0"/>
              </a:spcBef>
              <a:spcAft>
                <a:spcPts val="0"/>
              </a:spcAft>
              <a:buSzPts val="1600"/>
              <a:buChar char="○"/>
            </a:pPr>
            <a:r>
              <a:rPr lang="en" sz="1600"/>
              <a:t>By tags</a:t>
            </a:r>
            <a:endParaRPr sz="1600"/>
          </a:p>
          <a:p>
            <a:pPr indent="-330200" lvl="1" marL="914400" rtl="0" algn="l">
              <a:spcBef>
                <a:spcPts val="0"/>
              </a:spcBef>
              <a:spcAft>
                <a:spcPts val="0"/>
              </a:spcAft>
              <a:buSzPts val="1600"/>
              <a:buChar char="○"/>
            </a:pPr>
            <a:r>
              <a:rPr lang="en" sz="1600"/>
              <a:t>By date</a:t>
            </a:r>
            <a:endParaRPr sz="1600"/>
          </a:p>
        </p:txBody>
      </p:sp>
      <p:sp>
        <p:nvSpPr>
          <p:cNvPr id="160" name="Google Shape;160;p18"/>
          <p:cNvSpPr txBox="1"/>
          <p:nvPr>
            <p:ph idx="1" type="body"/>
          </p:nvPr>
        </p:nvSpPr>
        <p:spPr>
          <a:xfrm>
            <a:off x="4720575" y="1624975"/>
            <a:ext cx="37530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Shared TODO Lists</a:t>
            </a:r>
            <a:endParaRPr sz="1800"/>
          </a:p>
          <a:p>
            <a:pPr indent="-330200" lvl="1" marL="914400" rtl="0" algn="l">
              <a:spcBef>
                <a:spcPts val="0"/>
              </a:spcBef>
              <a:spcAft>
                <a:spcPts val="0"/>
              </a:spcAft>
              <a:buSzPts val="1600"/>
              <a:buChar char="○"/>
            </a:pPr>
            <a:r>
              <a:rPr lang="en" sz="1600"/>
              <a:t>Classmates</a:t>
            </a:r>
            <a:endParaRPr sz="1600"/>
          </a:p>
          <a:p>
            <a:pPr indent="-330200" lvl="1" marL="914400" rtl="0" algn="l">
              <a:spcBef>
                <a:spcPts val="0"/>
              </a:spcBef>
              <a:spcAft>
                <a:spcPts val="0"/>
              </a:spcAft>
              <a:buSzPts val="1600"/>
              <a:buChar char="○"/>
            </a:pPr>
            <a:r>
              <a:rPr lang="en" sz="1600"/>
              <a:t>Co-workers</a:t>
            </a:r>
            <a:endParaRPr sz="1600"/>
          </a:p>
          <a:p>
            <a:pPr indent="-336550" lvl="0" marL="457200" rtl="0" algn="l">
              <a:spcBef>
                <a:spcPts val="0"/>
              </a:spcBef>
              <a:spcAft>
                <a:spcPts val="0"/>
              </a:spcAft>
              <a:buSzPts val="1700"/>
              <a:buChar char="●"/>
            </a:pPr>
            <a:r>
              <a:rPr lang="en" sz="1700"/>
              <a:t>AI Autofill</a:t>
            </a:r>
            <a:endParaRPr sz="1700"/>
          </a:p>
          <a:p>
            <a:pPr indent="-330200" lvl="1" marL="914400" rtl="0" algn="l">
              <a:spcBef>
                <a:spcPts val="0"/>
              </a:spcBef>
              <a:spcAft>
                <a:spcPts val="0"/>
              </a:spcAft>
              <a:buSzPts val="1600"/>
              <a:buChar char="○"/>
            </a:pPr>
            <a:r>
              <a:rPr lang="en" sz="1600"/>
              <a:t>Similar to code helpers</a:t>
            </a:r>
            <a:endParaRPr sz="1600"/>
          </a:p>
          <a:p>
            <a:pPr indent="-330200" lvl="1" marL="914400" rtl="0" algn="l">
              <a:spcBef>
                <a:spcPts val="0"/>
              </a:spcBef>
              <a:spcAft>
                <a:spcPts val="0"/>
              </a:spcAft>
              <a:buSzPts val="1600"/>
              <a:buChar char="○"/>
            </a:pPr>
            <a:r>
              <a:rPr lang="en" sz="1600"/>
              <a:t>Can create tasks or autofill a task line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https://monday.com/</a:t>
            </a:r>
            <a:endParaRPr/>
          </a:p>
          <a:p>
            <a:pPr indent="0" lvl="0" marL="0" rtl="0" algn="l">
              <a:spcBef>
                <a:spcPts val="1200"/>
              </a:spcBef>
              <a:spcAft>
                <a:spcPts val="0"/>
              </a:spcAft>
              <a:buNone/>
            </a:pPr>
            <a:r>
              <a:rPr lang="en" u="sng">
                <a:solidFill>
                  <a:schemeClr val="hlink"/>
                </a:solidFill>
                <a:hlinkClick r:id="rId4"/>
              </a:rPr>
              <a:t>https://to-do.office.com/tasks/</a:t>
            </a:r>
            <a:endParaRPr/>
          </a:p>
          <a:p>
            <a:pPr indent="0" lvl="0" marL="0" rtl="0" algn="l">
              <a:spcBef>
                <a:spcPts val="1200"/>
              </a:spcBef>
              <a:spcAft>
                <a:spcPts val="0"/>
              </a:spcAft>
              <a:buNone/>
            </a:pPr>
            <a:r>
              <a:rPr lang="en" u="sng">
                <a:solidFill>
                  <a:schemeClr val="hlink"/>
                </a:solidFill>
                <a:hlinkClick r:id="rId5"/>
              </a:rPr>
              <a:t>https://calendar.google.com/calendar/u/0/r/tasks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