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1" r:id="rId3"/>
  </p:sldMasterIdLst>
  <p:notesMasterIdLst>
    <p:notesMasterId r:id="rId52"/>
  </p:notesMasterIdLst>
  <p:sldIdLst>
    <p:sldId id="263" r:id="rId4"/>
    <p:sldId id="268" r:id="rId5"/>
    <p:sldId id="298" r:id="rId6"/>
    <p:sldId id="264" r:id="rId7"/>
    <p:sldId id="269" r:id="rId8"/>
    <p:sldId id="270" r:id="rId9"/>
    <p:sldId id="265" r:id="rId10"/>
    <p:sldId id="273" r:id="rId11"/>
    <p:sldId id="271" r:id="rId12"/>
    <p:sldId id="266" r:id="rId13"/>
    <p:sldId id="272" r:id="rId14"/>
    <p:sldId id="274" r:id="rId15"/>
    <p:sldId id="275" r:id="rId16"/>
    <p:sldId id="276" r:id="rId17"/>
    <p:sldId id="278" r:id="rId18"/>
    <p:sldId id="279" r:id="rId19"/>
    <p:sldId id="280" r:id="rId20"/>
    <p:sldId id="277" r:id="rId21"/>
    <p:sldId id="281" r:id="rId22"/>
    <p:sldId id="283" r:id="rId23"/>
    <p:sldId id="285" r:id="rId24"/>
    <p:sldId id="288" r:id="rId25"/>
    <p:sldId id="290" r:id="rId26"/>
    <p:sldId id="293" r:id="rId27"/>
    <p:sldId id="294" r:id="rId28"/>
    <p:sldId id="295" r:id="rId29"/>
    <p:sldId id="291" r:id="rId30"/>
    <p:sldId id="286" r:id="rId31"/>
    <p:sldId id="284" r:id="rId32"/>
    <p:sldId id="289" r:id="rId33"/>
    <p:sldId id="299" r:id="rId34"/>
    <p:sldId id="296" r:id="rId35"/>
    <p:sldId id="297" r:id="rId36"/>
    <p:sldId id="301" r:id="rId37"/>
    <p:sldId id="302" r:id="rId38"/>
    <p:sldId id="304" r:id="rId39"/>
    <p:sldId id="305" r:id="rId40"/>
    <p:sldId id="306" r:id="rId41"/>
    <p:sldId id="307" r:id="rId42"/>
    <p:sldId id="308" r:id="rId43"/>
    <p:sldId id="309" r:id="rId44"/>
    <p:sldId id="311" r:id="rId45"/>
    <p:sldId id="312" r:id="rId46"/>
    <p:sldId id="315" r:id="rId47"/>
    <p:sldId id="314" r:id="rId48"/>
    <p:sldId id="316" r:id="rId49"/>
    <p:sldId id="317" r:id="rId50"/>
    <p:sldId id="267" r:id="rId5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D2B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E6C95-E9AF-E627-62D5-C1A9A75AEBBF}" v="1" dt="2025-08-29T15:08:50.2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presProps" Target="presProps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microsoft.com/office/2015/10/relationships/revisionInfo" Target="revisionInfo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A1CF30-C71D-4FAE-AE14-8E737FB1CDCA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16F782-9027-4C6F-B1EE-34D67CE0DA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875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16F782-9027-4C6F-B1EE-34D67CE0DA6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562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OPERT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FAA2EA20-62F0-4BD7-A0E8-95FFE82F0D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751917" y="548680"/>
            <a:ext cx="7101458" cy="4536504"/>
          </a:xfrm>
          <a:prstGeom prst="rect">
            <a:avLst/>
          </a:prstGeom>
        </p:spPr>
        <p:txBody>
          <a:bodyPr anchor="ctr" anchorCtr="0"/>
          <a:lstStyle>
            <a:lvl1pPr algn="l">
              <a:defRPr lang="it-IT" sz="36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it-IT"/>
              <a:t>Fare clic per inserire il titolo della presentazione (obbligatorio per l’accessibilità del documento)</a:t>
            </a:r>
          </a:p>
        </p:txBody>
      </p:sp>
      <p:sp>
        <p:nvSpPr>
          <p:cNvPr id="6" name="Segnaposto testo 5"/>
          <p:cNvSpPr>
            <a:spLocks noGrp="1"/>
          </p:cNvSpPr>
          <p:nvPr>
            <p:ph type="body" sz="quarter" idx="11" hasCustomPrompt="1"/>
          </p:nvPr>
        </p:nvSpPr>
        <p:spPr>
          <a:xfrm>
            <a:off x="4751917" y="5379814"/>
            <a:ext cx="7008283" cy="425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it-IT"/>
              <a:t>Nome Cognome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4751918" y="5877942"/>
            <a:ext cx="7105649" cy="79141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it-IT"/>
              <a:t>Dipartimento/Struttura </a:t>
            </a:r>
            <a:r>
              <a:rPr lang="it-IT" err="1"/>
              <a:t>xxxxxx</a:t>
            </a:r>
            <a:r>
              <a:rPr lang="it-IT"/>
              <a:t> </a:t>
            </a:r>
            <a:r>
              <a:rPr lang="it-IT" err="1"/>
              <a:t>xxxxxxxxxxxx</a:t>
            </a:r>
            <a:r>
              <a:rPr lang="it-IT"/>
              <a:t> </a:t>
            </a:r>
            <a:r>
              <a:rPr lang="it-IT" err="1"/>
              <a:t>xxxxxxxx</a:t>
            </a:r>
            <a:r>
              <a:rPr lang="it-IT"/>
              <a:t> </a:t>
            </a:r>
            <a:r>
              <a:rPr lang="it-IT" err="1"/>
              <a:t>xxxxx</a:t>
            </a:r>
            <a:r>
              <a:rPr lang="it-IT"/>
              <a:t> </a:t>
            </a:r>
            <a:r>
              <a:rPr lang="it-IT" err="1"/>
              <a:t>xxxxxxxxxxxxxxxxxxx</a:t>
            </a:r>
            <a:r>
              <a:rPr lang="it-IT"/>
              <a:t> </a:t>
            </a:r>
            <a:r>
              <a:rPr lang="it-IT" err="1"/>
              <a:t>xxxxx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667256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punto ele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2">
            <a:extLst>
              <a:ext uri="{FF2B5EF4-FFF2-40B4-BE49-F238E27FC236}">
                <a16:creationId xmlns:a16="http://schemas.microsoft.com/office/drawing/2014/main" id="{291F23F9-79DA-4813-9876-ED5F4D609B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051" y="380269"/>
            <a:ext cx="8424862" cy="792088"/>
          </a:xfrm>
          <a:prstGeom prst="rect">
            <a:avLst/>
          </a:prstGeom>
        </p:spPr>
        <p:txBody>
          <a:bodyPr/>
          <a:lstStyle>
            <a:lvl1pPr algn="l">
              <a:defRPr lang="it-IT" sz="2400" b="1" kern="1200" dirty="0">
                <a:solidFill>
                  <a:srgbClr val="BD2B0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it-IT"/>
              <a:t>Fare clic per modificare il titolo della diapositiva</a:t>
            </a:r>
            <a:br>
              <a:rPr lang="it-IT"/>
            </a:br>
            <a:r>
              <a:rPr lang="it-IT"/>
              <a:t>(obbligatorio per l’accessibilità del documento)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27051" y="1412876"/>
            <a:ext cx="11233149" cy="43194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it-IT"/>
              <a:t>Fare clic per modificare il testo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2" hasCustomPrompt="1"/>
          </p:nvPr>
        </p:nvSpPr>
        <p:spPr>
          <a:xfrm>
            <a:off x="527051" y="1989138"/>
            <a:ext cx="11233149" cy="3744118"/>
          </a:xfrm>
          <a:prstGeom prst="rect">
            <a:avLst/>
          </a:prstGeom>
        </p:spPr>
        <p:txBody>
          <a:bodyPr/>
          <a:lstStyle>
            <a:lvl1pPr marL="285750" indent="-285750">
              <a:buFont typeface="Wingdings" panose="05000000000000000000" pitchFamily="2" charset="2"/>
              <a:buChar char="§"/>
              <a:defRPr sz="1800" baseline="0">
                <a:latin typeface="Century Gothic" panose="020B0502020202020204" pitchFamily="34" charset="0"/>
              </a:defRPr>
            </a:lvl1pPr>
            <a:lvl2pPr marL="742950" indent="-285750"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</a:lstStyle>
          <a:p>
            <a:pPr lvl="1"/>
            <a:r>
              <a:rPr lang="it-IT"/>
              <a:t>Fare clic per modificare il punto elenco uno</a:t>
            </a:r>
          </a:p>
          <a:p>
            <a:pPr lvl="1"/>
            <a:r>
              <a:rPr lang="it-IT"/>
              <a:t>Fare clic per modificare il punto elenco due</a:t>
            </a:r>
          </a:p>
          <a:p>
            <a:pPr lvl="1"/>
            <a:r>
              <a:rPr lang="it-IT"/>
              <a:t>Fare clic per modificare il punto elenco tre</a:t>
            </a:r>
          </a:p>
          <a:p>
            <a:pPr lvl="1"/>
            <a:r>
              <a:rPr lang="it-IT"/>
              <a:t>Fare clic per modificare il punto elenco quattro</a:t>
            </a:r>
          </a:p>
        </p:txBody>
      </p:sp>
    </p:spTree>
    <p:extLst>
      <p:ext uri="{BB962C8B-B14F-4D97-AF65-F5344CB8AC3E}">
        <p14:creationId xmlns:p14="http://schemas.microsoft.com/office/powerpoint/2010/main" val="3043853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sempl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2">
            <a:extLst>
              <a:ext uri="{FF2B5EF4-FFF2-40B4-BE49-F238E27FC236}">
                <a16:creationId xmlns:a16="http://schemas.microsoft.com/office/drawing/2014/main" id="{C953DF58-DB43-4138-900E-5230527103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051" y="380269"/>
            <a:ext cx="8424862" cy="792088"/>
          </a:xfrm>
          <a:prstGeom prst="rect">
            <a:avLst/>
          </a:prstGeom>
        </p:spPr>
        <p:txBody>
          <a:bodyPr/>
          <a:lstStyle>
            <a:lvl1pPr algn="l">
              <a:defRPr lang="it-IT" sz="2400" b="1" kern="1200" dirty="0">
                <a:solidFill>
                  <a:srgbClr val="BD2B0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it-IT"/>
              <a:t>Fare clic per modificare il titolo della diapositiva</a:t>
            </a:r>
            <a:br>
              <a:rPr lang="it-IT"/>
            </a:br>
            <a:r>
              <a:rPr lang="it-IT"/>
              <a:t>(obbligatorio per l’accessibilità del documento)</a:t>
            </a:r>
          </a:p>
        </p:txBody>
      </p:sp>
      <p:sp>
        <p:nvSpPr>
          <p:cNvPr id="9" name="Segnaposto testo 7"/>
          <p:cNvSpPr>
            <a:spLocks noGrp="1"/>
          </p:cNvSpPr>
          <p:nvPr>
            <p:ph type="body" sz="quarter" idx="11" hasCustomPrompt="1"/>
          </p:nvPr>
        </p:nvSpPr>
        <p:spPr>
          <a:xfrm>
            <a:off x="527051" y="1412875"/>
            <a:ext cx="11233149" cy="4320381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it-IT"/>
              <a:t>Fare clic per modificare il testo</a:t>
            </a:r>
          </a:p>
        </p:txBody>
      </p:sp>
    </p:spTree>
    <p:extLst>
      <p:ext uri="{BB962C8B-B14F-4D97-AF65-F5344CB8AC3E}">
        <p14:creationId xmlns:p14="http://schemas.microsoft.com/office/powerpoint/2010/main" val="3418157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2">
            <a:extLst>
              <a:ext uri="{FF2B5EF4-FFF2-40B4-BE49-F238E27FC236}">
                <a16:creationId xmlns:a16="http://schemas.microsoft.com/office/drawing/2014/main" id="{A084498A-9D82-4C74-A84D-9D132BF780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051" y="380269"/>
            <a:ext cx="8424862" cy="792088"/>
          </a:xfrm>
          <a:prstGeom prst="rect">
            <a:avLst/>
          </a:prstGeom>
        </p:spPr>
        <p:txBody>
          <a:bodyPr/>
          <a:lstStyle>
            <a:lvl1pPr algn="l">
              <a:defRPr lang="it-IT" sz="2400" b="1" kern="1200" dirty="0">
                <a:solidFill>
                  <a:srgbClr val="BD2B0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it-IT"/>
              <a:t>Fare clic per modificare il titolo della diapositiva</a:t>
            </a:r>
            <a:br>
              <a:rPr lang="it-IT"/>
            </a:br>
            <a:r>
              <a:rPr lang="it-IT"/>
              <a:t>(obbligatorio per l’accessibilità del documento)</a:t>
            </a:r>
          </a:p>
        </p:txBody>
      </p:sp>
      <p:sp>
        <p:nvSpPr>
          <p:cNvPr id="9" name="Segnaposto grafico 8"/>
          <p:cNvSpPr>
            <a:spLocks noGrp="1"/>
          </p:cNvSpPr>
          <p:nvPr>
            <p:ph type="chart" sz="quarter" idx="10" hasCustomPrompt="1"/>
          </p:nvPr>
        </p:nvSpPr>
        <p:spPr>
          <a:xfrm>
            <a:off x="911026" y="2781300"/>
            <a:ext cx="10369551" cy="28799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aseline="0">
                <a:latin typeface="+mn-lt"/>
              </a:defRPr>
            </a:lvl1pPr>
          </a:lstStyle>
          <a:p>
            <a:r>
              <a:rPr lang="it-IT"/>
              <a:t>Fare clic sull’icona per inserire un grafico</a:t>
            </a:r>
          </a:p>
        </p:txBody>
      </p:sp>
      <p:sp>
        <p:nvSpPr>
          <p:cNvPr id="11" name="Segnaposto testo 7"/>
          <p:cNvSpPr>
            <a:spLocks noGrp="1"/>
          </p:cNvSpPr>
          <p:nvPr>
            <p:ph type="body" sz="quarter" idx="12" hasCustomPrompt="1"/>
          </p:nvPr>
        </p:nvSpPr>
        <p:spPr>
          <a:xfrm>
            <a:off x="527051" y="1412876"/>
            <a:ext cx="11233149" cy="431949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800" baseline="0">
                <a:latin typeface="+mn-lt"/>
              </a:defRPr>
            </a:lvl1pPr>
          </a:lstStyle>
          <a:p>
            <a:pPr lvl="0"/>
            <a:r>
              <a:rPr lang="it-IT"/>
              <a:t>Fare clic per modificare il testo</a:t>
            </a:r>
          </a:p>
        </p:txBody>
      </p:sp>
    </p:spTree>
    <p:extLst>
      <p:ext uri="{BB962C8B-B14F-4D97-AF65-F5344CB8AC3E}">
        <p14:creationId xmlns:p14="http://schemas.microsoft.com/office/powerpoint/2010/main" val="555833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con immag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2">
            <a:extLst>
              <a:ext uri="{FF2B5EF4-FFF2-40B4-BE49-F238E27FC236}">
                <a16:creationId xmlns:a16="http://schemas.microsoft.com/office/drawing/2014/main" id="{3D9574C8-D082-4A4E-855E-CE42AAE0ED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7051" y="380269"/>
            <a:ext cx="8424862" cy="792088"/>
          </a:xfrm>
          <a:prstGeom prst="rect">
            <a:avLst/>
          </a:prstGeom>
        </p:spPr>
        <p:txBody>
          <a:bodyPr/>
          <a:lstStyle>
            <a:lvl1pPr algn="l">
              <a:defRPr lang="it-IT" sz="2400" b="1" kern="1200" dirty="0">
                <a:solidFill>
                  <a:srgbClr val="BD2B0B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it-IT"/>
              <a:t>Fare clic per modificare il titolo della diapositiva</a:t>
            </a:r>
            <a:br>
              <a:rPr lang="it-IT"/>
            </a:br>
            <a:r>
              <a:rPr lang="it-IT"/>
              <a:t>(obbligatorio per l’accessibilità del documento)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0" hasCustomPrompt="1"/>
          </p:nvPr>
        </p:nvSpPr>
        <p:spPr>
          <a:xfrm>
            <a:off x="1534584" y="1700809"/>
            <a:ext cx="9122833" cy="41052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</a:defRPr>
            </a:lvl1pPr>
          </a:lstStyle>
          <a:p>
            <a:r>
              <a:rPr lang="it-IT"/>
              <a:t>Fare clic sull’icona per inserire un’immagine</a:t>
            </a:r>
          </a:p>
        </p:txBody>
      </p:sp>
    </p:spTree>
    <p:extLst>
      <p:ext uri="{BB962C8B-B14F-4D97-AF65-F5344CB8AC3E}">
        <p14:creationId xmlns:p14="http://schemas.microsoft.com/office/powerpoint/2010/main" val="3970258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CHIUS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E65A96A1-862B-4573-A200-68F608E8F46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00489" y="2345507"/>
            <a:ext cx="991022" cy="255562"/>
          </a:xfrm>
          <a:prstGeom prst="rect">
            <a:avLst/>
          </a:prstGeom>
        </p:spPr>
        <p:txBody>
          <a:bodyPr/>
          <a:lstStyle>
            <a:lvl1pPr algn="ctr">
              <a:defRPr lang="it-IT" sz="1400" b="1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it-IT"/>
              <a:t>Credits: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10" hasCustomPrompt="1"/>
          </p:nvPr>
        </p:nvSpPr>
        <p:spPr>
          <a:xfrm>
            <a:off x="1487488" y="2780928"/>
            <a:ext cx="9217024" cy="43237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it-IT"/>
              <a:t>Nome Cognome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1" hasCustomPrompt="1"/>
          </p:nvPr>
        </p:nvSpPr>
        <p:spPr>
          <a:xfrm>
            <a:off x="1439483" y="3573017"/>
            <a:ext cx="9313035" cy="93610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6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t-IT"/>
              <a:t>Struttura</a:t>
            </a:r>
          </a:p>
        </p:txBody>
      </p:sp>
      <p:sp>
        <p:nvSpPr>
          <p:cNvPr id="16" name="Segnaposto testo 15"/>
          <p:cNvSpPr>
            <a:spLocks noGrp="1"/>
          </p:cNvSpPr>
          <p:nvPr>
            <p:ph type="body" sz="quarter" idx="12" hasCustomPrompt="1"/>
          </p:nvPr>
        </p:nvSpPr>
        <p:spPr>
          <a:xfrm>
            <a:off x="1390651" y="4725144"/>
            <a:ext cx="9410700" cy="1440160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3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it-IT"/>
              <a:t>nome.cognome@unibo.it</a:t>
            </a:r>
          </a:p>
          <a:p>
            <a:pPr lvl="0"/>
            <a:r>
              <a:rPr lang="it-IT"/>
              <a:t>051 20 99982</a:t>
            </a:r>
          </a:p>
        </p:txBody>
      </p:sp>
    </p:spTree>
    <p:extLst>
      <p:ext uri="{BB962C8B-B14F-4D97-AF65-F5344CB8AC3E}">
        <p14:creationId xmlns:p14="http://schemas.microsoft.com/office/powerpoint/2010/main" val="424945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Connettore 1 11"/>
          <p:cNvCxnSpPr/>
          <p:nvPr userDrawn="1"/>
        </p:nvCxnSpPr>
        <p:spPr>
          <a:xfrm>
            <a:off x="4367808" y="188640"/>
            <a:ext cx="0" cy="6408712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 descr="Alma Mater Studiorum - Università di Bologna">
            <a:extLst>
              <a:ext uri="{FF2B5EF4-FFF2-40B4-BE49-F238E27FC236}">
                <a16:creationId xmlns:a16="http://schemas.microsoft.com/office/drawing/2014/main" id="{5EE00A97-2907-46F9-965F-86535E724FB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1424" y="2060848"/>
            <a:ext cx="2436900" cy="1802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365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sellaDiTesto 2">
            <a:extLst>
              <a:ext uri="{FF2B5EF4-FFF2-40B4-BE49-F238E27FC236}">
                <a16:creationId xmlns:a16="http://schemas.microsoft.com/office/drawing/2014/main" id="{5B4AE421-09DA-412D-AAD7-5E65002B1FDA}"/>
              </a:ext>
            </a:extLst>
          </p:cNvPr>
          <p:cNvSpPr txBox="1"/>
          <p:nvPr userDrawn="1"/>
        </p:nvSpPr>
        <p:spPr>
          <a:xfrm>
            <a:off x="179512" y="6525019"/>
            <a:ext cx="7920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23C9881-DC19-44C1-8307-96C20AE8129F}" type="slidenum">
              <a:rPr lang="it-IT" sz="1200" smtClean="0"/>
              <a:t>‹#›</a:t>
            </a:fld>
            <a:endParaRPr lang="it-IT" sz="120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6726EE36-C2C5-4224-B32D-093745F9F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0878304" y="5826343"/>
            <a:ext cx="1131773" cy="83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652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61" r:id="rId2"/>
    <p:sldLayoutId id="2147483667" r:id="rId3"/>
    <p:sldLayoutId id="2147483669" r:id="rId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sellaDiTesto 8"/>
          <p:cNvSpPr txBox="1"/>
          <p:nvPr userDrawn="1"/>
        </p:nvSpPr>
        <p:spPr>
          <a:xfrm>
            <a:off x="4175787" y="6453336"/>
            <a:ext cx="38404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600">
                <a:solidFill>
                  <a:schemeClr val="tx1">
                    <a:lumMod val="65000"/>
                    <a:lumOff val="35000"/>
                  </a:schemeClr>
                </a:solidFill>
              </a:rPr>
              <a:t>www.unibo.it</a:t>
            </a:r>
          </a:p>
        </p:txBody>
      </p:sp>
      <p:pic>
        <p:nvPicPr>
          <p:cNvPr id="4" name="Immagine 3" descr="Alma Mater Studiorum - Università di Bologna">
            <a:extLst>
              <a:ext uri="{FF2B5EF4-FFF2-40B4-BE49-F238E27FC236}">
                <a16:creationId xmlns:a16="http://schemas.microsoft.com/office/drawing/2014/main" id="{DD0FC319-6CD8-4E12-A1D2-69D93160BF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05889" y="404664"/>
            <a:ext cx="1980221" cy="146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39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802.org/16/liaison/docs/80211-05_0123r1.pdf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pages.cs.wisc.edu/~mkowalcz/628.pdf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pages.cs.wisc.edu/~mkowalcz/628.pdf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-fi.org/" TargetMode="Externa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530CFCA4-B8FB-4A31-9FE4-C34C1B53F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ctr" anchorCtr="0"/>
          <a:lstStyle/>
          <a:p>
            <a:r>
              <a:rPr lang="en-US" noProof="0">
                <a:ea typeface="Calibri"/>
                <a:cs typeface="Calibri"/>
              </a:rPr>
              <a:t>The evolution of Challenge Response protocols. 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C01EA6DB-3FB1-43EE-87DC-35DB21A1D7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it-IT">
                <a:ea typeface="Calibri"/>
                <a:cs typeface="Calibri"/>
              </a:rPr>
              <a:t>Alessandro </a:t>
            </a:r>
            <a:r>
              <a:rPr lang="it-IT" err="1">
                <a:ea typeface="Calibri"/>
                <a:cs typeface="Calibri"/>
              </a:rPr>
              <a:t>Buldini</a:t>
            </a:r>
            <a:endParaRPr lang="it-IT" err="1"/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2B5786D5-5B82-4455-A783-3A48CBA3F0F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 lIns="91440" tIns="45720" rIns="91440" bIns="45720" anchor="t"/>
          <a:lstStyle/>
          <a:p>
            <a:r>
              <a:rPr lang="it-IT">
                <a:ea typeface="Calibri"/>
                <a:cs typeface="Calibri"/>
              </a:rPr>
              <a:t>alessandro.buldini@unibo.it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852304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24E660AE-8A13-464A-9EFD-05EDDA43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it-IT">
                <a:latin typeface="Calibri"/>
                <a:ea typeface="Calibri"/>
                <a:cs typeface="Calibri"/>
              </a:rPr>
              <a:t>Wi-Fi </a:t>
            </a:r>
            <a:r>
              <a:rPr lang="it-IT" err="1">
                <a:latin typeface="Calibri"/>
                <a:ea typeface="Calibri"/>
                <a:cs typeface="Calibri"/>
              </a:rPr>
              <a:t>Protected</a:t>
            </a:r>
            <a:r>
              <a:rPr lang="it-IT">
                <a:latin typeface="Calibri"/>
                <a:ea typeface="Calibri"/>
                <a:cs typeface="Calibri"/>
              </a:rPr>
              <a:t> Access (2)</a:t>
            </a:r>
            <a:endParaRPr lang="it-IT">
              <a:ea typeface="Calibri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EDA1884-1873-4FAB-A663-E8217865FB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US" sz="2400" noProof="0">
                <a:ea typeface="Calibri"/>
                <a:cs typeface="Calibri"/>
              </a:rPr>
              <a:t>Each of the three versions of the WPA protocol is dual: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noProof="0">
                <a:ea typeface="Calibri"/>
                <a:cs typeface="Calibri"/>
              </a:rPr>
              <a:t>WPA</a:t>
            </a:r>
            <a:r>
              <a:rPr lang="en-US" sz="2400" b="1" i="1" noProof="0">
                <a:ea typeface="Calibri"/>
                <a:cs typeface="Calibri"/>
              </a:rPr>
              <a:t>X</a:t>
            </a:r>
            <a:r>
              <a:rPr lang="en-US" sz="2400" b="1" noProof="0">
                <a:ea typeface="Calibri"/>
                <a:cs typeface="Calibri"/>
              </a:rPr>
              <a:t>-Enterprise</a:t>
            </a:r>
            <a:r>
              <a:rPr lang="en-US" sz="2400" noProof="0">
                <a:ea typeface="Calibri"/>
                <a:cs typeface="Calibri"/>
              </a:rPr>
              <a:t>: variant of the protocol for large organizations, companies, or universities where </a:t>
            </a:r>
            <a:r>
              <a:rPr lang="en-US" sz="2400" b="1" noProof="0">
                <a:ea typeface="Calibri"/>
                <a:cs typeface="Calibri"/>
              </a:rPr>
              <a:t>control</a:t>
            </a:r>
            <a:r>
              <a:rPr lang="en-US" sz="2400" noProof="0">
                <a:ea typeface="Calibri"/>
                <a:cs typeface="Calibri"/>
              </a:rPr>
              <a:t> and </a:t>
            </a:r>
            <a:r>
              <a:rPr lang="en-US" sz="2400" b="1" noProof="0">
                <a:ea typeface="Calibri"/>
                <a:cs typeface="Calibri"/>
              </a:rPr>
              <a:t>accountability</a:t>
            </a:r>
            <a:r>
              <a:rPr lang="en-US" sz="2400" noProof="0">
                <a:ea typeface="Calibri"/>
                <a:cs typeface="Calibri"/>
              </a:rPr>
              <a:t> need to be enforced on a </a:t>
            </a:r>
            <a:r>
              <a:rPr lang="en-US" sz="2400" noProof="0" err="1">
                <a:ea typeface="Calibri"/>
                <a:cs typeface="Calibri"/>
              </a:rPr>
              <a:t>singolar</a:t>
            </a:r>
            <a:r>
              <a:rPr lang="en-US" sz="2400" noProof="0">
                <a:ea typeface="Calibri"/>
                <a:cs typeface="Calibri"/>
              </a:rPr>
              <a:t> user basis</a:t>
            </a:r>
            <a:r>
              <a:rPr lang="it-IT" sz="2400">
                <a:ea typeface="Calibri"/>
                <a:cs typeface="Calibri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>
              <a:ea typeface="Calibri"/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noProof="0">
                <a:ea typeface="Calibri"/>
                <a:cs typeface="Calibri"/>
              </a:rPr>
              <a:t>WPA</a:t>
            </a:r>
            <a:r>
              <a:rPr lang="en-US" sz="2400" b="1" i="1" noProof="0">
                <a:ea typeface="Calibri"/>
                <a:cs typeface="Calibri"/>
              </a:rPr>
              <a:t>X</a:t>
            </a:r>
            <a:r>
              <a:rPr lang="en-US" sz="2400" b="1" noProof="0">
                <a:ea typeface="Calibri"/>
                <a:cs typeface="Calibri"/>
              </a:rPr>
              <a:t>-Personal</a:t>
            </a:r>
            <a:r>
              <a:rPr lang="en-US" sz="2400" noProof="0">
                <a:ea typeface="Calibri"/>
                <a:cs typeface="Calibri"/>
              </a:rPr>
              <a:t>: variant of the protocol for personal usage like home networks, small offices, or environments where </a:t>
            </a:r>
            <a:r>
              <a:rPr lang="en-US" sz="2400" u="sng" noProof="0">
                <a:ea typeface="Calibri"/>
                <a:cs typeface="Calibri"/>
              </a:rPr>
              <a:t>enforcing strong security guarantees is not required</a:t>
            </a:r>
            <a:r>
              <a:rPr lang="it-IT" sz="2400">
                <a:ea typeface="Calibri"/>
                <a:cs typeface="Calibri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it-IT" sz="2400">
              <a:ea typeface="Calibri"/>
              <a:cs typeface="Calibri"/>
            </a:endParaRPr>
          </a:p>
          <a:p>
            <a:r>
              <a:rPr lang="en-US" sz="2400" noProof="0">
                <a:ea typeface="Calibri"/>
                <a:cs typeface="Calibri"/>
              </a:rPr>
              <a:t>From now on, after a brief presentation of the authentication in the Enterprise variant, we will focus on the </a:t>
            </a:r>
            <a:r>
              <a:rPr lang="en-US" sz="2400" u="sng" noProof="0">
                <a:ea typeface="Calibri"/>
                <a:cs typeface="Calibri"/>
              </a:rPr>
              <a:t>authentication of WPA2-Personal</a:t>
            </a:r>
            <a:r>
              <a:rPr lang="it-IT" sz="2400">
                <a:ea typeface="Calibri"/>
                <a:cs typeface="Calibri"/>
              </a:rPr>
              <a:t>.</a:t>
            </a:r>
            <a:endParaRPr lang="it-IT" sz="2400" u="sng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06346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34BC-971E-4F4A-D4BD-40C349AD4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Calibri"/>
                <a:ea typeface="Calibri"/>
                <a:cs typeface="Calibri"/>
              </a:rPr>
              <a:t>WPA</a:t>
            </a:r>
            <a:r>
              <a:rPr lang="en-US" i="1">
                <a:latin typeface="Calibri"/>
                <a:ea typeface="Calibri"/>
                <a:cs typeface="Calibri"/>
              </a:rPr>
              <a:t>X</a:t>
            </a:r>
            <a:r>
              <a:rPr lang="en-US">
                <a:latin typeface="Calibri"/>
                <a:ea typeface="Calibri"/>
                <a:cs typeface="Calibri"/>
              </a:rPr>
              <a:t>-Enterprise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29045F-114D-02B7-7589-BC21A0B4E8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1412875"/>
            <a:ext cx="11233149" cy="2592190"/>
          </a:xfrm>
        </p:spPr>
        <p:txBody>
          <a:bodyPr lIns="91440" tIns="45720" rIns="91440" bIns="45720" anchor="t"/>
          <a:lstStyle/>
          <a:p>
            <a:r>
              <a:rPr lang="en-US" sz="2400">
                <a:ea typeface="Calibri"/>
                <a:cs typeface="Calibri"/>
              </a:rPr>
              <a:t>In this solution, during the authentication phase, </a:t>
            </a:r>
            <a:r>
              <a:rPr lang="en-US" sz="2400" u="sng">
                <a:ea typeface="Calibri"/>
                <a:cs typeface="Calibri"/>
              </a:rPr>
              <a:t>the Access Point acts as an intermediary between the Station and an </a:t>
            </a:r>
            <a:r>
              <a:rPr lang="en-US" sz="2400" b="1" u="sng">
                <a:ea typeface="Calibri"/>
                <a:cs typeface="Calibri"/>
              </a:rPr>
              <a:t>Authentication Server </a:t>
            </a:r>
            <a:r>
              <a:rPr lang="en-US" sz="2400" u="sng">
                <a:ea typeface="Calibri"/>
                <a:cs typeface="Calibri"/>
              </a:rPr>
              <a:t>(AS)</a:t>
            </a:r>
            <a:r>
              <a:rPr lang="en-US" sz="2400">
                <a:ea typeface="Calibri"/>
                <a:cs typeface="Calibri"/>
              </a:rPr>
              <a:t>.</a:t>
            </a:r>
          </a:p>
          <a:p>
            <a:r>
              <a:rPr lang="en-US" sz="2400">
                <a:ea typeface="Calibri"/>
                <a:cs typeface="Calibri"/>
              </a:rPr>
              <a:t>Specifically, a secure connection is created between the Authentication Server and the Station, by leveraging a previously exchanged </a:t>
            </a:r>
            <a:r>
              <a:rPr lang="en-US" sz="2400" b="1">
                <a:ea typeface="Calibri"/>
                <a:cs typeface="Calibri"/>
              </a:rPr>
              <a:t>certificate</a:t>
            </a:r>
            <a:r>
              <a:rPr lang="en-US" sz="2400">
                <a:ea typeface="Calibri"/>
                <a:cs typeface="Calibri"/>
              </a:rPr>
              <a:t> that proves AS’s identity. </a:t>
            </a:r>
          </a:p>
          <a:p>
            <a:r>
              <a:rPr lang="en-US" sz="2400" u="sng">
                <a:ea typeface="Calibri"/>
                <a:cs typeface="Calibri"/>
              </a:rPr>
              <a:t>By providing a username and password</a:t>
            </a:r>
            <a:r>
              <a:rPr lang="en-US" sz="2400">
                <a:ea typeface="Calibri"/>
                <a:cs typeface="Calibri"/>
              </a:rPr>
              <a:t>, the station can then have its access to the network granted or denied by the access server.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5BC926-101C-BB5B-FFFF-DCB6C3DEB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2528" y="4005065"/>
            <a:ext cx="9624392" cy="2426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639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CDE2AC-9B65-FD50-6F83-A917E2614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WPA</a:t>
            </a:r>
            <a:r>
              <a:rPr lang="en-US" i="1"/>
              <a:t>X</a:t>
            </a:r>
            <a:r>
              <a:rPr lang="en-US"/>
              <a:t>-Personal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E538C4-ABCC-2AD7-8DFC-717F32C98A1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1412875"/>
            <a:ext cx="7297141" cy="4320381"/>
          </a:xfrm>
        </p:spPr>
        <p:txBody>
          <a:bodyPr/>
          <a:lstStyle/>
          <a:p>
            <a:r>
              <a:rPr lang="en-US" sz="2400"/>
              <a:t>WPA-Personal, on the other hand, cannot rely on an Authentication Server. </a:t>
            </a:r>
          </a:p>
          <a:p>
            <a:endParaRPr lang="en-US" sz="2400"/>
          </a:p>
          <a:p>
            <a:r>
              <a:rPr lang="en-US" sz="2400"/>
              <a:t>All the required steps for authenticating a Station must be performed between the Station itself, and the Access Point.</a:t>
            </a:r>
          </a:p>
          <a:p>
            <a:endParaRPr lang="en-US" sz="2400"/>
          </a:p>
          <a:p>
            <a:r>
              <a:rPr lang="en-US" sz="2400"/>
              <a:t>WPA1 and WPA2 leverage </a:t>
            </a:r>
            <a:r>
              <a:rPr lang="en-US" sz="2400" b="1"/>
              <a:t>PSK</a:t>
            </a:r>
            <a:r>
              <a:rPr lang="en-US" sz="2400"/>
              <a:t>, a protocol based on </a:t>
            </a:r>
            <a:r>
              <a:rPr lang="en-US" sz="2400" b="1"/>
              <a:t>Pre-Shared Keys</a:t>
            </a:r>
            <a:r>
              <a:rPr lang="en-US" sz="2400"/>
              <a:t>. Given the weaknesses of this protocol with respect to dictionary attacks, </a:t>
            </a:r>
            <a:r>
              <a:rPr lang="en-US" sz="2400" b="1"/>
              <a:t>WPA3</a:t>
            </a:r>
            <a:r>
              <a:rPr lang="en-US" sz="2400"/>
              <a:t> now uses </a:t>
            </a:r>
            <a:r>
              <a:rPr lang="en-US" sz="2400" b="1"/>
              <a:t>SAE</a:t>
            </a:r>
            <a:r>
              <a:rPr lang="en-US" sz="2400"/>
              <a:t>, </a:t>
            </a:r>
            <a:r>
              <a:rPr lang="en-US" sz="2400" b="1"/>
              <a:t>Simultaneous Authentication of Equals</a:t>
            </a:r>
            <a:r>
              <a:rPr lang="en-US" sz="2400"/>
              <a:t>.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4ECD242-2476-D0A8-1712-6E20AB6B1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0216" y="2650604"/>
            <a:ext cx="3566722" cy="1556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49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89A4324-0962-E261-6E4F-DC7EC938C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WPA2-PSK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B50CA7-7A6C-E72F-1C82-5AE10D1701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/>
              <a:t>We are now interested in understanding why </a:t>
            </a:r>
            <a:r>
              <a:rPr lang="en-US" sz="2400" b="1"/>
              <a:t>Pre-Shared Keys</a:t>
            </a:r>
            <a:r>
              <a:rPr lang="en-US" sz="2400"/>
              <a:t>, the WPA2 authentication protocol, is flawed.</a:t>
            </a:r>
          </a:p>
          <a:p>
            <a:endParaRPr lang="en-US" sz="2400"/>
          </a:p>
          <a:p>
            <a:r>
              <a:rPr lang="en-US" sz="2400" b="1"/>
              <a:t>PSK</a:t>
            </a:r>
            <a:r>
              <a:rPr lang="en-US" sz="2400"/>
              <a:t> is a challenge-response protocol that requires the usage of a </a:t>
            </a:r>
            <a:r>
              <a:rPr lang="en-US" sz="2400" b="1"/>
              <a:t>password</a:t>
            </a:r>
            <a:r>
              <a:rPr lang="en-US" sz="2400"/>
              <a:t>. </a:t>
            </a:r>
          </a:p>
          <a:p>
            <a:endParaRPr lang="en-US" sz="2400"/>
          </a:p>
          <a:p>
            <a:r>
              <a:rPr lang="en-US" sz="2400"/>
              <a:t>By leveraging a </a:t>
            </a:r>
            <a:r>
              <a:rPr lang="en-US" sz="2400" b="1"/>
              <a:t>Key Derivation Function</a:t>
            </a:r>
            <a:r>
              <a:rPr lang="en-US" sz="2400"/>
              <a:t>, both the STA and the AP are able to </a:t>
            </a:r>
            <a:r>
              <a:rPr lang="en-US" sz="2400" u="sng"/>
              <a:t>authenticate each others</a:t>
            </a:r>
            <a:r>
              <a:rPr lang="en-US" sz="2400"/>
              <a:t>, and to </a:t>
            </a:r>
            <a:r>
              <a:rPr lang="en-US" sz="2400" u="sng"/>
              <a:t>derive a key to encrypt the traffic</a:t>
            </a:r>
            <a:r>
              <a:rPr lang="en-US" sz="2400"/>
              <a:t> with.</a:t>
            </a:r>
          </a:p>
          <a:p>
            <a:endParaRPr lang="en-US" sz="2400"/>
          </a:p>
          <a:p>
            <a:r>
              <a:rPr lang="en-US" sz="2400"/>
              <a:t>The keys to </a:t>
            </a:r>
            <a:r>
              <a:rPr lang="en-US" sz="2400" u="sng"/>
              <a:t>encrypt</a:t>
            </a:r>
            <a:r>
              <a:rPr lang="en-US" sz="2400"/>
              <a:t> and </a:t>
            </a:r>
            <a:r>
              <a:rPr lang="en-US" sz="2400" u="sng"/>
              <a:t>authenticate</a:t>
            </a:r>
            <a:r>
              <a:rPr lang="en-US" sz="2400"/>
              <a:t> traffic are computed via a </a:t>
            </a:r>
            <a:r>
              <a:rPr lang="en-US" sz="2400" u="sng"/>
              <a:t>4-way handshake</a:t>
            </a:r>
            <a:r>
              <a:rPr lang="en-US" sz="24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8445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F9EEC0-0EBD-6A1E-1426-5612BA1527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4-Way handshake: preparation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C5AB8B3-AF3F-B455-8B1D-7BD9C31EFF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1412875"/>
            <a:ext cx="7081117" cy="3456285"/>
          </a:xfrm>
        </p:spPr>
        <p:txBody>
          <a:bodyPr/>
          <a:lstStyle/>
          <a:p>
            <a:r>
              <a:rPr lang="en-US" sz="2400"/>
              <a:t>Both AP and STA use the </a:t>
            </a:r>
            <a:r>
              <a:rPr lang="en-US" sz="2400" b="1"/>
              <a:t>Password Based Key Derivation Function 2 </a:t>
            </a:r>
            <a:r>
              <a:rPr lang="en-US" sz="2400"/>
              <a:t>(PBKDF2) algorithm to produce a </a:t>
            </a:r>
            <a:r>
              <a:rPr lang="en-US" sz="2400" b="1"/>
              <a:t>Pairwise Master Key</a:t>
            </a:r>
            <a:r>
              <a:rPr lang="en-US" sz="2400"/>
              <a:t> (PMK) from the secret password (PSK). This key is </a:t>
            </a:r>
            <a:r>
              <a:rPr lang="en-US" sz="2400" u="sng"/>
              <a:t>never transmitted over the air</a:t>
            </a:r>
            <a:r>
              <a:rPr lang="en-US" sz="2400"/>
              <a:t>.</a:t>
            </a:r>
            <a:br>
              <a:rPr lang="en-US" sz="2400"/>
            </a:br>
            <a:br>
              <a:rPr lang="en-US" sz="2400"/>
            </a:br>
            <a:r>
              <a:rPr lang="en-US" sz="2400"/>
              <a:t>Internally, PBKDF2 uses an HMAC algorithm to convert a string and a salt into a variable-length key.</a:t>
            </a:r>
            <a:br>
              <a:rPr lang="en-US" sz="2400"/>
            </a:br>
            <a:r>
              <a:rPr lang="en-US" sz="2400"/>
              <a:t>In the specific case of WPA2, PBKDF2 uses 4096 rounds of HMAC-SHA1 to produce a 256-bit PMK.</a:t>
            </a:r>
            <a:br>
              <a:rPr lang="en-US"/>
            </a:br>
            <a:br>
              <a:rPr lang="en-US"/>
            </a:br>
            <a:endParaRPr lang="en-US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DEB06772-922F-BE89-04FC-7DDDFBD0B9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50" y="922412"/>
            <a:ext cx="4138449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92DA2895-08CC-38C0-7298-565EA4469F19}"/>
              </a:ext>
            </a:extLst>
          </p:cNvPr>
          <p:cNvSpPr txBox="1"/>
          <p:nvPr/>
        </p:nvSpPr>
        <p:spPr>
          <a:xfrm>
            <a:off x="527051" y="5786437"/>
            <a:ext cx="1140159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>
                <a:highlight>
                  <a:srgbClr val="C0C0C0"/>
                </a:highlight>
                <a:latin typeface="Courier New" panose="02070309020205020404" pitchFamily="49" charset="0"/>
              </a:rPr>
              <a:t>PBKDF2_HMAC_SHA1(string, salt, iterations, </a:t>
            </a:r>
            <a:r>
              <a:rPr lang="en-US" sz="2400" i="1" err="1">
                <a:highlight>
                  <a:srgbClr val="C0C0C0"/>
                </a:highlight>
                <a:latin typeface="Courier New" panose="02070309020205020404" pitchFamily="49" charset="0"/>
              </a:rPr>
              <a:t>output_length</a:t>
            </a:r>
            <a:r>
              <a:rPr lang="en-US" sz="2400" i="1">
                <a:highlight>
                  <a:srgbClr val="C0C0C0"/>
                </a:highlight>
                <a:latin typeface="Courier New" panose="02070309020205020404" pitchFamily="49" charset="0"/>
              </a:rPr>
              <a:t>)</a:t>
            </a:r>
          </a:p>
          <a:p>
            <a:r>
              <a:rPr lang="en-US" sz="2400">
                <a:solidFill>
                  <a:srgbClr val="00B050"/>
                </a:solidFill>
                <a:latin typeface="Courier New" panose="02070309020205020404" pitchFamily="49" charset="0"/>
              </a:rPr>
              <a:t>PMK</a:t>
            </a:r>
            <a:r>
              <a:rPr lang="en-US" sz="2400">
                <a:latin typeface="Courier New" panose="02070309020205020404" pitchFamily="49" charset="0"/>
              </a:rPr>
              <a:t>=PBKDF2_HMAC_SHA1(</a:t>
            </a:r>
            <a:r>
              <a:rPr lang="en-US" sz="2400">
                <a:solidFill>
                  <a:schemeClr val="accent1"/>
                </a:solidFill>
                <a:latin typeface="Courier New" panose="02070309020205020404" pitchFamily="49" charset="0"/>
              </a:rPr>
              <a:t>PSK</a:t>
            </a:r>
            <a:r>
              <a:rPr lang="en-US" sz="2400">
                <a:latin typeface="Courier New" panose="02070309020205020404" pitchFamily="49" charset="0"/>
              </a:rPr>
              <a:t>, </a:t>
            </a:r>
            <a:r>
              <a:rPr lang="en-US" sz="2400" err="1">
                <a:latin typeface="Courier New" panose="02070309020205020404" pitchFamily="49" charset="0"/>
              </a:rPr>
              <a:t>network_name</a:t>
            </a:r>
            <a:r>
              <a:rPr lang="en-US" sz="2400">
                <a:latin typeface="Courier New" panose="02070309020205020404" pitchFamily="49" charset="0"/>
              </a:rPr>
              <a:t>, 4096, 256)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784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6172BA-3B0F-85A7-76F4-0E46B226B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1862792-1E52-F06E-4258-4ED700AE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4-Way handshake: nonces exchange and PTK calculation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204D429-E8B2-535F-43DC-2C8AD797130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1412875"/>
            <a:ext cx="7081117" cy="4320381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sz="2400"/>
              <a:t>To avoid replay attacks, the AP sends a nonce </a:t>
            </a:r>
            <a:r>
              <a:rPr lang="en-US" sz="2400" err="1">
                <a:solidFill>
                  <a:schemeClr val="accent2"/>
                </a:solidFill>
                <a:latin typeface="Courier New" panose="02070309020205020404" pitchFamily="49" charset="0"/>
              </a:rPr>
              <a:t>ANonce</a:t>
            </a:r>
            <a:r>
              <a:rPr lang="en-US" sz="2400"/>
              <a:t> to the station.</a:t>
            </a:r>
            <a:br>
              <a:rPr lang="en-US" sz="2400"/>
            </a:br>
            <a:endParaRPr lang="en-US" sz="2400"/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STA now generates another nonce, </a:t>
            </a:r>
            <a:r>
              <a:rPr lang="en-US" sz="2400" err="1">
                <a:solidFill>
                  <a:schemeClr val="accent2"/>
                </a:solidFill>
                <a:latin typeface="Courier New" panose="02070309020205020404" pitchFamily="49" charset="0"/>
              </a:rPr>
              <a:t>SNonce</a:t>
            </a:r>
            <a:r>
              <a:rPr lang="en-US" sz="2400"/>
              <a:t>. </a:t>
            </a:r>
            <a:br>
              <a:rPr lang="en-US" sz="2400"/>
            </a:br>
            <a:r>
              <a:rPr lang="en-US" sz="2400"/>
              <a:t>Internally, it uses the previously computed </a:t>
            </a:r>
            <a:r>
              <a:rPr lang="en-US" sz="240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PMK</a:t>
            </a:r>
            <a:r>
              <a:rPr lang="en-US" sz="2400"/>
              <a:t>,  </a:t>
            </a:r>
            <a:r>
              <a:rPr lang="en-US" sz="2400" err="1">
                <a:solidFill>
                  <a:schemeClr val="accent2"/>
                </a:solidFill>
                <a:latin typeface="Courier New" panose="02070309020205020404" pitchFamily="49" charset="0"/>
              </a:rPr>
              <a:t>SNonce</a:t>
            </a:r>
            <a:r>
              <a:rPr lang="en-US" sz="2400"/>
              <a:t>, the </a:t>
            </a:r>
            <a:r>
              <a:rPr lang="en-US" sz="2400" err="1">
                <a:solidFill>
                  <a:schemeClr val="accent2"/>
                </a:solidFill>
                <a:latin typeface="Courier New" panose="02070309020205020404" pitchFamily="49" charset="0"/>
              </a:rPr>
              <a:t>ANonce</a:t>
            </a:r>
            <a:r>
              <a:rPr lang="en-US" sz="2400"/>
              <a:t>, its </a:t>
            </a:r>
            <a:r>
              <a:rPr lang="en-US" sz="2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en-US" sz="240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2400"/>
              <a:t>, and the AP’s </a:t>
            </a:r>
            <a:r>
              <a:rPr lang="en-US" sz="2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MAC</a:t>
            </a:r>
            <a:r>
              <a:rPr lang="en-US" sz="2400">
                <a:solidFill>
                  <a:srgbClr val="00B0F0"/>
                </a:solidFill>
                <a:latin typeface="+mj-lt"/>
                <a:cs typeface="Courier New" panose="02070309020205020404" pitchFamily="49" charset="0"/>
              </a:rPr>
              <a:t> </a:t>
            </a:r>
            <a:r>
              <a:rPr lang="en-US" sz="240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address</a:t>
            </a:r>
            <a:r>
              <a:rPr lang="en-US" sz="2400"/>
              <a:t> to compute a </a:t>
            </a:r>
            <a:r>
              <a:rPr lang="en-US" sz="2400" b="1"/>
              <a:t>512-bit long Pairwise Transient Key </a:t>
            </a:r>
            <a:r>
              <a:rPr lang="en-US" sz="2400"/>
              <a:t>(</a:t>
            </a:r>
            <a:r>
              <a:rPr lang="en-US" sz="2400" b="1"/>
              <a:t>PTK</a:t>
            </a:r>
            <a:r>
              <a:rPr lang="en-US" sz="2400"/>
              <a:t>) using a pseudo random function (similar to PBKDF2).</a:t>
            </a:r>
            <a:br>
              <a:rPr lang="en-US" sz="2400"/>
            </a:br>
            <a:br>
              <a:rPr lang="en-US" sz="2400"/>
            </a:br>
            <a:r>
              <a:rPr lang="en-US" sz="2400"/>
              <a:t>Finally, STA sends the </a:t>
            </a:r>
            <a:r>
              <a:rPr lang="en-US" sz="2400" err="1">
                <a:solidFill>
                  <a:schemeClr val="accent2"/>
                </a:solidFill>
                <a:latin typeface="Courier New" panose="02070309020205020404" pitchFamily="49" charset="0"/>
              </a:rPr>
              <a:t>SNonce</a:t>
            </a:r>
            <a:r>
              <a:rPr lang="en-US" sz="2400"/>
              <a:t> to the AP, together with a </a:t>
            </a:r>
            <a:r>
              <a:rPr lang="en-US" sz="2400" b="1" u="sng"/>
              <a:t>Message Integrity Check</a:t>
            </a:r>
            <a:r>
              <a:rPr lang="en-US" sz="2400"/>
              <a:t>.</a:t>
            </a:r>
            <a:br>
              <a:rPr lang="en-US" sz="2400"/>
            </a:br>
            <a:endParaRPr lang="en-US" sz="240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AD1489D9-51AF-5525-7E89-96CB4B0DC3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50" y="922412"/>
            <a:ext cx="4138449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Bolla: nuvola 3">
            <a:extLst>
              <a:ext uri="{FF2B5EF4-FFF2-40B4-BE49-F238E27FC236}">
                <a16:creationId xmlns:a16="http://schemas.microsoft.com/office/drawing/2014/main" id="{70757430-BC52-66AC-26C3-2158AF242FD3}"/>
              </a:ext>
            </a:extLst>
          </p:cNvPr>
          <p:cNvSpPr/>
          <p:nvPr/>
        </p:nvSpPr>
        <p:spPr>
          <a:xfrm>
            <a:off x="4707651" y="4509120"/>
            <a:ext cx="3024336" cy="612648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/>
              <a:t>Why is it </a:t>
            </a:r>
            <a:r>
              <a:rPr lang="en-US" sz="1000" i="1"/>
              <a:t>“safe”</a:t>
            </a:r>
            <a:r>
              <a:rPr lang="en-US" sz="1000"/>
              <a:t> to send the MIC unencrypted?</a:t>
            </a:r>
          </a:p>
        </p:txBody>
      </p:sp>
    </p:spTree>
    <p:extLst>
      <p:ext uri="{BB962C8B-B14F-4D97-AF65-F5344CB8AC3E}">
        <p14:creationId xmlns:p14="http://schemas.microsoft.com/office/powerpoint/2010/main" val="3175506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EF04C9B-63D4-2D5E-FEB3-AB8CECAF1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Computing the PTK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573C183-FC0E-5E64-7900-7EE76C631DB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1412875"/>
            <a:ext cx="10393485" cy="432038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endParaRPr lang="en-US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6CB0A890-7BC7-24B2-C4AE-6F1C6AEE4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378" y="1660468"/>
            <a:ext cx="9585244" cy="3537063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53B49C3F-DB4C-E2FE-EDE5-A78924E14B90}"/>
              </a:ext>
            </a:extLst>
          </p:cNvPr>
          <p:cNvSpPr txBox="1"/>
          <p:nvPr/>
        </p:nvSpPr>
        <p:spPr>
          <a:xfrm>
            <a:off x="911424" y="5620598"/>
            <a:ext cx="99371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Slide 47 of the IEEE 802.11i Overview. All the slides are available </a:t>
            </a:r>
            <a:r>
              <a:rPr lang="en-US" sz="1000">
                <a:hlinkClick r:id="rId3"/>
              </a:rPr>
              <a:t>here</a:t>
            </a:r>
            <a:r>
              <a:rPr lang="en-US" sz="1000"/>
              <a:t>.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BF42E893-DDA0-860B-80AD-BDEC60032596}"/>
              </a:ext>
            </a:extLst>
          </p:cNvPr>
          <p:cNvCxnSpPr>
            <a:cxnSpLocks/>
          </p:cNvCxnSpPr>
          <p:nvPr/>
        </p:nvCxnSpPr>
        <p:spPr>
          <a:xfrm flipH="1" flipV="1">
            <a:off x="3071664" y="4864191"/>
            <a:ext cx="4248472" cy="5759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>
            <a:extLst>
              <a:ext uri="{FF2B5EF4-FFF2-40B4-BE49-F238E27FC236}">
                <a16:creationId xmlns:a16="http://schemas.microsoft.com/office/drawing/2014/main" id="{F728BEC1-0E92-1437-2BB3-4432F4B951E8}"/>
              </a:ext>
            </a:extLst>
          </p:cNvPr>
          <p:cNvSpPr/>
          <p:nvPr/>
        </p:nvSpPr>
        <p:spPr>
          <a:xfrm>
            <a:off x="2071433" y="4693687"/>
            <a:ext cx="936104" cy="306161"/>
          </a:xfrm>
          <a:prstGeom prst="ellipse">
            <a:avLst/>
          </a:prstGeom>
          <a:noFill/>
          <a:ln w="762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018EB10-199F-A13B-A85D-5429A2810F1A}"/>
              </a:ext>
            </a:extLst>
          </p:cNvPr>
          <p:cNvSpPr txBox="1"/>
          <p:nvPr/>
        </p:nvSpPr>
        <p:spPr>
          <a:xfrm>
            <a:off x="7320136" y="5128715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Initially 384 bits, now 512 for enhanced security.</a:t>
            </a:r>
          </a:p>
        </p:txBody>
      </p:sp>
      <p:sp>
        <p:nvSpPr>
          <p:cNvPr id="18" name="Rettangolo 17">
            <a:extLst>
              <a:ext uri="{FF2B5EF4-FFF2-40B4-BE49-F238E27FC236}">
                <a16:creationId xmlns:a16="http://schemas.microsoft.com/office/drawing/2014/main" id="{47946CE1-6884-1BD7-A8B5-2E35442325B0}"/>
              </a:ext>
            </a:extLst>
          </p:cNvPr>
          <p:cNvSpPr/>
          <p:nvPr/>
        </p:nvSpPr>
        <p:spPr>
          <a:xfrm>
            <a:off x="7320136" y="5085184"/>
            <a:ext cx="2880320" cy="720080"/>
          </a:xfrm>
          <a:prstGeom prst="rect">
            <a:avLst/>
          </a:prstGeom>
          <a:noFill/>
          <a:ln w="76200">
            <a:solidFill>
              <a:schemeClr val="accent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847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E0A58-20B0-2708-655C-DC52B5A49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119257-61A9-174E-48C1-4B42136A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PTK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A99D657-8B47-84C5-28F5-665E1444CDE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1172357"/>
            <a:ext cx="10393485" cy="4320381"/>
          </a:xfrm>
        </p:spPr>
        <p:txBody>
          <a:bodyPr/>
          <a:lstStyle/>
          <a:p>
            <a:r>
              <a:rPr lang="en-US" sz="2400"/>
              <a:t>The </a:t>
            </a:r>
            <a:r>
              <a:rPr lang="en-US" sz="2400" b="1"/>
              <a:t>PTK</a:t>
            </a:r>
            <a:r>
              <a:rPr lang="en-US" sz="2400"/>
              <a:t> is a </a:t>
            </a:r>
            <a:r>
              <a:rPr lang="en-US" sz="2400" b="1"/>
              <a:t>512-bit long </a:t>
            </a:r>
            <a:r>
              <a:rPr lang="en-US" sz="2400"/>
              <a:t>key that is used to create other keys. Specifically: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Bits [0;127] constitute the </a:t>
            </a:r>
            <a:r>
              <a:rPr lang="en-US" sz="2400" b="1"/>
              <a:t>KCK, Key Confirmation Key</a:t>
            </a:r>
            <a:r>
              <a:rPr lang="en-US" sz="2400"/>
              <a:t>: a key whose role is uniquely to be used in the </a:t>
            </a:r>
            <a:r>
              <a:rPr lang="en-US" sz="2400" u="sng"/>
              <a:t>MICs</a:t>
            </a:r>
            <a:r>
              <a:rPr lang="en-US" sz="2400"/>
              <a:t> exchanged in the 4-way handshake.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Bits [128;255] constitute the </a:t>
            </a:r>
            <a:r>
              <a:rPr lang="en-US" sz="2400" b="1"/>
              <a:t>KEK, Key Encryption Key</a:t>
            </a:r>
            <a:r>
              <a:rPr lang="en-US" sz="2400"/>
              <a:t>: a key solely used for encrypting another key, the </a:t>
            </a:r>
            <a:r>
              <a:rPr lang="en-US" sz="2400" b="1"/>
              <a:t>Group Temporal Key</a:t>
            </a:r>
            <a:r>
              <a:rPr lang="en-US" sz="2400"/>
              <a:t>, used for </a:t>
            </a:r>
            <a:r>
              <a:rPr lang="en-US" sz="2400" u="sng"/>
              <a:t>multicast</a:t>
            </a:r>
            <a:r>
              <a:rPr lang="en-US" sz="2400"/>
              <a:t> and </a:t>
            </a:r>
            <a:r>
              <a:rPr lang="en-US" sz="2400" u="sng"/>
              <a:t>broadcast</a:t>
            </a:r>
            <a:r>
              <a:rPr lang="en-US" sz="2400"/>
              <a:t> for devices in the network.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Bits [256;511] constitute the </a:t>
            </a:r>
            <a:r>
              <a:rPr lang="en-US" sz="2400" b="1"/>
              <a:t>TK, Temporal Key</a:t>
            </a:r>
            <a:r>
              <a:rPr lang="en-US" sz="2400"/>
              <a:t>: the symmetric key used to </a:t>
            </a:r>
            <a:r>
              <a:rPr lang="en-US" sz="2400" u="sng"/>
              <a:t>encrypt data in transit</a:t>
            </a:r>
            <a:r>
              <a:rPr lang="en-US" sz="2400"/>
              <a:t> between AP and STA.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79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842033-99CD-B838-0419-9F45A89F2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D93022-9BE1-BB19-7619-C5BB17A55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4-Way handshake: AP PTK calculation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8D24C9C-BCE8-E829-269B-2BE4D4A45D7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1412875"/>
            <a:ext cx="7081117" cy="4320381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/>
              <a:t>Having obtained the </a:t>
            </a:r>
            <a:r>
              <a:rPr lang="en-US" sz="2400" err="1">
                <a:solidFill>
                  <a:schemeClr val="accent2"/>
                </a:solidFill>
                <a:latin typeface="Courier New" panose="02070309020205020404" pitchFamily="49" charset="0"/>
              </a:rPr>
              <a:t>SNonce</a:t>
            </a:r>
            <a:r>
              <a:rPr lang="en-US" sz="2400"/>
              <a:t>, the AP is now able to compute the PTK itself, using the same exact argument as STA did. </a:t>
            </a:r>
            <a:r>
              <a:rPr lang="en-US" sz="2400" u="sng"/>
              <a:t>It also internally computes its own version of the MIC</a:t>
            </a:r>
            <a:r>
              <a:rPr lang="en-US" sz="2400"/>
              <a:t>, that it leverages to know whether the STA knows the password or not:</a:t>
            </a:r>
            <a:br>
              <a:rPr lang="en-US" sz="2400"/>
            </a:br>
            <a:br>
              <a:rPr lang="en-US" sz="2400"/>
            </a:br>
            <a:r>
              <a:rPr lang="en-US" sz="2400"/>
              <a:t>If the password used by STA is incorrect: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400"/>
              <a:t>The </a:t>
            </a:r>
            <a:r>
              <a:rPr lang="en-US" sz="2400" b="1"/>
              <a:t>PMK</a:t>
            </a:r>
            <a:r>
              <a:rPr lang="en-US" sz="2400"/>
              <a:t> computed by STA won’t be correct.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400"/>
              <a:t>The </a:t>
            </a:r>
            <a:r>
              <a:rPr lang="en-US" sz="2400" b="1"/>
              <a:t>PTK</a:t>
            </a:r>
            <a:r>
              <a:rPr lang="en-US" sz="2400"/>
              <a:t> computed by STA won’t be correct.</a:t>
            </a:r>
          </a:p>
          <a:p>
            <a:pPr marL="1200150" lvl="1" indent="-457200">
              <a:buFont typeface="Arial" panose="020B0604020202020204" pitchFamily="34" charset="0"/>
              <a:buChar char="•"/>
            </a:pPr>
            <a:r>
              <a:rPr lang="en-US" sz="2400"/>
              <a:t>The </a:t>
            </a:r>
            <a:r>
              <a:rPr lang="en-US" sz="2400" b="1"/>
              <a:t>MIC</a:t>
            </a:r>
            <a:r>
              <a:rPr lang="en-US" sz="2400"/>
              <a:t> provided by STA will be different from the version computed by the AP.</a:t>
            </a:r>
            <a:br>
              <a:rPr lang="en-US" sz="1800"/>
            </a:br>
            <a:endParaRPr lang="en-US" sz="180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979078DE-7D7B-561B-0C30-37C66B862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50" y="922412"/>
            <a:ext cx="4138449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5902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F9EED-AB2D-9926-8C37-C3C8923BC1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13F7943-FAA2-8742-DED3-8C2D25EA2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4-Way handshake: GTK dispatch and termination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90E5B14-5BA6-2566-55D1-E4B30242BF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1412875"/>
            <a:ext cx="7081117" cy="4320381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u="sng"/>
              <a:t>(still the same step)</a:t>
            </a:r>
            <a:br>
              <a:rPr lang="en-US" sz="2400" u="sng"/>
            </a:br>
            <a:r>
              <a:rPr lang="en-US" sz="2400"/>
              <a:t>Once AP establishes that STA knows the password, it will provide its own </a:t>
            </a:r>
            <a:r>
              <a:rPr lang="en-US" sz="2400" b="1"/>
              <a:t>MIC</a:t>
            </a:r>
            <a:r>
              <a:rPr lang="en-US" sz="2400"/>
              <a:t> and dispatch the GTK (encrypted using the KEK) to STA. </a:t>
            </a:r>
          </a:p>
          <a:p>
            <a:pPr marL="457200" indent="-457200">
              <a:buFont typeface="+mj-lt"/>
              <a:buAutoNum type="arabicPeriod" startAt="3"/>
            </a:pPr>
            <a:endParaRPr lang="en-US" sz="2400"/>
          </a:p>
          <a:p>
            <a:pPr marL="457200" indent="-457200">
              <a:buFont typeface="+mj-lt"/>
              <a:buAutoNum type="arabicPeriod" startAt="3"/>
            </a:pPr>
            <a:r>
              <a:rPr lang="en-US" sz="2400"/>
              <a:t>Finally, STA replies with an </a:t>
            </a:r>
            <a:r>
              <a:rPr lang="en-US" sz="2400" u="sng"/>
              <a:t>acknowledgement</a:t>
            </a:r>
            <a:r>
              <a:rPr lang="en-US" sz="2400"/>
              <a:t> message to terminate the handshake. It has now every element needed to participate in the Wireless Local Area Network.</a:t>
            </a:r>
            <a:br>
              <a:rPr lang="en-US" sz="1800"/>
            </a:br>
            <a:endParaRPr lang="en-US" sz="180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A8A2CB60-C4E3-498F-CFED-003473C553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50" y="922412"/>
            <a:ext cx="4138449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862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EA501-5DAB-4B4B-B90B-386464C6F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Calibri"/>
                <a:ea typeface="Calibri"/>
                <a:cs typeface="Calibri"/>
              </a:rPr>
              <a:t>TODO:</a:t>
            </a:r>
            <a:endParaRPr lang="en-US">
              <a:ea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401D14-F318-C524-43BE-06D972D54A2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2204800"/>
            <a:ext cx="4522824" cy="3552084"/>
          </a:xfrm>
        </p:spPr>
        <p:txBody>
          <a:bodyPr lIns="91440" tIns="45720" rIns="91440" bIns="45720" anchor="t"/>
          <a:lstStyle/>
          <a:p>
            <a:pPr marL="342900" indent="-342900">
              <a:buChar char="•"/>
            </a:pPr>
            <a:r>
              <a:rPr lang="en-US" sz="2400" b="1" u="sng" err="1">
                <a:ea typeface="Calibri"/>
                <a:cs typeface="Calibri"/>
              </a:rPr>
              <a:t>WiFi</a:t>
            </a:r>
            <a:r>
              <a:rPr lang="en-US" sz="2400">
                <a:ea typeface="Calibri"/>
                <a:cs typeface="Calibri"/>
              </a:rPr>
              <a:t>:</a:t>
            </a:r>
            <a:endParaRPr lang="en-US"/>
          </a:p>
          <a:p>
            <a:pPr marL="1028700" lvl="1">
              <a:buFont typeface="Arial,Sans-Serif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Introduction.</a:t>
            </a:r>
          </a:p>
          <a:p>
            <a:pPr marL="1028700" lvl="1">
              <a:buFont typeface="Arial,Sans-Serif" panose="020B0604020202020204" pitchFamily="34" charset="0"/>
              <a:buChar char="•"/>
            </a:pPr>
            <a:r>
              <a:rPr lang="en-US" sz="2400" err="1">
                <a:ea typeface="Calibri"/>
                <a:cs typeface="Calibri"/>
              </a:rPr>
              <a:t>WiFi</a:t>
            </a:r>
            <a:r>
              <a:rPr lang="en-US" sz="2400">
                <a:ea typeface="Calibri"/>
                <a:cs typeface="Calibri"/>
              </a:rPr>
              <a:t> security.</a:t>
            </a:r>
          </a:p>
          <a:p>
            <a:pPr marL="1028700" lvl="1">
              <a:buFont typeface="Arial,Sans-Serif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WPA Personal vs Enterprise.</a:t>
            </a:r>
          </a:p>
          <a:p>
            <a:pPr marL="1028700" lvl="1">
              <a:buFont typeface="Arial,Sans-Serif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WPA2-PSK.</a:t>
            </a:r>
          </a:p>
          <a:p>
            <a:pPr marL="1028700" lvl="1">
              <a:buFont typeface="Arial,Sans-Serif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Good passwords.</a:t>
            </a:r>
          </a:p>
          <a:p>
            <a:pPr marL="342900" indent="-342900">
              <a:buChar char="•"/>
            </a:pPr>
            <a:endParaRPr lang="en-US" sz="2400">
              <a:ea typeface="Calibri"/>
              <a:cs typeface="Calibri"/>
            </a:endParaRPr>
          </a:p>
          <a:p>
            <a:pPr marL="1085850" lvl="1" indent="-342900">
              <a:buChar char="•"/>
            </a:pPr>
            <a:endParaRPr lang="en-US" sz="2400">
              <a:ea typeface="Calibri"/>
              <a:cs typeface="Calibri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6589C6E-AEA8-F910-E385-C1EC621CE185}"/>
              </a:ext>
            </a:extLst>
          </p:cNvPr>
          <p:cNvSpPr txBox="1">
            <a:spLocks/>
          </p:cNvSpPr>
          <p:nvPr/>
        </p:nvSpPr>
        <p:spPr>
          <a:xfrm>
            <a:off x="6686846" y="2201959"/>
            <a:ext cx="4522824" cy="338834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Char char="•"/>
            </a:pPr>
            <a:r>
              <a:rPr lang="en-US" sz="2400" b="1" u="sng">
                <a:ea typeface="Calibri"/>
                <a:cs typeface="Calibri"/>
              </a:rPr>
              <a:t>Zero-Knowledge Proofs</a:t>
            </a:r>
            <a:r>
              <a:rPr lang="en-US" sz="2400">
                <a:ea typeface="Calibri"/>
                <a:cs typeface="Calibri"/>
              </a:rPr>
              <a:t>:</a:t>
            </a:r>
            <a:endParaRPr lang="en-US" sz="2400" b="1" u="sng">
              <a:ea typeface="Calibri"/>
              <a:cs typeface="Calibri"/>
            </a:endParaRP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Hard problems.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Ali Baba's Cave.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Zero-Knowledge Proof Properties.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Statistical vs Computational.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r>
              <a:rPr lang="en-US" sz="2400">
                <a:ea typeface="Calibri"/>
                <a:cs typeface="Calibri"/>
              </a:rPr>
              <a:t>A concrete example. 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n-US" sz="2400"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F39331-CE56-FB2C-20C9-38EB753FCBFE}"/>
              </a:ext>
            </a:extLst>
          </p:cNvPr>
          <p:cNvSpPr txBox="1"/>
          <p:nvPr/>
        </p:nvSpPr>
        <p:spPr>
          <a:xfrm>
            <a:off x="623454" y="1486215"/>
            <a:ext cx="1094509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>
                <a:ea typeface="Calibri"/>
                <a:cs typeface="Calibri"/>
              </a:rPr>
              <a:t>Today we will explore two arguments: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83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C2D20-F650-28F5-CCEA-02EBD13FB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53D451-93A5-5597-D2A0-A6AEEB2C9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problem with WPA2 – PSK 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730B94E-196A-5146-EA09-E9D946EDE8D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1412875"/>
            <a:ext cx="7081117" cy="4320381"/>
          </a:xfrm>
        </p:spPr>
        <p:txBody>
          <a:bodyPr/>
          <a:lstStyle/>
          <a:p>
            <a:r>
              <a:rPr lang="en-US" sz="2400"/>
              <a:t>When using </a:t>
            </a:r>
            <a:r>
              <a:rPr lang="en-US" sz="2400" u="sng"/>
              <a:t>weak passwords </a:t>
            </a:r>
            <a:r>
              <a:rPr lang="en-US" sz="2400"/>
              <a:t>for authentication in a WPA2-secured network, </a:t>
            </a:r>
            <a:r>
              <a:rPr lang="en-US" sz="2400" u="sng"/>
              <a:t>an attacker could easily gain access</a:t>
            </a:r>
            <a:r>
              <a:rPr lang="en-US" sz="2400"/>
              <a:t> to the network.</a:t>
            </a:r>
          </a:p>
          <a:p>
            <a:endParaRPr lang="en-US" sz="2400"/>
          </a:p>
          <a:p>
            <a:r>
              <a:rPr lang="en-US" sz="2400"/>
              <a:t>To do so it suffices to </a:t>
            </a:r>
            <a:r>
              <a:rPr lang="en-US" sz="2400" b="1" u="sng"/>
              <a:t>eavesdrop</a:t>
            </a:r>
            <a:r>
              <a:rPr lang="en-US" sz="2400" u="sng"/>
              <a:t> the authentication process</a:t>
            </a:r>
            <a:r>
              <a:rPr lang="en-US" sz="2400"/>
              <a:t>, capture the </a:t>
            </a:r>
            <a:r>
              <a:rPr lang="en-US" sz="2400" u="sng"/>
              <a:t>nonces</a:t>
            </a:r>
            <a:r>
              <a:rPr lang="en-US" sz="2400"/>
              <a:t>, capture the </a:t>
            </a:r>
            <a:r>
              <a:rPr lang="en-US" sz="2400" u="sng"/>
              <a:t>MICs</a:t>
            </a:r>
            <a:r>
              <a:rPr lang="en-US" sz="2400"/>
              <a:t>, retrieve the MAC addresses of STA and AP, and perform a </a:t>
            </a:r>
            <a:r>
              <a:rPr lang="en-US" sz="2400" b="1"/>
              <a:t>brute-force attack</a:t>
            </a:r>
            <a:r>
              <a:rPr lang="en-US" sz="2400"/>
              <a:t> or a </a:t>
            </a:r>
            <a:r>
              <a:rPr lang="en-US" sz="2400" b="1"/>
              <a:t>dictionary attack</a:t>
            </a:r>
            <a:r>
              <a:rPr lang="en-US" sz="2400"/>
              <a:t>.</a:t>
            </a:r>
          </a:p>
          <a:p>
            <a:endParaRPr lang="en-US" sz="2400"/>
          </a:p>
          <a:p>
            <a:r>
              <a:rPr lang="en-US" sz="2400" u="sng"/>
              <a:t>Both these attacks can be performed offline</a:t>
            </a:r>
            <a:r>
              <a:rPr lang="en-US" sz="2400"/>
              <a:t>. Using an RTX 4090, a Wi-Fi password simply containing 8 numbers can be broken in a matter of few minutes.</a:t>
            </a:r>
          </a:p>
          <a:p>
            <a:endParaRPr lang="en-US" sz="2400"/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A9EBA445-195E-22FF-F711-FA64E3A65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4350" y="922412"/>
            <a:ext cx="4138449" cy="5013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92464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023DD7-A82F-8E67-67E5-6CBB5A3AD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choose a good password?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4A17C46-9EDA-CB4F-B46D-C70B5B66414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/>
              <a:t>Let’s say we have two </a:t>
            </a:r>
            <a:r>
              <a:rPr lang="en-US" sz="2400" i="1"/>
              <a:t>characters sets</a:t>
            </a:r>
            <a:r>
              <a:rPr lang="en-US" sz="240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The first one is the set of all </a:t>
            </a:r>
            <a:r>
              <a:rPr lang="en-US" sz="2400" b="1"/>
              <a:t>26</a:t>
            </a:r>
            <a:r>
              <a:rPr lang="en-US" sz="2400"/>
              <a:t> English letters, from </a:t>
            </a:r>
            <a:r>
              <a:rPr lang="en-US" sz="2400" b="1"/>
              <a:t>a</a:t>
            </a:r>
            <a:r>
              <a:rPr lang="en-US" sz="2400"/>
              <a:t> to </a:t>
            </a:r>
            <a:r>
              <a:rPr lang="en-US" sz="2400" b="1"/>
              <a:t>z</a:t>
            </a:r>
            <a:r>
              <a:rPr lang="en-US" sz="2400"/>
              <a:t>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/>
              <a:t>The second one is the set of out </a:t>
            </a:r>
            <a:r>
              <a:rPr lang="en-US" sz="2400" b="1"/>
              <a:t>10</a:t>
            </a:r>
            <a:r>
              <a:rPr lang="en-US" sz="2400"/>
              <a:t> digits, from </a:t>
            </a:r>
            <a:r>
              <a:rPr lang="en-US" sz="2400" b="1"/>
              <a:t>0</a:t>
            </a:r>
            <a:r>
              <a:rPr lang="en-US" sz="2400"/>
              <a:t> to </a:t>
            </a:r>
            <a:r>
              <a:rPr lang="en-US" sz="2400" b="1"/>
              <a:t>9</a:t>
            </a:r>
            <a:r>
              <a:rPr lang="en-US" sz="240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sz="2400"/>
          </a:p>
          <a:p>
            <a:r>
              <a:rPr lang="en-US" sz="2400"/>
              <a:t>What’s better? To have a password that 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/>
              <a:t>10 characters long</a:t>
            </a:r>
            <a:r>
              <a:rPr lang="en-US" sz="2400"/>
              <a:t> including only elements from the first </a:t>
            </a:r>
            <a:r>
              <a:rPr lang="en-US" sz="2400" i="1"/>
              <a:t>characters set</a:t>
            </a:r>
            <a:r>
              <a:rPr lang="en-US" sz="2400"/>
              <a:t> (</a:t>
            </a:r>
            <a:r>
              <a:rPr lang="en-US" sz="2400" u="sng"/>
              <a:t>26 letters</a:t>
            </a:r>
            <a:r>
              <a:rPr lang="en-US" sz="2400"/>
              <a:t>)</a:t>
            </a:r>
          </a:p>
          <a:p>
            <a:r>
              <a:rPr lang="en-US" sz="2400"/>
              <a:t>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u="sng"/>
              <a:t>26 characters long</a:t>
            </a:r>
            <a:r>
              <a:rPr lang="en-US" sz="2400"/>
              <a:t> including only elements from the second </a:t>
            </a:r>
            <a:r>
              <a:rPr lang="en-US" sz="2400" i="1"/>
              <a:t>characters set</a:t>
            </a:r>
            <a:r>
              <a:rPr lang="en-US" sz="2400"/>
              <a:t> (</a:t>
            </a:r>
            <a:r>
              <a:rPr lang="en-US" sz="2400" u="sng"/>
              <a:t>10 digits</a:t>
            </a:r>
            <a:r>
              <a:rPr lang="en-US" sz="240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7718289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684368-0069-F765-7511-1FBE0B9E6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Entropy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B050B484-05C1-D17F-DB99-DEB1A9FA23A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sz="2400"/>
                  <a:t>To check the strength of a password, we use the concept of </a:t>
                </a:r>
                <a:r>
                  <a:rPr lang="en-US" sz="2400" b="1" u="sng"/>
                  <a:t>entropy</a:t>
                </a:r>
                <a:r>
                  <a:rPr lang="en-US" sz="2400"/>
                  <a:t>. Entropy is the number of combinations that the password can assume. It is measured as follows:</a:t>
                </a:r>
              </a:p>
              <a:p>
                <a:endParaRPr lang="en-US" sz="2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  <a:p>
                <a:r>
                  <a:rPr lang="en-US" sz="2400"/>
                  <a:t>Where: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u="sng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sz="2400"/>
                  <a:t> is the number of elements in the </a:t>
                </a:r>
                <a:r>
                  <a:rPr lang="en-US" sz="2400" u="sng"/>
                  <a:t>character set</a:t>
                </a:r>
                <a:r>
                  <a:rPr lang="en-US" sz="2400"/>
                  <a:t> of the password.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1" i="1" u="sng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sz="2400"/>
                  <a:t> is the </a:t>
                </a:r>
                <a:r>
                  <a:rPr lang="en-US" sz="2400" u="sng"/>
                  <a:t>length</a:t>
                </a:r>
                <a:r>
                  <a:rPr lang="en-US" sz="2400"/>
                  <a:t> of the password itself.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/>
              </a:p>
              <a:p>
                <a:r>
                  <a:rPr lang="en-US" sz="2400"/>
                  <a:t>Since it’s measured in bits, the actual formula is: 	</a:t>
                </a:r>
              </a:p>
              <a:p>
                <a:r>
                  <a:rPr lang="en-US" sz="2400"/>
                  <a:t>	</a:t>
                </a:r>
                <a:endParaRPr lang="en-US" sz="2400" b="0" i="1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br>
                  <a:rPr lang="en-US" sz="2400"/>
                </a:br>
                <a:endParaRPr lang="en-US" sz="2400"/>
              </a:p>
              <a:p>
                <a:endParaRPr lang="en-US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B050B484-05C1-D17F-DB99-DEB1A9FA23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814" t="-1130" b="-91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0901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AE375D6-38B9-224F-E372-75803638D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844F28-8BFA-CBE4-7E0A-7A6DDD7E3F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2152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FE154DF-ECEA-DCB0-DF00-06CAB559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EF20C56B-666A-D26E-8863-E1756E003A7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sz="2400"/>
                  <a:t>In </a:t>
                </a:r>
                <a:r>
                  <a:rPr lang="en-US" sz="2400" u="sng"/>
                  <a:t>computational complexity theory</a:t>
                </a:r>
                <a:r>
                  <a:rPr lang="en-US" sz="2400"/>
                  <a:t>, problems can be divided mainly in two main kinds:</a:t>
                </a:r>
              </a:p>
              <a:p>
                <a:endParaRPr lang="en-US" sz="24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u="sng"/>
                  <a:t>Decision</a:t>
                </a:r>
                <a:r>
                  <a:rPr lang="en-US" sz="2400"/>
                  <a:t> problems </a:t>
                </a:r>
                <a:r>
                  <a:rPr lang="en-US" sz="2400" u="sng"/>
                  <a:t>can</a:t>
                </a:r>
                <a:r>
                  <a:rPr lang="en-US" sz="2400"/>
                  <a:t> be solved with a </a:t>
                </a:r>
                <a:r>
                  <a:rPr lang="en-US" sz="2400" u="sng"/>
                  <a:t>yes/no answer</a:t>
                </a:r>
                <a:r>
                  <a:rPr lang="en-US" sz="2400"/>
                  <a:t>.</a:t>
                </a:r>
                <a:br>
                  <a:rPr lang="en-US" sz="2400"/>
                </a:br>
                <a:r>
                  <a:rPr lang="en-US" sz="2400"/>
                  <a:t>“</a:t>
                </a:r>
                <a:r>
                  <a:rPr lang="en-US" sz="2400" i="1"/>
                  <a:t>Is 77 prime?” – No.</a:t>
                </a:r>
                <a:endParaRPr lang="en-US" sz="24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 u="sng"/>
                  <a:t>Search</a:t>
                </a:r>
                <a:r>
                  <a:rPr lang="en-US" sz="2400"/>
                  <a:t> problems </a:t>
                </a:r>
                <a:r>
                  <a:rPr lang="en-US" sz="2400" u="sng"/>
                  <a:t>cannot</a:t>
                </a:r>
                <a:r>
                  <a:rPr lang="en-US" sz="2400"/>
                  <a:t> be solved with a yes/no answer but require an actual solution.</a:t>
                </a:r>
                <a:br>
                  <a:rPr lang="en-US" sz="2400"/>
                </a:br>
                <a:r>
                  <a:rPr lang="en-US" sz="2400"/>
                  <a:t>“</a:t>
                </a:r>
                <a:r>
                  <a:rPr lang="en-US" sz="2400" i="1"/>
                  <a:t>What are the prime factors of 77?” –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11, 7</m:t>
                    </m:r>
                  </m:oMath>
                </a14:m>
                <a:endParaRPr lang="en-US" sz="2400" i="1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i="1"/>
              </a:p>
              <a:p>
                <a:r>
                  <a:rPr lang="en-US" sz="2400" u="sng"/>
                  <a:t>Solving decision problems is </a:t>
                </a:r>
                <a:r>
                  <a:rPr lang="en-US" sz="2400" b="1" u="sng"/>
                  <a:t>at most</a:t>
                </a:r>
                <a:r>
                  <a:rPr lang="en-US" sz="2400" u="sng"/>
                  <a:t> as hard as solving search problems</a:t>
                </a:r>
                <a:r>
                  <a:rPr lang="en-US" sz="2400"/>
                  <a:t>. The first ones are considered </a:t>
                </a:r>
                <a:r>
                  <a:rPr lang="en-US" sz="2400" i="1"/>
                  <a:t>easier</a:t>
                </a:r>
                <a:r>
                  <a:rPr lang="en-US" sz="2400"/>
                  <a:t> in some cases.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EF20C56B-666A-D26E-8863-E1756E003A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814" t="-1130" b="-87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519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78499-920C-36A1-EBFD-89AE29719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3EBB66-DF41-A3EB-EA13-4750361FD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Hamiltonian Circuits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AD6CED9-A5AC-CD43-25DA-0D5A56DEB7E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1412875"/>
            <a:ext cx="6000997" cy="4320381"/>
          </a:xfrm>
        </p:spPr>
        <p:txBody>
          <a:bodyPr/>
          <a:lstStyle/>
          <a:p>
            <a:r>
              <a:rPr lang="en-US" sz="2400"/>
              <a:t>A </a:t>
            </a:r>
            <a:r>
              <a:rPr lang="en-US" sz="2400" b="1"/>
              <a:t>Hamiltonian tour </a:t>
            </a:r>
            <a:r>
              <a:rPr lang="en-US" sz="2400"/>
              <a:t>is a path along a graph that visits each vertex exactly once.</a:t>
            </a:r>
          </a:p>
          <a:p>
            <a:endParaRPr lang="en-US" sz="2400"/>
          </a:p>
          <a:p>
            <a:r>
              <a:rPr lang="en-US" sz="2400"/>
              <a:t>In this </a:t>
            </a:r>
            <a:r>
              <a:rPr lang="en-US" sz="2400" i="1"/>
              <a:t>NP-complete</a:t>
            </a:r>
            <a:r>
              <a:rPr lang="en-US" sz="2400"/>
              <a:t> problem, answering the following questions is </a:t>
            </a:r>
            <a:r>
              <a:rPr lang="en-US" sz="2400" b="1" i="1"/>
              <a:t>equally hard</a:t>
            </a:r>
            <a:r>
              <a:rPr lang="en-US" sz="2400"/>
              <a:t>:</a:t>
            </a:r>
          </a:p>
          <a:p>
            <a:endParaRPr lang="en-US" sz="2400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Decision</a:t>
            </a:r>
            <a:r>
              <a:rPr lang="en-US" sz="2400"/>
              <a:t>: </a:t>
            </a:r>
            <a:r>
              <a:rPr lang="en-US" sz="2400" i="1"/>
              <a:t>does a Hamiltonian circuit exist</a:t>
            </a:r>
            <a:r>
              <a:rPr lang="en-US" sz="240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Search</a:t>
            </a:r>
            <a:r>
              <a:rPr lang="en-US" sz="2400"/>
              <a:t>: </a:t>
            </a:r>
            <a:r>
              <a:rPr lang="en-US" sz="2400" i="1"/>
              <a:t>can you find a Hamiltonian circuit</a:t>
            </a:r>
            <a:r>
              <a:rPr lang="en-US" sz="2400"/>
              <a:t>?</a:t>
            </a:r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6E0D4D90-49E0-4232-EF9A-8522AAD7D3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280485"/>
            <a:ext cx="5400601" cy="4297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437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90139-5CD3-B215-6D56-BFE9FCE09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C70841C-78E2-1E65-1DF8-2BA1C4F4C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Hamiltonian Circuits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825BA9-0B96-9656-7EE2-D43CC820AFB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1412875"/>
            <a:ext cx="6000997" cy="4320381"/>
          </a:xfrm>
        </p:spPr>
        <p:txBody>
          <a:bodyPr/>
          <a:lstStyle/>
          <a:p>
            <a:r>
              <a:rPr lang="en-US" sz="2400"/>
              <a:t>A </a:t>
            </a:r>
            <a:r>
              <a:rPr lang="en-US" sz="2400" b="1"/>
              <a:t>Hamiltonian tour </a:t>
            </a:r>
            <a:r>
              <a:rPr lang="en-US" sz="2400"/>
              <a:t>is a path along a graph that visits each vertex exactly once.</a:t>
            </a:r>
          </a:p>
          <a:p>
            <a:endParaRPr lang="en-US" sz="2400"/>
          </a:p>
          <a:p>
            <a:r>
              <a:rPr lang="en-US" sz="2400"/>
              <a:t>In this </a:t>
            </a:r>
            <a:r>
              <a:rPr lang="en-US" sz="2400" i="1"/>
              <a:t>NP-complete</a:t>
            </a:r>
            <a:r>
              <a:rPr lang="en-US" sz="2400"/>
              <a:t> problem, answering the following questions is </a:t>
            </a:r>
            <a:r>
              <a:rPr lang="en-US" sz="2400" b="1" i="1"/>
              <a:t>equally hard</a:t>
            </a:r>
            <a:r>
              <a:rPr lang="en-US" sz="2400"/>
              <a:t>:</a:t>
            </a:r>
          </a:p>
          <a:p>
            <a:endParaRPr lang="en-US" sz="2400" i="1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Decision</a:t>
            </a:r>
            <a:r>
              <a:rPr lang="en-US" sz="2400"/>
              <a:t>: </a:t>
            </a:r>
            <a:r>
              <a:rPr lang="en-US" sz="2400" i="1"/>
              <a:t>does a Hamiltonian circuit exist</a:t>
            </a:r>
            <a:r>
              <a:rPr lang="en-US" sz="2400"/>
              <a:t>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Search</a:t>
            </a:r>
            <a:r>
              <a:rPr lang="en-US" sz="2400"/>
              <a:t>: </a:t>
            </a:r>
            <a:r>
              <a:rPr lang="en-US" sz="2400" i="1"/>
              <a:t>can you find a Hamiltonian circuit</a:t>
            </a:r>
            <a:r>
              <a:rPr lang="en-US" sz="2400"/>
              <a:t>?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7F326449-6444-49DF-B9C9-361A834BE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0056" y="1250387"/>
            <a:ext cx="5476256" cy="43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595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50B6C7-E26A-CCF2-2795-E4A0DFE7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Hamiltonian Circuits</a:t>
            </a:r>
          </a:p>
        </p:txBody>
      </p:sp>
      <p:pic>
        <p:nvPicPr>
          <p:cNvPr id="5" name="Immagine 4" descr="Immagine che contiene schermata, Elementi grafici, clipart, arte&#10;&#10;Il contenuto generato dall'IA potrebbe non essere corretto.">
            <a:extLst>
              <a:ext uri="{FF2B5EF4-FFF2-40B4-BE49-F238E27FC236}">
                <a16:creationId xmlns:a16="http://schemas.microsoft.com/office/drawing/2014/main" id="{ADD93FE3-D816-C6FF-AB67-78E8A8889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32" y="1138436"/>
            <a:ext cx="6026561" cy="4581128"/>
          </a:xfrm>
          <a:prstGeom prst="rect">
            <a:avLst/>
          </a:prstGeom>
        </p:spPr>
      </p:pic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A3FC7CFF-D26A-5367-7E8D-00CE2D8C193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364466" y="5949280"/>
            <a:ext cx="1174891" cy="288032"/>
          </a:xfrm>
        </p:spPr>
        <p:txBody>
          <a:bodyPr/>
          <a:lstStyle/>
          <a:p>
            <a:r>
              <a:rPr lang="en-US" sz="1200"/>
              <a:t>From Wikipedia</a:t>
            </a:r>
          </a:p>
        </p:txBody>
      </p:sp>
    </p:spTree>
    <p:extLst>
      <p:ext uri="{BB962C8B-B14F-4D97-AF65-F5344CB8AC3E}">
        <p14:creationId xmlns:p14="http://schemas.microsoft.com/office/powerpoint/2010/main" val="3032751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59BBEA-06D0-4A33-C3A6-9E744CBAD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Zero-Knowledge Proofs: a brief introduction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2B18DEA-D91C-4BFC-DEAC-ABDE22BC52E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1412875"/>
            <a:ext cx="10969549" cy="4320381"/>
          </a:xfrm>
        </p:spPr>
        <p:txBody>
          <a:bodyPr/>
          <a:lstStyle/>
          <a:p>
            <a:r>
              <a:rPr lang="en-US" sz="2400"/>
              <a:t>Zero-Knowledge Proofs are first conceived in the paper “</a:t>
            </a:r>
            <a:r>
              <a:rPr lang="en-US" sz="2400" b="1"/>
              <a:t>The Knowledge Complexity of Interactive Proof-Systems</a:t>
            </a:r>
            <a:r>
              <a:rPr lang="en-US" sz="2400"/>
              <a:t>” by </a:t>
            </a:r>
            <a:r>
              <a:rPr lang="en-US" sz="2400" b="1"/>
              <a:t>Shafi Goldwasser</a:t>
            </a:r>
            <a:r>
              <a:rPr lang="en-US" sz="2400"/>
              <a:t> and </a:t>
            </a:r>
            <a:r>
              <a:rPr lang="en-US" sz="2400" b="1"/>
              <a:t>Silvio Micali</a:t>
            </a:r>
            <a:r>
              <a:rPr lang="en-US" sz="2400"/>
              <a:t> in 1985. In this paper, the authors begin by asking the question “</a:t>
            </a:r>
            <a:r>
              <a:rPr lang="en-US" sz="2400" u="sng"/>
              <a:t>How much knowledge should be communicated for proving a theorem T?</a:t>
            </a:r>
            <a:r>
              <a:rPr lang="en-US" sz="2400" i="1"/>
              <a:t>”</a:t>
            </a:r>
            <a:r>
              <a:rPr lang="en-US" sz="240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i="1"/>
          </a:p>
          <a:p>
            <a:r>
              <a:rPr lang="en-US" sz="2400" i="1"/>
              <a:t>To prove that a graph is Hamiltonian, it suffices to exhibit a Hamiltonian tour. </a:t>
            </a:r>
            <a:endParaRPr lang="en-US" sz="2400" u="sng"/>
          </a:p>
          <a:p>
            <a:endParaRPr lang="en-US" sz="2400" u="sng"/>
          </a:p>
          <a:p>
            <a:r>
              <a:rPr lang="en-US" sz="2400" u="sng"/>
              <a:t>But is it possible to prove the knowledge of a solution to a given theorem without disclosing the actual solution</a:t>
            </a:r>
            <a:r>
              <a:rPr lang="en-US" sz="2400"/>
              <a:t>?</a:t>
            </a:r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7322001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45B77D-681F-86E8-BE4C-25C0BD4D6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explain Zero-Knowledge Protocols to your children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CF0D6DB-DDF9-ED1F-FD2E-EC4BAB537D3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1149" y="5949280"/>
            <a:ext cx="1629702" cy="288032"/>
          </a:xfrm>
        </p:spPr>
        <p:txBody>
          <a:bodyPr/>
          <a:lstStyle/>
          <a:p>
            <a:r>
              <a:rPr lang="en-US" sz="1200"/>
              <a:t>Full text available </a:t>
            </a:r>
            <a:r>
              <a:rPr lang="en-US" sz="1200">
                <a:hlinkClick r:id="rId2"/>
              </a:rPr>
              <a:t>here</a:t>
            </a:r>
            <a:r>
              <a:rPr lang="en-US" sz="1200"/>
              <a:t>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C4FF182-BC4F-ECF4-9534-E1E7CB589F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1624" y="1098157"/>
            <a:ext cx="6833884" cy="4661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123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59AB834-F093-8E69-3169-4DD4903C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SHA - Secure Hashing Algorithm Recap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BD5FEA3-E9C7-D738-E785-9D2A8C93611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/>
              <a:t>Under the ROM assumption, the hashing function SHA256 acts as a </a:t>
            </a:r>
            <a:r>
              <a:rPr lang="en-US" sz="2400" b="1"/>
              <a:t>random oracle</a:t>
            </a:r>
            <a:r>
              <a:rPr lang="en-US" sz="2400"/>
              <a:t>, meaning that it outputs </a:t>
            </a:r>
            <a:r>
              <a:rPr lang="en-US" sz="2400" b="1"/>
              <a:t>256 random bits</a:t>
            </a:r>
            <a:r>
              <a:rPr lang="en-US" sz="2400"/>
              <a:t>. </a:t>
            </a:r>
          </a:p>
          <a:p>
            <a:endParaRPr lang="en-US" sz="2400"/>
          </a:p>
          <a:p>
            <a:r>
              <a:rPr lang="en-US" sz="2400"/>
              <a:t>Moreover, SHA256 is a </a:t>
            </a:r>
            <a:r>
              <a:rPr lang="en-US" sz="2400" b="1"/>
              <a:t>unidirectional function: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Having an 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input</a:t>
            </a:r>
            <a:r>
              <a:rPr lang="en-US" sz="2400"/>
              <a:t>, it’s </a:t>
            </a:r>
            <a:r>
              <a:rPr lang="en-US" sz="2400">
                <a:solidFill>
                  <a:schemeClr val="accent5">
                    <a:lumMod val="75000"/>
                  </a:schemeClr>
                </a:solidFill>
              </a:rPr>
              <a:t>extremely easy</a:t>
            </a:r>
            <a:r>
              <a:rPr lang="en-US" sz="2400"/>
              <a:t> to compute the hash.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Having the </a:t>
            </a:r>
            <a:r>
              <a:rPr lang="en-US" sz="2400">
                <a:solidFill>
                  <a:srgbClr val="C00000"/>
                </a:solidFill>
              </a:rPr>
              <a:t>hash</a:t>
            </a:r>
            <a:r>
              <a:rPr lang="en-US" sz="2400"/>
              <a:t>, it’s </a:t>
            </a:r>
            <a:r>
              <a:rPr lang="en-US" sz="2400">
                <a:solidFill>
                  <a:srgbClr val="C00000"/>
                </a:solidFill>
              </a:rPr>
              <a:t>extremely difficult</a:t>
            </a:r>
            <a:r>
              <a:rPr lang="en-US" sz="2400"/>
              <a:t> to compute the input.</a:t>
            </a:r>
          </a:p>
          <a:p>
            <a:endParaRPr lang="en-US" sz="2400"/>
          </a:p>
          <a:p>
            <a:r>
              <a:rPr lang="en-US" sz="2400"/>
              <a:t>As of today, the best way to retrieve the input from a digest is to perform </a:t>
            </a:r>
            <a:r>
              <a:rPr lang="en-US" sz="2400" b="1"/>
              <a:t>brute force attacks</a:t>
            </a:r>
            <a:r>
              <a:rPr lang="en-US" sz="2400"/>
              <a:t> or, in some cases, </a:t>
            </a:r>
            <a:r>
              <a:rPr lang="en-US" sz="2400" b="1"/>
              <a:t>dictionary attacks</a:t>
            </a:r>
            <a:r>
              <a:rPr lang="en-US" sz="240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54186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6A6D2A1-3CD9-5528-845E-6118F086CC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D3D59B-C076-7D13-1064-C0A63F8B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explain Zero-Knowledge Protocols to your children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35874FC-D430-A98D-F4F2-1A93645B289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81149" y="5949280"/>
            <a:ext cx="1629702" cy="288032"/>
          </a:xfrm>
        </p:spPr>
        <p:txBody>
          <a:bodyPr/>
          <a:lstStyle/>
          <a:p>
            <a:r>
              <a:rPr lang="en-US" sz="1200"/>
              <a:t>Full text available </a:t>
            </a:r>
            <a:r>
              <a:rPr lang="en-US" sz="1200">
                <a:hlinkClick r:id="rId2"/>
              </a:rPr>
              <a:t>here</a:t>
            </a:r>
            <a:r>
              <a:rPr lang="en-US" sz="1200"/>
              <a:t>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03FAA587-7847-EB8F-F6F0-4D8C26DB25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3001" y="926375"/>
            <a:ext cx="7325997" cy="500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08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A27A352-63C3-C95D-F2FE-C5AB23C11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Takeaways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03CC18F-BFCB-97B0-8BD4-11EB4E3CB6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/>
              <a:t>Simplifying a bit, there are two key takeaways from the Ali Baba cave story: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/>
              <a:t>The password “Open Sesame” is </a:t>
            </a:r>
            <a:r>
              <a:rPr lang="en-US" sz="2400" u="sng"/>
              <a:t>never revealed</a:t>
            </a:r>
            <a:r>
              <a:rPr lang="en-US" sz="24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u="sng"/>
              <a:t>The journalist can easily fake the proof</a:t>
            </a:r>
            <a:r>
              <a:rPr lang="en-US" sz="2400"/>
              <a:t>: he could agree with an actor to </a:t>
            </a:r>
            <a:r>
              <a:rPr lang="en-US" sz="2400" b="1" u="sng"/>
              <a:t>simulate</a:t>
            </a:r>
            <a:r>
              <a:rPr lang="en-US" sz="2400"/>
              <a:t> the proof by preemptively agreeing on which side of the cave to come out without knowing the password “Open Sesame”.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/>
          </a:p>
          <a:p>
            <a:r>
              <a:rPr lang="en-US" sz="2400"/>
              <a:t>The authenticity of a zero-knowledge proof resides in the </a:t>
            </a:r>
            <a:r>
              <a:rPr lang="en-US" sz="2400" b="1"/>
              <a:t>interaction</a:t>
            </a:r>
            <a:r>
              <a:rPr lang="en-US" sz="2400"/>
              <a:t> between Prover and Verifier. </a:t>
            </a:r>
          </a:p>
        </p:txBody>
      </p:sp>
    </p:spTree>
    <p:extLst>
      <p:ext uri="{BB962C8B-B14F-4D97-AF65-F5344CB8AC3E}">
        <p14:creationId xmlns:p14="http://schemas.microsoft.com/office/powerpoint/2010/main" val="38824663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13DF58-D703-64A5-4E57-BB19F90E7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Zero-Knowledge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F30C7DDA-ADEA-66F4-2C43-A61CAA98E29F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sz="2400"/>
                  <a:t>The Ali-Baba cave is a perfect example of </a:t>
                </a:r>
                <a:r>
                  <a:rPr lang="en-US" sz="2400" b="1"/>
                  <a:t>Statistical Zero-Knowledge Protocol</a:t>
                </a:r>
                <a:r>
                  <a:rPr lang="en-US" sz="2400"/>
                  <a:t> in which a decisional problem is repeated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/>
                  <a:t> times to achieve a desired amount of probability.</a:t>
                </a:r>
              </a:p>
              <a:p>
                <a:endParaRPr lang="en-US" sz="2400"/>
              </a:p>
              <a:p>
                <a:r>
                  <a:rPr lang="en-US" sz="2400"/>
                  <a:t>For a person not knowing the solution, </a:t>
                </a:r>
                <a:r>
                  <a:rPr lang="en-US" sz="2400" u="sng"/>
                  <a:t>picking a random answer would yield the correct guess with a probability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/>
                  <a:t>. After querying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/>
                  <a:t> times, the probability decreases to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sz="2400"/>
                  <a:t>.</a:t>
                </a:r>
              </a:p>
              <a:p>
                <a:endParaRPr lang="en-US" sz="2400"/>
              </a:p>
              <a:p>
                <a:r>
                  <a:rPr lang="en-US" sz="2400"/>
                  <a:t>Naturally, if I repeat the experiment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𝟐𝟓𝟔</m:t>
                    </m:r>
                  </m:oMath>
                </a14:m>
                <a:r>
                  <a:rPr lang="en-US" sz="2400"/>
                  <a:t> times, the probability for a random guesser to succeed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𝟐𝟓𝟔</m:t>
                        </m:r>
                      </m:sup>
                    </m:sSup>
                  </m:oMath>
                </a14:m>
                <a:r>
                  <a:rPr lang="en-US" sz="2400"/>
                  <a:t>.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F30C7DDA-ADEA-66F4-2C43-A61CAA98E2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814" t="-1130" r="-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7170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7273A1E-5F9E-56EF-3BDE-5CE0DB8C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Computational Zero-Knowledge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36638CAA-161C-7194-051F-77FD66FC92EA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sz="2400"/>
                  <a:t>Let’s now make a </a:t>
                </a:r>
                <a:r>
                  <a:rPr lang="en-US" sz="2400" u="sng"/>
                  <a:t>purely educational example</a:t>
                </a:r>
                <a:r>
                  <a:rPr lang="en-US" sz="2400"/>
                  <a:t> by hashing the “Open Sesame” password with SHA256. We obtain the following bitstring: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>
                    <a:latin typeface="Courier New" panose="02070309020205020404" pitchFamily="49" charset="0"/>
                    <a:cs typeface="Courier New" panose="02070309020205020404" pitchFamily="49" charset="0"/>
                  </a:rPr>
                  <a:t>SHA256(“Open Sesame”) = </a:t>
                </a:r>
                <a:br>
                  <a:rPr lang="en-US" sz="2400"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sz="2400">
                    <a:latin typeface="Courier New" panose="02070309020205020404" pitchFamily="49" charset="0"/>
                    <a:cs typeface="Courier New" panose="02070309020205020404" pitchFamily="49" charset="0"/>
                  </a:rPr>
                  <a:t>0111110010111000100110111110001001100011001001010011111000100001100101100110011000011111001100000011100100100110110011111011000110111100011001100010101001100000011100100010000001001000011010100110100100100110011011011111111110110111001101111010111100000010</a:t>
                </a:r>
                <a:endParaRPr lang="en-US" sz="2400"/>
              </a:p>
              <a:p>
                <a:r>
                  <a:rPr lang="en-US" sz="2400" b="1"/>
                  <a:t>Wrongly</a:t>
                </a:r>
                <a:r>
                  <a:rPr lang="en-US" sz="2400"/>
                  <a:t> assuming that no collision exists in SHA256, if I asked you to find a string that hashed produces the above bit string, you would have a chance of succeeding equal to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𝟐𝟓𝟔</m:t>
                        </m:r>
                      </m:sup>
                    </m:sSup>
                  </m:oMath>
                </a14:m>
                <a:r>
                  <a:rPr lang="en-US" sz="2400"/>
                  <a:t>. 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36638CAA-161C-7194-051F-77FD66FC92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814" t="-1130" b="-2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44193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9C421-295C-A902-4148-E989AC4B2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885A67-36A0-B50D-3BE6-CD424BEFB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Statistical vs. Computational Zero Knowledge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A7EB2519-DAC8-FAA9-5604-4FC0D5DF4F14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sz="2400"/>
                  <a:t>In both the </a:t>
                </a:r>
                <a:r>
                  <a:rPr lang="en-US" sz="2400" b="1"/>
                  <a:t>statistical</a:t>
                </a:r>
                <a:r>
                  <a:rPr lang="en-US" sz="2400"/>
                  <a:t> and the </a:t>
                </a:r>
                <a:r>
                  <a:rPr lang="en-US" sz="2400" b="1"/>
                  <a:t>computational</a:t>
                </a:r>
                <a:r>
                  <a:rPr lang="en-US" sz="2400"/>
                  <a:t> cases, the probability of an attacker to successfully prove its statement without knowing the secret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−256</m:t>
                        </m:r>
                      </m:sup>
                    </m:sSup>
                  </m:oMath>
                </a14:m>
                <a:r>
                  <a:rPr lang="en-US" sz="2400"/>
                  <a:t>, the two methods are fundamentally different:</a:t>
                </a:r>
                <a:endParaRPr lang="en-US" sz="2400" b="1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/>
                  <a:t>Computational</a:t>
                </a:r>
                <a:r>
                  <a:rPr lang="en-US" sz="2400"/>
                  <a:t> Zero-Knowledge is based on the assumption that it’s </a:t>
                </a:r>
                <a:r>
                  <a:rPr lang="en-US" sz="2400" u="sng"/>
                  <a:t>infeasible to solve a hard problem</a:t>
                </a:r>
                <a:r>
                  <a:rPr lang="en-US" sz="2400"/>
                  <a:t>. </a:t>
                </a:r>
                <a:r>
                  <a:rPr lang="en-US" sz="2400" u="sng"/>
                  <a:t>A machine with unlimited power could break this assumption and retrieve the secret</a:t>
                </a:r>
                <a:r>
                  <a:rPr lang="en-US" sz="240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b="1"/>
                  <a:t>Statistical</a:t>
                </a:r>
                <a:r>
                  <a:rPr lang="en-US" sz="2400"/>
                  <a:t> Zero-Knowledge protocols are built in such a way that </a:t>
                </a:r>
                <a:r>
                  <a:rPr lang="en-US" sz="2400" u="sng"/>
                  <a:t>the secret is never transmitted in any form</a:t>
                </a:r>
                <a:r>
                  <a:rPr lang="en-US" sz="2400"/>
                  <a:t>. Even a machine with unlimited power could not retrieve the secret.</a:t>
                </a:r>
              </a:p>
              <a:p>
                <a:r>
                  <a:rPr lang="en-US" sz="2400"/>
                  <a:t>While S-ZKP offer much better properties, they’re also time consuming and require a lot of space for the proof. In practice, </a:t>
                </a:r>
                <a:r>
                  <a:rPr lang="en-US" sz="2400" u="sng"/>
                  <a:t>C-ZKP are the best tradeoff for modern mechanisms</a:t>
                </a:r>
                <a:r>
                  <a:rPr lang="en-US" sz="2400"/>
                  <a:t>.</a:t>
                </a:r>
              </a:p>
              <a:p>
                <a:endParaRPr lang="en-US" sz="240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A7EB2519-DAC8-FAA9-5604-4FC0D5DF4F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814" t="-1130" r="-1356" b="-3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7600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CC6F3EE-439B-6CD4-E0B0-4863193C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Zero-Knowledge Properties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F04DC19-3DE8-1835-5CD4-141DC8B4FF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/>
              <a:t>For a protocol to be a Zero-Knowledge Protocol, it must satisfy three properties: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Completeness</a:t>
            </a:r>
            <a:r>
              <a:rPr lang="en-US" sz="2400"/>
              <a:t>: an honest prover that </a:t>
            </a:r>
            <a:r>
              <a:rPr lang="en-US" sz="2400" u="sng"/>
              <a:t>does know the secret, will always be able to prove a true statement</a:t>
            </a:r>
            <a:r>
              <a:rPr lang="en-US" sz="2400"/>
              <a:t> to an honest verifier.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Soundness</a:t>
            </a:r>
            <a:r>
              <a:rPr lang="en-US" sz="2400"/>
              <a:t>: a dishonest prover that </a:t>
            </a:r>
            <a:r>
              <a:rPr lang="en-US" sz="2400" u="sng"/>
              <a:t>does </a:t>
            </a:r>
            <a:r>
              <a:rPr lang="en-US" sz="2400" b="1" u="sng"/>
              <a:t>not</a:t>
            </a:r>
            <a:r>
              <a:rPr lang="en-US" sz="2400" u="sng"/>
              <a:t> know the secret, won’t be able to prove a true statement</a:t>
            </a:r>
            <a:r>
              <a:rPr lang="en-US" sz="2400"/>
              <a:t> to an honest verifier.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Zero-Knowledge</a:t>
            </a:r>
            <a:r>
              <a:rPr lang="en-US" sz="2400"/>
              <a:t>: if the statement is true, </a:t>
            </a:r>
            <a:r>
              <a:rPr lang="en-US" sz="2400" u="sng"/>
              <a:t>the verifier learns nothing from the interaction except for the statement being true</a:t>
            </a:r>
            <a:r>
              <a:rPr lang="en-US" sz="2400"/>
              <a:t>. A dishonest verifier does not learn anything about the secret.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8300265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49075-7B2D-8AD4-B24E-2995C85EA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8572ACC-089B-095F-E4C7-75C1CB18B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Zero-Knowledge Properties in practice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B1A2252-C763-7CB0-4304-111073DF950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2400"/>
              <a:t>Given a protocol based on mathematical premises, the protocol is zero knowledge if:</a:t>
            </a:r>
          </a:p>
          <a:p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Completeness</a:t>
            </a:r>
            <a:r>
              <a:rPr lang="en-US" sz="2400"/>
              <a:t>: it is correct. The construction of the protocol via mathematical equations </a:t>
            </a:r>
            <a:r>
              <a:rPr lang="en-US" sz="2400" u="sng"/>
              <a:t>always yields correct results if performed correctly</a:t>
            </a:r>
            <a:r>
              <a:rPr lang="en-US" sz="24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Soundness</a:t>
            </a:r>
            <a:r>
              <a:rPr lang="en-US" sz="2400"/>
              <a:t>: </a:t>
            </a:r>
            <a:r>
              <a:rPr lang="en-US" sz="2400" u="sng"/>
              <a:t>to perform correctly the protocol, one must know the secret</a:t>
            </a:r>
            <a:r>
              <a:rPr lang="en-US" sz="2400"/>
              <a:t>. This is formally proved by formulating an </a:t>
            </a:r>
            <a:r>
              <a:rPr lang="en-US" sz="2400" b="1" u="sng"/>
              <a:t>Extractor</a:t>
            </a:r>
            <a:r>
              <a:rPr lang="en-US" sz="2400"/>
              <a:t> algorithm that, by running the ZKP protocol differently, </a:t>
            </a:r>
            <a:r>
              <a:rPr lang="en-US" sz="2400" u="sng"/>
              <a:t>can extract the secret from it</a:t>
            </a:r>
            <a:r>
              <a:rPr lang="en-US" sz="240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/>
              <a:t>Zero-Knowledge</a:t>
            </a:r>
            <a:r>
              <a:rPr lang="en-US" sz="2400"/>
              <a:t>: the data sent to the verifier could easily be constructed in another way without knowing the secret. This is formally proved by creating a </a:t>
            </a:r>
            <a:r>
              <a:rPr lang="en-US" sz="2400" b="1" u="sng"/>
              <a:t>Simulator</a:t>
            </a:r>
            <a:r>
              <a:rPr lang="en-US" sz="2400"/>
              <a:t> algorithm that, by running the protocol differently, </a:t>
            </a:r>
            <a:r>
              <a:rPr lang="en-US" sz="2400" u="sng"/>
              <a:t>can simulate a conversation between the Prover and the Verifier</a:t>
            </a:r>
            <a:r>
              <a:rPr lang="en-US" sz="2400"/>
              <a:t>.</a:t>
            </a:r>
            <a:endParaRPr lang="en-US" sz="2400" b="1"/>
          </a:p>
        </p:txBody>
      </p:sp>
    </p:spTree>
    <p:extLst>
      <p:ext uri="{BB962C8B-B14F-4D97-AF65-F5344CB8AC3E}">
        <p14:creationId xmlns:p14="http://schemas.microsoft.com/office/powerpoint/2010/main" val="23515317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835AB7-803F-9D91-FD4E-1786127BC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Schnorr’s Identity Protocol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397EB75F-C33A-213C-893D-84D5292AB7C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/>
            <p:txBody>
              <a:bodyPr/>
              <a:lstStyle/>
              <a:p>
                <a:r>
                  <a:rPr lang="en-US" sz="2400"/>
                  <a:t>Let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/>
                  <a:t> be a cyclic group of prime order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2400"/>
                  <a:t> with generator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/>
                  <a:t>. </a:t>
                </a:r>
              </a:p>
              <a:p>
                <a:endParaRPr lang="en-US" sz="24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/>
                  <a:t>Prover P has a </a:t>
                </a:r>
                <a:r>
                  <a:rPr lang="en-US" sz="2400" b="1"/>
                  <a:t>secret</a:t>
                </a:r>
                <a:r>
                  <a:rPr lang="en-US" sz="2400"/>
                  <a:t> </a:t>
                </a:r>
                <a14:m>
                  <m:oMath xmlns:m="http://schemas.openxmlformats.org/officeDocument/2006/math">
                    <m:r>
                      <a:rPr lang="en-US" sz="2400" b="1" i="1" u="sng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400" b="0" i="1" u="sng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400" b="0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u="sng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u="sng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sz="2400"/>
                  <a:t>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/>
                  <a:t>The corresponding </a:t>
                </a:r>
                <a:r>
                  <a:rPr lang="en-US" sz="2400" b="1"/>
                  <a:t>public</a:t>
                </a:r>
                <a:r>
                  <a:rPr lang="en-US" sz="2400"/>
                  <a:t> verification key is </a:t>
                </a:r>
                <a14:m>
                  <m:oMath xmlns:m="http://schemas.openxmlformats.org/officeDocument/2006/math">
                    <m:r>
                      <a:rPr lang="en-US" sz="2400" b="1" i="1" u="sng" smtClean="0">
                        <a:latin typeface="Cambria Math" panose="02040503050406030204" pitchFamily="18" charset="0"/>
                      </a:rPr>
                      <m:t>𝒉</m:t>
                    </m:r>
                    <m:r>
                      <a:rPr lang="en-US" sz="2400" b="1" i="1" u="sng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1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u="sng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sz="2400" b="1" i="1" u="sng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  <m:r>
                      <a:rPr lang="en-US" sz="2400" b="0" i="1" u="sng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400" b="0" i="1" u="sng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2400"/>
                  <a:t>. This data can be public due to the assumed infeasibility of computing the </a:t>
                </a:r>
                <a:r>
                  <a:rPr lang="en-US" sz="2400" b="1"/>
                  <a:t>Discrete Logarithm </a:t>
                </a:r>
                <a:r>
                  <a:rPr lang="en-US" sz="2400"/>
                  <a:t>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sz="2400"/>
                  <a:t>.</a:t>
                </a:r>
              </a:p>
              <a:p>
                <a:endParaRPr lang="en-US" sz="2400"/>
              </a:p>
              <a:p>
                <a:r>
                  <a:rPr lang="en-US" sz="2400"/>
                  <a:t>To prove its identity to a Verifier V, P could send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400"/>
                  <a:t> and let V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sup>
                    </m:sSup>
                  </m:oMath>
                </a14:m>
                <a:r>
                  <a:rPr lang="en-US" sz="2400"/>
                  <a:t>. This is just a password protocol and, while being resilient against </a:t>
                </a:r>
                <a:r>
                  <a:rPr lang="en-US" sz="2400" b="1"/>
                  <a:t>active attacks</a:t>
                </a:r>
                <a:r>
                  <a:rPr lang="en-US" sz="2400"/>
                  <a:t>, it is not resilient towards </a:t>
                </a:r>
                <a:r>
                  <a:rPr lang="en-US" sz="2400" b="1"/>
                  <a:t>eavesdropping attacks</a:t>
                </a:r>
                <a:r>
                  <a:rPr lang="en-US" sz="2400"/>
                  <a:t>.</a:t>
                </a:r>
              </a:p>
              <a:p>
                <a:endParaRPr lang="en-US" sz="240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397EB75F-C33A-213C-893D-84D5292AB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blipFill>
                <a:blip r:embed="rId2"/>
                <a:stretch>
                  <a:fillRect l="-814" t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98168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90521-5CB2-5E71-3C41-E186A3486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AB2BD43-BC88-A582-3E8C-5AE771537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Schnorr’s Identity Protocol (2)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1D5DB65-7156-A809-1357-779E169983E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1412875"/>
            <a:ext cx="4056781" cy="4320381"/>
          </a:xfrm>
        </p:spPr>
        <p:txBody>
          <a:bodyPr/>
          <a:lstStyle/>
          <a:p>
            <a:r>
              <a:rPr lang="en-US" sz="2400"/>
              <a:t>Instead, according to the Schnorr’s Identity Protocol, the Prover runs the algorithm on the side. </a:t>
            </a:r>
          </a:p>
          <a:p>
            <a:endParaRPr lang="en-US" sz="2400"/>
          </a:p>
          <a:p>
            <a:r>
              <a:rPr lang="en-US" sz="2400"/>
              <a:t>This is a Zero-Knowledge protocol of the family of </a:t>
            </a:r>
            <a:r>
              <a:rPr lang="en-US" sz="2400" b="1" u="sng"/>
              <a:t>Sigma Protocols</a:t>
            </a:r>
            <a:r>
              <a:rPr lang="en-US" sz="2400"/>
              <a:t>.</a:t>
            </a:r>
          </a:p>
          <a:p>
            <a:endParaRPr lang="en-US" sz="2400"/>
          </a:p>
          <a:p>
            <a:r>
              <a:rPr lang="en-US" sz="2400"/>
              <a:t>Let’s see how it satisfies the three properties.</a:t>
            </a:r>
          </a:p>
          <a:p>
            <a:endParaRPr lang="en-US" sz="2400"/>
          </a:p>
        </p:txBody>
      </p:sp>
      <p:pic>
        <p:nvPicPr>
          <p:cNvPr id="1025" name="Picture 1">
            <a:extLst>
              <a:ext uri="{FF2B5EF4-FFF2-40B4-BE49-F238E27FC236}">
                <a16:creationId xmlns:a16="http://schemas.microsoft.com/office/drawing/2014/main" id="{AC96227F-CD35-82C0-75C5-129905D6C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482" y="797607"/>
            <a:ext cx="7149030" cy="52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2799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414012-7222-94CC-DC2D-7C7C4DA63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57F037B-3905-C1ED-85F9-4F43D6A9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Schnorr’s Identity Protocol: Completeness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E3CD455B-0CB9-EA16-8681-1F36B678467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27051" y="1412875"/>
                <a:ext cx="4056781" cy="4320381"/>
              </a:xfrm>
            </p:spPr>
            <p:txBody>
              <a:bodyPr/>
              <a:lstStyle/>
              <a:p>
                <a:r>
                  <a:rPr lang="en-US" sz="2400"/>
                  <a:t>Preliminary data:</a:t>
                </a:r>
                <a:endParaRPr lang="en-US" sz="2400" b="0" i="1" kern="100">
                  <a:effectLst/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sup>
                    </m:sSup>
                  </m:oMath>
                </a14:m>
                <a:endParaRPr lang="en-US" sz="2400" b="0" kern="100">
                  <a:effectLst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kern="100" smtClean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kern="100" smtClean="0">
                            <a:solidFill>
                              <a:srgbClr val="00B05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sz="2400" kern="100">
                  <a:effectLst/>
                  <a:latin typeface="Aptos" panose="020B0004020202020204" pitchFamily="34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r>
                  <a:rPr lang="en-US" sz="2400"/>
                  <a:t>By substituting in the last equation, we have: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kern="100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sup>
                    </m:sSup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0" i="1" kern="100" smtClean="0">
                        <a:solidFill>
                          <a:schemeClr val="accent4">
                            <a:lumMod val="7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 b="0" i="1" kern="100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40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kern="10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𝑥𝑐</m:t>
                        </m:r>
                      </m:sup>
                    </m:sSup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kern="10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</m:sup>
                    </m:sSup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400" b="0" i="1" kern="100" smtClean="0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kern="100" smtClean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kern="100" smtClean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2400" b="0" i="1" kern="100" smtClean="0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sz="2400" i="1" kern="10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sz="2400"/>
                  <a:t>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kern="10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𝑥𝑐</m:t>
                        </m:r>
                      </m:sup>
                    </m:sSup>
                    <m:r>
                      <a:rPr lang="en-US" sz="2400" b="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kern="10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sz="2400" b="0" i="1" kern="100" smtClean="0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𝑥𝑐</m:t>
                        </m:r>
                      </m:sup>
                    </m:sSup>
                  </m:oMath>
                </a14:m>
                <a:r>
                  <a:rPr lang="en-US" sz="2400"/>
                  <a:t> </a:t>
                </a:r>
              </a:p>
              <a:p>
                <a:r>
                  <a:rPr lang="en-US" sz="2400"/>
                  <a:t>The protocol is, in fact, correct.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E3CD455B-0CB9-EA16-8681-1F36B67846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27051" y="1412875"/>
                <a:ext cx="4056781" cy="4320381"/>
              </a:xfrm>
              <a:blipFill>
                <a:blip r:embed="rId2"/>
                <a:stretch>
                  <a:fillRect l="-2252" t="-1130" r="-1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">
            <a:extLst>
              <a:ext uri="{FF2B5EF4-FFF2-40B4-BE49-F238E27FC236}">
                <a16:creationId xmlns:a16="http://schemas.microsoft.com/office/drawing/2014/main" id="{53AA46C4-8EEC-49D3-1EC4-2329AE9DB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482" y="941672"/>
            <a:ext cx="7149030" cy="52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0900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83074B2B-875D-4ABC-842D-ED60A0295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it-IT">
                <a:latin typeface="Calibri"/>
                <a:ea typeface="Calibri"/>
                <a:cs typeface="Calibri"/>
              </a:rPr>
              <a:t>WiFi</a:t>
            </a:r>
            <a:endParaRPr lang="it-IT">
              <a:ea typeface="Calibri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A687BB7-25CE-4F8C-A93C-3BF1A271E55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pPr marL="342900" indent="-342900">
              <a:buChar char="•"/>
            </a:pPr>
            <a:r>
              <a:rPr lang="en-US" sz="2400" noProof="0">
                <a:ea typeface="Calibri"/>
                <a:cs typeface="Calibri"/>
              </a:rPr>
              <a:t>Introduced in September 1997, Wi-Fi is a trademark of the </a:t>
            </a:r>
            <a:r>
              <a:rPr lang="en-US" sz="2400" noProof="0">
                <a:ea typeface="Calibri"/>
                <a:cs typeface="Calibri"/>
                <a:hlinkClick r:id="rId2"/>
              </a:rPr>
              <a:t>Wi-Fi alliance</a:t>
            </a:r>
            <a:r>
              <a:rPr lang="en-US" sz="2400" noProof="0">
                <a:ea typeface="Calibri"/>
                <a:cs typeface="Calibri"/>
              </a:rPr>
              <a:t>, a non-profit organization that permits  the usage of the Wi-Fi </a:t>
            </a:r>
            <a:r>
              <a:rPr lang="en-US" sz="2400" b="1" noProof="0">
                <a:ea typeface="Calibri"/>
                <a:cs typeface="Calibri"/>
              </a:rPr>
              <a:t>certification</a:t>
            </a:r>
            <a:r>
              <a:rPr lang="en-US" sz="2400" noProof="0">
                <a:ea typeface="Calibri"/>
                <a:cs typeface="Calibri"/>
              </a:rPr>
              <a:t> to those devices that successfully allow device </a:t>
            </a:r>
            <a:r>
              <a:rPr lang="en-US" sz="2400" b="1" noProof="0">
                <a:ea typeface="Calibri"/>
                <a:cs typeface="Calibri"/>
              </a:rPr>
              <a:t>interoperability</a:t>
            </a:r>
            <a:r>
              <a:rPr lang="it-IT" sz="2400">
                <a:ea typeface="Calibri"/>
                <a:cs typeface="Calibri"/>
              </a:rPr>
              <a:t>. </a:t>
            </a:r>
            <a:endParaRPr lang="en-US"/>
          </a:p>
          <a:p>
            <a:pPr marL="342900" indent="-342900">
              <a:buChar char="•"/>
            </a:pPr>
            <a:endParaRPr lang="it-IT" sz="2400">
              <a:ea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400" noProof="0">
                <a:ea typeface="Calibri"/>
                <a:cs typeface="Calibri"/>
              </a:rPr>
              <a:t>It is based on a family of protocols, namely the </a:t>
            </a:r>
            <a:r>
              <a:rPr lang="en-US" sz="2400" b="1" u="sng" noProof="0">
                <a:ea typeface="Calibri"/>
                <a:cs typeface="Calibri"/>
              </a:rPr>
              <a:t>IEEE 802.11 protocols</a:t>
            </a:r>
            <a:r>
              <a:rPr lang="en-US" sz="2400" noProof="0">
                <a:ea typeface="Calibri"/>
                <a:cs typeface="Calibri"/>
              </a:rPr>
              <a:t>, and provides network connectivity to devices without the need of wires</a:t>
            </a:r>
            <a:r>
              <a:rPr lang="it-IT" sz="2400">
                <a:ea typeface="Calibri"/>
                <a:cs typeface="Calibri"/>
              </a:rPr>
              <a:t>. </a:t>
            </a:r>
          </a:p>
          <a:p>
            <a:pPr marL="342900" indent="-342900">
              <a:buChar char="•"/>
            </a:pPr>
            <a:endParaRPr lang="it-IT" sz="2400">
              <a:ea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400" noProof="0">
                <a:ea typeface="Calibri"/>
                <a:cs typeface="Calibri"/>
              </a:rPr>
              <a:t>Devices compliant with IEEE 802.11 protocols but not interoperable enough are simply referred as </a:t>
            </a:r>
            <a:r>
              <a:rPr lang="en-US" sz="2400" b="1" noProof="0">
                <a:ea typeface="Calibri"/>
                <a:cs typeface="Calibri"/>
              </a:rPr>
              <a:t>WLAN</a:t>
            </a:r>
            <a:r>
              <a:rPr lang="en-US" sz="2400" noProof="0">
                <a:ea typeface="Calibri"/>
                <a:cs typeface="Calibri"/>
              </a:rPr>
              <a:t>, Wireless Local Area Network</a:t>
            </a:r>
            <a:r>
              <a:rPr lang="it-IT" sz="2400">
                <a:ea typeface="Calibri"/>
                <a:cs typeface="Calibri"/>
              </a:rPr>
              <a:t>. </a:t>
            </a:r>
          </a:p>
          <a:p>
            <a:pPr marL="342900" indent="-342900">
              <a:buChar char="•"/>
            </a:pPr>
            <a:endParaRPr lang="it-IT" sz="240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983331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385B4-2C3D-E147-DCA5-831267ACA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656835-2484-24F3-0512-AE929FF59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Schnorr’s Identity Protocol: Soundness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4B9B4C17-8ED8-1508-95E8-5F00F5EC1868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27051" y="1412875"/>
                <a:ext cx="4056781" cy="4320381"/>
              </a:xfrm>
            </p:spPr>
            <p:txBody>
              <a:bodyPr/>
              <a:lstStyle/>
              <a:p>
                <a:r>
                  <a:rPr lang="en-US" sz="2400"/>
                  <a:t>Let’s now create an </a:t>
                </a:r>
                <a:r>
                  <a:rPr lang="en-US" sz="2400" b="1" u="sng"/>
                  <a:t>Extractor</a:t>
                </a:r>
                <a:r>
                  <a:rPr lang="en-US" sz="2400"/>
                  <a:t> algorithm in which a </a:t>
                </a:r>
                <a:r>
                  <a:rPr lang="en-US" sz="2400" u="sng"/>
                  <a:t>malicious verifier wants to extract the secret </a:t>
                </a:r>
                <a14:m>
                  <m:oMath xmlns:m="http://schemas.openxmlformats.org/officeDocument/2006/math">
                    <m:r>
                      <a:rPr lang="en-US" sz="2400" b="1" i="1" u="sng" smtClean="0"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en-US" sz="2400"/>
                  <a:t>.</a:t>
                </a:r>
              </a:p>
              <a:p>
                <a:r>
                  <a:rPr lang="en-US" sz="2400"/>
                  <a:t>The malicious verifier has a special power: </a:t>
                </a:r>
                <a:r>
                  <a:rPr lang="en-US" sz="2400" b="1"/>
                  <a:t>rewinding</a:t>
                </a:r>
                <a:r>
                  <a:rPr lang="en-US" sz="2400"/>
                  <a:t>. While performing the Schnorr identification protocol, </a:t>
                </a:r>
                <a:r>
                  <a:rPr lang="en-US" sz="2400" u="sng"/>
                  <a:t>at any point he can keep the data and rollback the protocol to any of the previous steps</a:t>
                </a:r>
                <a:r>
                  <a:rPr lang="en-US" sz="2400"/>
                  <a:t>.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4B9B4C17-8ED8-1508-95E8-5F00F5EC18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27051" y="1412875"/>
                <a:ext cx="4056781" cy="4320381"/>
              </a:xfrm>
              <a:blipFill>
                <a:blip r:embed="rId2"/>
                <a:stretch>
                  <a:fillRect l="-2252" t="-1130" r="-2853" b="-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">
            <a:extLst>
              <a:ext uri="{FF2B5EF4-FFF2-40B4-BE49-F238E27FC236}">
                <a16:creationId xmlns:a16="http://schemas.microsoft.com/office/drawing/2014/main" id="{9EA26E17-2505-F2D1-957B-1DC22EF35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482" y="797607"/>
            <a:ext cx="7149030" cy="52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18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73343-2225-0124-1753-0606EDDA4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C013CCC-B006-90CC-BFA1-97F0C88E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Schnorr’s Identity Protocol: Soundness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1CA84FB7-DF0E-C217-BFBB-2DDF8B3E4F0B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27051" y="1412875"/>
                <a:ext cx="4056781" cy="4320381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/>
                </a:pPr>
                <a:r>
                  <a:rPr lang="en-US" sz="2400"/>
                  <a:t>At first, he obtains a valid conversation </a:t>
                </a:r>
                <a14:m>
                  <m:oMath xmlns:m="http://schemas.openxmlformats.org/officeDocument/2006/math">
                    <m:r>
                      <a:rPr lang="en-US" sz="2400" i="1" kern="10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/>
                  <a:t> by executing steps 1, 2, and three 3 with the prover.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/>
                  <a:t>The verifier then </a:t>
                </a:r>
                <a:r>
                  <a:rPr lang="en-US" sz="2400" b="1" u="sng"/>
                  <a:t>rewinds</a:t>
                </a:r>
                <a:r>
                  <a:rPr lang="en-US" sz="2400"/>
                  <a:t> the state of the algorithm to step 2. He generates a new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/>
                  <a:t> and sends it to the prover, which, in turn, responds with a new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/>
                  <a:t>:</a:t>
                </a:r>
                <a:br>
                  <a:rPr lang="en-US" sz="240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400" i="1" kern="10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/>
                  <a:t>.</a:t>
                </a:r>
              </a:p>
              <a:p>
                <a:endParaRPr lang="en-US" sz="240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1CA84FB7-DF0E-C217-BFBB-2DDF8B3E4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27051" y="1412875"/>
                <a:ext cx="4056781" cy="4320381"/>
              </a:xfrm>
              <a:blipFill>
                <a:blip r:embed="rId2"/>
                <a:stretch>
                  <a:fillRect l="-2402" t="-1271" b="-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">
            <a:extLst>
              <a:ext uri="{FF2B5EF4-FFF2-40B4-BE49-F238E27FC236}">
                <a16:creationId xmlns:a16="http://schemas.microsoft.com/office/drawing/2014/main" id="{E12657E6-C43E-41B9-54F5-97A56101E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482" y="797607"/>
            <a:ext cx="7149030" cy="52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64136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B4C507-431D-07EA-0BE1-075224A16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070F82-1AAB-C86A-3688-D51F16C43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Schnorr’s Identity Protocol: Soundness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B98E5303-1F88-A385-2DC8-08024F94C8E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27051" y="1412875"/>
                <a:ext cx="4056781" cy="4320381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sup>
                    </m:sSup>
                  </m:oMath>
                </a14:m>
                <a:r>
                  <a:rPr lang="en-US" sz="240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kern="10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sz="2400"/>
                  <a:t> he knows that:</a:t>
                </a:r>
                <a:br>
                  <a:rPr lang="en-US" sz="240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  <m:r>
                      <a:rPr 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br>
                  <a:rPr lang="en-US" sz="2400"/>
                </a:br>
                <a:br>
                  <a:rPr lang="en-US" sz="2400"/>
                </a:br>
                <a14:m>
                  <m:oMath xmlns:m="http://schemas.openxmlformats.org/officeDocument/2006/math"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sz="24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p>
                        </m:sSup>
                      </m:den>
                    </m:f>
                  </m:oMath>
                </a14:m>
                <a:br>
                  <a:rPr lang="en-US" sz="2400"/>
                </a:br>
                <a:br>
                  <a:rPr lang="en-US" sz="240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US" sz="240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B98E5303-1F88-A385-2DC8-08024F94C8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27051" y="1412875"/>
                <a:ext cx="4056781" cy="4320381"/>
              </a:xfrm>
              <a:blipFill>
                <a:blip r:embed="rId2"/>
                <a:stretch>
                  <a:fillRect l="-2402" t="-1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">
            <a:extLst>
              <a:ext uri="{FF2B5EF4-FFF2-40B4-BE49-F238E27FC236}">
                <a16:creationId xmlns:a16="http://schemas.microsoft.com/office/drawing/2014/main" id="{9C29B29F-192B-69FF-9CC3-1DAFBE3FBE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482" y="797607"/>
            <a:ext cx="7149030" cy="52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21637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37644-03EA-5BC4-6372-6A1E641C3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FEEAC40-A038-9143-D023-6F89DB70D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Schnorr’s Identity Protocol: Soundness (3)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737E8306-1F5E-70BB-C340-CCE053E36829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27051" y="1412875"/>
                <a:ext cx="4056781" cy="4320381"/>
              </a:xfrm>
            </p:spPr>
            <p:txBody>
              <a:bodyPr/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en-US" sz="240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𝑥𝑐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br>
                  <a:rPr lang="en-US" sz="2400" b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br>
                  <a:rPr lang="en-US" sz="2400" b="0">
                    <a:solidFill>
                      <a:schemeClr val="accent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br>
                  <a:rPr lang="en-US" sz="2400" b="0">
                    <a:solidFill>
                      <a:schemeClr val="accent1"/>
                    </a:solidFill>
                  </a:rPr>
                </a:br>
                <a:br>
                  <a:rPr lang="en-US" sz="2400" i="1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r>
                          <a:rPr lang="en-US" sz="24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oMath>
                </a14:m>
                <a:endParaRPr lang="en-US" sz="2400" b="0">
                  <a:solidFill>
                    <a:schemeClr val="accent1"/>
                  </a:solidFill>
                </a:endParaRPr>
              </a:p>
              <a:p>
                <a:br>
                  <a:rPr lang="en-US" sz="2400" b="0"/>
                </a:br>
                <a:r>
                  <a:rPr lang="en-US" sz="2400" b="0"/>
                  <a:t>The verifier has successfully extracted the secret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/>
                  <a:t>. </a:t>
                </a:r>
                <a:br>
                  <a:rPr lang="en-US" sz="2400" b="0"/>
                </a:br>
                <a:r>
                  <a:rPr lang="en-US" sz="2400" b="0"/>
                  <a:t>This is why i</a:t>
                </a:r>
                <a:r>
                  <a:rPr lang="en-US" sz="2400"/>
                  <a:t>n real scenarios, </a:t>
                </a:r>
                <a:r>
                  <a:rPr lang="en-US" sz="2400" b="1" u="sng"/>
                  <a:t>rewinding</a:t>
                </a:r>
                <a:r>
                  <a:rPr lang="en-US" sz="2400"/>
                  <a:t> is strictly </a:t>
                </a:r>
                <a:r>
                  <a:rPr lang="en-US" sz="2400" b="1" u="sng"/>
                  <a:t>forbidden</a:t>
                </a:r>
                <a:r>
                  <a:rPr lang="en-US" sz="2400" b="0"/>
                  <a:t>.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737E8306-1F5E-70BB-C340-CCE053E36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27051" y="1412875"/>
                <a:ext cx="4056781" cy="4320381"/>
              </a:xfrm>
              <a:blipFill>
                <a:blip r:embed="rId2"/>
                <a:stretch>
                  <a:fillRect l="-2402" t="-1271" r="-10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">
            <a:extLst>
              <a:ext uri="{FF2B5EF4-FFF2-40B4-BE49-F238E27FC236}">
                <a16:creationId xmlns:a16="http://schemas.microsoft.com/office/drawing/2014/main" id="{7F0389D4-CDDD-C05C-585A-F82CD5DCB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482" y="797607"/>
            <a:ext cx="7149030" cy="52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0813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F38A4-CB38-1809-7B3B-F985E078A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141068-E735-7C7F-00BD-336A9B605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Schnorr’s Identity Protocol: Zero-Knowledge (1)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EF1883C4-6719-7E44-8831-7499677EDBB6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27051" y="1412875"/>
                <a:ext cx="4056781" cy="4320381"/>
              </a:xfrm>
            </p:spPr>
            <p:txBody>
              <a:bodyPr/>
              <a:lstStyle/>
              <a:p>
                <a:r>
                  <a:rPr lang="en-US" sz="2400" b="0"/>
                  <a:t>It’s now time to prove that the Schnorr identification protocol is, in fact, </a:t>
                </a:r>
                <a:r>
                  <a:rPr lang="en-US" sz="2400" b="1"/>
                  <a:t>Zero-Knowledge</a:t>
                </a:r>
                <a:r>
                  <a:rPr lang="en-US" sz="2400" b="0"/>
                  <a:t>.</a:t>
                </a:r>
              </a:p>
              <a:p>
                <a:endParaRPr lang="en-US" sz="2400"/>
              </a:p>
              <a:p>
                <a:r>
                  <a:rPr lang="en-US" sz="2400" b="0"/>
                  <a:t>This is done theoretically by creating a </a:t>
                </a:r>
                <a:r>
                  <a:rPr lang="en-US" sz="2400" b="1" u="sng"/>
                  <a:t>Simulator</a:t>
                </a:r>
                <a:r>
                  <a:rPr lang="en-US" sz="2400" b="0"/>
                  <a:t> algorithm that simulates a valid conversation </a:t>
                </a:r>
                <a14:m>
                  <m:oMath xmlns:m="http://schemas.openxmlformats.org/officeDocument/2006/math">
                    <m:r>
                      <a:rPr lang="en-US" sz="2400" i="1" kern="100">
                        <a:solidFill>
                          <a:schemeClr val="accent4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i="1" kern="100"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b="0"/>
                  <a:t> without knowledge of the secret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b="0"/>
                  <a:t>.</a:t>
                </a:r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EF1883C4-6719-7E44-8831-7499677EDB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27051" y="1412875"/>
                <a:ext cx="4056781" cy="4320381"/>
              </a:xfrm>
              <a:blipFill>
                <a:blip r:embed="rId2"/>
                <a:stretch>
                  <a:fillRect l="-2252" t="-1130" r="-16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">
            <a:extLst>
              <a:ext uri="{FF2B5EF4-FFF2-40B4-BE49-F238E27FC236}">
                <a16:creationId xmlns:a16="http://schemas.microsoft.com/office/drawing/2014/main" id="{E06B861E-D3BE-81E1-52A3-73859A076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482" y="797607"/>
            <a:ext cx="7149030" cy="52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18505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8FC5F-A66D-533E-1114-11E92B975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5016EF6-A886-91A0-DE9C-E15E2F71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Schnorr’s Identity Protocol: Zero-Knowledge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11D01FA2-AEE3-0532-23F5-00A73BA567FD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27051" y="1412875"/>
                <a:ext cx="4056781" cy="4320381"/>
              </a:xfrm>
            </p:spPr>
            <p:txBody>
              <a:bodyPr/>
              <a:lstStyle/>
              <a:p>
                <a:r>
                  <a:rPr lang="en-US" sz="2400" b="0"/>
                  <a:t>The Simulator acts in a </a:t>
                </a:r>
                <a:r>
                  <a:rPr lang="en-US" sz="2400" b="1" u="sng"/>
                  <a:t>backwards</a:t>
                </a:r>
                <a:r>
                  <a:rPr lang="en-US" sz="2400" b="0"/>
                  <a:t> way with respect to th</a:t>
                </a:r>
                <a:r>
                  <a:rPr lang="en-US" sz="2400"/>
                  <a:t>e original algorithm. </a:t>
                </a:r>
              </a:p>
              <a:p>
                <a:endParaRPr lang="en-US" sz="240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400" b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 b="0"/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sz="2400" b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400"/>
                  <a:t> </a:t>
                </a:r>
                <a14:m>
                  <m:oMath xmlns:m="http://schemas.openxmlformats.org/officeDocument/2006/math">
                    <m:r>
                      <a:rPr lang="en-US" sz="2400" b="0" i="1" kern="100" smtClean="0">
                        <a:solidFill>
                          <a:srgbClr val="7030A0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←</m:t>
                    </m:r>
                    <m:f>
                      <m:fPr>
                        <m:ctrlPr>
                          <a:rPr lang="en-US" sz="2400" b="0" i="1" kern="1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400" b="0" i="1" kern="1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kern="1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2400" b="0" i="1" kern="1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kern="1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h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p>
                        </m:sSup>
                      </m:den>
                    </m:f>
                  </m:oMath>
                </a14:m>
                <a:endParaRPr lang="en-US" sz="240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b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b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b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11D01FA2-AEE3-0532-23F5-00A73BA567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27051" y="1412875"/>
                <a:ext cx="4056781" cy="4320381"/>
              </a:xfrm>
              <a:blipFill>
                <a:blip r:embed="rId2"/>
                <a:stretch>
                  <a:fillRect l="-2402" t="-1130" r="-3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">
            <a:extLst>
              <a:ext uri="{FF2B5EF4-FFF2-40B4-BE49-F238E27FC236}">
                <a16:creationId xmlns:a16="http://schemas.microsoft.com/office/drawing/2014/main" id="{C950A7B9-D503-B2CB-C5D6-0572033C1E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482" y="797607"/>
            <a:ext cx="7149030" cy="52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0400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83E7F-12A5-E9F1-F1DA-A729381AE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0F94B63-A7F0-713F-B0D7-35F08A302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Schnorr’s Identity Protocol: Zero-Knowledge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50978075-8861-35C6-339F-65F1DE8F8A67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27051" y="1412875"/>
                <a:ext cx="4056781" cy="4320381"/>
              </a:xfrm>
            </p:spPr>
            <p:txBody>
              <a:bodyPr/>
              <a:lstStyle/>
              <a:p>
                <a:r>
                  <a:rPr lang="en-US" sz="2400" b="0"/>
                  <a:t>Proof: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kern="100" smtClean="0">
                          <a:solidFill>
                            <a:srgbClr val="7030A0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𝑢</m:t>
                      </m:r>
                      <m:r>
                        <a:rPr lang="en-US" sz="24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400"/>
              </a:p>
              <a:p>
                <a:endParaRPr lang="en-US" sz="2400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4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kern="10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sz="24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2400" b="0" i="1" kern="10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  <m:r>
                                <a:rPr lang="en-US" sz="2400" b="0" i="1" kern="10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4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br>
                  <a:rPr lang="en-US" sz="2400"/>
                </a:br>
                <a:endParaRPr lang="en-US" sz="2400"/>
              </a:p>
              <a:p>
                <a:endParaRPr lang="en-US" sz="2400" i="1" kern="100"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400" b="0" i="1" kern="1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e>
                            <m:sup>
                              <m:r>
                                <a:rPr lang="en-US" sz="2400" i="1" kern="10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b="0" i="1" kern="10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  <a:p>
                <a:endParaRPr lang="en-US" sz="2400" b="0"/>
              </a:p>
              <a:p>
                <a:endParaRPr lang="en-US" sz="2400" b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b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b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50978075-8861-35C6-339F-65F1DE8F8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27051" y="1412875"/>
                <a:ext cx="4056781" cy="4320381"/>
              </a:xfrm>
              <a:blipFill>
                <a:blip r:embed="rId2"/>
                <a:stretch>
                  <a:fillRect l="-2252" t="-1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">
            <a:extLst>
              <a:ext uri="{FF2B5EF4-FFF2-40B4-BE49-F238E27FC236}">
                <a16:creationId xmlns:a16="http://schemas.microsoft.com/office/drawing/2014/main" id="{C5BD1C98-6629-5355-451F-50D107370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482" y="797607"/>
            <a:ext cx="7149030" cy="52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79127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CE4A8-FDCC-3F3D-01E1-E686E5000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4FE5C0B-F5CB-C09B-99B9-27F6EBDE2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Schnorr’s Identity Protocol: Zero-Knowledge (2)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82B6C6C5-7EDF-DCB0-2657-68CEA81757D0}"/>
                  </a:ext>
                </a:extLst>
              </p:cNvPr>
              <p:cNvSpPr>
                <a:spLocks noGrp="1"/>
              </p:cNvSpPr>
              <p:nvPr>
                <p:ph type="body" sz="quarter" idx="11"/>
              </p:nvPr>
            </p:nvSpPr>
            <p:spPr>
              <a:xfrm>
                <a:off x="527051" y="1412875"/>
                <a:ext cx="4056781" cy="4320381"/>
              </a:xfrm>
            </p:spPr>
            <p:txBody>
              <a:bodyPr/>
              <a:lstStyle/>
              <a:p>
                <a:r>
                  <a:rPr lang="en-US" sz="2400" b="0"/>
                  <a:t>Cont.</a:t>
                </a:r>
              </a:p>
              <a:p>
                <a:r>
                  <a:rPr lang="en-US" sz="2400" b="0"/>
                  <a:t> </a:t>
                </a:r>
                <a:endParaRPr lang="en-US" sz="2400" i="1" kern="100">
                  <a:latin typeface="Cambria Math" panose="02040503050406030204" pitchFamily="18" charset="0"/>
                  <a:ea typeface="Aptos" panose="020B000402020202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p>
                      </m:sSup>
                      <m:r>
                        <a:rPr lang="en-US" sz="24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kern="100" smtClean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 kern="10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  <m:r>
                            <a:rPr lang="en-US" sz="24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r>
                        <a:rPr lang="en-US" sz="2400" i="1" kern="10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sz="2400" i="1" kern="10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kern="10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𝑥𝑐</m:t>
                      </m:r>
                    </m:oMath>
                  </m:oMathPara>
                </a14:m>
                <a:endParaRPr lang="en-US" sz="2400"/>
              </a:p>
              <a:p>
                <a:endParaRPr lang="en-US" sz="2400"/>
              </a:p>
              <a:p>
                <a:r>
                  <a:rPr lang="en-US" sz="2400"/>
                  <a:t>Hence, we proved that Simulator produces a valid conversation without knowledge of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/>
                  <a:t>.</a:t>
                </a:r>
              </a:p>
              <a:p>
                <a:endParaRPr lang="en-US" sz="2400"/>
              </a:p>
              <a:p>
                <a:endParaRPr lang="en-US" sz="2400" b="0"/>
              </a:p>
              <a:p>
                <a:endParaRPr lang="en-US" sz="2400" b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b="0"/>
              </a:p>
              <a:p>
                <a:pPr marL="457200" indent="-457200">
                  <a:buFont typeface="+mj-lt"/>
                  <a:buAutoNum type="arabicPeriod"/>
                </a:pPr>
                <a:endParaRPr lang="en-US" sz="2400" b="0"/>
              </a:p>
            </p:txBody>
          </p:sp>
        </mc:Choice>
        <mc:Fallback xmlns="">
          <p:sp>
            <p:nvSpPr>
              <p:cNvPr id="3" name="Segnaposto testo 2">
                <a:extLst>
                  <a:ext uri="{FF2B5EF4-FFF2-40B4-BE49-F238E27FC236}">
                    <a16:creationId xmlns:a16="http://schemas.microsoft.com/office/drawing/2014/main" id="{82B6C6C5-7EDF-DCB0-2657-68CEA81757D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1"/>
              </p:nvPr>
            </p:nvSpPr>
            <p:spPr>
              <a:xfrm>
                <a:off x="527051" y="1412875"/>
                <a:ext cx="4056781" cy="4320381"/>
              </a:xfrm>
              <a:blipFill>
                <a:blip r:embed="rId2"/>
                <a:stretch>
                  <a:fillRect l="-2252" t="-1130" b="-15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1">
            <a:extLst>
              <a:ext uri="{FF2B5EF4-FFF2-40B4-BE49-F238E27FC236}">
                <a16:creationId xmlns:a16="http://schemas.microsoft.com/office/drawing/2014/main" id="{ED1F9591-76FD-5F47-8EA8-819A98FB2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9482" y="797607"/>
            <a:ext cx="7149030" cy="5262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01796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E6D05660-2E87-4B80-9A8E-95747EB49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Credits:</a:t>
            </a:r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6DFE9118-0586-4E53-A85C-42A8320DC32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/>
              <a:t>Alessandro Buldini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F698B0D1-3F70-4A36-9475-C989BD9EA1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DEA3E7BA-361D-45FB-8C4D-79C904A290E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it-IT"/>
              <a:t>alessandro.buldini@unibo.it</a:t>
            </a:r>
          </a:p>
        </p:txBody>
      </p:sp>
    </p:spTree>
    <p:extLst>
      <p:ext uri="{BB962C8B-B14F-4D97-AF65-F5344CB8AC3E}">
        <p14:creationId xmlns:p14="http://schemas.microsoft.com/office/powerpoint/2010/main" val="2254969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3C16-F690-ECCC-5128-EF13E34DC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Calibri"/>
                <a:ea typeface="Calibri"/>
                <a:cs typeface="Calibri"/>
              </a:rPr>
              <a:t>802.11 protocols 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0F1EE1-E2C6-3039-DC14-576018850B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pPr marL="342900" indent="-342900">
              <a:buChar char="•"/>
            </a:pPr>
            <a:r>
              <a:rPr lang="en-US" sz="2400" noProof="0">
                <a:ea typeface="Calibri"/>
                <a:cs typeface="Calibri"/>
              </a:rPr>
              <a:t>Each component of the family (802.11a, 802.11b, 802.11g, 802.11n, 802.11ac, …) differs from each other either in transfer speed or radio frequency. </a:t>
            </a:r>
            <a:r>
              <a:rPr lang="en-US" sz="2400" u="sng" noProof="0">
                <a:ea typeface="Calibri"/>
                <a:cs typeface="Calibri"/>
              </a:rPr>
              <a:t>Each variation has a high degree of retro-</a:t>
            </a:r>
            <a:r>
              <a:rPr lang="en-US" sz="2400" u="sng" noProof="0" err="1">
                <a:ea typeface="Calibri"/>
                <a:cs typeface="Calibri"/>
              </a:rPr>
              <a:t>compatiblity</a:t>
            </a:r>
            <a:r>
              <a:rPr lang="it-IT" sz="2400">
                <a:ea typeface="Calibri"/>
                <a:cs typeface="Calibri"/>
              </a:rPr>
              <a:t>.</a:t>
            </a:r>
            <a:endParaRPr lang="en-US">
              <a:ea typeface="Calibri"/>
              <a:cs typeface="Calibri"/>
            </a:endParaRPr>
          </a:p>
          <a:p>
            <a:pPr marL="342900" indent="-342900">
              <a:buChar char="•"/>
            </a:pPr>
            <a:endParaRPr lang="it-IT" sz="2400">
              <a:ea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400" noProof="0">
                <a:ea typeface="Calibri"/>
                <a:cs typeface="Calibri"/>
              </a:rPr>
              <a:t>For example, the most widespread version as of today is still </a:t>
            </a:r>
            <a:r>
              <a:rPr lang="en-US" sz="2400" b="1" noProof="0">
                <a:ea typeface="Calibri"/>
                <a:cs typeface="Calibri"/>
              </a:rPr>
              <a:t>802.11ac</a:t>
            </a:r>
            <a:r>
              <a:rPr lang="en-US" sz="2400" noProof="0">
                <a:ea typeface="Calibri"/>
                <a:cs typeface="Calibri"/>
              </a:rPr>
              <a:t>, namely </a:t>
            </a:r>
            <a:r>
              <a:rPr lang="en-US" sz="2400" b="1" noProof="0">
                <a:ea typeface="Calibri"/>
                <a:cs typeface="Calibri"/>
              </a:rPr>
              <a:t>Wi-Fi 5</a:t>
            </a:r>
            <a:r>
              <a:rPr lang="en-US" sz="2400" noProof="0">
                <a:ea typeface="Calibri"/>
                <a:cs typeface="Calibri"/>
              </a:rPr>
              <a:t>, has a maximum speed of ~6900 Mbit/s and leverages the 2.4, 5, and 6 </a:t>
            </a:r>
            <a:r>
              <a:rPr lang="en-US" sz="2400" noProof="0" err="1">
                <a:ea typeface="Calibri"/>
                <a:cs typeface="Calibri"/>
              </a:rPr>
              <a:t>Ghz</a:t>
            </a:r>
            <a:r>
              <a:rPr lang="en-US" sz="2400" noProof="0">
                <a:ea typeface="Calibri"/>
                <a:cs typeface="Calibri"/>
              </a:rPr>
              <a:t> radio frequencies</a:t>
            </a:r>
            <a:r>
              <a:rPr lang="it-IT" sz="2400">
                <a:ea typeface="Calibri"/>
                <a:cs typeface="Calibri"/>
              </a:rPr>
              <a:t>. </a:t>
            </a:r>
            <a:endParaRPr lang="en-US" sz="2400">
              <a:ea typeface="Calibri"/>
              <a:cs typeface="Calibri"/>
            </a:endParaRPr>
          </a:p>
          <a:p>
            <a:pPr marL="342900" indent="-342900">
              <a:buChar char="•"/>
            </a:pPr>
            <a:endParaRPr lang="it-IT" sz="2400">
              <a:ea typeface="Calibri"/>
              <a:cs typeface="Calibri"/>
            </a:endParaRPr>
          </a:p>
          <a:p>
            <a:pPr marL="342900" indent="-342900">
              <a:buChar char="•"/>
            </a:pPr>
            <a:r>
              <a:rPr lang="en-US" sz="2400" noProof="0">
                <a:ea typeface="Calibri"/>
                <a:cs typeface="Calibri"/>
              </a:rPr>
              <a:t>More recent evolutions, like </a:t>
            </a:r>
            <a:r>
              <a:rPr lang="en-US" sz="2400" b="1" noProof="0">
                <a:ea typeface="Calibri"/>
                <a:cs typeface="Calibri"/>
              </a:rPr>
              <a:t>Wi-Fi 8</a:t>
            </a:r>
            <a:r>
              <a:rPr lang="en-US" sz="2400" noProof="0">
                <a:ea typeface="Calibri"/>
                <a:cs typeface="Calibri"/>
              </a:rPr>
              <a:t>, use the same radio frequencies, but offer higher transmission rates up to the 100'000 </a:t>
            </a:r>
            <a:r>
              <a:rPr lang="en-US" sz="2400" noProof="0" err="1">
                <a:ea typeface="Calibri"/>
                <a:cs typeface="Calibri"/>
              </a:rPr>
              <a:t>MBit</a:t>
            </a:r>
            <a:r>
              <a:rPr lang="en-US" sz="2400" noProof="0">
                <a:ea typeface="Calibri"/>
                <a:cs typeface="Calibri"/>
              </a:rPr>
              <a:t>/s mark</a:t>
            </a:r>
            <a:r>
              <a:rPr lang="it-IT" sz="2400">
                <a:ea typeface="Calibri"/>
                <a:cs typeface="Calibri"/>
              </a:rPr>
              <a:t>. </a:t>
            </a:r>
            <a:endParaRPr lang="en-US" sz="2400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it-IT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398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AC88F-44A9-5F4A-5E41-A0E3DF045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Calibri"/>
                <a:ea typeface="Calibri"/>
                <a:cs typeface="Calibri"/>
              </a:rPr>
              <a:t>Typical Interaction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8B780-B496-8ACA-35F1-AA2B73F91F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27051" y="1412875"/>
            <a:ext cx="4636407" cy="4314939"/>
          </a:xfrm>
        </p:spPr>
        <p:txBody>
          <a:bodyPr lIns="91440" tIns="45720" rIns="91440" bIns="45720" anchor="t"/>
          <a:lstStyle/>
          <a:p>
            <a:r>
              <a:rPr lang="en-US" sz="2400">
                <a:ea typeface="Calibri"/>
                <a:cs typeface="Calibri"/>
              </a:rPr>
              <a:t>In a typical scenario, the Wi-Fi network has two architectural components:</a:t>
            </a:r>
          </a:p>
          <a:p>
            <a:pPr marL="285750" indent="-285750">
              <a:buChar char="•"/>
            </a:pPr>
            <a:r>
              <a:rPr lang="en-US" sz="2400">
                <a:ea typeface="Calibri"/>
                <a:cs typeface="Calibri"/>
              </a:rPr>
              <a:t>One or multiple </a:t>
            </a:r>
            <a:r>
              <a:rPr lang="en-US" sz="2400" b="1">
                <a:ea typeface="Calibri"/>
                <a:cs typeface="Calibri"/>
              </a:rPr>
              <a:t>Stations (STA)</a:t>
            </a:r>
            <a:r>
              <a:rPr lang="en-US" sz="2400">
                <a:ea typeface="Calibri"/>
                <a:cs typeface="Calibri"/>
              </a:rPr>
              <a:t>: a wireless endpoint device. Typical examples are laptops, phones, and other electronical devices compatible with the IEEE 802.11 standard.</a:t>
            </a:r>
          </a:p>
          <a:p>
            <a:pPr marL="285750" indent="-285750">
              <a:buChar char="•"/>
            </a:pPr>
            <a:r>
              <a:rPr lang="en-US" sz="2400">
                <a:ea typeface="Calibri"/>
                <a:cs typeface="Calibri"/>
              </a:rPr>
              <a:t>The </a:t>
            </a:r>
            <a:r>
              <a:rPr lang="en-US" sz="2400" b="1">
                <a:ea typeface="Calibri"/>
                <a:cs typeface="Calibri"/>
              </a:rPr>
              <a:t>Access Point (AP)</a:t>
            </a:r>
            <a:r>
              <a:rPr lang="en-US" sz="2400">
                <a:ea typeface="Calibri"/>
                <a:cs typeface="Calibri"/>
              </a:rPr>
              <a:t>: the component that connects stations to the wired network.</a:t>
            </a:r>
          </a:p>
          <a:p>
            <a:pPr marL="285750" indent="-285750">
              <a:buChar char="•"/>
            </a:pPr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pic>
        <p:nvPicPr>
          <p:cNvPr id="4" name="Picture 3" descr="A group of devices with wifi signal&#10;&#10;AI-generated content may be incorrect.">
            <a:extLst>
              <a:ext uri="{FF2B5EF4-FFF2-40B4-BE49-F238E27FC236}">
                <a16:creationId xmlns:a16="http://schemas.microsoft.com/office/drawing/2014/main" id="{5C261D16-BFF2-2E56-2AD6-5CD036AA5C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599" y="1273629"/>
            <a:ext cx="6167187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900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E59CBD2A-13DB-4944-958F-D2CD64CE1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it-IT">
                <a:latin typeface="Calibri"/>
                <a:ea typeface="Calibri"/>
                <a:cs typeface="Calibri"/>
              </a:rPr>
              <a:t>Wi-Fi lower layers</a:t>
            </a:r>
            <a:endParaRPr lang="it-IT">
              <a:ea typeface="Calibri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5656F3B-D256-4EE6-99A3-023C0925DC0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pPr marL="342900" indent="-342900">
              <a:buFont typeface="Arial,Sans-Serif"/>
              <a:buChar char="•"/>
            </a:pPr>
            <a:r>
              <a:rPr lang="en-US" sz="2400" noProof="0">
                <a:ea typeface="Calibri"/>
                <a:cs typeface="Calibri"/>
              </a:rPr>
              <a:t>Wi-Fi covers both the </a:t>
            </a:r>
            <a:r>
              <a:rPr lang="en-US" sz="2400" b="1" noProof="0">
                <a:ea typeface="Calibri"/>
                <a:cs typeface="Calibri"/>
              </a:rPr>
              <a:t>Data Link</a:t>
            </a:r>
            <a:r>
              <a:rPr lang="en-US" sz="2400" noProof="0">
                <a:ea typeface="Calibri"/>
                <a:cs typeface="Calibri"/>
              </a:rPr>
              <a:t> and the Physical layers of the ISO Open Systems Interconnection stack</a:t>
            </a:r>
            <a:r>
              <a:rPr lang="it-IT" sz="2400">
                <a:ea typeface="Calibri"/>
                <a:cs typeface="Calibri"/>
              </a:rPr>
              <a:t>. </a:t>
            </a:r>
          </a:p>
          <a:p>
            <a:pPr marL="342900" indent="-342900">
              <a:buFont typeface="Arial,Sans-Serif"/>
              <a:buChar char="•"/>
            </a:pPr>
            <a:endParaRPr lang="it-IT" sz="2400"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00" noProof="0">
                <a:ea typeface="Calibri"/>
                <a:cs typeface="Calibri"/>
              </a:rPr>
              <a:t>Just like for general devices in every other protocol in the Data Link layer, each </a:t>
            </a:r>
            <a:r>
              <a:rPr lang="en-US" sz="2400" b="1" noProof="0">
                <a:ea typeface="Calibri"/>
                <a:cs typeface="Calibri"/>
              </a:rPr>
              <a:t>station </a:t>
            </a:r>
            <a:r>
              <a:rPr lang="en-US" sz="2400" noProof="0">
                <a:ea typeface="Calibri"/>
                <a:cs typeface="Calibri"/>
              </a:rPr>
              <a:t>in the Wi-Fi network is identified by a unique </a:t>
            </a:r>
            <a:r>
              <a:rPr lang="en-US" sz="2400" b="1" noProof="0">
                <a:ea typeface="Calibri"/>
                <a:cs typeface="Calibri"/>
              </a:rPr>
              <a:t>MAC </a:t>
            </a:r>
            <a:r>
              <a:rPr lang="en-US" sz="2400" noProof="0">
                <a:ea typeface="Calibri"/>
                <a:cs typeface="Calibri"/>
              </a:rPr>
              <a:t>(</a:t>
            </a:r>
            <a:r>
              <a:rPr lang="en-US" sz="2400" noProof="0">
                <a:ea typeface="+mn-lt"/>
                <a:cs typeface="+mn-lt"/>
              </a:rPr>
              <a:t>medium access control)</a:t>
            </a:r>
            <a:r>
              <a:rPr lang="en-US" sz="2400" noProof="0">
                <a:ea typeface="Calibri"/>
                <a:cs typeface="Calibri"/>
              </a:rPr>
              <a:t> address</a:t>
            </a:r>
            <a:r>
              <a:rPr lang="it-IT" sz="2400">
                <a:ea typeface="Calibri"/>
                <a:cs typeface="Calibri"/>
              </a:rPr>
              <a:t>. </a:t>
            </a:r>
          </a:p>
          <a:p>
            <a:pPr marL="342900" indent="-342900">
              <a:buFont typeface="Arial,Sans-Serif"/>
              <a:buChar char="•"/>
            </a:pPr>
            <a:endParaRPr lang="it-IT" sz="2400">
              <a:ea typeface="Calibri"/>
              <a:cs typeface="Calibri"/>
            </a:endParaRPr>
          </a:p>
          <a:p>
            <a:pPr marL="342900" indent="-342900">
              <a:buFont typeface="Arial,Sans-Serif"/>
              <a:buChar char="•"/>
            </a:pPr>
            <a:r>
              <a:rPr lang="en-US" sz="2400" noProof="0">
                <a:ea typeface="Calibri"/>
                <a:cs typeface="Calibri"/>
              </a:rPr>
              <a:t>On the other the </a:t>
            </a:r>
            <a:r>
              <a:rPr lang="en-US" sz="2400" b="1" noProof="0">
                <a:ea typeface="Calibri"/>
                <a:cs typeface="Calibri"/>
              </a:rPr>
              <a:t>Access Point</a:t>
            </a:r>
            <a:r>
              <a:rPr lang="en-US" sz="2400" noProof="0">
                <a:ea typeface="Calibri"/>
                <a:cs typeface="Calibri"/>
              </a:rPr>
              <a:t> is identified uniquely by a </a:t>
            </a:r>
            <a:r>
              <a:rPr lang="en-US" sz="2400" b="1" noProof="0">
                <a:ea typeface="Calibri"/>
                <a:cs typeface="Calibri"/>
              </a:rPr>
              <a:t>Basic Service Set ID, BSSID</a:t>
            </a:r>
            <a:r>
              <a:rPr lang="en-US" sz="2400" noProof="0">
                <a:ea typeface="Calibri"/>
                <a:cs typeface="Calibri"/>
              </a:rPr>
              <a:t> for short. The BSSID is strictly derived from the Access Point's MAC address and keeps the same format</a:t>
            </a:r>
            <a:r>
              <a:rPr lang="it-IT" sz="2400">
                <a:ea typeface="Calibri"/>
                <a:cs typeface="Calibri"/>
              </a:rPr>
              <a:t>.</a:t>
            </a:r>
          </a:p>
          <a:p>
            <a:endParaRPr lang="it-IT" sz="2400">
              <a:ea typeface="Calibri"/>
              <a:cs typeface="Calibri"/>
            </a:endParaRPr>
          </a:p>
          <a:p>
            <a:pPr>
              <a:buFont typeface="Arial,Sans-Serif"/>
            </a:pPr>
            <a:r>
              <a:rPr lang="en-US" sz="2400" noProof="0">
                <a:ea typeface="Calibri"/>
                <a:cs typeface="Calibri"/>
              </a:rPr>
              <a:t>MAC address and BSSID are expressed as follows: </a:t>
            </a:r>
            <a:r>
              <a:rPr lang="en-US" sz="2400" noProof="0">
                <a:latin typeface="Courier New"/>
                <a:ea typeface="Calibri"/>
                <a:cs typeface="Calibri"/>
              </a:rPr>
              <a:t>01:23:45:67:89:ab</a:t>
            </a:r>
          </a:p>
        </p:txBody>
      </p:sp>
    </p:spTree>
    <p:extLst>
      <p:ext uri="{BB962C8B-B14F-4D97-AF65-F5344CB8AC3E}">
        <p14:creationId xmlns:p14="http://schemas.microsoft.com/office/powerpoint/2010/main" val="860246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AAC70-1C4B-E332-E500-87C0343F4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3">
            <a:extLst>
              <a:ext uri="{FF2B5EF4-FFF2-40B4-BE49-F238E27FC236}">
                <a16:creationId xmlns:a16="http://schemas.microsoft.com/office/drawing/2014/main" id="{B7A33093-0B6D-1AC8-B30A-87E8EC67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it-IT">
                <a:latin typeface="Calibri"/>
                <a:ea typeface="Calibri"/>
                <a:cs typeface="Calibri"/>
              </a:rPr>
              <a:t>Wi-Fi Protected Access </a:t>
            </a:r>
            <a:endParaRPr lang="it-IT">
              <a:ea typeface="Calibri"/>
            </a:endParaRP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4D14E04-9DFA-F42F-6154-572A1FBD0C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US" sz="2400" b="1" noProof="0">
                <a:ea typeface="Calibri"/>
                <a:cs typeface="Calibri"/>
              </a:rPr>
              <a:t>Wi-Fi Protected Access </a:t>
            </a:r>
            <a:r>
              <a:rPr lang="en-US" sz="2400" b="1" noProof="0">
                <a:ea typeface="+mn-lt"/>
                <a:cs typeface="+mn-lt"/>
              </a:rPr>
              <a:t>(WPA)</a:t>
            </a:r>
            <a:r>
              <a:rPr lang="en-US" sz="2400" noProof="0">
                <a:ea typeface="+mn-lt"/>
                <a:cs typeface="+mn-lt"/>
              </a:rPr>
              <a:t> is the interoperable implementation of the IEEE 802.11 security standard as certified by the Wi-Fi alliance</a:t>
            </a:r>
            <a:r>
              <a:rPr lang="it-IT" sz="2400">
                <a:ea typeface="+mn-lt"/>
                <a:cs typeface="+mn-lt"/>
              </a:rPr>
              <a:t>. </a:t>
            </a:r>
            <a:endParaRPr lang="it-IT" sz="2400">
              <a:ea typeface="Calibri"/>
              <a:cs typeface="Calibri"/>
            </a:endParaRPr>
          </a:p>
          <a:p>
            <a:endParaRPr lang="it-IT" sz="2400">
              <a:ea typeface="Calibri"/>
              <a:cs typeface="Calibri"/>
            </a:endParaRPr>
          </a:p>
          <a:p>
            <a:r>
              <a:rPr lang="en-US" sz="2400" noProof="0">
                <a:ea typeface="Calibri"/>
                <a:cs typeface="Calibri"/>
              </a:rPr>
              <a:t>Over the years three main versions have arisen, each providing stronger guarantees than the previous one: </a:t>
            </a:r>
            <a:r>
              <a:rPr lang="en-US" sz="2400" b="1" noProof="0">
                <a:ea typeface="Calibri"/>
                <a:cs typeface="Calibri"/>
              </a:rPr>
              <a:t>WPA</a:t>
            </a:r>
            <a:r>
              <a:rPr lang="en-US" sz="2400" noProof="0">
                <a:ea typeface="Calibri"/>
                <a:cs typeface="Calibri"/>
              </a:rPr>
              <a:t>, </a:t>
            </a:r>
            <a:r>
              <a:rPr lang="en-US" sz="2400" b="1" noProof="0">
                <a:ea typeface="Calibri"/>
                <a:cs typeface="Calibri"/>
              </a:rPr>
              <a:t>WPA2</a:t>
            </a:r>
            <a:r>
              <a:rPr lang="en-US" sz="2400" noProof="0">
                <a:ea typeface="Calibri"/>
                <a:cs typeface="Calibri"/>
              </a:rPr>
              <a:t>, and </a:t>
            </a:r>
            <a:r>
              <a:rPr lang="en-US" sz="2400" b="1" noProof="0">
                <a:ea typeface="Calibri"/>
                <a:cs typeface="Calibri"/>
              </a:rPr>
              <a:t>WPA3</a:t>
            </a:r>
            <a:r>
              <a:rPr lang="it-IT" sz="2400">
                <a:ea typeface="Calibri"/>
                <a:cs typeface="Calibri"/>
              </a:rPr>
              <a:t>. </a:t>
            </a:r>
          </a:p>
          <a:p>
            <a:endParaRPr lang="it-IT" sz="2400">
              <a:ea typeface="Calibri"/>
              <a:cs typeface="Calibri"/>
            </a:endParaRPr>
          </a:p>
          <a:p>
            <a:r>
              <a:rPr lang="en-US" sz="2400" noProof="0">
                <a:ea typeface="Calibri"/>
                <a:cs typeface="Calibri"/>
              </a:rPr>
              <a:t>Each protocol was split in several phases: </a:t>
            </a:r>
            <a:r>
              <a:rPr lang="en-US" sz="2400" i="1" noProof="0">
                <a:ea typeface="Calibri"/>
                <a:cs typeface="Calibri"/>
              </a:rPr>
              <a:t>discovery, </a:t>
            </a:r>
            <a:r>
              <a:rPr lang="en-US" sz="2400" b="1" i="1" noProof="0">
                <a:ea typeface="Calibri"/>
                <a:cs typeface="Calibri"/>
              </a:rPr>
              <a:t>authentication</a:t>
            </a:r>
            <a:r>
              <a:rPr lang="en-US" sz="2400" i="1" noProof="0">
                <a:ea typeface="Calibri"/>
                <a:cs typeface="Calibri"/>
              </a:rPr>
              <a:t>, </a:t>
            </a:r>
            <a:r>
              <a:rPr lang="en-US" sz="2400" b="1" i="1" noProof="0">
                <a:ea typeface="Calibri"/>
                <a:cs typeface="Calibri"/>
              </a:rPr>
              <a:t>key generation and distribution</a:t>
            </a:r>
            <a:r>
              <a:rPr lang="en-US" sz="2400" i="1" noProof="0">
                <a:ea typeface="Calibri"/>
                <a:cs typeface="Calibri"/>
              </a:rPr>
              <a:t>, </a:t>
            </a:r>
            <a:r>
              <a:rPr lang="en-US" sz="2400" b="1" i="1" noProof="0">
                <a:ea typeface="Calibri"/>
                <a:cs typeface="Calibri"/>
              </a:rPr>
              <a:t>protected data transfer</a:t>
            </a:r>
            <a:r>
              <a:rPr lang="en-US" sz="2400" i="1" noProof="0">
                <a:ea typeface="Calibri"/>
                <a:cs typeface="Calibri"/>
              </a:rPr>
              <a:t>, connection termination</a:t>
            </a:r>
            <a:r>
              <a:rPr lang="it-IT" sz="2400">
                <a:ea typeface="Calibri"/>
                <a:cs typeface="Calibri"/>
              </a:rPr>
              <a:t>.</a:t>
            </a:r>
          </a:p>
          <a:p>
            <a:endParaRPr lang="it-IT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3755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6EBC2-3355-4246-2A16-7B434B6FC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>
                <a:latin typeface="Calibri"/>
                <a:ea typeface="Calibri"/>
                <a:cs typeface="Calibri"/>
              </a:rPr>
              <a:t>WPA – Protected Data Transfer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ED5F5-A6C5-83F5-081D-C4714EA3D1B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lIns="91440" tIns="45720" rIns="91440" bIns="45720" anchor="t"/>
          <a:lstStyle/>
          <a:p>
            <a:r>
              <a:rPr lang="en-US" sz="2400">
                <a:ea typeface="Calibri"/>
                <a:cs typeface="Calibri"/>
              </a:rPr>
              <a:t>To encrypt traffic and authenticate traffic, </a:t>
            </a:r>
            <a:r>
              <a:rPr lang="en-US" sz="2400" b="1">
                <a:ea typeface="Calibri"/>
                <a:cs typeface="Calibri"/>
              </a:rPr>
              <a:t>WPA </a:t>
            </a:r>
            <a:r>
              <a:rPr lang="en-US" sz="2400">
                <a:ea typeface="Calibri"/>
                <a:cs typeface="Calibri"/>
              </a:rPr>
              <a:t>used to leverage </a:t>
            </a:r>
            <a:r>
              <a:rPr lang="en-US" sz="2400" b="1">
                <a:ea typeface="Calibri"/>
                <a:cs typeface="Calibri"/>
              </a:rPr>
              <a:t>RC4 </a:t>
            </a:r>
            <a:r>
              <a:rPr lang="en-US" sz="2400">
                <a:ea typeface="Calibri"/>
                <a:cs typeface="Calibri"/>
              </a:rPr>
              <a:t>algorithm, an extremely weak encryption algorithm if compared to modern solutions.</a:t>
            </a:r>
          </a:p>
          <a:p>
            <a:endParaRPr lang="en-US" sz="2400">
              <a:ea typeface="Calibri"/>
              <a:cs typeface="Calibri"/>
            </a:endParaRPr>
          </a:p>
          <a:p>
            <a:r>
              <a:rPr lang="en-US" sz="2400" b="1">
                <a:ea typeface="Calibri"/>
                <a:cs typeface="Calibri"/>
              </a:rPr>
              <a:t>WPA2 </a:t>
            </a:r>
            <a:r>
              <a:rPr lang="en-US" sz="2400">
                <a:ea typeface="Calibri"/>
                <a:cs typeface="Calibri"/>
              </a:rPr>
              <a:t>is the first Wi-Fi security standard that leverages a properly standardized Authenticated Encryption algorithm. Specifically, WPA2 leverages the </a:t>
            </a:r>
            <a:r>
              <a:rPr lang="en-US" sz="2400" b="1">
                <a:ea typeface="Calibri"/>
                <a:cs typeface="Calibri"/>
              </a:rPr>
              <a:t>Advanced </a:t>
            </a:r>
            <a:r>
              <a:rPr lang="en-US" sz="2400" b="1" err="1">
                <a:ea typeface="Calibri"/>
                <a:cs typeface="Calibri"/>
              </a:rPr>
              <a:t>Ecnryption</a:t>
            </a:r>
            <a:r>
              <a:rPr lang="en-US" sz="2400" b="1">
                <a:ea typeface="Calibri"/>
                <a:cs typeface="Calibri"/>
              </a:rPr>
              <a:t> Standard</a:t>
            </a:r>
            <a:r>
              <a:rPr lang="en-US" sz="2400">
                <a:ea typeface="Calibri"/>
                <a:cs typeface="Calibri"/>
              </a:rPr>
              <a:t> (</a:t>
            </a:r>
            <a:r>
              <a:rPr lang="en-US" sz="2400" b="1">
                <a:ea typeface="Calibri"/>
                <a:cs typeface="Calibri"/>
              </a:rPr>
              <a:t>AES</a:t>
            </a:r>
            <a:r>
              <a:rPr lang="en-US" sz="2400">
                <a:ea typeface="Calibri"/>
                <a:cs typeface="Calibri"/>
              </a:rPr>
              <a:t>) in Counter with CMAC mode (</a:t>
            </a:r>
            <a:r>
              <a:rPr lang="en-US" sz="2400" b="1">
                <a:ea typeface="Calibri"/>
                <a:cs typeface="Calibri"/>
              </a:rPr>
              <a:t>CCM</a:t>
            </a:r>
            <a:r>
              <a:rPr lang="en-US" sz="2400">
                <a:ea typeface="Calibri"/>
                <a:cs typeface="Calibri"/>
              </a:rPr>
              <a:t>) using 128-bit long blocks. </a:t>
            </a:r>
          </a:p>
          <a:p>
            <a:endParaRPr lang="en-US" sz="2400">
              <a:ea typeface="Calibri"/>
              <a:cs typeface="Calibri"/>
            </a:endParaRPr>
          </a:p>
          <a:p>
            <a:r>
              <a:rPr lang="en-US" sz="2400">
                <a:ea typeface="Calibri"/>
                <a:cs typeface="Calibri"/>
              </a:rPr>
              <a:t>Finally, </a:t>
            </a:r>
            <a:r>
              <a:rPr lang="en-US" sz="2400" b="1">
                <a:ea typeface="Calibri"/>
                <a:cs typeface="Calibri"/>
              </a:rPr>
              <a:t>WPA3 </a:t>
            </a:r>
            <a:r>
              <a:rPr lang="en-US" sz="2400">
                <a:ea typeface="Calibri"/>
                <a:cs typeface="Calibri"/>
              </a:rPr>
              <a:t>offers a better security than </a:t>
            </a:r>
            <a:r>
              <a:rPr lang="en-US" sz="2400" b="1">
                <a:ea typeface="Calibri"/>
                <a:cs typeface="Calibri"/>
              </a:rPr>
              <a:t>AES-CCM</a:t>
            </a:r>
            <a:r>
              <a:rPr lang="en-US" sz="2400">
                <a:ea typeface="Calibri"/>
                <a:cs typeface="Calibri"/>
              </a:rPr>
              <a:t> by growing the block size to </a:t>
            </a:r>
            <a:r>
              <a:rPr lang="en-US" sz="2400" b="1">
                <a:ea typeface="Calibri"/>
                <a:cs typeface="Calibri"/>
              </a:rPr>
              <a:t>256</a:t>
            </a:r>
            <a:r>
              <a:rPr lang="en-US" sz="2400">
                <a:ea typeface="Calibri"/>
                <a:cs typeface="Calibri"/>
              </a:rPr>
              <a:t>-bits and using the Galois-Counter Mode. </a:t>
            </a:r>
            <a:r>
              <a:rPr lang="en-US" sz="2400" b="1">
                <a:ea typeface="Calibri"/>
                <a:cs typeface="Calibri"/>
              </a:rPr>
              <a:t>AES-GCM-256</a:t>
            </a:r>
            <a:r>
              <a:rPr lang="en-US" sz="2400">
                <a:ea typeface="Calibri"/>
                <a:cs typeface="Calibri"/>
              </a:rPr>
              <a:t> is nowadays possibly one of the strongest and most robust symmetric block ciphers available. </a:t>
            </a:r>
          </a:p>
        </p:txBody>
      </p:sp>
    </p:spTree>
    <p:extLst>
      <p:ext uri="{BB962C8B-B14F-4D97-AF65-F5344CB8AC3E}">
        <p14:creationId xmlns:p14="http://schemas.microsoft.com/office/powerpoint/2010/main" val="3057618483"/>
      </p:ext>
    </p:extLst>
  </p:cSld>
  <p:clrMapOvr>
    <a:masterClrMapping/>
  </p:clrMapOvr>
</p:sld>
</file>

<file path=ppt/theme/theme1.xml><?xml version="1.0" encoding="utf-8"?>
<a:theme xmlns:a="http://schemas.openxmlformats.org/drawingml/2006/main" name="COPERTINA">
  <a:themeElements>
    <a:clrScheme name="Personalizzato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95959"/>
      </a:hlink>
      <a:folHlink>
        <a:srgbClr val="5959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4000" b="1" dirty="0" smtClean="0">
            <a:solidFill>
              <a:schemeClr val="bg1"/>
            </a:solidFill>
            <a:latin typeface="Century Gothic" panose="020B0502020202020204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DIAPOSITIVE">
  <a:themeElements>
    <a:clrScheme name="Personalizzato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95959"/>
      </a:hlink>
      <a:folHlink>
        <a:srgbClr val="5959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HIUSURA">
  <a:themeElements>
    <a:clrScheme name="Personalizzato 1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95959"/>
      </a:hlink>
      <a:folHlink>
        <a:srgbClr val="595959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48</Slides>
  <Notes>1</Notes>
  <HiddenSlides>1</HiddenSlide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COPERTINA</vt:lpstr>
      <vt:lpstr>DIAPOSITIVE</vt:lpstr>
      <vt:lpstr>CHIUSURA</vt:lpstr>
      <vt:lpstr>The evolution of Challenge Response protocols. </vt:lpstr>
      <vt:lpstr>TODO:</vt:lpstr>
      <vt:lpstr>SHA - Secure Hashing Algorithm Recap</vt:lpstr>
      <vt:lpstr>WiFi</vt:lpstr>
      <vt:lpstr>802.11 protocols </vt:lpstr>
      <vt:lpstr>Typical Interaction</vt:lpstr>
      <vt:lpstr>Wi-Fi lower layers</vt:lpstr>
      <vt:lpstr>Wi-Fi Protected Access </vt:lpstr>
      <vt:lpstr>WPA – Protected Data Transfer</vt:lpstr>
      <vt:lpstr>Wi-Fi Protected Access (2)</vt:lpstr>
      <vt:lpstr>WPAX-Enterprise</vt:lpstr>
      <vt:lpstr>WPAX-Personal</vt:lpstr>
      <vt:lpstr>WPA2-PSK</vt:lpstr>
      <vt:lpstr>4-Way handshake: preparation</vt:lpstr>
      <vt:lpstr>4-Way handshake: nonces exchange and PTK calculation</vt:lpstr>
      <vt:lpstr>Computing the PTK </vt:lpstr>
      <vt:lpstr>PTK </vt:lpstr>
      <vt:lpstr>4-Way handshake: AP PTK calculation</vt:lpstr>
      <vt:lpstr>4-Way handshake: GTK dispatch and termination</vt:lpstr>
      <vt:lpstr>The problem with WPA2 – PSK </vt:lpstr>
      <vt:lpstr>How to choose a good password?</vt:lpstr>
      <vt:lpstr>Entropy</vt:lpstr>
      <vt:lpstr>PowerPoint Presentation</vt:lpstr>
      <vt:lpstr>Hard problems</vt:lpstr>
      <vt:lpstr>Hamiltonian Circuits</vt:lpstr>
      <vt:lpstr>Hamiltonian Circuits</vt:lpstr>
      <vt:lpstr>Hamiltonian Circuits</vt:lpstr>
      <vt:lpstr>Zero-Knowledge Proofs: a brief introduction</vt:lpstr>
      <vt:lpstr>How to explain Zero-Knowledge Protocols to your children</vt:lpstr>
      <vt:lpstr>How to explain Zero-Knowledge Protocols to your children</vt:lpstr>
      <vt:lpstr>Takeaways</vt:lpstr>
      <vt:lpstr>Statistical Zero-Knowledge</vt:lpstr>
      <vt:lpstr>Computational Zero-Knowledge</vt:lpstr>
      <vt:lpstr>Statistical vs. Computational Zero Knowledge</vt:lpstr>
      <vt:lpstr>Zero-Knowledge Properties</vt:lpstr>
      <vt:lpstr>Zero-Knowledge Properties in practice</vt:lpstr>
      <vt:lpstr>Schnorr’s Identity Protocol (1)</vt:lpstr>
      <vt:lpstr>Schnorr’s Identity Protocol (2)</vt:lpstr>
      <vt:lpstr>Schnorr’s Identity Protocol: Completeness</vt:lpstr>
      <vt:lpstr>Schnorr’s Identity Protocol: Soundness (1)</vt:lpstr>
      <vt:lpstr>Schnorr’s Identity Protocol: Soundness (2)</vt:lpstr>
      <vt:lpstr>Schnorr’s Identity Protocol: Soundness (3)</vt:lpstr>
      <vt:lpstr>Schnorr’s Identity Protocol: Soundness (3)</vt:lpstr>
      <vt:lpstr>Schnorr’s Identity Protocol: Zero-Knowledge (1)</vt:lpstr>
      <vt:lpstr>Schnorr’s Identity Protocol: Zero-Knowledge (2)</vt:lpstr>
      <vt:lpstr>Schnorr’s Identity Protocol: Zero-Knowledge (2)</vt:lpstr>
      <vt:lpstr>Schnorr’s Identity Protocol: Zero-Knowledge (2)</vt:lpstr>
      <vt:lpstr>Credits:</vt:lpstr>
    </vt:vector>
  </TitlesOfParts>
  <Company>Università di Bologna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UTENTE</dc:creator>
  <cp:revision>5</cp:revision>
  <dcterms:created xsi:type="dcterms:W3CDTF">2017-11-13T10:11:35Z</dcterms:created>
  <dcterms:modified xsi:type="dcterms:W3CDTF">2025-08-29T15:09:09Z</dcterms:modified>
</cp:coreProperties>
</file>