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  <p:sldMasterId id="2147483674" r:id="rId3"/>
    <p:sldMasterId id="2147483678" r:id="rId4"/>
    <p:sldMasterId id="2147483682" r:id="rId5"/>
    <p:sldMasterId id="2147483686" r:id="rId6"/>
    <p:sldMasterId id="2147483690" r:id="rId7"/>
    <p:sldMasterId id="2147483660" r:id="rId8"/>
  </p:sldMasterIdLst>
  <p:handoutMasterIdLst>
    <p:handoutMasterId r:id="rId28"/>
  </p:handoutMasterIdLst>
  <p:sldIdLst>
    <p:sldId id="256" r:id="rId9"/>
    <p:sldId id="258" r:id="rId10"/>
    <p:sldId id="257" r:id="rId11"/>
    <p:sldId id="259" r:id="rId12"/>
    <p:sldId id="260" r:id="rId13"/>
    <p:sldId id="266" r:id="rId14"/>
    <p:sldId id="261" r:id="rId15"/>
    <p:sldId id="267" r:id="rId16"/>
    <p:sldId id="268" r:id="rId17"/>
    <p:sldId id="269" r:id="rId18"/>
    <p:sldId id="270" r:id="rId19"/>
    <p:sldId id="271" r:id="rId20"/>
    <p:sldId id="272" r:id="rId21"/>
    <p:sldId id="262" r:id="rId22"/>
    <p:sldId id="273" r:id="rId23"/>
    <p:sldId id="274" r:id="rId24"/>
    <p:sldId id="263" r:id="rId25"/>
    <p:sldId id="264" r:id="rId26"/>
    <p:sldId id="265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 varScale="1">
        <p:scale>
          <a:sx n="80" d="100"/>
          <a:sy n="80" d="100"/>
        </p:scale>
        <p:origin x="1076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2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026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5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2774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481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1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621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011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224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30533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026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14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1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60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561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461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18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emf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emf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emf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.emf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421808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34582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32941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32303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224531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E2F3CEF-8E11-4634-A30D-C4D2030D28B9}"/>
              </a:ext>
            </a:extLst>
          </p:cNvPr>
          <p:cNvSpPr txBox="1"/>
          <p:nvPr userDrawn="1"/>
        </p:nvSpPr>
        <p:spPr>
          <a:xfrm>
            <a:off x="-52039" y="1200150"/>
            <a:ext cx="1628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Structuur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0" dirty="0">
                <a:solidFill>
                  <a:schemeClr val="bg1"/>
                </a:solidFill>
              </a:rPr>
              <a:t>Historie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Hoe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Voor- en nadelen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bg1"/>
                </a:solidFill>
              </a:rPr>
              <a:t>Conclusie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nl-NL" sz="1600" b="1" dirty="0">
                <a:solidFill>
                  <a:schemeClr val="bg1"/>
                </a:solidFill>
              </a:rPr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36544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itpedia.nl/wp-content/uploads/2017/09/waterval.jpg?x86983">
            <a:extLst>
              <a:ext uri="{FF2B5EF4-FFF2-40B4-BE49-F238E27FC236}">
                <a16:creationId xmlns:a16="http://schemas.microsoft.com/office/drawing/2014/main" id="{6337B3C4-2C62-47A4-8F19-3F9230A8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51" y="1139669"/>
            <a:ext cx="4512146" cy="33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2751" y="78766"/>
            <a:ext cx="6577959" cy="1060903"/>
          </a:xfrm>
        </p:spPr>
        <p:txBody>
          <a:bodyPr>
            <a:noAutofit/>
          </a:bodyPr>
          <a:lstStyle/>
          <a:p>
            <a:pPr algn="l"/>
            <a:r>
              <a:rPr lang="en-US" sz="5400" dirty="0" err="1">
                <a:latin typeface="Arial"/>
                <a:cs typeface="Arial"/>
              </a:rPr>
              <a:t>Watervalmethode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0512" y="3626987"/>
            <a:ext cx="2620198" cy="1165362"/>
          </a:xfr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dirty="0"/>
              <a:t>TB241IA</a:t>
            </a:r>
          </a:p>
          <a:p>
            <a:pPr algn="l"/>
            <a:r>
              <a:rPr lang="en-US" sz="2000" dirty="0"/>
              <a:t>I&amp;C </a:t>
            </a:r>
            <a:r>
              <a:rPr lang="en-US" sz="2000" dirty="0" err="1"/>
              <a:t>systeemanalyse</a:t>
            </a:r>
            <a:endParaRPr lang="en-US" sz="2000" dirty="0"/>
          </a:p>
          <a:p>
            <a:pPr algn="l"/>
            <a:r>
              <a:rPr lang="en-US" sz="2000" dirty="0"/>
              <a:t>20</a:t>
            </a:r>
            <a:r>
              <a:rPr lang="en-US" sz="2000" dirty="0">
                <a:latin typeface="Arial"/>
                <a:cs typeface="Arial"/>
              </a:rPr>
              <a:t>-09-2018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AEC11D3-6D8F-437D-A677-2A622F1932FE}"/>
              </a:ext>
            </a:extLst>
          </p:cNvPr>
          <p:cNvSpPr txBox="1"/>
          <p:nvPr/>
        </p:nvSpPr>
        <p:spPr>
          <a:xfrm>
            <a:off x="1801190" y="4523779"/>
            <a:ext cx="3464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/>
              <a:t>https://www.itpedia.nl/wp-content/uploads/2017/09/waterval.jpg?x86983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F8611-B65A-406C-920B-E98F8E46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B989A6-14F2-4834-9AE7-90502430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 4</a:t>
            </a:r>
          </a:p>
          <a:p>
            <a:pPr marL="457200" lvl="1" indent="0">
              <a:buNone/>
            </a:pPr>
            <a:r>
              <a:rPr lang="nl-NL" dirty="0"/>
              <a:t>Program design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58AA9F-BFAC-4215-A0B7-643FAD4DBB45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30320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F8611-B65A-406C-920B-E98F8E46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B989A6-14F2-4834-9AE7-90502430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 5</a:t>
            </a:r>
          </a:p>
          <a:p>
            <a:pPr marL="457200" lvl="1" indent="0">
              <a:buNone/>
            </a:pPr>
            <a:r>
              <a:rPr lang="nl-NL" dirty="0" err="1"/>
              <a:t>Coding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58AA9F-BFAC-4215-A0B7-643FAD4DBB45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58153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F8611-B65A-406C-920B-E98F8E46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B989A6-14F2-4834-9AE7-90502430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 6</a:t>
            </a:r>
          </a:p>
          <a:p>
            <a:pPr marL="457200" lvl="1" indent="0">
              <a:buNone/>
            </a:pP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58AA9F-BFAC-4215-A0B7-643FAD4DBB45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41256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F8611-B65A-406C-920B-E98F8E46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B989A6-14F2-4834-9AE7-90502430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 7</a:t>
            </a:r>
          </a:p>
          <a:p>
            <a:pPr marL="457200" lvl="1" indent="0">
              <a:buNone/>
            </a:pPr>
            <a:r>
              <a:rPr lang="nl-NL" dirty="0" err="1"/>
              <a:t>Operation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58AA9F-BFAC-4215-A0B7-643FAD4DBB45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04975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22E5F-AB14-420D-A875-FCB2AD2C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Voor- en nadelen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F10BC3-CA9D-415C-84B2-8A0A0457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Vaak geassocieerd als een slechte methode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2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9324A-D81F-4FB1-A92E-89970400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E6FD4C-6FB5-4133-84C0-D6ED9221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Duidelijk, iedereen weet waar hij/zij aan toe is.</a:t>
            </a:r>
          </a:p>
          <a:p>
            <a:r>
              <a:rPr lang="nl-NL" sz="2400" dirty="0"/>
              <a:t>Duidelijke voortgang. Pas naar de volgende stap wanneer de vorige stap goed afgerond is.</a:t>
            </a:r>
          </a:p>
          <a:p>
            <a:r>
              <a:rPr lang="nl-NL" sz="2400" dirty="0"/>
              <a:t>Wijkt niet af van het oorspronkelijke doel</a:t>
            </a:r>
          </a:p>
          <a:p>
            <a:r>
              <a:rPr lang="nl-NL" sz="2400" dirty="0"/>
              <a:t>Risico mijden op het flink uitlopen van projecten</a:t>
            </a:r>
          </a:p>
        </p:txBody>
      </p:sp>
    </p:spTree>
    <p:extLst>
      <p:ext uri="{BB962C8B-B14F-4D97-AF65-F5344CB8AC3E}">
        <p14:creationId xmlns:p14="http://schemas.microsoft.com/office/powerpoint/2010/main" val="13080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ABB88-92A3-4B3C-9F19-D934A3B7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2C1DB0-010D-4180-AB2F-31ED23A9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In het begin is het lastig om alle details vast te leggen in </a:t>
            </a:r>
            <a:r>
              <a:rPr lang="nl-NL" sz="2400" dirty="0" err="1"/>
              <a:t>requirements</a:t>
            </a:r>
            <a:r>
              <a:rPr lang="nl-NL" sz="2400" dirty="0"/>
              <a:t> voor het eindresultaat.</a:t>
            </a:r>
          </a:p>
          <a:p>
            <a:r>
              <a:rPr lang="nl-NL" sz="2400" dirty="0">
                <a:solidFill>
                  <a:srgbClr val="FF0000"/>
                </a:solidFill>
              </a:rPr>
              <a:t>Oplevering?</a:t>
            </a:r>
            <a:endParaRPr lang="nl-NL" sz="2400" dirty="0"/>
          </a:p>
          <a:p>
            <a:r>
              <a:rPr lang="nl-NL" sz="2400" dirty="0"/>
              <a:t>Weinig flexibiliteit</a:t>
            </a:r>
          </a:p>
        </p:txBody>
      </p:sp>
    </p:spTree>
    <p:extLst>
      <p:ext uri="{BB962C8B-B14F-4D97-AF65-F5344CB8AC3E}">
        <p14:creationId xmlns:p14="http://schemas.microsoft.com/office/powerpoint/2010/main" val="169879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30706-0C2A-4E12-AE88-FBCE0A6F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926FDD-007B-4A7C-9C71-252BAC20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Wanneer wel de watervalmethode?</a:t>
            </a:r>
          </a:p>
          <a:p>
            <a:pPr lvl="1"/>
            <a:r>
              <a:rPr lang="nl-NL" dirty="0"/>
              <a:t>Concrete projecten met een vast budget, tijd en scope</a:t>
            </a:r>
          </a:p>
          <a:p>
            <a:pPr lvl="1"/>
            <a:r>
              <a:rPr lang="nl-NL" dirty="0"/>
              <a:t>Collega’s op afstand</a:t>
            </a:r>
          </a:p>
          <a:p>
            <a:pPr lvl="1"/>
            <a:r>
              <a:rPr lang="nl-NL" dirty="0"/>
              <a:t>Cliënt weinig beschikbaar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Duidelijke tussentijdse mijlpalen</a:t>
            </a:r>
          </a:p>
          <a:p>
            <a:r>
              <a:rPr lang="nl-NL" dirty="0"/>
              <a:t>Wanneer niet de watervalmethode?</a:t>
            </a:r>
          </a:p>
          <a:p>
            <a:pPr lvl="1"/>
            <a:r>
              <a:rPr lang="nl-NL" dirty="0"/>
              <a:t>Complexere projecten</a:t>
            </a:r>
          </a:p>
          <a:p>
            <a:pPr lvl="1"/>
            <a:r>
              <a:rPr lang="nl-NL" dirty="0"/>
              <a:t>Eindresultaat nog niet duidelijk voor ogen</a:t>
            </a:r>
          </a:p>
          <a:p>
            <a:pPr lvl="1"/>
            <a:r>
              <a:rPr lang="nl-NL" dirty="0"/>
              <a:t>Flexibelere omgeving (actoren, middelen)</a:t>
            </a:r>
          </a:p>
        </p:txBody>
      </p:sp>
    </p:spTree>
    <p:extLst>
      <p:ext uri="{BB962C8B-B14F-4D97-AF65-F5344CB8AC3E}">
        <p14:creationId xmlns:p14="http://schemas.microsoft.com/office/powerpoint/2010/main" val="32941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3A34D-7647-4FB8-B73A-67765050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Vragenronde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DF1218-48D6-43CD-9141-58C76ABB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Bedankt!</a:t>
            </a:r>
          </a:p>
        </p:txBody>
      </p:sp>
    </p:spTree>
    <p:extLst>
      <p:ext uri="{BB962C8B-B14F-4D97-AF65-F5344CB8AC3E}">
        <p14:creationId xmlns:p14="http://schemas.microsoft.com/office/powerpoint/2010/main" val="26998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64749-C389-4EF0-B755-0684CA44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09DB95-125F-41A6-B225-6B4E0F82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Boek (..)</a:t>
            </a:r>
          </a:p>
          <a:p>
            <a:r>
              <a:rPr lang="nl-NL" dirty="0"/>
              <a:t>Internet (..)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35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ACE98-5C64-446B-9580-0D4EB824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zijn wij?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8177AB-9125-4F40-8201-35DF6D41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Jeffrey </a:t>
            </a:r>
            <a:r>
              <a:rPr lang="nl-NL" dirty="0" err="1"/>
              <a:t>Chantrel</a:t>
            </a:r>
            <a:endParaRPr lang="nl-NL" dirty="0"/>
          </a:p>
          <a:p>
            <a:r>
              <a:rPr lang="nl-NL" dirty="0"/>
              <a:t>Floris Kool</a:t>
            </a:r>
          </a:p>
          <a:p>
            <a:r>
              <a:rPr lang="nl-NL" dirty="0"/>
              <a:t>Tommy Oosters</a:t>
            </a:r>
          </a:p>
          <a:p>
            <a:r>
              <a:rPr lang="nl-NL" dirty="0"/>
              <a:t>Quint Sullock Enzlin</a:t>
            </a:r>
          </a:p>
        </p:txBody>
      </p:sp>
    </p:spTree>
    <p:extLst>
      <p:ext uri="{BB962C8B-B14F-4D97-AF65-F5344CB8AC3E}">
        <p14:creationId xmlns:p14="http://schemas.microsoft.com/office/powerpoint/2010/main" val="193670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5770C-0C0E-40BC-8A7C-D02F4CB2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42C7F8-A238-4D9D-8E22-533C4FB7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Waar is de watervalmethode goed voor?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9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977E3-F3BA-4586-A16A-C5FAE2BE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1BE10D-2119-47EB-B164-ADDCF689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Historie</a:t>
            </a:r>
          </a:p>
          <a:p>
            <a:r>
              <a:rPr lang="nl-NL" dirty="0"/>
              <a:t>Hoe werkt het?</a:t>
            </a:r>
          </a:p>
          <a:p>
            <a:r>
              <a:rPr lang="nl-NL" dirty="0"/>
              <a:t>Voor- en nadelen</a:t>
            </a:r>
          </a:p>
          <a:p>
            <a:r>
              <a:rPr lang="nl-NL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76823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1A486-ABCC-484C-B00B-6D48A6F4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Historie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355D58-4767-4F86-B307-5C132ECC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1970</a:t>
            </a:r>
          </a:p>
          <a:p>
            <a:r>
              <a:rPr lang="nl-NL" dirty="0"/>
              <a:t>Winston </a:t>
            </a:r>
            <a:r>
              <a:rPr lang="nl-NL" dirty="0" err="1"/>
              <a:t>Royce</a:t>
            </a:r>
            <a:endParaRPr lang="nl-NL" dirty="0"/>
          </a:p>
          <a:p>
            <a:r>
              <a:rPr lang="nl-NL" dirty="0"/>
              <a:t>2 Stappen te weinig voor grote of complexe projecten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103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C8C6B-104D-46C3-8685-0623AE89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Historie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A01D8A-3777-4A66-BCA3-6EDEB507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7 stappen: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System </a:t>
            </a:r>
            <a:r>
              <a:rPr lang="nl-NL" dirty="0" err="1"/>
              <a:t>requirements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Software </a:t>
            </a:r>
            <a:r>
              <a:rPr lang="nl-NL" dirty="0" err="1"/>
              <a:t>requirements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Coding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Testing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Operation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37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7CE81-0BFC-49E1-8286-B1154E60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6E195F-1D7C-43D1-99B1-1AE54EE5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Stapsgewijs proces</a:t>
            </a:r>
          </a:p>
          <a:p>
            <a:r>
              <a:rPr lang="nl-NL" dirty="0"/>
              <a:t>Begineisen zijn eindeisen</a:t>
            </a:r>
          </a:p>
          <a:p>
            <a:endParaRPr lang="nl-NL" dirty="0">
              <a:solidFill>
                <a:srgbClr val="FF0000"/>
              </a:solidFill>
            </a:endParaRPr>
          </a:p>
          <a:p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F10956D-A327-401F-A73B-B3E78EC9532A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17234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F8611-B65A-406C-920B-E98F8E46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B989A6-14F2-4834-9AE7-90502430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 1 &amp; 2</a:t>
            </a:r>
          </a:p>
          <a:p>
            <a:pPr marL="457200" lvl="1" indent="0">
              <a:buNone/>
            </a:pPr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58AA9F-BFAC-4215-A0B7-643FAD4DBB45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79579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F8611-B65A-406C-920B-E98F8E46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de watervalmethode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B989A6-14F2-4834-9AE7-90502430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Stap 3</a:t>
            </a:r>
          </a:p>
          <a:p>
            <a:pPr marL="457200" lvl="1" indent="0">
              <a:buNone/>
            </a:pPr>
            <a:r>
              <a:rPr lang="nl-NL" dirty="0"/>
              <a:t>Analysis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58AA9F-BFAC-4215-A0B7-643FAD4DBB45}"/>
              </a:ext>
            </a:extLst>
          </p:cNvPr>
          <p:cNvSpPr txBox="1"/>
          <p:nvPr/>
        </p:nvSpPr>
        <p:spPr>
          <a:xfrm>
            <a:off x="6909683" y="1200150"/>
            <a:ext cx="19598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400" dirty="0"/>
              <a:t>System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Software </a:t>
            </a:r>
            <a:r>
              <a:rPr lang="nl-NL" sz="1400" dirty="0" err="1"/>
              <a:t>requirements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/>
              <a:t>Program design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Coding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Testing</a:t>
            </a:r>
            <a:endParaRPr lang="nl-NL" sz="1400" dirty="0"/>
          </a:p>
          <a:p>
            <a:pPr marL="514350" indent="-514350">
              <a:buFont typeface="+mj-lt"/>
              <a:buAutoNum type="arabicPeriod"/>
            </a:pPr>
            <a:r>
              <a:rPr lang="nl-NL" sz="1400" dirty="0" err="1"/>
              <a:t>Operation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39890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ructuur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istori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ho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voor- en nadelen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onclusi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vragenrond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338</Words>
  <Application>Microsoft Office PowerPoint</Application>
  <PresentationFormat>Diavoorstelling (16:9)</PresentationFormat>
  <Paragraphs>126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8</vt:i4>
      </vt:variant>
      <vt:variant>
        <vt:lpstr>Diatitels</vt:lpstr>
      </vt:variant>
      <vt:variant>
        <vt:i4>19</vt:i4>
      </vt:variant>
    </vt:vector>
  </HeadingPairs>
  <TitlesOfParts>
    <vt:vector size="30" baseType="lpstr">
      <vt:lpstr>Arial</vt:lpstr>
      <vt:lpstr>Calibri</vt:lpstr>
      <vt:lpstr>Tahoma</vt:lpstr>
      <vt:lpstr>Office Theme</vt:lpstr>
      <vt:lpstr>structuur</vt:lpstr>
      <vt:lpstr>historie</vt:lpstr>
      <vt:lpstr>hoe</vt:lpstr>
      <vt:lpstr>voor- en nadelen</vt:lpstr>
      <vt:lpstr>conclusie</vt:lpstr>
      <vt:lpstr>vragenronde</vt:lpstr>
      <vt:lpstr>Custom Design</vt:lpstr>
      <vt:lpstr>Watervalmethode</vt:lpstr>
      <vt:lpstr>Wie zijn wij?</vt:lpstr>
      <vt:lpstr>Doel</vt:lpstr>
      <vt:lpstr>Structuur</vt:lpstr>
      <vt:lpstr>Historie</vt:lpstr>
      <vt:lpstr>Historie</vt:lpstr>
      <vt:lpstr>Hoe werkt de watervalmethode?</vt:lpstr>
      <vt:lpstr>Hoe werkt de watervalmethode</vt:lpstr>
      <vt:lpstr>Hoe werkt de watervalmethode</vt:lpstr>
      <vt:lpstr>Hoe werkt de watervalmethode</vt:lpstr>
      <vt:lpstr>Hoe werkt de watervalmethode</vt:lpstr>
      <vt:lpstr>Hoe werkt de watervalmethode</vt:lpstr>
      <vt:lpstr>Hoe werkt de watervalmethode</vt:lpstr>
      <vt:lpstr>Voor- en nadelen</vt:lpstr>
      <vt:lpstr>Voordelen</vt:lpstr>
      <vt:lpstr>Nadelen</vt:lpstr>
      <vt:lpstr>Conclusie</vt:lpstr>
      <vt:lpstr>Vragenronde</vt:lpstr>
      <vt:lpstr>Bronnen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Quint Sullock Enzlin</cp:lastModifiedBy>
  <cp:revision>33</cp:revision>
  <dcterms:created xsi:type="dcterms:W3CDTF">2015-07-09T11:57:30Z</dcterms:created>
  <dcterms:modified xsi:type="dcterms:W3CDTF">2018-09-19T14:32:19Z</dcterms:modified>
</cp:coreProperties>
</file>