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261" r:id="rId3"/>
    <p:sldId id="293" r:id="rId4"/>
    <p:sldId id="317" r:id="rId5"/>
    <p:sldId id="318" r:id="rId6"/>
    <p:sldId id="319" r:id="rId7"/>
    <p:sldId id="320" r:id="rId8"/>
    <p:sldId id="324" r:id="rId9"/>
    <p:sldId id="322" r:id="rId10"/>
    <p:sldId id="323" r:id="rId11"/>
    <p:sldId id="316" r:id="rId12"/>
    <p:sldId id="325" r:id="rId13"/>
    <p:sldId id="326" r:id="rId14"/>
    <p:sldId id="327" r:id="rId15"/>
    <p:sldId id="32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5179" autoAdjust="0"/>
  </p:normalViewPr>
  <p:slideViewPr>
    <p:cSldViewPr snapToGrid="0" snapToObjects="1">
      <p:cViewPr varScale="1">
        <p:scale>
          <a:sx n="69" d="100"/>
          <a:sy n="69" d="100"/>
        </p:scale>
        <p:origin x="11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"/>
            <a:ext cx="870333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braztsov@mirea.ru" TargetMode="External"/><Relationship Id="rId2" Type="http://schemas.openxmlformats.org/officeDocument/2006/relationships/hyperlink" Target="mailto:kublik@mirea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8452735" cy="2852737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</a:rPr>
              <a:t>Моделирование программных систем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8298439" cy="1500187"/>
          </a:xfrm>
        </p:spPr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err="1" smtClean="0"/>
              <a:t>Кублик</a:t>
            </a:r>
            <a:r>
              <a:rPr lang="ru-RU" dirty="0" smtClean="0"/>
              <a:t> </a:t>
            </a:r>
            <a:r>
              <a:rPr lang="ru-RU" dirty="0"/>
              <a:t>Евгений </a:t>
            </a:r>
            <a:r>
              <a:rPr lang="ru-RU" dirty="0" smtClean="0"/>
              <a:t>Ильич	Образцов Владимир Михайлович</a:t>
            </a:r>
            <a:endParaRPr lang="ru-RU" dirty="0"/>
          </a:p>
          <a:p>
            <a:r>
              <a:rPr lang="en-US" dirty="0"/>
              <a:t>e-mail: </a:t>
            </a:r>
            <a:r>
              <a:rPr lang="en-US" dirty="0" smtClean="0">
                <a:hlinkClick r:id="rId2"/>
              </a:rPr>
              <a:t>kublik@mirea.ru</a:t>
            </a:r>
            <a:r>
              <a:rPr lang="ru-RU" dirty="0" smtClean="0"/>
              <a:t>	</a:t>
            </a:r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obraztsov@mirea.ru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Основными этапами моделирования являются:</a:t>
            </a:r>
          </a:p>
          <a:p>
            <a:endParaRPr lang="ru-RU" sz="3200" i="1" dirty="0"/>
          </a:p>
          <a:p>
            <a:r>
              <a:rPr lang="ru-RU" sz="3200" i="1" dirty="0"/>
              <a:t>1) постановка задачи;</a:t>
            </a:r>
          </a:p>
          <a:p>
            <a:r>
              <a:rPr lang="ru-RU" sz="3200" i="1" dirty="0"/>
              <a:t>2) разработка модели, анализ и исследование задачи;</a:t>
            </a:r>
          </a:p>
          <a:p>
            <a:r>
              <a:rPr lang="ru-RU" sz="3200" i="1" dirty="0"/>
              <a:t>3) эксперимент;</a:t>
            </a:r>
          </a:p>
          <a:p>
            <a:r>
              <a:rPr lang="ru-RU" sz="3200" i="1" dirty="0"/>
              <a:t>4) анализ результатов моделирования.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2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3246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Понятие о моделях, их классификация. </a:t>
            </a:r>
          </a:p>
          <a:p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2710" t="25380" r="13896" b="15304"/>
          <a:stretch/>
        </p:blipFill>
        <p:spPr bwMode="auto">
          <a:xfrm>
            <a:off x="451263" y="1821143"/>
            <a:ext cx="7912152" cy="4460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2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8600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Проблематика моделирования сложных систем. Принципы системного подхода в моделировании систем. </a:t>
            </a:r>
          </a:p>
          <a:p>
            <a:endParaRPr lang="ru-RU" sz="3200" b="1" dirty="0"/>
          </a:p>
          <a:p>
            <a:r>
              <a:rPr lang="ru-RU" sz="3200" i="1" dirty="0"/>
              <a:t>Объект</a:t>
            </a:r>
            <a:r>
              <a:rPr lang="ru-RU" sz="3200" dirty="0"/>
              <a:t> является системой, если он состоит из совокупности взаимосвязанных между собой элементов, сумма свойств которых не равна свойствам объекта.</a:t>
            </a:r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3986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8600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Проблематика моделирования сложных систем. Принципы системного подхода в моделировании систем. </a:t>
            </a:r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40727" t="17111" r="20631" b="54087"/>
          <a:stretch/>
        </p:blipFill>
        <p:spPr bwMode="auto">
          <a:xfrm>
            <a:off x="1839952" y="2947987"/>
            <a:ext cx="5664819" cy="3051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027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8600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Исследование состава и структуры объекта познания называется </a:t>
            </a:r>
            <a:r>
              <a:rPr lang="ru-RU" sz="3200" i="1" dirty="0"/>
              <a:t>системным анализом.</a:t>
            </a:r>
          </a:p>
          <a:p>
            <a:endParaRPr lang="ru-RU" sz="3200" dirty="0"/>
          </a:p>
          <a:p>
            <a:r>
              <a:rPr lang="ru-RU" sz="3200" dirty="0"/>
              <a:t> Его методология нашла свое выражение в следующих принципах: </a:t>
            </a:r>
          </a:p>
          <a:p>
            <a:pPr marL="514350" indent="-514350">
              <a:buAutoNum type="arabicParenR"/>
            </a:pPr>
            <a:r>
              <a:rPr lang="ru-RU" sz="3200" dirty="0"/>
              <a:t>принцип </a:t>
            </a:r>
            <a:r>
              <a:rPr lang="ru-RU" sz="3200" dirty="0" err="1"/>
              <a:t>физичности</a:t>
            </a:r>
            <a:r>
              <a:rPr lang="ru-RU" sz="3200" dirty="0"/>
              <a:t>;</a:t>
            </a:r>
          </a:p>
          <a:p>
            <a:pPr marL="514350" indent="-514350">
              <a:buAutoNum type="arabicParenR"/>
            </a:pPr>
            <a:r>
              <a:rPr lang="ru-RU" sz="3200" dirty="0"/>
              <a:t>принцип </a:t>
            </a:r>
            <a:r>
              <a:rPr lang="ru-RU" sz="3200" dirty="0" err="1"/>
              <a:t>моделируемости</a:t>
            </a:r>
            <a:r>
              <a:rPr lang="ru-RU" sz="3200" dirty="0"/>
              <a:t>;</a:t>
            </a:r>
          </a:p>
          <a:p>
            <a:pPr marL="514350" indent="-514350">
              <a:buAutoNum type="arabicParenR"/>
            </a:pPr>
            <a:r>
              <a:rPr lang="ru-RU" sz="3200" dirty="0"/>
              <a:t>принцип целенаправленности.</a:t>
            </a:r>
          </a:p>
          <a:p>
            <a:endParaRPr lang="ru-RU" sz="3200" b="1" dirty="0"/>
          </a:p>
          <a:p>
            <a:endParaRPr lang="ru-RU" sz="3200" b="1" dirty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9808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867652"/>
            <a:ext cx="832460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Основные требования к моделям. </a:t>
            </a:r>
          </a:p>
          <a:p>
            <a:r>
              <a:rPr lang="ru-RU" sz="3200" dirty="0"/>
              <a:t>полнота, адаптивность;</a:t>
            </a:r>
          </a:p>
          <a:p>
            <a:r>
              <a:rPr lang="ru-RU" sz="3200" dirty="0"/>
              <a:t>достаточная абстрактность;</a:t>
            </a:r>
          </a:p>
          <a:p>
            <a:r>
              <a:rPr lang="ru-RU" sz="3200" dirty="0"/>
              <a:t>соответствие требованиям и условиям, ограничивающим время решения задачи;</a:t>
            </a:r>
          </a:p>
          <a:p>
            <a:r>
              <a:rPr lang="ru-RU" sz="3200" dirty="0"/>
              <a:t>ориентированность на реализацию;</a:t>
            </a:r>
          </a:p>
          <a:p>
            <a:r>
              <a:rPr lang="ru-RU" sz="3200" dirty="0"/>
              <a:t>возможность оптимизации прогнозной модели;</a:t>
            </a:r>
          </a:p>
          <a:p>
            <a:r>
              <a:rPr lang="ru-RU" sz="3200" dirty="0"/>
              <a:t>строится, по возможности, с использованием общепринятой терминологии;</a:t>
            </a:r>
          </a:p>
          <a:p>
            <a:r>
              <a:rPr lang="ru-RU" sz="3200" dirty="0"/>
              <a:t>устойчивость по отношению к ошибкам в исходных данных – робастность. </a:t>
            </a:r>
          </a:p>
        </p:txBody>
      </p:sp>
    </p:spTree>
    <p:extLst>
      <p:ext uri="{BB962C8B-B14F-4D97-AF65-F5344CB8AC3E}">
        <p14:creationId xmlns:p14="http://schemas.microsoft.com/office/powerpoint/2010/main" val="103380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892" y="2682363"/>
            <a:ext cx="8349049" cy="40019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Моделирование программных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01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dirty="0"/>
              <a:t>Объект познания. </a:t>
            </a:r>
          </a:p>
          <a:p>
            <a:endParaRPr lang="ru-RU" sz="3200" dirty="0"/>
          </a:p>
          <a:p>
            <a:r>
              <a:rPr lang="ru-RU" sz="3200" dirty="0"/>
              <a:t>Факты. </a:t>
            </a:r>
          </a:p>
          <a:p>
            <a:endParaRPr lang="ru-RU" sz="3200" dirty="0"/>
          </a:p>
          <a:p>
            <a:r>
              <a:rPr lang="ru-RU" sz="3200" dirty="0"/>
              <a:t>Эмпирические законы. </a:t>
            </a:r>
          </a:p>
          <a:p>
            <a:endParaRPr lang="ru-RU" sz="3200" dirty="0"/>
          </a:p>
          <a:p>
            <a:r>
              <a:rPr lang="ru-RU" sz="3200" dirty="0"/>
              <a:t>Теоретическая модель.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87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dirty="0"/>
              <a:t>Часто в процессе познания реальный объект O заменяется некоторым другим идеальным (воображаемым) или материальным объектом M , несущим изучаемые черты исследуемого объекта O и называемым </a:t>
            </a:r>
            <a:r>
              <a:rPr lang="ru-RU" sz="3200" i="1" dirty="0"/>
              <a:t>моделью</a:t>
            </a:r>
            <a:r>
              <a:rPr lang="ru-RU" sz="3200" dirty="0"/>
              <a:t>. 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59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i="1" dirty="0"/>
              <a:t>Модель </a:t>
            </a:r>
            <a:r>
              <a:rPr lang="ru-RU" sz="3200" dirty="0"/>
              <a:t>– это материальный или идеальный объект, замещающий исследуемую систему и адекватным образом отображающий ее существенные стороны. 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9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i="1" dirty="0"/>
              <a:t>Модель</a:t>
            </a:r>
            <a:r>
              <a:rPr lang="ru-RU" sz="3200" dirty="0"/>
              <a:t> — аналог, прототип, шаблон, образец, используемый вместо оригинала для решения задач (получения ответов на вопросы). </a:t>
            </a:r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6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i="1" dirty="0"/>
              <a:t>Модель</a:t>
            </a:r>
            <a:r>
              <a:rPr lang="ru-RU" sz="3200" dirty="0"/>
              <a:t> — это некий новый объект, который отражает существенные особенности</a:t>
            </a:r>
          </a:p>
          <a:p>
            <a:r>
              <a:rPr lang="ru-RU" sz="3200" dirty="0"/>
              <a:t>изучаемого объекта, явления или процесса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56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Общие свойства моделей: </a:t>
            </a:r>
          </a:p>
          <a:p>
            <a:pPr marL="514350" indent="-514350">
              <a:buAutoNum type="arabicParenR"/>
            </a:pPr>
            <a:r>
              <a:rPr lang="ru-RU" sz="3200" dirty="0"/>
              <a:t>адекватность,</a:t>
            </a:r>
          </a:p>
          <a:p>
            <a:r>
              <a:rPr lang="ru-RU" sz="3200" dirty="0"/>
              <a:t>2) конечность,</a:t>
            </a:r>
          </a:p>
          <a:p>
            <a:r>
              <a:rPr lang="ru-RU" sz="3200" dirty="0"/>
              <a:t>3) упрощенность,</a:t>
            </a:r>
          </a:p>
          <a:p>
            <a:r>
              <a:rPr lang="ru-RU" sz="3200" dirty="0"/>
              <a:t>4) полнота,</a:t>
            </a:r>
          </a:p>
          <a:p>
            <a:r>
              <a:rPr lang="ru-RU" sz="3200" dirty="0"/>
              <a:t>5) приблизительность,</a:t>
            </a:r>
          </a:p>
          <a:p>
            <a:r>
              <a:rPr lang="ru-RU" sz="3200" dirty="0"/>
              <a:t>6) информативность,</a:t>
            </a:r>
          </a:p>
          <a:p>
            <a:r>
              <a:rPr lang="ru-RU" sz="3200" dirty="0"/>
              <a:t>7) потенциальность.</a:t>
            </a:r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05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62" y="1282534"/>
            <a:ext cx="86927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Моделирование как метод научного познания.</a:t>
            </a:r>
          </a:p>
          <a:p>
            <a:endParaRPr lang="ru-RU" sz="3200" dirty="0"/>
          </a:p>
          <a:p>
            <a:r>
              <a:rPr lang="ru-RU" sz="3200" i="1" dirty="0"/>
              <a:t>Моделирование </a:t>
            </a:r>
            <a:r>
              <a:rPr lang="ru-RU" sz="3200" dirty="0"/>
              <a:t>— это метод познания, состоящий в создании и исследовании моделей.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55388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370</Words>
  <Application>Microsoft Office PowerPoint</Application>
  <PresentationFormat>Экран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Моделирование программных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Владимир</cp:lastModifiedBy>
  <cp:revision>118</cp:revision>
  <dcterms:created xsi:type="dcterms:W3CDTF">2015-07-29T11:14:37Z</dcterms:created>
  <dcterms:modified xsi:type="dcterms:W3CDTF">2025-01-26T19:11:27Z</dcterms:modified>
</cp:coreProperties>
</file>