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6" r:id="rId1"/>
  </p:sldMasterIdLst>
  <p:notesMasterIdLst>
    <p:notesMasterId r:id="rId51"/>
  </p:notesMasterIdLst>
  <p:sldIdLst>
    <p:sldId id="322" r:id="rId2"/>
    <p:sldId id="264" r:id="rId3"/>
    <p:sldId id="323" r:id="rId4"/>
    <p:sldId id="260" r:id="rId5"/>
    <p:sldId id="262" r:id="rId6"/>
    <p:sldId id="265" r:id="rId7"/>
    <p:sldId id="266" r:id="rId8"/>
    <p:sldId id="267" r:id="rId9"/>
    <p:sldId id="309" r:id="rId10"/>
    <p:sldId id="268" r:id="rId11"/>
    <p:sldId id="269" r:id="rId12"/>
    <p:sldId id="308" r:id="rId13"/>
    <p:sldId id="312" r:id="rId14"/>
    <p:sldId id="313" r:id="rId15"/>
    <p:sldId id="314" r:id="rId16"/>
    <p:sldId id="315" r:id="rId17"/>
    <p:sldId id="316" r:id="rId18"/>
    <p:sldId id="270" r:id="rId19"/>
    <p:sldId id="271" r:id="rId20"/>
    <p:sldId id="272" r:id="rId21"/>
    <p:sldId id="273" r:id="rId22"/>
    <p:sldId id="274" r:id="rId23"/>
    <p:sldId id="275" r:id="rId24"/>
    <p:sldId id="276" r:id="rId25"/>
    <p:sldId id="285" r:id="rId26"/>
    <p:sldId id="286" r:id="rId27"/>
    <p:sldId id="287" r:id="rId28"/>
    <p:sldId id="288" r:id="rId29"/>
    <p:sldId id="289" r:id="rId30"/>
    <p:sldId id="290" r:id="rId31"/>
    <p:sldId id="291" r:id="rId32"/>
    <p:sldId id="292" r:id="rId33"/>
    <p:sldId id="297" r:id="rId34"/>
    <p:sldId id="310" r:id="rId35"/>
    <p:sldId id="298" r:id="rId36"/>
    <p:sldId id="299" r:id="rId37"/>
    <p:sldId id="300" r:id="rId38"/>
    <p:sldId id="301" r:id="rId39"/>
    <p:sldId id="302" r:id="rId40"/>
    <p:sldId id="303" r:id="rId41"/>
    <p:sldId id="306" r:id="rId42"/>
    <p:sldId id="283" r:id="rId43"/>
    <p:sldId id="284" r:id="rId44"/>
    <p:sldId id="317" r:id="rId45"/>
    <p:sldId id="318" r:id="rId46"/>
    <p:sldId id="319" r:id="rId47"/>
    <p:sldId id="320" r:id="rId48"/>
    <p:sldId id="321" r:id="rId49"/>
    <p:sldId id="261"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5" roundtripDataSignature="AMtx7mhE8kaYhXpx9LkFZUnz3QsbOm72V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B97365-EBCA-4027-87D5-99FC1D4DF0BB}" type="datetimeFigureOut">
              <a:rPr lang="en-US" smtClean="0"/>
              <a:pPr/>
              <a:t>1/30/2020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E29E33-B620-47F9-BB04-8846C2A5AFCC}" type="slidenum">
              <a:rPr kumimoji="0" lang="en-US" smtClean="0"/>
              <a:pPr/>
              <a:t>‹#›</a:t>
            </a:fld>
            <a:endParaRPr kumimoji="0"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7"/>
        <p:cNvGrpSpPr/>
        <p:nvPr/>
      </p:nvGrpSpPr>
      <p:grpSpPr>
        <a:xfrm>
          <a:off x="0" y="0"/>
          <a:ext cx="0" cy="0"/>
          <a:chOff x="0" y="0"/>
          <a:chExt cx="0" cy="0"/>
        </a:xfrm>
      </p:grpSpPr>
      <p:sp>
        <p:nvSpPr>
          <p:cNvPr id="18" name="Google Shape;18;p8"/>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 name="Picture 4" descr="Innomatics logo new.png"/>
          <p:cNvPicPr>
            <a:picLocks noChangeAspect="1"/>
          </p:cNvPicPr>
          <p:nvPr userDrawn="1"/>
        </p:nvPicPr>
        <p:blipFill>
          <a:blip r:embed="rId2"/>
          <a:stretch>
            <a:fillRect/>
          </a:stretch>
        </p:blipFill>
        <p:spPr>
          <a:xfrm>
            <a:off x="9118243" y="6124435"/>
            <a:ext cx="2889256" cy="53059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24_Custom Layout">
  <p:cSld name="124_Custom Layout">
    <p:spTree>
      <p:nvGrpSpPr>
        <p:cNvPr id="1" name="Shape 25"/>
        <p:cNvGrpSpPr/>
        <p:nvPr/>
      </p:nvGrpSpPr>
      <p:grpSpPr>
        <a:xfrm>
          <a:off x="0" y="0"/>
          <a:ext cx="0" cy="0"/>
          <a:chOff x="0" y="0"/>
          <a:chExt cx="0" cy="0"/>
        </a:xfrm>
      </p:grpSpPr>
      <p:sp>
        <p:nvSpPr>
          <p:cNvPr id="27" name="Google Shape;27;p1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1/30/2020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1/30/2020</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kumimoji="0"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69E29E33-B620-47F9-BB04-8846C2A5AFCC}"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CB97365-EBCA-4027-87D5-99FC1D4DF0BB}" type="datetimeFigureOut">
              <a:rPr lang="en-US" smtClean="0"/>
              <a:pPr/>
              <a:t>1/30/2020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1/30/2020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1/30/2020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1/30/2020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1/30/2020</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kumimoji="0" lang="en-US"/>
          </a:p>
        </p:txBody>
      </p:sp>
      <p:sp>
        <p:nvSpPr>
          <p:cNvPr id="7" name="Slide Number Placeholder 6"/>
          <p:cNvSpPr>
            <a:spLocks noGrp="1"/>
          </p:cNvSpPr>
          <p:nvPr>
            <p:ph type="sldNum" sz="quarter" idx="12"/>
          </p:nvPr>
        </p:nvSpPr>
        <p:spPr>
          <a:xfrm>
            <a:off x="195072" y="6208776"/>
            <a:ext cx="609600" cy="457200"/>
          </a:xfrm>
        </p:spPr>
        <p:txBody>
          <a:bodyPr/>
          <a:lstStyle/>
          <a:p>
            <a:fld id="{69E29E33-B620-47F9-BB04-8846C2A5AFCC}" type="slidenum">
              <a:rPr kumimoji="0" lang="en-US" smtClean="0"/>
              <a:pPr/>
              <a:t>‹#›</a:t>
            </a:fld>
            <a:endParaRPr kumimoji="0"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rgbClr val="00B0F0"/>
            </a:gs>
            <a:gs pos="50000">
              <a:srgbClr val="00B0F0"/>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7CB97365-EBCA-4027-87D5-99FC1D4DF0BB}" type="datetimeFigureOut">
              <a:rPr lang="en-US" smtClean="0"/>
              <a:pPr/>
              <a:t>1/30/2020</a:t>
            </a:fld>
            <a:endParaRPr lang="en-US">
              <a:solidFill>
                <a:schemeClr val="tx1">
                  <a:shade val="50000"/>
                </a:schemeClr>
              </a:solidFill>
            </a:endParaRP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E29E33-B620-47F9-BB04-8846C2A5AFCC}" type="slidenum">
              <a:rPr kumimoji="0" lang="en-US" smtClean="0"/>
              <a:pPr/>
              <a:t>‹#›</a:t>
            </a:fld>
            <a:endParaRPr kumimoji="0" lang="en-US" dirty="0">
              <a:solidFill>
                <a:schemeClr val="tx1">
                  <a:shade val="50000"/>
                </a:schemeClr>
              </a:solidFill>
            </a:endParaRPr>
          </a:p>
        </p:txBody>
      </p:sp>
      <p:pic>
        <p:nvPicPr>
          <p:cNvPr id="10" name="Picture 9" descr="Innomatics logo new.png"/>
          <p:cNvPicPr>
            <a:picLocks noChangeAspect="1"/>
          </p:cNvPicPr>
          <p:nvPr userDrawn="1"/>
        </p:nvPicPr>
        <p:blipFill>
          <a:blip r:embed="rId17"/>
          <a:stretch>
            <a:fillRect/>
          </a:stretch>
        </p:blipFill>
        <p:spPr>
          <a:xfrm>
            <a:off x="8422785" y="5958610"/>
            <a:ext cx="3524519" cy="606269"/>
          </a:xfrm>
          <a:prstGeom prst="rect">
            <a:avLst/>
          </a:prstGeom>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p:nvPr/>
        </p:nvSpPr>
        <p:spPr>
          <a:xfrm>
            <a:off x="381002" y="243237"/>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0" i="0" u="none" strike="noStrike" cap="none">
                <a:solidFill>
                  <a:schemeClr val="accent1"/>
                </a:solidFill>
                <a:latin typeface="Lato Black"/>
                <a:ea typeface="Lato Black"/>
                <a:cs typeface="Lato Black"/>
                <a:sym typeface="Lato Black"/>
              </a:rPr>
              <a:t>About me</a:t>
            </a:r>
            <a:endParaRPr/>
          </a:p>
        </p:txBody>
      </p:sp>
      <p:grpSp>
        <p:nvGrpSpPr>
          <p:cNvPr id="2" name="Google Shape;43;p2"/>
          <p:cNvGrpSpPr/>
          <p:nvPr/>
        </p:nvGrpSpPr>
        <p:grpSpPr>
          <a:xfrm>
            <a:off x="1" y="148427"/>
            <a:ext cx="342900" cy="590715"/>
            <a:chOff x="0" y="148425"/>
            <a:chExt cx="342900" cy="590715"/>
          </a:xfrm>
        </p:grpSpPr>
        <p:sp>
          <p:nvSpPr>
            <p:cNvPr id="44" name="Google Shape;44;p2"/>
            <p:cNvSpPr/>
            <p:nvPr/>
          </p:nvSpPr>
          <p:spPr>
            <a:xfrm>
              <a:off x="0" y="148425"/>
              <a:ext cx="213360" cy="59071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2"/>
            <p:cNvSpPr/>
            <p:nvPr/>
          </p:nvSpPr>
          <p:spPr>
            <a:xfrm>
              <a:off x="251460" y="148425"/>
              <a:ext cx="91440" cy="590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46" name="Google Shape;46;p2"/>
          <p:cNvSpPr/>
          <p:nvPr/>
        </p:nvSpPr>
        <p:spPr>
          <a:xfrm>
            <a:off x="8542645" y="985782"/>
            <a:ext cx="2869780" cy="2869780"/>
          </a:xfrm>
          <a:prstGeom prst="ellipse">
            <a:avLst/>
          </a:prstGeom>
          <a:solidFill>
            <a:schemeClr val="lt1"/>
          </a:solidFill>
          <a:ln w="1270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2"/>
          <p:cNvSpPr txBox="1"/>
          <p:nvPr/>
        </p:nvSpPr>
        <p:spPr>
          <a:xfrm>
            <a:off x="8925637" y="4476466"/>
            <a:ext cx="2306471"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smtClean="0">
                <a:solidFill>
                  <a:schemeClr val="accent1"/>
                </a:solidFill>
                <a:latin typeface="Lato Black"/>
                <a:ea typeface="Lato Black"/>
                <a:cs typeface="Lato Black"/>
                <a:sym typeface="Lato Black"/>
              </a:rPr>
              <a:t> </a:t>
            </a:r>
            <a:r>
              <a:rPr lang="en-US" sz="1600" b="1" i="1" u="none" strike="noStrike" cap="none" dirty="0" smtClean="0">
                <a:solidFill>
                  <a:schemeClr val="accent1"/>
                </a:solidFill>
                <a:effectLst>
                  <a:outerShdw blurRad="38100" dist="38100" dir="2700000" algn="tl">
                    <a:srgbClr val="000000">
                      <a:alpha val="43137"/>
                    </a:srgbClr>
                  </a:outerShdw>
                </a:effectLst>
                <a:latin typeface="Arial Narrow" pitchFamily="34" charset="0"/>
                <a:ea typeface="Lato Black"/>
                <a:cs typeface="Lato Black"/>
                <a:sym typeface="Lato Black"/>
              </a:rPr>
              <a:t>KOORIMI KIRAN KUMAR</a:t>
            </a:r>
            <a:endParaRPr sz="1600" b="1" i="1" dirty="0">
              <a:effectLst>
                <a:outerShdw blurRad="38100" dist="38100" dir="2700000" algn="tl">
                  <a:srgbClr val="000000">
                    <a:alpha val="43137"/>
                  </a:srgbClr>
                </a:outerShdw>
              </a:effectLst>
              <a:latin typeface="Arial Narrow" pitchFamily="34" charset="0"/>
            </a:endParaRPr>
          </a:p>
        </p:txBody>
      </p:sp>
      <p:cxnSp>
        <p:nvCxnSpPr>
          <p:cNvPr id="49" name="Google Shape;49;p2"/>
          <p:cNvCxnSpPr/>
          <p:nvPr/>
        </p:nvCxnSpPr>
        <p:spPr>
          <a:xfrm flipV="1">
            <a:off x="9018287" y="4940490"/>
            <a:ext cx="2568663" cy="11576"/>
          </a:xfrm>
          <a:prstGeom prst="straightConnector1">
            <a:avLst/>
          </a:prstGeom>
          <a:noFill/>
          <a:ln w="9525" cap="flat" cmpd="sng">
            <a:solidFill>
              <a:schemeClr val="accent1"/>
            </a:solidFill>
            <a:prstDash val="solid"/>
            <a:miter lim="800000"/>
            <a:headEnd type="none" w="sm" len="sm"/>
            <a:tailEnd type="none" w="sm" len="sm"/>
          </a:ln>
        </p:spPr>
      </p:cxnSp>
      <p:sp>
        <p:nvSpPr>
          <p:cNvPr id="50" name="Google Shape;50;p2"/>
          <p:cNvSpPr txBox="1"/>
          <p:nvPr/>
        </p:nvSpPr>
        <p:spPr>
          <a:xfrm>
            <a:off x="655093" y="1187357"/>
            <a:ext cx="7697337"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itchFamily="2" charset="2"/>
              <a:buChar char="Ø"/>
            </a:pPr>
            <a:r>
              <a:rPr lang="en-US" sz="1800" dirty="0" smtClean="0">
                <a:solidFill>
                  <a:schemeClr val="dk1"/>
                </a:solidFill>
                <a:latin typeface="+mn-lt"/>
                <a:ea typeface="Calibri"/>
                <a:cs typeface="Calibri"/>
                <a:sym typeface="Calibri"/>
              </a:rPr>
              <a:t>I completed </a:t>
            </a:r>
            <a:r>
              <a:rPr lang="en-US" sz="1800" dirty="0" err="1" smtClean="0">
                <a:solidFill>
                  <a:schemeClr val="dk1"/>
                </a:solidFill>
                <a:latin typeface="+mn-lt"/>
                <a:ea typeface="Calibri"/>
                <a:cs typeface="Calibri"/>
                <a:sym typeface="Calibri"/>
              </a:rPr>
              <a:t>M.Sc</a:t>
            </a:r>
            <a:r>
              <a:rPr lang="en-US" sz="1800" dirty="0" smtClean="0">
                <a:solidFill>
                  <a:schemeClr val="dk1"/>
                </a:solidFill>
                <a:latin typeface="+mn-lt"/>
                <a:ea typeface="Calibri"/>
                <a:cs typeface="Calibri"/>
                <a:sym typeface="Calibri"/>
              </a:rPr>
              <a:t> in Statistics</a:t>
            </a:r>
            <a:r>
              <a:rPr lang="en-US" sz="1800" i="0" u="none" strike="noStrike" cap="none" dirty="0" smtClean="0">
                <a:solidFill>
                  <a:schemeClr val="dk1"/>
                </a:solidFill>
                <a:latin typeface="+mn-lt"/>
                <a:ea typeface="Calibri"/>
                <a:cs typeface="Calibri"/>
                <a:sym typeface="Calibri"/>
              </a:rPr>
              <a:t> </a:t>
            </a:r>
            <a:endParaRPr sz="1800" dirty="0">
              <a:latin typeface="+mn-lt"/>
            </a:endParaRPr>
          </a:p>
          <a:p>
            <a:pPr marL="285750" marR="0" lvl="0" indent="-285750" algn="l" rtl="0">
              <a:spcBef>
                <a:spcPts val="0"/>
              </a:spcBef>
              <a:spcAft>
                <a:spcPts val="0"/>
              </a:spcAft>
              <a:buClr>
                <a:schemeClr val="dk1"/>
              </a:buClr>
              <a:buSzPts val="1800"/>
              <a:buFont typeface="Wingdings" pitchFamily="2" charset="2"/>
              <a:buChar char="Ø"/>
            </a:pPr>
            <a:r>
              <a:rPr lang="en-US" sz="1800" dirty="0" smtClean="0">
                <a:latin typeface="+mn-lt"/>
              </a:rPr>
              <a:t> My Graduation and Post Graduation both are specialization in Statistics only, because of that I choose Data Science </a:t>
            </a:r>
          </a:p>
          <a:p>
            <a:pPr marL="285750" marR="0" lvl="0" indent="-285750" algn="l" rtl="0">
              <a:spcBef>
                <a:spcPts val="0"/>
              </a:spcBef>
              <a:spcAft>
                <a:spcPts val="0"/>
              </a:spcAft>
              <a:buClr>
                <a:schemeClr val="dk1"/>
              </a:buClr>
              <a:buSzPts val="1800"/>
              <a:buFont typeface="Wingdings" pitchFamily="2" charset="2"/>
              <a:buChar char="Ø"/>
            </a:pPr>
            <a:r>
              <a:rPr lang="en-US" sz="1800" dirty="0" smtClean="0">
                <a:latin typeface="+mn-lt"/>
              </a:rPr>
              <a:t>Not only that to choose Data Science, is the subject for Data which is boom for the future perspective and I have very much interested in  dealing with data with using Machine Learning concepts </a:t>
            </a:r>
          </a:p>
          <a:p>
            <a:pPr marL="285750" marR="0" lvl="0" indent="-285750" algn="l" rtl="0">
              <a:spcBef>
                <a:spcPts val="0"/>
              </a:spcBef>
              <a:spcAft>
                <a:spcPts val="0"/>
              </a:spcAft>
              <a:buClr>
                <a:schemeClr val="dk1"/>
              </a:buClr>
              <a:buSzPts val="1800"/>
              <a:buFont typeface="Wingdings" pitchFamily="2" charset="2"/>
              <a:buChar char="Ø"/>
            </a:pPr>
            <a:r>
              <a:rPr lang="en-US" sz="1800" dirty="0" smtClean="0">
                <a:latin typeface="+mn-lt"/>
              </a:rPr>
              <a:t>When I was a lecturer in past 3 years I know the concepts of statistics but I don’t know where to use and how to use those concepts </a:t>
            </a:r>
            <a:endParaRPr sz="1800" dirty="0">
              <a:latin typeface="+mn-lt"/>
            </a:endParaRPr>
          </a:p>
          <a:p>
            <a:pPr marL="285750" marR="0" lvl="0" indent="-285750" algn="l" rtl="0">
              <a:spcBef>
                <a:spcPts val="0"/>
              </a:spcBef>
              <a:spcAft>
                <a:spcPts val="0"/>
              </a:spcAft>
              <a:buClr>
                <a:schemeClr val="dk1"/>
              </a:buClr>
              <a:buSzPts val="1800"/>
              <a:buFont typeface="Wingdings" pitchFamily="2" charset="2"/>
              <a:buChar char="Ø"/>
            </a:pPr>
            <a:r>
              <a:rPr lang="en-US" sz="1800" dirty="0" smtClean="0">
                <a:solidFill>
                  <a:schemeClr val="dk1"/>
                </a:solidFill>
                <a:latin typeface="+mn-lt"/>
                <a:cs typeface="Calibri"/>
                <a:sym typeface="Calibri"/>
              </a:rPr>
              <a:t>Now I full fill my concepts of thoughts which I learn in the statistics though </a:t>
            </a:r>
            <a:r>
              <a:rPr lang="en-US" sz="1800" dirty="0" err="1" smtClean="0">
                <a:solidFill>
                  <a:schemeClr val="dk1"/>
                </a:solidFill>
                <a:latin typeface="+mn-lt"/>
                <a:cs typeface="Calibri"/>
                <a:sym typeface="Calibri"/>
              </a:rPr>
              <a:t>i</a:t>
            </a:r>
            <a:r>
              <a:rPr lang="en-US" sz="1800" dirty="0" smtClean="0">
                <a:solidFill>
                  <a:schemeClr val="dk1"/>
                </a:solidFill>
                <a:latin typeface="+mn-lt"/>
                <a:cs typeface="Calibri"/>
                <a:sym typeface="Calibri"/>
              </a:rPr>
              <a:t> use in Data Science.</a:t>
            </a:r>
            <a:endParaRPr sz="1800" dirty="0">
              <a:latin typeface="+mn-lt"/>
            </a:endParaRPr>
          </a:p>
          <a:p>
            <a:pPr marL="285750" marR="0" lvl="0" indent="-285750" algn="l" rtl="0">
              <a:spcBef>
                <a:spcPts val="0"/>
              </a:spcBef>
              <a:spcAft>
                <a:spcPts val="0"/>
              </a:spcAft>
              <a:buClr>
                <a:schemeClr val="dk1"/>
              </a:buClr>
              <a:buSzPts val="1800"/>
              <a:buFont typeface="Wingdings" pitchFamily="2" charset="2"/>
              <a:buChar char="Ø"/>
            </a:pPr>
            <a:r>
              <a:rPr lang="en-US" sz="1800" i="0" u="none" strike="noStrike" cap="none" dirty="0" smtClean="0">
                <a:solidFill>
                  <a:schemeClr val="dk1"/>
                </a:solidFill>
                <a:latin typeface="+mn-lt"/>
                <a:ea typeface="Calibri"/>
                <a:cs typeface="Calibri"/>
                <a:sym typeface="Calibri"/>
              </a:rPr>
              <a:t>In  </a:t>
            </a:r>
            <a:r>
              <a:rPr lang="en-US" sz="1800" i="0" u="none" strike="noStrike" cap="none" dirty="0" err="1">
                <a:solidFill>
                  <a:schemeClr val="dk1"/>
                </a:solidFill>
                <a:latin typeface="+mn-lt"/>
                <a:ea typeface="Calibri"/>
                <a:cs typeface="Calibri"/>
                <a:sym typeface="Calibri"/>
              </a:rPr>
              <a:t>Innomatics</a:t>
            </a:r>
            <a:r>
              <a:rPr lang="en-US" sz="1800" i="0" u="none" strike="noStrike" cap="none" dirty="0">
                <a:solidFill>
                  <a:schemeClr val="dk1"/>
                </a:solidFill>
                <a:latin typeface="+mn-lt"/>
                <a:ea typeface="Calibri"/>
                <a:cs typeface="Calibri"/>
                <a:sym typeface="Calibri"/>
              </a:rPr>
              <a:t> Research </a:t>
            </a:r>
            <a:r>
              <a:rPr lang="en-US" sz="1800" i="0" u="none" strike="noStrike" cap="none" dirty="0" smtClean="0">
                <a:solidFill>
                  <a:schemeClr val="dk1"/>
                </a:solidFill>
                <a:latin typeface="+mn-lt"/>
                <a:ea typeface="Calibri"/>
                <a:cs typeface="Calibri"/>
                <a:sym typeface="Calibri"/>
              </a:rPr>
              <a:t>lab atmosphere to learn subject is very good, </a:t>
            </a:r>
            <a:r>
              <a:rPr lang="en-US" sz="1800" dirty="0" smtClean="0">
                <a:solidFill>
                  <a:schemeClr val="dk1"/>
                </a:solidFill>
                <a:latin typeface="+mn-lt"/>
                <a:ea typeface="Calibri"/>
                <a:cs typeface="Calibri"/>
                <a:sym typeface="Calibri"/>
              </a:rPr>
              <a:t>T</a:t>
            </a:r>
            <a:r>
              <a:rPr lang="en-US" sz="1800" i="0" u="none" strike="noStrike" cap="none" dirty="0" smtClean="0">
                <a:solidFill>
                  <a:schemeClr val="dk1"/>
                </a:solidFill>
                <a:latin typeface="+mn-lt"/>
                <a:ea typeface="Calibri"/>
                <a:cs typeface="Calibri"/>
                <a:sym typeface="Calibri"/>
              </a:rPr>
              <a:t>he administration and the teaching staff was very cooperative with the students who want to grew up in the  subject.</a:t>
            </a:r>
          </a:p>
          <a:p>
            <a:pPr marL="285750" marR="0" lvl="0" indent="-285750" algn="l" rtl="0">
              <a:spcBef>
                <a:spcPts val="0"/>
              </a:spcBef>
              <a:spcAft>
                <a:spcPts val="0"/>
              </a:spcAft>
              <a:buClr>
                <a:schemeClr val="dk1"/>
              </a:buClr>
              <a:buSzPts val="1800"/>
              <a:buFont typeface="Wingdings" pitchFamily="2" charset="2"/>
              <a:buChar char="Ø"/>
            </a:pPr>
            <a:r>
              <a:rPr lang="en-US" sz="1800" dirty="0" smtClean="0">
                <a:solidFill>
                  <a:schemeClr val="dk1"/>
                </a:solidFill>
                <a:latin typeface="+mn-lt"/>
                <a:cs typeface="Calibri"/>
                <a:sym typeface="Calibri"/>
              </a:rPr>
              <a:t> I never thought  that a institution like this  before came to </a:t>
            </a:r>
            <a:r>
              <a:rPr lang="en-US" sz="1800" dirty="0" err="1" smtClean="0">
                <a:solidFill>
                  <a:schemeClr val="dk1"/>
                </a:solidFill>
                <a:latin typeface="+mn-lt"/>
                <a:cs typeface="Calibri"/>
                <a:sym typeface="Calibri"/>
              </a:rPr>
              <a:t>Innomatics</a:t>
            </a:r>
            <a:r>
              <a:rPr lang="en-US" sz="1800" dirty="0" smtClean="0">
                <a:solidFill>
                  <a:schemeClr val="dk1"/>
                </a:solidFill>
                <a:latin typeface="+mn-lt"/>
                <a:cs typeface="Calibri"/>
                <a:sym typeface="Calibri"/>
              </a:rPr>
              <a:t> Research lab </a:t>
            </a:r>
            <a:endParaRPr sz="1800" dirty="0">
              <a:latin typeface="+mn-lt"/>
            </a:endParaRPr>
          </a:p>
        </p:txBody>
      </p:sp>
      <p:pic>
        <p:nvPicPr>
          <p:cNvPr id="1026" name="Picture 2"/>
          <p:cNvPicPr>
            <a:picLocks noChangeAspect="1" noChangeArrowheads="1"/>
          </p:cNvPicPr>
          <p:nvPr/>
        </p:nvPicPr>
        <p:blipFill>
          <a:blip r:embed="rId3"/>
          <a:srcRect/>
          <a:stretch>
            <a:fillRect/>
          </a:stretch>
        </p:blipFill>
        <p:spPr bwMode="auto">
          <a:xfrm>
            <a:off x="8440617" y="970671"/>
            <a:ext cx="3010487" cy="2897944"/>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2192000" cy="68994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2"/>
            <a:ext cx="12192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518"/>
            <a:ext cx="10515600" cy="3507698"/>
          </a:xfrm>
        </p:spPr>
        <p:txBody>
          <a:bodyPr/>
          <a:lstStyle/>
          <a:p>
            <a:pPr algn="ctr"/>
            <a:r>
              <a:rPr lang="en-US" sz="6000" b="1" u="sng" spc="300" dirty="0" smtClean="0">
                <a:solidFill>
                  <a:srgbClr val="002060"/>
                </a:solidFill>
                <a:latin typeface="Cooper Black" pitchFamily="18" charset="0"/>
              </a:rPr>
              <a:t/>
            </a:r>
            <a:br>
              <a:rPr lang="en-US" sz="6000" b="1" u="sng" spc="300" dirty="0" smtClean="0">
                <a:solidFill>
                  <a:srgbClr val="002060"/>
                </a:solidFill>
                <a:latin typeface="Cooper Black" pitchFamily="18" charset="0"/>
              </a:rPr>
            </a:br>
            <a:r>
              <a:rPr lang="en-US" sz="6000" b="1" u="sng" spc="300" dirty="0" smtClean="0">
                <a:solidFill>
                  <a:srgbClr val="002060"/>
                </a:solidFill>
                <a:latin typeface="Cooper Black" pitchFamily="18" charset="0"/>
              </a:rPr>
              <a:t>Outliers are presented in the </a:t>
            </a:r>
            <a:r>
              <a:rPr lang="en-US" sz="6000" b="1" u="sng" spc="300" dirty="0" err="1" smtClean="0">
                <a:solidFill>
                  <a:srgbClr val="002060"/>
                </a:solidFill>
                <a:latin typeface="Cooper Black" pitchFamily="18" charset="0"/>
              </a:rPr>
              <a:t>DataFrame</a:t>
            </a:r>
            <a:r>
              <a:rPr lang="en-US" sz="6000" b="1" u="sng" spc="300" dirty="0" smtClean="0">
                <a:solidFill>
                  <a:srgbClr val="002060"/>
                </a:solidFill>
                <a:latin typeface="Cooper Black" pitchFamily="18" charset="0"/>
              </a:rPr>
              <a:t>:</a:t>
            </a:r>
            <a:endParaRPr lang="en-US" sz="6000" b="1" u="sng" spc="300" dirty="0">
              <a:solidFill>
                <a:srgbClr val="002060"/>
              </a:solidFill>
              <a:latin typeface="Cooper Black"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29775"/>
            <a:ext cx="12192000" cy="680466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0"/>
            <a:ext cx="12192001" cy="686453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 y="0"/>
            <a:ext cx="12192001"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98390"/>
          </a:xfrm>
        </p:spPr>
        <p:txBody>
          <a:bodyPr/>
          <a:lstStyle/>
          <a:p>
            <a:r>
              <a:rPr lang="en-US" dirty="0" smtClean="0">
                <a:solidFill>
                  <a:srgbClr val="002060"/>
                </a:solidFill>
              </a:rPr>
              <a:t/>
            </a:r>
            <a:br>
              <a:rPr lang="en-US" dirty="0" smtClean="0">
                <a:solidFill>
                  <a:srgbClr val="002060"/>
                </a:solidFill>
              </a:rPr>
            </a:br>
            <a:r>
              <a:rPr lang="en-US" b="1" dirty="0" smtClean="0">
                <a:solidFill>
                  <a:srgbClr val="002060"/>
                </a:solidFill>
              </a:rPr>
              <a:t>The Dependent variable also having the outliers:</a:t>
            </a:r>
            <a:endParaRPr lang="en-US" b="1" dirty="0">
              <a:solidFill>
                <a:srgbClr val="002060"/>
              </a:solidFill>
            </a:endParaRPr>
          </a:p>
        </p:txBody>
      </p:sp>
      <p:pic>
        <p:nvPicPr>
          <p:cNvPr id="4098" name="Picture 2"/>
          <p:cNvPicPr>
            <a:picLocks noChangeAspect="1" noChangeArrowheads="1"/>
          </p:cNvPicPr>
          <p:nvPr/>
        </p:nvPicPr>
        <p:blipFill>
          <a:blip r:embed="rId2"/>
          <a:srcRect/>
          <a:stretch>
            <a:fillRect/>
          </a:stretch>
        </p:blipFill>
        <p:spPr bwMode="auto">
          <a:xfrm>
            <a:off x="2203555" y="2513575"/>
            <a:ext cx="5816184" cy="358742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4" y="2"/>
            <a:ext cx="11053997" cy="4931763"/>
          </a:xfrm>
        </p:spPr>
        <p:txBody>
          <a:bodyPr/>
          <a:lstStyle/>
          <a:p>
            <a:r>
              <a:rPr lang="en-US" sz="3600" b="1" i="1" u="sng" dirty="0" smtClean="0">
                <a:solidFill>
                  <a:srgbClr val="FF0000"/>
                </a:solidFill>
                <a:effectLst>
                  <a:outerShdw blurRad="38100" dist="38100" dir="2700000" algn="tl">
                    <a:srgbClr val="000000">
                      <a:alpha val="43137"/>
                    </a:srgbClr>
                  </a:outerShdw>
                </a:effectLst>
              </a:rPr>
              <a:t>Observations for Numerical Independent variables to the dependent variable(vot19_14):</a:t>
            </a:r>
            <a:br>
              <a:rPr lang="en-US" sz="3600" b="1" i="1" u="sng" dirty="0" smtClean="0">
                <a:solidFill>
                  <a:srgbClr val="FF0000"/>
                </a:solidFill>
                <a:effectLst>
                  <a:outerShdw blurRad="38100" dist="38100" dir="2700000" algn="tl">
                    <a:srgbClr val="000000">
                      <a:alpha val="43137"/>
                    </a:srgbClr>
                  </a:outerShdw>
                </a:effectLst>
              </a:rPr>
            </a:br>
            <a:r>
              <a:rPr lang="en-US" sz="2800" b="1" dirty="0" smtClean="0"/>
              <a:t/>
            </a:r>
            <a:br>
              <a:rPr lang="en-US" sz="2800" b="1" dirty="0" smtClean="0"/>
            </a:br>
            <a:r>
              <a:rPr lang="en-US" sz="2800" b="1" dirty="0" smtClean="0">
                <a:latin typeface="Berlin Sans FB" pitchFamily="34" charset="0"/>
              </a:rPr>
              <a:t>1. </a:t>
            </a:r>
            <a:r>
              <a:rPr lang="en-US" sz="2800" dirty="0" smtClean="0">
                <a:latin typeface="Berlin Sans FB" pitchFamily="34" charset="0"/>
              </a:rPr>
              <a:t>Only few Independent variables are relation with the Dependent </a:t>
            </a:r>
            <a:r>
              <a:rPr lang="en-US" sz="2800" dirty="0" err="1" smtClean="0">
                <a:latin typeface="Berlin Sans FB" pitchFamily="34" charset="0"/>
              </a:rPr>
              <a:t>Varible</a:t>
            </a:r>
            <a:r>
              <a:rPr lang="en-US" sz="2800" dirty="0" smtClean="0">
                <a:latin typeface="Berlin Sans FB" pitchFamily="34" charset="0"/>
              </a:rPr>
              <a:t>.</a:t>
            </a:r>
            <a:br>
              <a:rPr lang="en-US" sz="2800" dirty="0" smtClean="0">
                <a:latin typeface="Berlin Sans FB" pitchFamily="34" charset="0"/>
              </a:rPr>
            </a:br>
            <a:r>
              <a:rPr lang="en-US" sz="2800" dirty="0" smtClean="0">
                <a:latin typeface="Berlin Sans FB" pitchFamily="34" charset="0"/>
              </a:rPr>
              <a:t/>
            </a:r>
            <a:br>
              <a:rPr lang="en-US" sz="2800" dirty="0" smtClean="0">
                <a:latin typeface="Berlin Sans FB" pitchFamily="34" charset="0"/>
              </a:rPr>
            </a:br>
            <a:r>
              <a:rPr lang="en-US" sz="2800" dirty="0" smtClean="0">
                <a:latin typeface="Berlin Sans FB" pitchFamily="34" charset="0"/>
              </a:rPr>
              <a:t>2. There are huge independent variables are there, so, first we calculate the relations of Independent and dependent variable which of the values are greater than 0.5 correlation (correlation always in between -1 and 1)</a:t>
            </a:r>
            <a:br>
              <a:rPr lang="en-US" sz="2800" dirty="0" smtClean="0">
                <a:latin typeface="Berlin Sans FB" pitchFamily="34" charset="0"/>
              </a:rPr>
            </a:br>
            <a:r>
              <a:rPr lang="en-US" sz="2800" dirty="0" smtClean="0">
                <a:latin typeface="Berlin Sans FB" pitchFamily="34" charset="0"/>
              </a:rPr>
              <a:t/>
            </a:r>
            <a:br>
              <a:rPr lang="en-US" sz="2800" dirty="0" smtClean="0">
                <a:latin typeface="Berlin Sans FB" pitchFamily="34" charset="0"/>
              </a:rPr>
            </a:br>
            <a:r>
              <a:rPr lang="en-US" sz="2800" dirty="0" smtClean="0">
                <a:latin typeface="Berlin Sans FB" pitchFamily="34" charset="0"/>
              </a:rPr>
              <a:t>3. If the correlation between two variables is -1 to 0, then it is negative correlation</a:t>
            </a:r>
            <a:br>
              <a:rPr lang="en-US" sz="2800" dirty="0" smtClean="0">
                <a:latin typeface="Berlin Sans FB" pitchFamily="34" charset="0"/>
              </a:rPr>
            </a:br>
            <a:r>
              <a:rPr lang="en-US" sz="2800" dirty="0" smtClean="0">
                <a:latin typeface="Berlin Sans FB" pitchFamily="34" charset="0"/>
              </a:rPr>
              <a:t/>
            </a:r>
            <a:br>
              <a:rPr lang="en-US" sz="2800" dirty="0" smtClean="0">
                <a:latin typeface="Berlin Sans FB" pitchFamily="34" charset="0"/>
              </a:rPr>
            </a:br>
            <a:r>
              <a:rPr lang="en-US" sz="2800" dirty="0" smtClean="0">
                <a:latin typeface="Berlin Sans FB" pitchFamily="34" charset="0"/>
              </a:rPr>
              <a:t>4. If the correlation between two variables is 0 to 1, then it is positive correlation</a:t>
            </a: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21472"/>
          </a:xfrm>
        </p:spPr>
        <p:txBody>
          <a:bodyPr/>
          <a:lstStyle/>
          <a:p>
            <a:r>
              <a:rPr lang="en-US" sz="3600" b="1" u="sng" spc="300" dirty="0" smtClean="0">
                <a:solidFill>
                  <a:srgbClr val="0070C0"/>
                </a:solidFill>
                <a:effectLst>
                  <a:outerShdw blurRad="38100" dist="38100" dir="2700000" algn="tl">
                    <a:srgbClr val="000000">
                      <a:alpha val="43137"/>
                    </a:srgbClr>
                  </a:outerShdw>
                </a:effectLst>
              </a:rPr>
              <a:t/>
            </a:r>
            <a:br>
              <a:rPr lang="en-US" sz="3600" b="1" u="sng" spc="300" dirty="0" smtClean="0">
                <a:solidFill>
                  <a:srgbClr val="0070C0"/>
                </a:solidFill>
                <a:effectLst>
                  <a:outerShdw blurRad="38100" dist="38100" dir="2700000" algn="tl">
                    <a:srgbClr val="000000">
                      <a:alpha val="43137"/>
                    </a:srgbClr>
                  </a:outerShdw>
                </a:effectLst>
              </a:rPr>
            </a:br>
            <a:r>
              <a:rPr lang="en-US" sz="4000" b="1" u="sng" spc="300" dirty="0" smtClean="0">
                <a:solidFill>
                  <a:srgbClr val="0070C0"/>
                </a:solidFill>
                <a:effectLst>
                  <a:outerShdw blurRad="38100" dist="38100" dir="2700000" algn="tl">
                    <a:srgbClr val="000000">
                      <a:alpha val="43137"/>
                    </a:srgbClr>
                  </a:outerShdw>
                </a:effectLst>
              </a:rPr>
              <a:t>Selecting features based on correlation:</a:t>
            </a:r>
            <a:r>
              <a:rPr lang="en-US" sz="3600" b="1" dirty="0" smtClean="0"/>
              <a:t/>
            </a:r>
            <a:br>
              <a:rPr lang="en-US" sz="3600" b="1" dirty="0" smtClean="0"/>
            </a:br>
            <a:r>
              <a:rPr lang="en-US" sz="3600" b="1" dirty="0" smtClean="0"/>
              <a:t/>
            </a:r>
            <a:br>
              <a:rPr lang="en-US" sz="3600" b="1" dirty="0" smtClean="0"/>
            </a:br>
            <a:r>
              <a:rPr lang="en-US" sz="3600" b="1" i="1" u="sng" spc="600" dirty="0" smtClean="0">
                <a:effectLst>
                  <a:outerShdw blurRad="38100" dist="38100" dir="2700000" algn="tl">
                    <a:srgbClr val="000000">
                      <a:alpha val="43137"/>
                    </a:srgbClr>
                  </a:outerShdw>
                </a:effectLst>
              </a:rPr>
              <a:t>Correlation Method:</a:t>
            </a:r>
            <a:r>
              <a:rPr lang="en-US" sz="3600" b="1" dirty="0" smtClean="0"/>
              <a:t/>
            </a:r>
            <a:br>
              <a:rPr lang="en-US" sz="3600" b="1" dirty="0" smtClean="0"/>
            </a:b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US" sz="3600" b="1" dirty="0" smtClean="0">
                <a:effectLst>
                  <a:outerShdw blurRad="38100" dist="38100" dir="2700000" algn="tl">
                    <a:srgbClr val="000000">
                      <a:alpha val="43137"/>
                    </a:srgbClr>
                  </a:outerShdw>
                </a:effectLst>
              </a:rPr>
              <a:t>* How does correlation help in feature selection?</a:t>
            </a:r>
            <a:r>
              <a:rPr lang="en-US" sz="3600" b="1" dirty="0" smtClean="0"/>
              <a:t/>
            </a:r>
            <a:br>
              <a:rPr lang="en-US" sz="3600" b="1" dirty="0" smtClean="0"/>
            </a:br>
            <a:r>
              <a:rPr lang="en-US" sz="3600" dirty="0" smtClean="0"/>
              <a:t>Features with high correlation are more linearly dependent and hence have almost the same effect on the dependent variable. So, when two features have high correlation, we can drop one of the two features.</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511019"/>
          </a:xfrm>
        </p:spPr>
        <p:txBody>
          <a:bodyPr/>
          <a:lstStyle/>
          <a:p>
            <a:r>
              <a:rPr lang="en-US" b="1" dirty="0" smtClean="0">
                <a:solidFill>
                  <a:srgbClr val="00B050"/>
                </a:solidFill>
                <a:effectLst>
                  <a:outerShdw blurRad="38100" dist="38100" dir="2700000" algn="tl">
                    <a:srgbClr val="000000">
                      <a:alpha val="43137"/>
                    </a:srgbClr>
                  </a:outerShdw>
                </a:effectLst>
              </a:rPr>
              <a:t/>
            </a:r>
            <a:br>
              <a:rPr lang="en-US" b="1" dirty="0" smtClean="0">
                <a:solidFill>
                  <a:srgbClr val="00B050"/>
                </a:solidFill>
                <a:effectLst>
                  <a:outerShdw blurRad="38100" dist="38100" dir="2700000" algn="tl">
                    <a:srgbClr val="000000">
                      <a:alpha val="43137"/>
                    </a:srgbClr>
                  </a:outerShdw>
                </a:effectLst>
              </a:rPr>
            </a:br>
            <a:r>
              <a:rPr lang="en-US" b="1" u="sng" dirty="0" smtClean="0">
                <a:solidFill>
                  <a:srgbClr val="002060"/>
                </a:solidFill>
                <a:effectLst>
                  <a:outerShdw blurRad="38100" dist="38100" dir="2700000" algn="tl">
                    <a:srgbClr val="000000">
                      <a:alpha val="43137"/>
                    </a:srgbClr>
                  </a:outerShdw>
                </a:effectLst>
              </a:rPr>
              <a:t>Problem Statement:</a:t>
            </a:r>
            <a:r>
              <a:rPr lang="en-US" b="1" dirty="0" smtClean="0"/>
              <a:t/>
            </a:r>
            <a:br>
              <a:rPr lang="en-US" b="1" dirty="0" smtClean="0"/>
            </a:br>
            <a:r>
              <a:rPr lang="en-US" b="1" dirty="0" smtClean="0"/>
              <a:t/>
            </a:r>
            <a:br>
              <a:rPr lang="en-US" b="1" dirty="0" smtClean="0"/>
            </a:br>
            <a:r>
              <a:rPr lang="en-US" sz="3200" b="1" dirty="0" smtClean="0"/>
              <a:t>- The data set explains about </a:t>
            </a:r>
            <a:r>
              <a:rPr lang="en-US" sz="3200" b="1" dirty="0" err="1" smtClean="0"/>
              <a:t>AfD</a:t>
            </a:r>
            <a:r>
              <a:rPr lang="en-US" sz="3200" b="1" dirty="0" smtClean="0"/>
              <a:t> (Alternative for Germany) is a political party in Germany</a:t>
            </a:r>
            <a:br>
              <a:rPr lang="en-US" sz="3200" b="1" dirty="0" smtClean="0"/>
            </a:br>
            <a:r>
              <a:rPr lang="en-US" sz="3200" dirty="0" smtClean="0"/>
              <a:t/>
            </a:r>
            <a:br>
              <a:rPr lang="en-US" sz="3200" dirty="0" smtClean="0"/>
            </a:br>
            <a:r>
              <a:rPr lang="en-US" sz="3200" dirty="0" smtClean="0"/>
              <a:t>- </a:t>
            </a:r>
            <a:r>
              <a:rPr lang="en-US" sz="3200" dirty="0" err="1" smtClean="0"/>
              <a:t>AfD</a:t>
            </a:r>
            <a:r>
              <a:rPr lang="en-US" sz="3200" dirty="0" smtClean="0"/>
              <a:t> having changes in 2014 and 2019elections due to some effected reasons</a:t>
            </a:r>
            <a:br>
              <a:rPr lang="en-US" sz="3200" dirty="0" smtClean="0"/>
            </a:br>
            <a:r>
              <a:rPr lang="en-US" sz="3200" dirty="0" smtClean="0"/>
              <a:t/>
            </a:r>
            <a:br>
              <a:rPr lang="en-US" sz="3200" dirty="0" smtClean="0"/>
            </a:br>
            <a:r>
              <a:rPr lang="en-US" sz="3200" dirty="0" smtClean="0"/>
              <a:t>- We are finding that what are the due effectors change in voting percent as 2014 to 2019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1621" y="457200"/>
            <a:ext cx="11875579" cy="539496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332345" y="284815"/>
            <a:ext cx="10543619" cy="545641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76197" y="344776"/>
            <a:ext cx="10494993" cy="559133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28971" y="269824"/>
            <a:ext cx="10613655" cy="517689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839449" y="188267"/>
            <a:ext cx="9960315" cy="529654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26796"/>
          </a:xfrm>
        </p:spPr>
        <p:txBody>
          <a:bodyPr/>
          <a:lstStyle/>
          <a:p>
            <a:pPr algn="ctr"/>
            <a:r>
              <a:rPr lang="en-US" dirty="0" smtClean="0"/>
              <a:t/>
            </a:r>
            <a:br>
              <a:rPr lang="en-US" dirty="0" smtClean="0"/>
            </a:br>
            <a:r>
              <a:rPr lang="en-US" dirty="0" smtClean="0"/>
              <a:t/>
            </a:r>
            <a:br>
              <a:rPr lang="en-US" dirty="0" smtClean="0"/>
            </a:br>
            <a:r>
              <a:rPr lang="en-US" sz="7200" b="1" u="sng" dirty="0" smtClean="0">
                <a:solidFill>
                  <a:srgbClr val="0070C0"/>
                </a:solidFill>
                <a:effectLst>
                  <a:outerShdw blurRad="38100" dist="38100" dir="2700000" algn="tl">
                    <a:srgbClr val="000000">
                      <a:alpha val="43137"/>
                    </a:srgbClr>
                  </a:outerShdw>
                </a:effectLst>
              </a:rPr>
              <a:t>Distribution of feature Analysis Variables:</a:t>
            </a:r>
            <a:endParaRPr lang="en-US" sz="7200" b="1" u="sng" dirty="0">
              <a:solidFill>
                <a:srgbClr val="0070C0"/>
              </a:solidFill>
              <a:effectLst>
                <a:outerShdw blurRad="38100" dist="38100" dir="2700000" algn="tl">
                  <a:srgbClr val="000000">
                    <a:alpha val="43137"/>
                  </a:srgbClr>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73826" y="254834"/>
            <a:ext cx="11803316" cy="637081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00399" y="322289"/>
            <a:ext cx="11806724" cy="653571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536878" y="554636"/>
            <a:ext cx="11065509" cy="511164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304144" y="376364"/>
            <a:ext cx="9908499" cy="6481636"/>
          </a:xfrm>
          <a:prstGeom prst="rect">
            <a:avLst/>
          </a:prstGeom>
          <a:noFill/>
          <a:ln w="9525">
            <a:noFill/>
            <a:miter lim="800000"/>
            <a:headEnd/>
            <a:tailEnd/>
          </a:ln>
          <a:effectLst/>
        </p:spPr>
      </p:pic>
      <p:cxnSp>
        <p:nvCxnSpPr>
          <p:cNvPr id="8" name="Straight Arrow Connector 7"/>
          <p:cNvCxnSpPr/>
          <p:nvPr/>
        </p:nvCxnSpPr>
        <p:spPr>
          <a:xfrm flipH="1">
            <a:off x="8529405" y="3642612"/>
            <a:ext cx="449705" cy="44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3" descr="Image result for python logo"/>
          <p:cNvPicPr preferRelativeResize="0"/>
          <p:nvPr/>
        </p:nvPicPr>
        <p:blipFill rotWithShape="1">
          <a:blip r:embed="rId3">
            <a:alphaModFix/>
          </a:blip>
          <a:srcRect/>
          <a:stretch/>
        </p:blipFill>
        <p:spPr>
          <a:xfrm>
            <a:off x="4271088" y="1528353"/>
            <a:ext cx="3649824" cy="3649824"/>
          </a:xfrm>
          <a:prstGeom prst="rect">
            <a:avLst/>
          </a:prstGeom>
          <a:noFill/>
          <a:ln>
            <a:noFill/>
          </a:ln>
        </p:spPr>
      </p:pic>
      <p:sp>
        <p:nvSpPr>
          <p:cNvPr id="57" name="Google Shape;57;p3"/>
          <p:cNvSpPr/>
          <p:nvPr/>
        </p:nvSpPr>
        <p:spPr>
          <a:xfrm>
            <a:off x="-1" y="0"/>
            <a:ext cx="12192000" cy="6858000"/>
          </a:xfrm>
          <a:prstGeom prst="rect">
            <a:avLst/>
          </a:prstGeom>
          <a:solidFill>
            <a:schemeClr val="dk1">
              <a:alpha val="7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3"/>
          <p:cNvSpPr txBox="1"/>
          <p:nvPr/>
        </p:nvSpPr>
        <p:spPr>
          <a:xfrm>
            <a:off x="511524" y="222672"/>
            <a:ext cx="3623472" cy="48628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1" i="0" u="sng" strike="noStrike" cap="none" spc="300" dirty="0" smtClean="0">
                <a:solidFill>
                  <a:srgbClr val="FF0000"/>
                </a:solidFill>
                <a:effectLst>
                  <a:outerShdw blurRad="38100" dist="38100" dir="2700000" algn="tl">
                    <a:srgbClr val="000000">
                      <a:alpha val="43137"/>
                    </a:srgbClr>
                  </a:outerShdw>
                </a:effectLst>
                <a:latin typeface="Lato Black"/>
                <a:ea typeface="Lato Black"/>
                <a:cs typeface="Lato Black"/>
                <a:sym typeface="Lato Black"/>
              </a:rPr>
              <a:t>Agenda:</a:t>
            </a:r>
            <a:endParaRPr b="1" u="sng" spc="300" dirty="0">
              <a:solidFill>
                <a:srgbClr val="FF0000"/>
              </a:solidFill>
              <a:effectLst>
                <a:outerShdw blurRad="38100" dist="38100" dir="2700000" algn="tl">
                  <a:srgbClr val="000000">
                    <a:alpha val="43137"/>
                  </a:srgbClr>
                </a:outerShdw>
              </a:effectLst>
            </a:endParaRPr>
          </a:p>
        </p:txBody>
      </p:sp>
      <p:sp>
        <p:nvSpPr>
          <p:cNvPr id="59" name="Google Shape;59;p3"/>
          <p:cNvSpPr/>
          <p:nvPr/>
        </p:nvSpPr>
        <p:spPr>
          <a:xfrm>
            <a:off x="524657" y="824460"/>
            <a:ext cx="9114019" cy="541067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Exporting the libraries.</a:t>
            </a:r>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Importing the Dataset.</a:t>
            </a:r>
            <a:endParaRPr sz="2400" dirty="0"/>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Reading the dataset.</a:t>
            </a:r>
            <a:endParaRPr sz="2400" dirty="0"/>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Feature Engineering for the Dataset.</a:t>
            </a:r>
            <a:endParaRPr sz="2400" dirty="0"/>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b="0" i="0" u="none" strike="noStrike" cap="none" dirty="0">
                <a:solidFill>
                  <a:schemeClr val="lt1"/>
                </a:solidFill>
                <a:latin typeface="Lato"/>
                <a:ea typeface="Lato"/>
                <a:cs typeface="Lato"/>
                <a:sym typeface="Lato"/>
              </a:rPr>
              <a:t>Data </a:t>
            </a:r>
            <a:r>
              <a:rPr lang="en-US" sz="2400" b="0" i="0" u="none" strike="noStrike" cap="none" dirty="0" smtClean="0">
                <a:solidFill>
                  <a:schemeClr val="lt1"/>
                </a:solidFill>
                <a:latin typeface="Lato"/>
                <a:ea typeface="Lato"/>
                <a:cs typeface="Lato"/>
                <a:sym typeface="Lato"/>
              </a:rPr>
              <a:t> Visualization of each variable. </a:t>
            </a:r>
            <a:endParaRPr sz="2400" dirty="0"/>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Distribution of Dependent variable.</a:t>
            </a:r>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Selecting features for future analysis using Correlation method.</a:t>
            </a:r>
            <a:endParaRPr sz="2400" dirty="0"/>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Finding Multi-</a:t>
            </a:r>
            <a:r>
              <a:rPr lang="en-US" sz="2400" dirty="0" err="1" smtClean="0">
                <a:solidFill>
                  <a:schemeClr val="lt1"/>
                </a:solidFill>
                <a:latin typeface="Lato"/>
                <a:sym typeface="Lato"/>
              </a:rPr>
              <a:t>collinearity</a:t>
            </a:r>
            <a:r>
              <a:rPr lang="en-US" sz="2400" dirty="0" smtClean="0">
                <a:solidFill>
                  <a:schemeClr val="lt1"/>
                </a:solidFill>
                <a:latin typeface="Lato"/>
                <a:sym typeface="Lato"/>
              </a:rPr>
              <a:t> using VIF.</a:t>
            </a:r>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smtClean="0">
                <a:solidFill>
                  <a:schemeClr val="lt1"/>
                </a:solidFill>
                <a:latin typeface="Lato"/>
                <a:sym typeface="Lato"/>
              </a:rPr>
              <a:t>Fitting the OLS Model and  finding the significant variables.</a:t>
            </a:r>
          </a:p>
          <a:p>
            <a:pPr marL="342900" marR="0" lvl="0" indent="-342900" algn="just" rtl="0">
              <a:lnSpc>
                <a:spcPct val="120000"/>
              </a:lnSpc>
              <a:spcBef>
                <a:spcPts val="0"/>
              </a:spcBef>
              <a:spcAft>
                <a:spcPts val="0"/>
              </a:spcAft>
              <a:buClr>
                <a:schemeClr val="lt1"/>
              </a:buClr>
              <a:buSzPts val="1400"/>
              <a:buFont typeface="Wingdings" pitchFamily="2" charset="2"/>
              <a:buChar char="v"/>
            </a:pPr>
            <a:r>
              <a:rPr lang="en-US" sz="2400" dirty="0" err="1" smtClean="0">
                <a:solidFill>
                  <a:schemeClr val="lt1"/>
                </a:solidFill>
                <a:latin typeface="Lato"/>
                <a:sym typeface="Lato"/>
              </a:rPr>
              <a:t>Interpritations</a:t>
            </a:r>
            <a:r>
              <a:rPr lang="en-US" sz="2400" dirty="0" smtClean="0">
                <a:solidFill>
                  <a:schemeClr val="lt1"/>
                </a:solidFill>
                <a:latin typeface="Lato"/>
                <a:sym typeface="Lato"/>
              </a:rPr>
              <a:t> of Model.</a:t>
            </a:r>
          </a:p>
          <a:p>
            <a:pPr marL="342900" marR="0" lvl="0" indent="-342900" algn="just" rtl="0">
              <a:lnSpc>
                <a:spcPct val="120000"/>
              </a:lnSpc>
              <a:spcBef>
                <a:spcPts val="0"/>
              </a:spcBef>
              <a:spcAft>
                <a:spcPts val="0"/>
              </a:spcAft>
              <a:buClr>
                <a:schemeClr val="lt1"/>
              </a:buClr>
              <a:buSzPts val="1400"/>
              <a:buFont typeface="Wingdings" pitchFamily="2" charset="2"/>
              <a:buChar char="v"/>
            </a:pPr>
            <a:endParaRPr lang="en-US" sz="2400" dirty="0" smtClean="0">
              <a:solidFill>
                <a:schemeClr val="lt1"/>
              </a:solidFill>
              <a:latin typeface="Lato"/>
              <a:sym typeface="Lato"/>
            </a:endParaRPr>
          </a:p>
          <a:p>
            <a:pPr marL="342900" marR="0" lvl="0" indent="-342900" algn="just" rtl="0">
              <a:lnSpc>
                <a:spcPct val="120000"/>
              </a:lnSpc>
              <a:spcBef>
                <a:spcPts val="0"/>
              </a:spcBef>
              <a:spcAft>
                <a:spcPts val="0"/>
              </a:spcAft>
              <a:buClr>
                <a:schemeClr val="lt1"/>
              </a:buClr>
              <a:buSzPts val="1400"/>
              <a:buFont typeface="Wingdings" pitchFamily="2" charset="2"/>
              <a:buChar char="v"/>
            </a:pPr>
            <a:endParaRPr sz="2400"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03075" y="359766"/>
            <a:ext cx="9820415" cy="5582249"/>
          </a:xfrm>
          <a:prstGeom prst="rect">
            <a:avLst/>
          </a:prstGeom>
          <a:noFill/>
          <a:ln w="9525">
            <a:noFill/>
            <a:miter lim="800000"/>
            <a:headEnd/>
            <a:tailEnd/>
          </a:ln>
          <a:effectLst/>
        </p:spPr>
      </p:pic>
      <p:cxnSp>
        <p:nvCxnSpPr>
          <p:cNvPr id="5" name="Straight Arrow Connector 4"/>
          <p:cNvCxnSpPr/>
          <p:nvPr/>
        </p:nvCxnSpPr>
        <p:spPr>
          <a:xfrm flipH="1">
            <a:off x="7240250" y="3177915"/>
            <a:ext cx="419725" cy="194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644578" y="65510"/>
            <a:ext cx="8550223" cy="5876504"/>
          </a:xfrm>
          <a:prstGeom prst="rect">
            <a:avLst/>
          </a:prstGeom>
          <a:noFill/>
          <a:ln w="9525">
            <a:noFill/>
            <a:miter lim="800000"/>
            <a:headEnd/>
            <a:tailEnd/>
          </a:ln>
          <a:effectLst/>
        </p:spPr>
      </p:pic>
      <p:cxnSp>
        <p:nvCxnSpPr>
          <p:cNvPr id="5" name="Straight Arrow Connector 4"/>
          <p:cNvCxnSpPr/>
          <p:nvPr/>
        </p:nvCxnSpPr>
        <p:spPr>
          <a:xfrm flipH="1">
            <a:off x="6850506" y="3402769"/>
            <a:ext cx="404735" cy="74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29785" y="0"/>
            <a:ext cx="8004567" cy="6565692"/>
          </a:xfrm>
          <a:prstGeom prst="rect">
            <a:avLst/>
          </a:prstGeom>
          <a:noFill/>
          <a:ln w="9525">
            <a:noFill/>
            <a:miter lim="800000"/>
            <a:headEnd/>
            <a:tailEnd/>
          </a:ln>
          <a:effectLst/>
        </p:spPr>
      </p:pic>
      <p:cxnSp>
        <p:nvCxnSpPr>
          <p:cNvPr id="7" name="Straight Connector 6"/>
          <p:cNvCxnSpPr/>
          <p:nvPr/>
        </p:nvCxnSpPr>
        <p:spPr>
          <a:xfrm flipH="1">
            <a:off x="5771214" y="2368448"/>
            <a:ext cx="14991" cy="3013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30780" y="2398426"/>
            <a:ext cx="0" cy="30579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1118"/>
          </a:xfrm>
        </p:spPr>
        <p:txBody>
          <a:bodyPr/>
          <a:lstStyle/>
          <a:p>
            <a:r>
              <a:rPr lang="en-US" sz="3600" b="1" i="1" u="sng" spc="300" dirty="0" smtClean="0">
                <a:solidFill>
                  <a:srgbClr val="00B050"/>
                </a:solidFill>
                <a:effectLst>
                  <a:outerShdw blurRad="38100" dist="38100" dir="2700000" algn="tl">
                    <a:srgbClr val="000000">
                      <a:alpha val="43137"/>
                    </a:srgbClr>
                  </a:outerShdw>
                </a:effectLst>
              </a:rPr>
              <a:t/>
            </a:r>
            <a:br>
              <a:rPr lang="en-US" sz="3600" b="1" i="1" u="sng" spc="300" dirty="0" smtClean="0">
                <a:solidFill>
                  <a:srgbClr val="00B050"/>
                </a:solidFill>
                <a:effectLst>
                  <a:outerShdw blurRad="38100" dist="38100" dir="2700000" algn="tl">
                    <a:srgbClr val="000000">
                      <a:alpha val="43137"/>
                    </a:srgbClr>
                  </a:outerShdw>
                </a:effectLst>
              </a:rPr>
            </a:br>
            <a:r>
              <a:rPr lang="en-US" sz="3600" b="1" i="1" u="sng" spc="300" dirty="0" smtClean="0">
                <a:solidFill>
                  <a:srgbClr val="00B050"/>
                </a:solidFill>
                <a:effectLst>
                  <a:outerShdw blurRad="38100" dist="38100" dir="2700000" algn="tl">
                    <a:srgbClr val="000000">
                      <a:alpha val="43137"/>
                    </a:srgbClr>
                  </a:outerShdw>
                </a:effectLst>
              </a:rPr>
              <a:t>Observations for the model:</a:t>
            </a:r>
            <a:r>
              <a:rPr lang="en-US" sz="3600" b="1" dirty="0" smtClean="0"/>
              <a:t/>
            </a:r>
            <a:br>
              <a:rPr lang="en-US" sz="3600" b="1" dirty="0" smtClean="0"/>
            </a:br>
            <a:r>
              <a:rPr lang="en-US" sz="3600" b="1" dirty="0" smtClean="0"/>
              <a:t/>
            </a:r>
            <a:br>
              <a:rPr lang="en-US" sz="3600" b="1" dirty="0" smtClean="0"/>
            </a:br>
            <a:r>
              <a:rPr lang="en-US" sz="3600" b="1" u="sng" dirty="0" smtClean="0"/>
              <a:t>- For this model the significant variables  are:</a:t>
            </a:r>
            <a:r>
              <a:rPr lang="en-US" sz="2800" dirty="0" smtClean="0"/>
              <a:t/>
            </a:r>
            <a:br>
              <a:rPr lang="en-US" sz="2800" dirty="0" smtClean="0"/>
            </a:br>
            <a:r>
              <a:rPr lang="en-US" sz="2800" dirty="0" smtClean="0"/>
              <a:t> </a:t>
            </a:r>
            <a:br>
              <a:rPr lang="en-US" sz="2800" dirty="0" smtClean="0"/>
            </a:br>
            <a:r>
              <a:rPr lang="en-US" sz="2800" dirty="0" smtClean="0">
                <a:latin typeface="Berlin Sans FB" pitchFamily="34" charset="0"/>
              </a:rPr>
              <a:t>hartz_foreign_2018 , hartz_no_empl_2018 , disposable_inc_2016 , graduates_sec_2012 , net_migration_2012,  business_reg_2012 , f_crime_2015 , empl_agr_2012 ,dwellings_2017 ,  </a:t>
            </a:r>
            <a:r>
              <a:rPr lang="en-US" sz="2800" dirty="0" err="1" smtClean="0">
                <a:latin typeface="Berlin Sans FB" pitchFamily="34" charset="0"/>
              </a:rPr>
              <a:t>subregion</a:t>
            </a:r>
            <a:r>
              <a:rPr lang="en-US" sz="2800" dirty="0" smtClean="0">
                <a:latin typeface="Berlin Sans FB" pitchFamily="34" charset="0"/>
              </a:rPr>
              <a:t> protection_rejected_2017,  graduates_without_secondary_2012 </a:t>
            </a:r>
            <a:r>
              <a:rPr lang="en-US" sz="2800" dirty="0" smtClean="0"/>
              <a:t/>
            </a:r>
            <a:br>
              <a:rPr lang="en-US" sz="2800" dirty="0" smtClean="0"/>
            </a:br>
            <a:r>
              <a:rPr lang="en-US" sz="2800" dirty="0" smtClean="0"/>
              <a:t/>
            </a:r>
            <a:br>
              <a:rPr lang="en-US" sz="2800" dirty="0" smtClean="0"/>
            </a:br>
            <a:r>
              <a:rPr lang="en-US" sz="2800" dirty="0" smtClean="0"/>
              <a:t>- For this model R-square is 0.81 for train data and 0.80 for </a:t>
            </a:r>
            <a:br>
              <a:rPr lang="en-US" sz="2800" dirty="0" smtClean="0"/>
            </a:br>
            <a:r>
              <a:rPr lang="en-US" sz="2800" dirty="0" smtClean="0"/>
              <a:t>test data</a:t>
            </a:r>
            <a:br>
              <a:rPr lang="en-US" sz="2800" dirty="0" smtClean="0"/>
            </a:br>
            <a:r>
              <a:rPr lang="en-US" sz="2800" dirty="0" smtClean="0"/>
              <a:t>Mean Squared Error is 5.400248571680483</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223140" y="2"/>
            <a:ext cx="10584768" cy="554636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117"/>
            <a:ext cx="10515600" cy="5496029"/>
          </a:xfrm>
        </p:spPr>
        <p:txBody>
          <a:bodyPr/>
          <a:lstStyle/>
          <a:p>
            <a:r>
              <a:rPr lang="en-US" sz="4000" b="1" i="1" u="sng" spc="300" dirty="0" smtClean="0">
                <a:solidFill>
                  <a:srgbClr val="7030A0"/>
                </a:solidFill>
                <a:effectLst>
                  <a:outerShdw blurRad="38100" dist="38100" dir="2700000" algn="tl">
                    <a:srgbClr val="000000">
                      <a:alpha val="43137"/>
                    </a:srgbClr>
                  </a:outerShdw>
                </a:effectLst>
              </a:rPr>
              <a:t/>
            </a:r>
            <a:br>
              <a:rPr lang="en-US" sz="4000" b="1" i="1" u="sng" spc="300" dirty="0" smtClean="0">
                <a:solidFill>
                  <a:srgbClr val="7030A0"/>
                </a:solidFill>
                <a:effectLst>
                  <a:outerShdw blurRad="38100" dist="38100" dir="2700000" algn="tl">
                    <a:srgbClr val="000000">
                      <a:alpha val="43137"/>
                    </a:srgbClr>
                  </a:outerShdw>
                </a:effectLst>
              </a:rPr>
            </a:br>
            <a:r>
              <a:rPr lang="en-US" sz="4000" b="1" i="1" u="sng" spc="300" dirty="0" smtClean="0">
                <a:solidFill>
                  <a:srgbClr val="7030A0"/>
                </a:solidFill>
                <a:effectLst>
                  <a:outerShdw blurRad="38100" dist="38100" dir="2700000" algn="tl">
                    <a:srgbClr val="000000">
                      <a:alpha val="43137"/>
                    </a:srgbClr>
                  </a:outerShdw>
                </a:effectLst>
              </a:rPr>
              <a:t>Procedure for OLS model:</a:t>
            </a:r>
            <a:r>
              <a:rPr lang="en-US" sz="3600" b="1" dirty="0" smtClean="0"/>
              <a:t/>
            </a:r>
            <a:br>
              <a:rPr lang="en-US" sz="3600" b="1" dirty="0" smtClean="0"/>
            </a:br>
            <a:r>
              <a:rPr lang="en-US" sz="3600" b="1" dirty="0" smtClean="0"/>
              <a:t/>
            </a:r>
            <a:br>
              <a:rPr lang="en-US" sz="3600" b="1" dirty="0" smtClean="0"/>
            </a:br>
            <a:r>
              <a:rPr lang="en-US" sz="3200" b="1" dirty="0" smtClean="0">
                <a:latin typeface="Berlin Sans FB" pitchFamily="34" charset="0"/>
              </a:rPr>
              <a:t>1. </a:t>
            </a:r>
            <a:r>
              <a:rPr lang="en-US" sz="3200" dirty="0" smtClean="0">
                <a:latin typeface="Berlin Sans FB" pitchFamily="34" charset="0"/>
              </a:rPr>
              <a:t>This is the second method without using any Correlation and Multi-</a:t>
            </a:r>
            <a:r>
              <a:rPr lang="en-US" sz="3200" dirty="0" err="1" smtClean="0">
                <a:latin typeface="Berlin Sans FB" pitchFamily="34" charset="0"/>
              </a:rPr>
              <a:t>collinearity</a:t>
            </a:r>
            <a:r>
              <a:rPr lang="en-US" sz="3200" dirty="0" smtClean="0">
                <a:latin typeface="Berlin Sans FB" pitchFamily="34" charset="0"/>
              </a:rPr>
              <a:t>.</a:t>
            </a:r>
            <a:br>
              <a:rPr lang="en-US" sz="3200" dirty="0" smtClean="0">
                <a:latin typeface="Berlin Sans FB" pitchFamily="34" charset="0"/>
              </a:rPr>
            </a:br>
            <a:r>
              <a:rPr lang="en-US" sz="3200" dirty="0" smtClean="0">
                <a:latin typeface="Berlin Sans FB" pitchFamily="34" charset="0"/>
              </a:rPr>
              <a:t/>
            </a:r>
            <a:br>
              <a:rPr lang="en-US" sz="3200" dirty="0" smtClean="0">
                <a:latin typeface="Berlin Sans FB" pitchFamily="34" charset="0"/>
              </a:rPr>
            </a:br>
            <a:r>
              <a:rPr lang="en-US" sz="3200" dirty="0" smtClean="0">
                <a:latin typeface="Berlin Sans FB" pitchFamily="34" charset="0"/>
              </a:rPr>
              <a:t>2. Directly we finding the significant variables with using OLS model for all variables at a time with using for loop then which variables are having greater than 0.05 p-value those variables are deleted one by one and remaining variables are append to the new data set which we are given</a:t>
            </a:r>
            <a:r>
              <a:rPr lang="en-US" sz="3600" dirty="0" smtClean="0"/>
              <a:t/>
            </a:r>
            <a:br>
              <a:rPr lang="en-US" sz="3600" dirty="0" smtClean="0"/>
            </a:br>
            <a:endParaRPr lang="en-US"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94874" y="191852"/>
            <a:ext cx="8338253" cy="6119009"/>
          </a:xfrm>
          <a:prstGeom prst="rect">
            <a:avLst/>
          </a:prstGeom>
          <a:noFill/>
          <a:ln w="9525">
            <a:noFill/>
            <a:miter lim="800000"/>
            <a:headEnd/>
            <a:tailEnd/>
          </a:ln>
          <a:effectLst/>
        </p:spPr>
      </p:pic>
      <p:sp>
        <p:nvSpPr>
          <p:cNvPr id="3" name="Left Brace 2"/>
          <p:cNvSpPr/>
          <p:nvPr/>
        </p:nvSpPr>
        <p:spPr>
          <a:xfrm>
            <a:off x="5741233" y="539646"/>
            <a:ext cx="89941" cy="374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6564943" y="524656"/>
            <a:ext cx="45719" cy="3747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774084" y="644579"/>
            <a:ext cx="8573117" cy="449257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14770"/>
          </a:xfrm>
        </p:spPr>
        <p:txBody>
          <a:bodyPr/>
          <a:lstStyle/>
          <a:p>
            <a:r>
              <a:rPr lang="en-US" sz="4000" b="1" i="1" u="sng" spc="300" dirty="0" smtClean="0">
                <a:solidFill>
                  <a:srgbClr val="FF0000"/>
                </a:solidFill>
                <a:effectLst>
                  <a:outerShdw blurRad="38100" dist="38100" dir="2700000" algn="tl">
                    <a:srgbClr val="000000">
                      <a:alpha val="43137"/>
                    </a:srgbClr>
                  </a:outerShdw>
                </a:effectLst>
              </a:rPr>
              <a:t>Observations for the Model:</a:t>
            </a:r>
            <a:r>
              <a:rPr lang="en-US" sz="2800" b="1" dirty="0" smtClean="0"/>
              <a:t/>
            </a:r>
            <a:br>
              <a:rPr lang="en-US" sz="2800" b="1" dirty="0" smtClean="0"/>
            </a:br>
            <a:r>
              <a:rPr lang="en-US" sz="2800" b="1" dirty="0" smtClean="0"/>
              <a:t/>
            </a:r>
            <a:br>
              <a:rPr lang="en-US" sz="2800" b="1" dirty="0" smtClean="0"/>
            </a:br>
            <a:r>
              <a:rPr lang="en-US" sz="2800" b="1" u="sng" dirty="0" smtClean="0"/>
              <a:t>For this model  the  significant  variables  are :</a:t>
            </a:r>
            <a:r>
              <a:rPr lang="en-US" sz="2800" dirty="0" smtClean="0"/>
              <a:t/>
            </a:r>
            <a:br>
              <a:rPr lang="en-US" sz="2800" dirty="0" smtClean="0"/>
            </a:br>
            <a:r>
              <a:rPr lang="en-US" sz="2800" dirty="0" smtClean="0"/>
              <a:t/>
            </a:r>
            <a:br>
              <a:rPr lang="en-US" sz="2800" dirty="0" smtClean="0"/>
            </a:br>
            <a:r>
              <a:rPr lang="en-US" sz="2800" dirty="0" smtClean="0"/>
              <a:t>'</a:t>
            </a:r>
            <a:r>
              <a:rPr lang="en-US" sz="2800" dirty="0" err="1" smtClean="0"/>
              <a:t>subregion</a:t>
            </a:r>
            <a:r>
              <a:rPr lang="en-US" sz="2800" dirty="0" smtClean="0"/>
              <a:t>',  ‘turnout14',  'ove18_13',  'age_25_34_2017', 'age_35_59_2017',  'dwellings_2017',  'space_per_app_2017', 'space_per_inh_2017',  'vehicles_2018', 'graduates_lower_secondary_2017',  'graduates_higher_2017', 'business_reg_2017',  'insolvencies_2017',  'empl_agr_2018', 'empl_com_hotel_2018',  'hartz_total_2018',  'hartz_foreign_2018', 'unempl_total_2019',  'unempl_male_2019',  'unempl_female_2019', 'unempl_55_64_2019',  'birth_balance_2017_2012', 'graduates_lower_secondary_2017_2012', </a:t>
            </a:r>
            <a:br>
              <a:rPr lang="en-US" sz="2800" dirty="0" smtClean="0"/>
            </a:b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270" y="1274166"/>
            <a:ext cx="5697511" cy="5051685"/>
          </a:xfrm>
        </p:spPr>
        <p:txBody>
          <a:bodyPr/>
          <a:lstStyle/>
          <a:p>
            <a:endParaRPr lang="en-US" sz="2400" dirty="0"/>
          </a:p>
        </p:txBody>
      </p:sp>
      <p:sp>
        <p:nvSpPr>
          <p:cNvPr id="4" name="Rectangle 3"/>
          <p:cNvSpPr/>
          <p:nvPr/>
        </p:nvSpPr>
        <p:spPr>
          <a:xfrm>
            <a:off x="749508" y="1244186"/>
            <a:ext cx="5681272" cy="5291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'graduates_secondary_2017_2012',  'dwellings_new_2017_2012',  'unempl_total_2019_2013',  'unempl_female_2019_2013',  'population_density_2012', 'age_to_18_2012',  'age_18_24_2012',  'age_35_59_2012',  'ag4_60_74_2012',  'age_75_more_2012', 'vehicles_2013', 'mining_manuf_2012', 'empl_manuf_2012', 'empl_com_hotel_2012', 'empl_service_2012', 'empl_oth_service_2012',  'unempl_total_2013', 'unempl_male_2013', 'foreign_suspects_2015', 'f_crime_2013', 'foreign_suspects_2012</a:t>
            </a:r>
            <a:endParaRPr lang="en-US" sz="2000" b="1" dirty="0"/>
          </a:p>
        </p:txBody>
      </p:sp>
      <p:sp>
        <p:nvSpPr>
          <p:cNvPr id="5" name="Oval 4"/>
          <p:cNvSpPr/>
          <p:nvPr/>
        </p:nvSpPr>
        <p:spPr>
          <a:xfrm>
            <a:off x="7180289" y="794478"/>
            <a:ext cx="4092315" cy="401736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800" b="1" dirty="0" smtClean="0"/>
              <a:t>hartz_foreign_2018 , hartz_no_empl_2018 , disposable_inc_2016 , graduates_sec_2012 , net_migration_2012,  business_reg_2012 , f_crime_2015 , empl_agr_2012 ,dwellings_2017 ,  </a:t>
            </a:r>
            <a:r>
              <a:rPr lang="en-US" sz="1800" b="1" dirty="0" err="1" smtClean="0"/>
              <a:t>subregion</a:t>
            </a:r>
            <a:r>
              <a:rPr lang="en-US" sz="1800" b="1" dirty="0" smtClean="0"/>
              <a:t> protection_rejected_2017,  graduates_without_secondary_2012 </a:t>
            </a:r>
            <a:endParaRPr lang="en-US"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098" name="AutoShape 2" descr="data:image/png;base64,iVBORw0KGgoAAAANSUhEUgAAApYAAAGhCAYAAADbZfSCAAAABHNCSVQICAgIfAhkiAAAAAlwSFlzAAALEgAACxIB0t1+/AAAADl0RVh0U29mdHdhcmUAbWF0cGxvdGxpYiB2ZXJzaW9uIDMuMC4zLCBodHRwOi8vbWF0cGxvdGxpYi5vcmcvnQurowAAIABJREFUeJzs3Xuc1VW9//HX2xEvCA4p5M/wMlaUR0FJRlLTpNLStNTUTO2CeiRPGedUWnhL8hzNU9nFvIUdw0uad1PxViTiBZQBgVHUNBxTNO+OIokIn98f37X1y2bPhWHPZe/9fj4e+7HXXt+11vfz3cNj+Mxa34siAjMzMzOzNbVWbwdgZmZmZtXBiaWZmZmZlYUTSzMzMzMrCyeWZmZmZlYWTizNzMzMrCycWJqZmZlZWTixNLOqImmypP9J5d0kPdbbMeVJapAUktbu7VjyujMuSWMl3VPucXuKpMWSPtjbcZhVAieWZlVKUoukPYrqVvoPPrX5l6Q3JL0m6T5Jx0haK9dmsqS303+uhdchue2HSWpK9c9JulXSru3ENVrSLWl/r0h6QNIR5T5+gIi4OyI+WnS8e7TXR9KGkn4l6R/pmJ5Inwd3R4wl9t9hjLUk/4dCD+1vmqR/z9dFxICIWNhTMZhVMieWZvaFiBgIbAmcCfwQ+L+iNj9N/7kWXlcCSPoe8CvgDGATYAvgPGC/UjuStDPwV+Au4MPAxsB/AHu30b5HZ/UkrQNMBbYF9gI2BHYBXgZGd2G8PjUraWbW3ZxYmhkAEdEaETcChwDfkDS8vfaS6oHTgG9HxHUR8WZELIuImyLi+Da6/Qy4OCL+NyJeiszsiPhyGnOMpGck/VDSP4Hfp/p9Jc3Nzapul4vjY5LmpFnXK4H1ctvGSHomlS8lS3xvSjORPygR39dTmwMiYkFErIiIFyLivyPiljTOBEl/T/tbIOmA3P7GSrpX0i8lvQJMlFQn6eeSXpK0ENinne90lRglTZH0naJ28yXtn8ohabykhWkfPyuacT5S0iOSXpV0u6Qt29p/cqSkZ9Ps8/dz44yWNCP9DJ6TdE5KxAvbI812P572da4ktXGcP5N0T/o31GWSdpE0S1Jret8lt20jSb9Px/KqpBtS/fsk3SzpxVR/s6TN0rbTgd2Ac9L3f07u2D6cyvWSLkn9n5J0cuH7Tj//e9LP+1VJT0raOxfT2PRzeiNtO3xNjt+sL3JiaWYriYgHgGfI/oNtz85kSdz1nRlXUv/U55oOmv4/YCOyGdRxknYALgK+STbD+VvgRknrpsTmBuDS1Odq4MBSg0bE14B/kM3QDoiIn5ZotgdwW0Qsbie+v5N9N/XAj4HLJG2a2/5xYCHwfuB04GhgX+BjQCNwUFsDtxHjxcBXC20kbQ8MBW7JdT0gjb0D2Wzxkant/sCJwJeAIcDdwBXtHBvAp4BhwGeBCbll+eXAd4HBZD/HzwDfKuq7L7AjsD3wZeBz+Y2S1pJ0IbAd8NmIaO0gljZJ2giYApxN9u/iF8AUSRunJpcC/clmn98P/DLVr0X2B8uWZEn8v4BzACLiJLLv6Nj0/R9bYte/IfvZfxDYneyPkfypHB8HHiP7nn4K/J8yG6RY904rBLsAc7t6/GZ9lRNLs+p2Q5phek3Sa2TL1J3xLFmiVnBcbpyXUt3GwEsR8U4nx3wf2e+c5zpotwI4NSKWRsS/yBKz30bE/RGxPCIuBpYCO6VXP+BXabb0GmBWJ+MpZeOO4ouIqyPi2TSbeSXwOCsvkz8bEb+JiHdS/F9O8T0dEa8AP1nNmP4EDJM0LH3+GnBlRLyda/O/EfFKRPyD7NSEQ1P9N4GfRMQj6ed0BjCyg1nLH6fZ52ayBOzQdNyzI2JmOq4WsgR/96K+Z0bEaymOO4GRuW39yJLajcgS5yWr9S2sah/g8Yi4NMV0BfAo8IWU6O8NHBMRr6Z/G3el43g5Iq6NiCUR8QZZ8l98HCVJqiOb0T8hIt5I38NZZD+Tgqci4sKIWE72R8GmZKeJQPZve7ik9SPiuYh4eA2/A7M+x4mlWXXbPyIGFV6sOsPUlqHAK7nPP8+NU7iI5WVgsDp/HuGrZP+xbtpBuxcj4q3c5y2B7xclyJsDH0ivRRERufZPdTKeUl7uKD5JX9d7y/KvAcPJZqcKni7q8oGiutWKLyKWAlcBX01LroeSzcblFY//gVTeEvh1LtZXAJH9fNtScixJH0nLxv+U9DpZklp8QdM/c+UlwIDc5w+Tzab+uCgp7qoPsOp3+RTZsW0OvBIRrxZ3ktRf0m/TMvbrwHRgUEoaOzIYWKdov4V9Frz7HeSS5wER8SZZUnoM8Fw6xWHrTuzTrKI4sTSzlUjakew/yo5uDzMDeAvYvzPjpv9kZ9DGUnW+adHnp4HT8wlyRPRPM1TPAUOLzuXbYjXGLvYX4HNp2XIVaabvQuBYYOOUrD9Elqy1tY/nyBKdzsTXVowXA4eTLT8viYgZRduLx382lZ8Gvln03a0fEfe1s/+2xjqfbEZwWERsSLbEXvIcyjY8QrZkfKukj3bUuBOeJUuc87YAFpEd90aSBpXo933go8DH03F8MtUXjqW9fyMvAcuK9lvYZ4ci4vaI2JPsj5dHyf4tmVUVJ5ZmBrx7m519gT8Cl6Wl0Dal8+N+BJwraf80E9RP0t6SSp2/CPADYKyk4wvnwknaXtIf29nVhcAxkj5eOFdN0j6SBpIlqu8A4yWtLelLtH/19vNk58a15VKypORaSVuncwI3lnSipM8DG5AlHi+m2I8gm7Fsz1Upvs0kvQ+Y0EH7VWJMieQKsmXX4tlKgOPTRSmbA/8JXJnqLwBOkLRtirde0sEd7P+U9LPcliwRLIw1EHgdWJxm2v6jg3FWkf4YOBH4i6QPrUbXOknr5V7rkJ1j+hFlt7taW9ktsLYBbo6I54BbgfPS99JPUiGBHEh2XuVr6TzNU4v21ea/kbS8fRVwuqSB6Q+N7wGXdXQAkjaR9MX0R8tSYDHZeatmVcWJpZndJOkNsoTqJLKLIDp1X8mI+AXZf6wnkyVbT5PN5t3QRvv7gE+n10JlV05PYuULUYr7NJGdZ3kO2XL6E8DYtO1tsgtTxqZthwDXtRPyT4CT09LwcSX2tZTsAp5HgT+TJVIPkC2B3h8RC8iSuxlkCcgI4N529gdZYnw7MA+Y00F87cV4SdpfqSTmT8BssotBppBuFxUR1wP/C/wxLfs+RBu3dsq5i+w7nkp2CsQdqf444DDgjXRMV5bu3r50juxpwF8lNXSy2wSyZLDw+mtEvEx2sdD3yU5h+AGwb0QUzgH+Gtns4qPAC8B/pfpfAeuTzT7OBG4r2tevgYPSVd1nl4jlO8CbZBdo3QNcTnZxWUfWSrE+S3ZKwu50/tQUs4qhlU9NMjOzvkjS14FxEbFrUX2QLU8/0TuRmZm9xzOWZmZ9XLpV07fIZnfNzPosJ5ZmZn2YpM+RnWbwPNmyq5lZn+WlcDMzMzMrC89YmpmZmVlZOLE0MzMzs7JwYmlmZmZmZeHE0szMzMzKwomlmZmZmZWFE0szMzMzKwsnlmZmZmZWFk4szczMzKwsnFiamZmZWVk4sTQzMzOzsnBiaWZmZmZl4cTSzMzMzMrCiaWZmZmZlYUTSzMzMzMrCyeWZmZmZlYWTizNzMzMrCycWJqZmZlZWTixNDMzM7OycGJpZmZmZmXhxNLMzMzMysKJpZmZmZmVhRNLMzMzMyuLtXs7gFo1ePDgaGho6O0wzKwHzZ49+6WIGNLbcawp//4yqz2d/f3lxLKXNDQ00NTU1NthmFkPkvRUb8dQDv79ZVZ7Ovv7y0vhZmZmZlYWnrEsI0mDgMMi4ryO2jYvaqVhwpQ2t7ecuU85QzMzMzPrdp6xXE2S2kvGBwHf6qlYzMzMzPqSmkwsJdVJmizpIUnNkr6b6qdJakzlwZJaUnmspKsl3QTcIWmApKmS5qT++6WhzwQ+JGmupJ/1xrGZmZmZ9ZZaXQofCQyNiOHw7hJ2R3YGtouIV9Ks5QER8bqkwcBMSTcCE4DhETGy2yI3MzMz66NqcsYSWAh8UNJvJO0FvN6JPn+OiFdSWcAZkuYDfwGGApt0NICkcZKaJDUtX9La1djNzMzM+qSaTCwj4lVge2Aa8G3gd2nTO7z3naxX1O3NXPlwYAgwKs1OPl+ifan9ToqIxohorOtf3/UDMDMzM+uDajKxTMvXa0XEtcApwA5pUwswKpUPameIeuCFiFgm6VPAlqn+DWBg+SM2M+saSRdJekHSQ21sl6SzJT0hab6kHUq1MzPrjFo9x3Io8HtJhcT6hPT+c+AqSV8D/tpO/z8AN0lqAuYCjwJExMuS7k2/wG+NiOPbGmDE0HqafEshM+t+k4FzgEva2L43MCy9Pg6cn97NzFZbTSaWETGP92Yp8/WPAtvlqk5O9ZPJfjkX2r1EdjFPqbEPK2OoZmZrJCKmS2pop8l+wCUREWQXIg6StGlEPNcjAZpZVanJpXAzM3vXUODp3OdnUp2Z2WqryRlLMzN7l0rUxSqNpHHAOIAttthipW1tPUWsrSeIdeWpY6u7D8fluPpaXF3p05ePpS2esTQzq23PAJvnPm8GPFvcKH9XiyFDhvRYcGZWWZxYmpnVthuBr6erw3cCWn1+pZl1lZfCzcyqmKQrgDHAYEnPAKcC/QAi4gLgFuDzwBPAEuCI3onUzKpB1SaWkk6MiDNyn++LiF16M6a85kWtXTp3wsxsdUTEoR1sD7IHRZiZrbFqXgo/Mf+hVFIpqa67dp6Wlar5+zUzMzNbSVUmPpLOBNaXNFfSH1Ld4vQ+RtKdki4HmiU15J9IIek4SRNTeZqkX0m6T9JDkkan+omSjsv1eSiN0yDpEUnnAXNY+YR4MzMzs6pWlUvhETFB0rHpOd6ljAaGR8STHdw4GGCDiNhF0ieBi4DhHbT/KHBERHyreEP+dh11G/qqSjMzM6suVTlj2QkPRMSTnWx7BWRPrwA2lDSog/ZPRcTMUhvyt+uo61+/GuGamZmZ9X21mli+mSu/w8rfw3pFbYtvFBwd9HkTMzMzsxpUzYnlMkn9OtHueeD9kjaWtC6wb9H2QwAk7Up2f7dWoIX0rHFJOwBblS1qMzMzswpVledYJpOA+ZLmRMThbTWKiGWSTgPuB54EHi1q8qqk+4ANgSNT3bVkNxSeC8wC/ra6wY0YWk+TbylkZmZmVaRqE8uI+CHww9znAel9GjCtqO3ZwNltDHVtRJxQ1P5fwGfbaN/RxT1mZmZmVamal8LNzMzMrAdV7YxlOUTEmN6OwczMzKxSeMbSzMzMzMrCiaWZmZmZlUXFLIVLmgzcHBHXrOE4twCHRcRr7bRZXLjYp4v76LB/86JWGiZMaXN7i68YNzMzswpTMYlluUTE53s7BjMzM7Nq1OeWwiUdJelvkqZJulDSObnNn5R0n6SFkg5K7QdImippjqRmSful+mMkzU2vJyXdmepbJA1O5RskzZb0cHqOdz6Os9KYUyUNSXVHS5olaZ6kayX1T/VbSZqRtv13D3xNZmZmZn1On0osJX0AOAXYCdgT2LqoyabArmRPxzkz1b0FHBAROwCfAs6SpIi4ICJGAjsCzwC/KLHLIyNiFNAIjJe0carfAJiTxrwLODXVXxcRO0bE9sAjwFGp/tfA+RGxI/DPrn8DZmZmZpWrTyWWwGjgroh4JSKWAVcXbb8hIlZExAJgk1Qn4AxJ84G/AENz2yBL+v4aETeV2N94SfOAmcDmwLBUvwK4MpUvI0tmAYZLultSM3A4sG2q/wRwRSpf2tbBSRonqUlS0/IlrW01MzMzM6tIfe0cS3WwfWmJtocDQ4BR6fGMLcB6AJLGAlsCx66yI2kMsAewc0QskTSt0K+ESO+Tgf0jYl4ae0yJNm2KiElkj5pk3U2HddjezMzMrJL0tRnLB4DdJb1P0trAgZ3oUw+8kJLKT5ElkkgaBRwHfDUiVrTR79WUVG5NtvxesBZwUCofBtyTygOB5yT1I0toC+4FvpLKbT6X3MzMzKya9akZy4hYJOkM4H7gWWAB0NGa8R+AmyQ1AXOBR1P9scBGwJ2SAJoi4t9z/W4DjklL6I+RLYcXvAlsK2l22v8hqf6UFNtTQDNZognwn8Dlkv4TuLYzxzpiaD1NvqWQmZmZVZE+lVgml0fEpDRjeT1wB0BEjM03KtwnMiJeAnYuMc4RpQaPiIbcx73baFO4B+UpRfXnA+eXaP9kUQxnFrcxMzMzq3Z9bSkcYKKkucBDwJPADb0cj5mZmZl1Qp+bsYyI43o7BjMzMzNbfX1xxtLMzMzMKpATSzMzMzMrCyeWZmZmZlYWfe4cy2og6RhgSURc0lab5kWtNEyY0uFYLb4lkZmZmVUIJ5bdICIu6O0YzMzMzHqal8JzJC2WdLqkeZJmStok1X9B0v2SHpT0F0mbSFpLUoukQbn+T6RtEyX56nYzMzOrKU4sV7YBMDMitgemA0en+nuAnSLiY8AfgR+kx0T+CTgAQNLHgZaIeL6twSWNk9QkqWn5ko4eKGRmZmZWWZxYruxt4OZUng00pPJmwO2SmoHjgW1T/ZW897jHr6TPbYqISRHRGBGNdf3ryxm3mZmZWa9zYrmyZRERqbyc985B/Q1wTkSMAL4JrJfqZwAfljQE2B+4rieDNTMzM+tLnFh2Tj2wKJW/UahMSej1wC+ARyLi5V6IzczMzKxP8FXhnTMRuFrSImAmsFVu25XALGDs6gw4Ymg9Tb6VkJmZmVURJ5Y5ETEgV74GuCaV/0R2oU6pPk2Aiuomdl+UZmZmZn2Tl8LNzMzMrCycWJqZmZlZWTixNDMzM7OycGJpZmZmZmVR0YlleqTi4C70GyPp5o5bmpmZmVln+arwXtK8qJWGCVM6bNfiWxKZmZlZhajoGcsCSQ2SHsp9Pk7SxFT+sKS/SJonaY6kDxX13VHSg5I+KGmipIskTZO0UNL4XLvvSXoovf4r1f2g0EbSLyX9NZU/I+myHjh0MzMzsz6jKhLLDvwBODcitgd2AZ4rbJC0C3ABsF9ELEzVWwOfA0YDp0rqJ2kUcATwcWAn4GhJHwOmA7ulfo3AAEn9gF2Bu7v9yMzMzMz6kKpOLCUNBIZGxPUAEfFWRCxJm/8NmAR8ISL+kes2JSKWRsRLwAvAJmSJ4vUR8WZELCZ7JvhuwGxgVNrPUrJnhzembasklpLGSWqS1LR8SWt3HLKZ2Uok7SXpMUlPSJpQYvsWku5MKzfzJX2+N+I0s+pQLYnlO6x8LOuld5VoW/Ac8BbwsaL6pbnycrLzUEuOExHLgBay2cz7yJLJTwEfAh4p0X5SRDRGRGNd//p2QjMzW3OS6oBzgb2BbYBDJW1T1Oxk4KqI+BjwFeC8no3SzKpJtSSWzwPvl7SxpHWBfQEi4nXgGUn7A0haV1L/1Oc1YB/gDEljOhh/OrC/pP6SNgAO4L0ZyenAcen9buAYYG5ERNmOzsysa0YDT0TEwoh4G/gjsF9RmwA2TOV64NkejM/MqkxVXBUeEcsknQbcDzwJPJrb/DXgt2n7MuDgXL/nJX0BuFXSke2MP0fSZOCBVPW7iHgwle8GTgJmRMSbkt6iE+dXjhhaT5Ov+Daz7jUUeDr3+Rmyc8XzJgJ3SPoOsAGwR6mBJI0DxgFsscUWZQ/UzKpDRSeWEdGQK58NnF2izePAp4uqFwLT0vZ/ANum+vuL+g7PlX8B/KLE+FOBfrnPH1m9ozAz6zalTuMpXk05FJgcEWdJ2hm4VNLwiFixUqeISWTnpdPY2OgVGTMrqVqWws3MbFXPAJvnPm/GqkvdRwFXAUTEDLJz1Ff7wRNmZuDE0sysms0ChknaStI6ZBfn3FjU5h/AZwAk/RtZYvlij0ZpZlXDiaWZWZWKiHeAY4Hbye5UcVVEPCzpNElfTM2+T3Zv3nnAFcBYX3xoZl1V0edYmplZ+yLiFuCWorof5coLgE/0dFxmVp08Y2lmZmZmZVFTM5aSbgEOi4jX1qRNOTQvaqVhwpQO27X4lkRmZmZWIWoqsYyIDh9V1pk2nSFp7XR+k5mZmVlNqKmlcEktkgan8g2SZkt6ON34d6U2khokPSrp4vT83GsKT+0pGqdR0rRUnihpkqQ7gEt6/gjNzMzMek9NJZZFjoyIUUAjMF7SxiXafBSYFBHbAa8D3+rEuKOA/SLisOINksZJapLUtHxJ65rEbmZmZtbn1HJiOT7dXmMm2Q2Eh5Vo83RE3JvKlwG7dmLcGyPiX6U2RMSkiGiMiMa6/vVdCtrMzMysr6qpcywLJI0hex7uzhGxJC1lr1eiafG93Aqf3+G9pLy435tlCtPMzMysotTqjGU98GpKKrcGdmqj3Rbp2bmQPU/3nlRuIVvyBjiw26I0MzMzqyC1OGMZwG3AMZLmA4+RLYeX8gjwDUm/BR4Hzk/1Pwb+T9KJwP1dCWLE0HqafCshMzMzqyI1k1hKqgMGAq9HxDJg71LtIqIhtR8ArIiIY0q0uRv4SIn6iWUM2czMzKyi1NJS+MPA71JSaWZmZmZlVjMzlhGx9Wq2bwGGd080ZmZmZtWnlmYszczMzKwbObE0MzMzs7JwYmlmZmZmZVGWcywl3RcRu3ShXwvQGBEv5eoagJsjotvOb0z72CUiLu+ufXSkeVErDROmdLp9i29NZGZmZn1cWWYsu5JU9rIGYJVneZuZmZlZ13U6sZT0H5J+mvs8VtJvUnlxet9U0nRJcyU9JGm3VH++pCZJD0v6cYmx15d0m6SjU1WdpAtT+zskrZ/aHS1plqR5kq6V1D/VT5Z0gaS7Jf1N0r6pviHVzUmvQgJ8JrBbivO76ViuSzE8XnScJWOX1CLpDEkz0vYdJN0u6e+SVrn3pZmZmVm1W50Zy2uAL+U+HwJcWdTmMOD2iBgJbA/MTfUnRUQjsB2wu6Ttcn0GADcBl0fEhaluGHBuRGwLvMZ7j028LiJ2jIjtyZ6Kc1RunAZgd2Af4AJJ6wEvAHtGxA4p3rNT2wnA3RExMiJ+mepGpjYjgEMkbd6J2J+OiJ2Bu4HJwEFkj4c8bZVvD5A0LiWhTcuXtJZqYmZmZlaxOp1YRsSLwEJJO0naGPgocG9Rs1nAEZImAiMi4o1U/2VJc4AHgW2BbXJ9/gT8PiIuydU9GRGFpHQ2WdIIMDzNQDYDh6exCq6KiBUR8TiwENga6AdcmNpfXbTfYlMjojUi3gIWAFt2IvYb03szcH9EvJG+p7ckDSreQURMiojGiGis61/fTihmZmZmlWd1z7G8Evgy2Qzi9RER+Y0RMR34JLAIuFTS1yVtBRwHfCYitgOmAOvlut0L7C1JubqlufJy3rvIaDJwbESMIHted36clWJJn78LPE82e9oIrNPOsa2yz07EXuizoqj/Cmro5vNmZmZmsPrJz3XAScBTwA+LN0raElgUERdK2gDYAZgHvAm0StqE7Bnd03LdfgScApwH/EcH+x8IPCepH9mM5aLctoMlXQxsBXwQeAyoB56JiBWSvgHUpbZvpLE6smEHsXfZiKH1NPlKbzMzM6siq5VYRsSrkhYA20TEAyWajAGOl7QMWAx8PSKelPQg2bO6F7Lq8jnAfwEXpYtmzmsnhFOA+8kS22ZWTg4fA+4CNgGOiYi3JJ0HXCvpYOBOsiQRYD7wjqR5ZLOgr7ZxvPM6EbuZmZmZ0YXl2ojYt0TdgPR+MXBxie1j2xirIffxiFx5eK7Nz3Pl84Hz2wjt3oj4btH4j5NddFNwQqpfBnymqP/kXL99c+UOY4+IyUX9G1bpYGZmZlbl/OQdMzMzMyuLqrjApK1ZRTMzMzPrOZ6xNDMzM7OycGJpZmZmZmVRFUvhq0vS4sIFR2swxjTguIhoKqpvJLsafnx7/ZsXtdIwYUqn99fiWxOZmZlZH1eTiWV3SolmU4cNzczMzKpMTS+FSxosaYakfZT5maSHJDVLOiTX7gepbp6kM3NDHCzpAUl/k7RbajtG0s09fjBmZmZmvaxmZyzTk3RuBE6OiD9LOhAYSfb4x8HALEnTU93+wMcjYomkjXLDrB0RoyV9HjgV2KNnj8LMzMys76jVxLIfMBX4dkTclep2Ba6IiOXA85LuAnYEdgd+HxFLACLildw416X32UBDRzuVNA4YB1C34ZAyHIaZmZlZ31GrS+HvkCWDn8vVqY22AqKNbUvT+3I6kaRHxKSIaIyIxrr+9Z2N1czMzKwi1GpiGcCRwNaSJqS66cAhkuokDQE+CTwA3AEcKak/QNFSuJmZmZkltboUTkQsl/QV4CZJr5M9g3xnYB5Z4vmDiPgncJukkUCTpLeBW4AT13T/I4bW0+RbCJmZmVkVqcnEsnAPy4h4m5WXw49Pr+L2ZwJnFtWNyZVfIp1jGRHTgGnljdjMzMys76vVpXAzMzMzKzMnlmZmZmZWFk4szczMzKwsnFiamZmZWVk4sTQzMzOzsqjJq8L7guZFrTRMmLLa/Vp8iyIzMzPro2pyxlJSXW/HYGbWEyTtJekxSU/kHghR3ObLkhZIeljS5T0do5lVj4pNLCUdJelvkqZJulDSOal+sqSDcu0Wp/cxku5MvzSbU90pkh6V9GdJV0g6LtUfLWmWpHmSrs09dWdLSVMlzU/vW+T2ebak+yQtzO/fzKy3pD+izwX2BrYBDpW0TVGbYcAJwCciYlvgv3o8UDOrGhWZWEr6AHAKsBOwJ7B1J7uOBk6KiG0kNQIHAh8DvgQ05tpdFxE7RsT2wCPAUan+HOCSiNgO+ANwdq7PpsCuwL4U3Uw9F/c4SU2SmpYvae1kyGZmXTYaeCIiFqYHQvwR2K+ozdHAuRHxKkBEvNDDMZpZFanIxJLsl+VdEfFKRCwDru5kvwci4slU3hX4U0T8KyLeAG7KtRsu6W5JzcDhwLapfmegsEx0aRqj4IaIWBERC4BNSu08IiZFRGNENNb1r+9kyGZmXTYUeDr3+ZlUl/cR4COS7pU0U9JepQbK/2H84osvdlO4ZlbpKjWxVDvb3iEdlyQB6+S2vdnJMSYDx0bECODHwHpttItceWknxzYz6ymlfhdF0ee1gWHAGOBQ4HeSBq3SKfeH8ZAhQ8oeqJlVh0pNLB8Adpf0Pklrky1eH2tdAAAgAElEQVRpF7QAo1J5P6BfG2PcA3xB0nqSBgD5y60HAs9J6kc2Y1lwH/CVVD48jWFm1lc9A2ye+7wZ8GyJNn+KiGVpRecxskTTzGy1VeTthiJikaQzgPvJfkkuAAonLV4I/EnSA8BUVp6lzI8xS9KNwDzgKaApN8YpaeynyC70GZjqxwMXSToeeBE4oqvHMGJoPU2+dZCZda9ZwDBJWwGLyP4wPqyozQ1kM5WTJQ0mWxpf2KNRmlnVqMjEMrk8IialGcvrgTsAIuJ5sot6Ck5I9dOAaUVj/DwiJqarvqcDZ6W25wPnF+8wIlqAT5eoH1v0eUBXDsjMrJwi4h1JxwK3A3XARRHxsKTTgKaIuDFt+6ykBcBy4PiIeLn3ojazSlbJieVESXuQnf94B9lf3atrUrr1xnrAxRExp5wBmpn1toi4BbilqO5HuXIA30svM7M1UrGJZUQcV4YxipeEzMzMzKyLKvXiHTMzMzPrY5xYmpmZmVlZ9JmlcEktQGNEvNSN+2gAbo6I4e20GQMcFxH7dnEfnerfvKiVhglTurKLlbT4ynIzMzPrIzxjaWZmZmZl0eOJpaTz02PBHpb046LN35E0R1KzpK1T+4mSLpZ0h6QWSV+S9NPU5rZ0E3MkjZJ0l6TZkm6XtGmufp6kGcC3c3E0pMc2zkmvXXJxbCjpekkLJF0gqfAkn5KxS9pL0qOS7iF77riZmZlZzemNGcuTIqIR2I7s6Tnb5ba9FBE7kN1DMn/V94fInoyzH3AZcGd63OK/gH1Scvkb4KCIGAVcBJye+v4eGB8ROxfF8QKwZ9rfIcDZuW2jge8DI9K+C8niKrFLWo/spuxfAHYD/l9XvhQzMzOzStcbieWXJc0BHgS2BbbJbbsuvc8GGnL1t0bEMrKn4NQBt6X65tTuo8Bw4M+S5gInA5tJqgcGRcRdqf2luTH7ARdKagauLorjgYhYGBHLgSuAXduJfWvgyYh4PN0P7rK2DlzSuDTj2bR8SWtbzczMzMwqUo9evJMeK3YcsGNEvCppMtnNyQuWpvflRbEtBYiIFZKWpQQOYEVqJ+Dh4llJSYOAoLTvAs8D25Ml2G/lthX3iQ5ib2sfKw8SMQmYBLDupsM61cfMzMysUvT0jOWGZM/ubpW0CbB3mcZ9DBgiaWcASf0kbRsRr6V9FWYcD8/1qQeei4gVwNfIZkILRkvaKp1beQhwTzuxPwpsJelD6fOhZTomMzMzs4rSozOWETFP0oPAw8BC4N4yjfu2pIOAs9Py99rAr9J+jgAukrSE7Jm4BecB10o6GLiTLGksmAGcSXaO5XTg+jRbukrsEfGWpHHAFEkvkSWhbd7OqGDE0HqafKsgMzMzqyI9fh/LiBjbRn1DrtwEjEnliUXtBuTKE3PlucAnS4w7m2y5u2Biqn+c7CKcghNS/TRg2mrGfhvZuZZmZmZmNcv3sTQzMzOzsnBiaWZmZmZl4cTSzMzMzMrCiaWZmZmZlYUTSzMzMzMrix6/Krw3SToxIs5I5Qbg5ojo8NZA3aF5USsNE6Z0y9gtvo2RmZmZ9YJam7E8sbcDMDMzM6tWNZNYSjoTWF/SXEl/SNV1ki6U9LCkOyStn9oeLWmWpHmSrpXUP9VPlnS2pPskLUw3ZS+Mf3zqM1/Sj3v+CM3MzMx6V80klhExAfhXRIyMiMKjHYcB50bEtsBrwIGp/rqI2DEitgceAY7KDbUpsCuwL9nTeZD02TTWaGAkMErSKjdrlzROUpOkpuVLWst/kGZmZma9qKbOsSzhyfTEHoDZQEMqD5f0P8AgYAArPwryhvR88QXpmeEAn02vB9PnAWSJ5vT8ziJiEjAJYN1Nh0V5D8XMzMysd9V6Yrk0V14OrJ/Kk4H907PNx5IeL1mij3LvP4mI33ZPmGZmZmZ9X80shSfLJPXrRLuBwHOp7eEdNSab0TxS0gAASUMlvX8N4jQzMzOrOLU2YzkJmC9pDnBSO+1OAe4HngKayRLNNkXEHZL+DZghCWAx8FXghbb6jBhaT5NvC2RmZmZVpKYSy4j4IfDDXNXw3Laf58rnA+eX6D+26POAXPnXwK/LGK6ZmZlZRam1pXAzMzMz6yZOLM3MzMysLJxYmpmZmVlZOLE0MzMzs7JwYmlmZmZmZVFTV4X3Jc2LWmmYMKVH99ni2xuZmZlZN6rpGUtJiyWdJWmOpKmShqT6aZIaU3mwpJZUHivpOkm3SXpc0k9zY31W0ow01tWFm6WbmZmZ1YqaTiyBDYA5EbEDcBdwaif6jAQOAUYAh0jaXNJg4GRgjzRWE/C9borZzMzMrE+q9aXwFcCVqXwZcF0n+kyNiFYASQuALYFBwDbAvenJO+sAM4o7ShoHjAOo23DImsZuZmZm1qfUemJZLNL7O7w3m7teUZulufJysu9QwJ8j4tB2B4+YRPZYSdbddFi019bMzMys0tT6UvhawEGpfBhwTyq3AKNS+SA6NhP4hKQPA0jqL+kjZYzTzMzMrM+r9RnLN4FtJc0GWsnOnQT4OXCVpK8Bf+1okIh4UdJY4ApJ66bqk4G/tdVnxNB6mnyVtpmZmVWRWk8siYhTgFOK6h4FtstVnZzqJwOTc+32zZX/CuzYjaGamZmZ9Wm1vhRuZmZmZmVS04llRPhek2ZmZmZlUtOJpZmZmZmVjxNLM7MqJmkvSY9JekLShHbaHSQpCk8dMzPrCieWZmZVSlIdcC6wN9lDHA6VtE2JdgOB8cD9PRuhmVWbmr8qvCOSjgGWRMQlRfUNwM0RMbwr4zYvaqVhwpQ1D3ANtPh2R2bVbjTwREQsBJD0R2A/YEFRu/8Gfgoc17PhmVm18YxlByLiguKk0sysQgwFns59fibVvUvSx4DNI+LmngzMzKpTzSWWkhZLOl3SPEkzJW2S6reUNFXS/PS+RaqfKOm4VB6V+s0Avp0bs0HS3ZLmpNcuvXJwZmYrU4m6dx8nK2kt4JfA9zscSBonqUlS04svvljGEM2smtRcYglsAMyMiO2B6cDRqf4c4JKI2A74A3B2ib6/B8ZHxM5F9S8Ae0bEDmRP7ynV18yspz0DbJ77vBnwbO7zQGA4ME1SC7ATcGOpC3giYlJENEZE45AhQ7oxZDOrZLWYWL4NFJZ8ZgMNqbwzcHkqXwrsmu8kqR4YFBF35doU9AMulNQMXE12kvwq8n/xL1/SuqbHYWbWkVnAMElbSVoH+ApwY2FjRLRGxOCIaIiIBmAm8MWIaOqdcM2s0tViYrksIgpLQctp+wKmKPqsEnUF3wWeB7YHGoF1Sg6Y+4u/rn/96kVtZraaIuId4FjgduAR4KqIeFjSaZK+2LvRmVk18lXh77mP7K/5S4HDgXvyGyPiNUmtknaNiHtSm4J64JmIWCHpG0BdTwVtZtaeiLgFuKWo7kdttB3TEzGZWfVyYvme8cBFko4HXgSOKNHmiNRmCdkMQMF5wLWSDgbuBN7saGcjhtbT5Nv9mJmZWRWpucQy/3zwiLgGuCaVW4BPl2g/MVeeTbbcXTAx1T8ObJerP6GMIZuZmZlVhFo8x9LMzMzMuoETSzMzMzMrCyeWZmZmZlYWTizNzMzMrCycWJqZmZlZWVTVVeGSFuev+u6gbQNwc0QMlzQWaIyIYzvZdwzwdkTc18VQaV7USsOEKV3t3iNafDskMzMzWw2eseyaMcAuvR2EmZmZWV9SlYmlpMGSZkjaR5mfSXpIUrOkQzrou0/qO1jSFyTdL+lBSX+RtEma6TwG+K6kuZJ2K9WuJ47TzMzMrC+pqqVwgJTU3QicHBF/lnQgMJLsxuaDgVmSprfR9wDge8DnI+JVSfcAO0VESPp34AcR8X1JFwCLI+Lnqd/7itsB3y8x/jhgHEDdhkPKfORmZmZmvavaEst+wFTg2xFxV6rbFbgiIpYDz0u6C9gRmF/U91NAI/DZiHg91W0GXClpU2Ad4Mk29tupdhExCZgEsO6mw6ILx2dmZmbWZ1XbUvg7wGzgc7k6dbLvQmAg8JFc3W+AcyJiBPBNYL02+na2nZmZmVnVqrbEMoAjga0lTUh104FDJNVJGgJ8EnigRN+ngC8Bl0jaNtXVA4tS+Ru5tm+QJaF00M7MzMysZlTbUjgRsVzSV4CbJL0OnA/sDMwjSzx/EBH/TBfhFPd9TNLhwNWSvgBMTOVFwExgq9T0JuAaSfsB32mnXZtGDK2nybfzMTMzsypSVYll4R6WEfE2Ky+HH59e+bYtwPBUngxMTuUHgW1Ss78Dfyqxn78B2xVVr9LOzMzMrJZU21K4mZmZmfUSJ5ZmZmZmVhZOLM3MzMysLJxYmpmZmVlZVMzFO5K+CGwTEWeuRp/FhQt6Otl+f+BvEbGgKzGujuZFrTRMmNLdu+kVLb7a3czMrCZVzIxlRNy4OkllF+3Pe1eEd4qkiknOzczMzLpTryaWkvaSNEfSPElTU91Gkm6QNF/STEnbpfqxks5J5cmSzpd0p6SFknaXdJGkRyRNLtrHWWkfU9MN0pF0tKRZab/XSuovaRfgi8DPJM2V9CFJI1MM8yVdn54JjqRpks5Ij4f8T0lD0jiz0usTPfctmpmZmfUNvZZYpiTvQuDAiNgeODht+jHwYERsB5wIXNLGEO8DPg18l+yG5b8EtgVGSBqZ2mwAzImIHYC7gFNT/XURsWPa7yPAURFxH3AjcHxEjIyIv6d9/zDF0pzrDzAoInaPiLOAXwO/jIgdgQOB33X9mzEzMzOrTL25jLsTMD0ingSIiFdS/a5kyRkR8VdJG0uqL9H/pogISc3A8xHRDCDpYaABmAusAK5M7S8Drkvl4ZL+BxgEDABuLx487XNQRNyVqi4Grs41uTJX3gPYRnr3seQbShoYEW8UjTkOGAdQt+GQkl+KmZmZWaXqzcRSZI9YLFVfrFS7pel9Ra5c+NzWcRXGmQzsHxHzJI0FxnQQaylv5sprATtHxL/a6xARk4BJAOtuOqzUMZmZmZlVrN48x3IGsLukrSA7tzLVTwcOT3VjgJci4vUu7mMt4KBUPgy4J5UHAs9J6lfYV/JG2kZEtAKvStotbfsa2XJ6KXcAxxY+5JbizczMzGpGr81YRsSLaWn4OklrAS8AewITgd9Lmg8sAb6xBrt5E9hW0mygFTgk1Z8C3A88RXbu5MBU/0fgQknjyRLSbwAXSOoPLASOaGM/44FzU8xrkyXHx7QX2Iih9TT5tjxmZmZWRXr1VjkRcStwa1HdK8B+JdpOJlvCJiLG5upbgOG5z/lthXtYnlI01vnA+SX2cS+r3m5opxLtxhR9fon3klYzMzOzmlQx97E0MzMzs77NiaWZmZmZlYUTSzMzMzMrCyeWZmZmZlYWTizNzMzMrCx69arwSpBuoN4YEcd21DbX5xbgsIh4ra02zYtaaZgwpQwR1oYW35rJzMysz3Ni2Q0i4vO9HYOZmZlZT6vopXBJiyX9r6TZkv4iabSkaZIWSvpiajNW0jm5PjenJ/p0qn+yuaTbJD0m6dTcWDekvg+nm70X6lskDe7+b8DMzMys76joxBLYAJgWEaPIHsf4P2RP7zkAOK2M/UeTPfpxJHCwpMZUf2Tq2wiMl7RxezuTNE5Sk6Sm5UtaO3uMZmZmZhWh0pfC3wZuS+VmYGlELJPUDDSUsf+fI+JlAEnXAbsCTWTJ5AGpzebAMODltnYWEZOASQDrbjosOhGfmZmZWcWo9MRyWUQUErQVwFKAiFghqXBs77DyzOx6q9kfoDgJjLScvgewc0QskTStaGwzMzOzmlLpS+Gd0QKMlLSWpM3JlrVX156SNpK0PrA/cC9QD7yaksqtKfFMcTMzM7NaUukzlp1xL/Ak2VL3Q8CcLoxxD3Ap8GHg8ohoSsvlx0iaDzwGzFydAUcMrafJt9AxMzOzKlLRiWVEDMiVJ5balpa6D1+D/pOBySX6LgX2bmPchs7Eb2ZmZlZNamEp3MysZknaK90q7QlJE0ps/56kBZLmS5oqacveiNPMqoMTSzOzKiWpDjiXbHVlG+BQSdsUNXuQ7Oli2wHXAD/t2SjNrJo4sTQzq16jgSciYmFEvA38Edgv3yAi7oyIJenjTGCzHo7RzKqIE0szs+o1FHg69/mZVNeWo4BbuzUiM6tqFX3xjpmZtUsl6ko+nEHSV8meIrZ7G9vHAeMAtthii3LFZ2ZVxollL2le1ErDhCm9HUbNa/Etn6y6PUP2VLCCzYBnixtJ2gM4Cdg93fFiFfknhzU2NvrJYWZWkpfCcyQtlnS6pHmSZkraJNUPkXStpFnp9YlU3yxpkDIvS/p6qr80/aI2M+tNs4BhkraStA7wFeDGfANJHwN+C3wxIl7ohRjNrIo4sVzZBsDMiNgemA4cnep/DfwyInYEDgR+l+rvBT4BbAssBHZL9TuxmjdMNzMrt4h4BzgWuB14BLgqIh6WdJqkL6ZmPwMGAFdLmivpxjaGMzPrkJfCV/Y2cHMqzwb2TOU9gG2kd09X2lDSQOBu4JPAU8D5wDhJQ4FXImJx8eD5c5TqNhzSXcdgZvauiLgFuKWo7ke5sldXzKxsPGO5smXpST0Ay3kv8V4L2DkiRqbX0Ih4g2xWc7f0mga8CBxElnCuIiImRURjRDTW9a/vzuMwMzMz63FOLDvnDrLlJAAkjQSIiKeBwcCwiFhI9kzx42gjsTQzMzOrZl4K75zxwLmS5pN9Z9OBY9K2+4G6VL4b+AlZgtmuEUPrafIVyWZmZlZFnFjmRMSAXPkassebEREvAYe00edrufJ9eBbYzMzMapSTIDMzMzMrCyeWZmZmZlYWTizNzMzMrCycWJqZmZlZWTixNDMzM7OyqMqrwiVNBBZHxM97af/3RcQu7bVpXtRKw4QpPRWSWUktvuWVmZmVkWcsu0FHSaWZmZlZNar4xFLSXpLmSJonaWpu0zaSpklaKGl8rv1XJT0gaa6k30qqS/WLJZ2expkpaZNUP1nS2ZLuS2MdlOoHSJqa9t0sab/cPlZ5TriZmZlZtavoxFLSEOBC4MCI2B44OLd5a+BzwGjgVEn9JP0b2Y3OPxERI8meB354ar8BMDONMx04OjfWpsCuwL7AmanuLeCAiNgB+BRwliR1w2GamZmZVYRKP8dyJ2B6RDwJEBGv5LZNiYilwFJJLwCbAJ8BRgGzUg64PvBCav82cHMqzwb2zI11Q0SsABYUZjIBAWdI+iSwAhia9vHPtoKVNA4YB1C34ZAuHbCZmZlZX1XpiaWAaGPb0lx5OdmxCrg4Ik4o0X5ZRERR+1JjFWYlDweGAKMiYpmkFmC99oKNiEnAJIB1Nx3WVtxmZmZmFamil8KBGcDukrYCkLRRB+2nAgdJen+hvaQtu7jveuCFlFR+CujqOGZmZmZVoaJnLCPixbS8fJ2ktciWtfdsp/0CSScDd6T2y4BvA091Yfd/AG6S1ATMBR5dnc4jhtbT5Fu9mJmZWRWp6MQSICJuBW4tqptY9Hl4rnwlcGWJcQbkytcA16Ty2FLtIuIlYOc2YhpQqt7MzMysmlX6UriZmZmZ9RFOLM3MzMysLJxYmpmZmVlZOLE0MzMzs7JwYmlmZmZmZdFnrgqXtLirV1NLagBuzl/93VuxdLZ/86JWGiZM6eouzCpCi2+pZWZWU2pyxlJSXW/HYGZmZlZt+lRiKel0SfMkzZS0iaSBkp6U1C9t31BSi6R+kkaltjPIbnJeGKNO0s8kzZI0X9I3U/0YSXdKuhxoTnU3SJot6eF0o/V8LGdJmiNpqqQhqe7oNO48SddK6p/qt5I0I2377575tszMzMz6lr6UWG4AzIyI7YHpwNER8QYwDSisp30FuDYilgG/B8ZHRPFNyo8CWiNiR2BH4OjCIx+B0cBJEbFN+nxkRIwCGoHxkjbOxTInIv5/e2ceb+tc9v/35xxxMh2ReiIi4xNlLkqiopTwE1FUpDwapSeeFKk0aE4TSSGZMpWQsWMez+Ech1AylKIQx3DMPr8/ru86e+21132vYa9z9nZc79drvda67/Udrvu71t7ruq/vNawLXAQcWM6fanuDIuNNZS6AQ4BDy5z3VF2gpD0kTZU09ZnZs3pYmiRJkiRJkvHPeFIsnwTOKK+nASuU10cAu5XXuwFHSpoMLGH7onL+mKZxtgA+IGk6cBWwFLBKee9q27c3tf2UpBnAlcByTe2eZag6z6+BjcvrNSVdImkmsDOwRjn/BuD4NrIMw/bhtte3vf7EhSdXNUuSJEmSJHlOMm6Cd4CnbLu8foYim+3LJK0g6U3ARNs3SFoCcMU4Aj5p+5xhJ6VNgUdbjt8KbGR7tqQLgUkVYzbmOgrY1vYMSbsCm7ZpkyRJkiRJ8rxkPFks6/gVYRE8EsD2g8AsSQ1L4s5Nbc8BPtrkl7mqpEXajDkZeKAolasDGza9NwHYvrx+H3Bpeb0YcHcZu3nOy4ht+lZZkiRJkiRJnjeMJ4tlHccCX2VouxliW/yXkmYTymSDI4ht9GslCbgX2LbNmGcDe0q6HriF2A5v8CiwhqRpwCxgx3L+AGJ7/U4iAGixcn4v4DhJewGndHNBr152MlMzFUuSJEmSJPMR40axbM77aPtk4OSmtzcGTi6WykabacBaTW2+VM4/C3y+PJq5sDwa/Z8AtuwgywEt5w8FDm3T/nagOYjo4HbjJkmSJEmSzM+MG8WyCkk/IhTAd4y1LEmSJEmSJEk1416xtP3JsZYhSZIkSZIk6cxzJXgnSZIkSZIkGeekYpkkSZIkSZIMhHG7FS7pkeaAnnk891HAGSWIaK4w8x+zWOFzZ86t4ZMkmQfckZkdkiRJhpEWywEgaeJYy5AkSZIkSTLWjGvFUtJ3JV0r6QJJS5dzH5F0jaQZkk6RtHA5f5SkH0q6XNJtkrYv5ydI+qmkGyWdIemspve+WMa6QdLhJe9lqwxvkXSdpJmSfilpoXL+jtL/UmAHSStJOlvStFL2cfV5tlBJkiRJkiTjgPGsWC4CXGt7XeAi4MBy/lTbG9heC7gJ2L2pz8uInJdbMZRLcjsiYfqrgQ8zPN/kj8tYawIvLP3mIGkSUcZxR9uvJlwHPtrU5HHbG9s+ATicKCW5HvBZ4KejuPYkSZIkSZLnHONZsXwWOLG8/jWhMAKsWSyCM4nyiWs09fmt7Wdt/wl4aTm3MXBSOX8PMKWp/WaSripjvbllLIDVgNtt/7kcHw1s0vT+iQCSFgVeD5wkaTrwM0LJHYakPSRNlTT1mdmzulyGJEmSJEmS5wbjNninDS7PRwHb2p4haVdg06Y2TzS9VsvzMIo18qfA+rb/LulLwKTWZh1kerQ8TwAetL12XWPbhxOWTRZ62Squa5skSZIkSfJcYzxbLCcA25fX7wMuLa8XA+6W9ALCYtmJS4F3F1/LlzKkiDaUyPuKxXH7Nn1vBlaQtHI5fj+xLT8M2w8Bt0vaAUDBWq3tkiRJkiRJ5mfGs8XyUWANSdOAWcCO5fwBwFXAncBMQtGs4xTgLcANwJ9L31m2H5T08zLGHcA1rR1tPy5pN2KLe4HS5rCKeXYGDpW0P/AC4ARgRpVQr152MlMzVUmSJHMZSW8HDgEmAkfYPrjl/YWAXwHrAfcTPuV3zGs5kySZPxi3imVTDssDWs4fChzapv2u7frbflbSZ20/Imkp4GpCmcT2/sD+dWPZvgBYp02bFVqObwfe3vnKkiRJ5g0lFdpPgM2Bu4BrJJ1e/NAb7A48YHtlSTsB32ToRj5JkqQnxvNW+CA5owTVXAIcVIJ4kiRJ5ndeC9xq+zbbTxI7Kdu0tNmGCEwEOBl4S7vUa0mSJN0wbi2Wg8T2pmMtQ5IkyRiwLPD3puO7gNdVtbH9tKRZwFLAffNEwiRJ5itkZ3DyWCDpYeCWsZajAy9m/P+4pIyDIWUcDJ1kfIXtpeeVMCWg8G22P1yO3w+81vYnm9rcWNrcVY7/Wtrc3zLWHsAe5XA1qv9/9fo59fO5jtc+KVfKNTf7jLVcXf3/el5YLMcpt9hef6yFqEPS1JRx9KSMgyFl7Iu7gOWajl8O/LOizV0lSHEy8J/WgZrTpdXR6xr0s2bjtU/KlXI9H+Vq5fniY5kkSfJ85BpgFUkrSloQ2Ak4vaXN6cAHy+vtgT86t7KSJOmTtFgmSZLMpxSfyU8A5xDphn5p+0ZJXwGm2j4d+AVwjKRbCUvlTmMncZIkz3VSsRw7Om4pjQNSxsGQMg6GlLEPbJ8FnNVy7otNrx8HdhjglL2uQT9rNl77pFzjb45++qRcoyCDd5IkSZIkSZKBkD6WSZIkSZIkyUBIxXIMkPR2SbdIulXS58aBPMtJmiLpJkk3StqrnF9S0nmS/lKeXzQOZJ0o6TpJZ5TjFSVdVWQ8sQQojKV8S0g6WdLNZT03Gm/rKGnv8jnfIOl4SZPGeh0l/VLSvyXd0HSu7bop+GH5+7le0rpjKOO3y2d9vaTTJC3R9N5+RcZbJL1tXsiYBOX/xN5jLUcrkiZIev1cnkOSluvccv5kXqxxmWfFbs49H8mt8HmMosTan2kqsQa8t6XE2ryW6WXAy2xfK2kxYBqwLbAr8B/bBxcF+EW2/2+s5ASQ9BlgfWBx21tJ+g1wqu0TJB0GzChlP8dKvqOBS2wfUZSzhYHPM07WUdKywKXAq2w/VtbvLOAdjOE6StoEeAT4le01y7lv0WbdJL0D+GSR+XXAIbZbk37PKxm3IKKon5b0TYAi46uA44nKN8sA5wOr2n5mbss5ryh/i5XY/l5L+x8BlT84tj/VZo7FbT8kacmKPiPSIjX1vXBuFsco/8uPtr1Lj/2usL1Rl223q3vf9qkV/abZXq8XuUq/FxGpp+bEX9i+ttdxKsaeCBxse58e+8ztNe53jmttr9tyrnLde7l+SavbvrnqprnqM5E0Abi+8f+pG/r5XDqRwTvznjkl1gAkNUqsjZliaftu4O7y+mFJNxHVOLYBNi3NjgYuBMZMsZT0cuCdwNeAzyJi5eUAACAASURBVEgS8GbgfaXJ0cCXaFNLfh7JtziwCaGQU0roPSlpXK0j8Xf/QklPEYrv3YzxOtq+WNIKLaer1m0bQrkzcGWxEr+sfI/nqYy2z206vJJI10OR8QTbTwC3KyKuXwtcMTdlnMcs1mP7qX3McRywFXGza6C51KSBV9b0vUzSj4ETgUfndKpRlCS9gfjuv4L4O1F08Yh5bD8jaWlJC5a/9W45V9K7iRu5Tpadd5XnlwCvB/5Yjjcj/h7aKpbE38UGtq/pVihJBxH/u/7K0A2Aif8NVX3WB77AyPV6TWvbsl7rSVK36azmxRr3Ooek1YE1gMktiv/iwKQO83R7/f8LfAT4bruhqPhMbD8raYak5W3/rcMc/cjVFalYznu6KbE2ZpQfznWAq4CXNn6sbd8t6SVjKBrAD4B9GfpBWwp40PbT5fguYn3HilcC9wJHSlqL+DHci3G0jrb/Iek7wN+Ax4Bzi5zjaR0bVK1bu7+hZSk3R2PIhwglBkKeK5veGy9rOjBsf7nH9kd3bjWiz1bluZ8txsZ26Feah6RGUSJSL+1N/E10Y12+g1BgT2e48vq9yh7wGWAR4GlJjzOkjC3e2tD2bgAK159XNf4eyi7TT2rm2Az4H0l3FrkqFb4m3gOs1KMCdyywDzATeLaL9tcBv5N0EsPXq0pBhrm8xn3MsRpxs7MEQ4o/wMOEMlhHV9dv+yPlebMO47XjZcCNkq5umWPr0crVLalYznvU5ty48EeQtChwCvDpsv001iLNQdJWwL9tT5O0aeN0m6ZjuZYLAOsCn7R9laRDgDH3oW2mbHVtA6wIPAicBGzZpum4+E5WMN4+dyR9AXia+KGFcSjj3ELSJGB3woozx2Jj+0MV7ZcmLM+vamlfZxl7AzDd9qOSdiH+zn5QZ5Xp80d5lu0/9ND+n+UxgS4tuLZ7tfQCrNBikf8XsGpN+3Z/0524gVCW/t1Dn3tLLtRuWRK4n+HKvam2vMK8WeOu57D9O0IJ28h2rzsQXV1/vy4QhZ5u+HqRq1tSsZz3dFNibZ4j6QWEUnls05f2X40txnKH3Ms/nEHzBmDr4l83idh2+AGwhKQFirVtrNfyLuAu21eV45MJxXI8reNbgdtt3wsg6VTCsjOe1rFB1bqNq78hSR8kLBhvadpKGlcyzmWOAW4G3kZYB3cGbqppfyxh2X0nsCdR9efeDnMcCqxVdgL2pSR1B95U1UHSF9udt/2VNm0bvmxTJH2b+EF9oqlP2+3zXq22Za5NKsa6uKbbhZLOIfx2TSSxn1LTvp+bmG8A1ymC05qvvc7SdaCkI4ALWvq0VUgaFthe6GeNYc5N9CoMv3lpu8aNORQxBrb9SBdT7CFphIWy6oaqvNft9ffrAoHti7qcox+5uiIVy3nPnBJrwD+IfxDvq+8ydym+ir8Abmox/TdKvR1cnn83BuIBYHs/YD+AYrH8rO2di+l+e+CEcSDjPZL+Lmk127cAbyF8Z//EOFlHYgt8Q0kLE1vhbyF836YwTtaxiarv3+nAJ4p/8usIK9OYbINLejthfXuT7dlNb50OHCfpe0TwzirA1WMg4rxgZds7SNrG9tGSjiMq/VSxlO1fSNqr/AheJKnTj+HTtl38lQ8p/T/Yoc+jTa8nEcp/lcLb6svWXCe5cvtc0qrAZ4EVGB7wUrfd3hwkMYnwvZ1WNUcZ7xPFivXGcupw26fVzHEmQz6pk4gdilsIq3IVRwPfpPttbYDdgNWBFzT1qbR0STqSNkpvnTJWLNz7MtIiXmfh/jDhhvRyYDqwIeHfXPU5rkncqCxZju8DPmD7xqo5gDOaXk8C/h8dbh67vf5RuEAg6eGmORYkPptHa9wA+vpcarGdj3n8IKJZ/0w4SX9hHMizcflSXU/8EU4vMi5F3In+pTwvOdayFnk3Bc4or19J/GDfSmzrLjTGsq1NKGrXA78FXjTe1pHYKrmZ2Po6BlhorNeRsMTcDTxFWPt2r1o34sfyJ+XvZyaw/hjKeCvh79n4uzmsqf0Xioy3AFuO5Wc+l9fl6vJ8MbAm8GLgtpr2V5bncwir5TrAXzvMcRFxY/ln4L+I8pQze5RzIeCcmvcnAO/pccwZwEcJ5XC9xqPHMZYDjp/Ln9G6wM86rXEf4/b6Gby76bEzsavzww59zi1/azcRFupfAt/sJBeh7E0vx6sDJ9a0vxzYrOl4U+DyHq9tApEhYmDXD9zQZo4bepRrW+Drg/5c6h6ZbihJkiTpm2IdOgV4DXAksCjwRduHVbTfCriEUKh+RLi1fNk1vnqS/ovY2bnG9iWSlgc2tf2rHuR8EaEEr1LT5mLbbbeqK9r3ldanZQwRKWJeXdNmQ2Kt/puwQk2kgxWqzRgj0uO0vP89Yjv7dLpwAyh9fg58332my1Okxznf9dbHabbXk3S9S/CRpIts17lBXGN7A0nTgdfZfkLSdNtrV7SfYXutTuc6XMtqwJm2V+6hT+31K7IarMJwF4hbbX+y2znKOFfa3nBQcnUit8KTJEmSvrF9RHl5EfXpfxrtG1uIswifsW7muAf4XtPx34BapVLSTIa29yYCSzM8Qrwd50n6LCNTFA3Ll6mhvJq/l/Qx4DSGK2N1+TWb83lOIHY5ZnSQ68eEUnESsU3/AaBSgdHwHKMTCItlJz/WdcpzswLSKYp+Y+CDkm4nrr+b6PNmVgGW79DmqfJ8t6R3EtvNL+/Q5y5FsYLfEp/pA9RvU98m6QBiBwdgF+D2uglatpwB7qH3NHK11+/eXSBaA38mEN+XXi2I3Xwu1TKkxTJJkiTpF7VPlD4LmGZ7epv2SxNpWVZguF9inZ9dO4vdI7Yn1/R5RdPh08C/PJRSq6pPO2XCbsljWdq15tWsbN/St9k39GngDtuXdZBrqu31W6x2l9tuW2FG0oGtcwCn2H68bp5eaVnjOdi+s6J9QxlTeb4H2M/2KTVz9Gzhbun/JmAycLYrUikVa/aXCUVZhFvHl2w/UNFewHLuMldkU7+er79Xir9kg8Zn/3PblUGjg5YrFcskSZKkb0qwzvrA78updxJBiqsDJ9n+Vkv7ywlFYViuyA7KxVRGWuxWsf35DrKty5AP+aW2r+vp4uYyRaFZzvb1HdpdTGR0OIL40b8b2LXTVq2iaINtP9ylPO9kZJBMJysvihyzzX16UrgGjaSViAwdT5Rgz9cQRRUe7NBvceBZdxEVPgg3iC7mGLULxFiQW+FJkiTJaFgKWLfxY1ysZScTVaimAd9qab+w+yhpavtWSRMdZTGPLApqJSXd0A4MRSgfJekk21/t0G9NRubYrNx276P9hcDWxO/vdODe4jNYVyLz/cS25ieIBO7LEYEWVXOsT/i7LlaOZwEfsj2tps9hRCWuzQgFdns6ZDKQtDURUb8MkQ7sFUSQTWX0eS9pgEr7H7Y5PQuY6sgp2Y5TgPUlrUxkPDmdqOL0joo5Xk24VjRHhX/Q9g1VctFHdaMy9nYM3excYvu3Nc17coEo478SOIRwaTARDb+3S7W/AclVT79RP/nIRz7ykY98EIrEgk3HCxGpywCua9P+q8A7epzjYsJi8ytCUd2bqGffSa5JTccvbMhV0+dAIvXWvwjF7B7g5EG1b14T4MPEli5E8E6nNViQsLy9unm9K9peD7yx6XjjTnM03m96XhQ4t0OfGcSNReOaNiP8AKvaf5iI2H6grNtjdI6kPrx8/p8sjwuJrBCnE0ny2/W5tjzvQxSsaPtdbGrfc1Q4kUbuGSLzw/Xlujqt8U+JKPfdyuNs4Cc17ae2fj+6kOtK4kZkgfLYBbhqkHJ1eqTFMkmSJBkNxxHWm4b16F3A8ZIWIX58W9kL+LykJ4jAjE7l9qBHi13hDsIq1vArXIhQAurYHliLUEJ2k/RSwno3qPYAC5R8hO8hUlJ1pGxRH1bkF7CipP9xdZWgh21f0jiwfWnxo6vjsfI8W9IyRCWWTqU0n7J9v6QJkibYniLpmzXt9wI2IFJObaaou90pAfrKwJtd/GMlHUooQZsTylxbuSS9l8h/20g2/oKaORaxPaVxYPvC8v2to5/qRm8C1nTR5iQdTfU1QHwWCwLTJX2LcIHoJJdsH9N0/GtJnxiwXLWkYpkkSZL0je2DJP2BqI4lYE/bU8vbOze3LUEPa7hHHzwPBYM8Tvcl654gaiafR2zvbQ5c2thatf2pNn0es/2spKeLv92/qY9077U9RGT6OcBltq8pW5d/6dDnu4RF7VaY40N4JlClWF4t6WcMpanZkajesy5UphA6o0RSfxu4tvTrpCQ/qCgFfDFwrKR/EwEjVTxu+3FJSFrI9s0lTU8dyxLK1KxyvAiwjO1nys1JO3Yjqjp9zfbtioIkv66Zo+eocNt3StqY8PU9sgSlLdrhWm4hoq0b3+flCGtnFf3cUE2R9Dmi2EXjsz+zkcnA7TMW9CpXLalYJkmSJKPlOiKdywIAkpZvpzzatqTTiETiXaOoFf4lwoevOZK8Tok7rTwaXNjFVFOLcvVzwj/0Eer9DHttj+2TCJ+5xvFtdFYW/t1QKgu3UV8atpGv8cCW86+nIoWQ7YPKy1MUFV8m2Z7V2q6FbQhlf2/iJmIy9Smdek0DBOH6ML34porw3f16sSieX9Fn8+Ybh6JcPlbRFuBDxA1Lwx/3YmDXOqGKL/H6wGqEG8QLCOX1DTXdlgJuktT4jmwAXCHp9CJna/nMlYh67A/R/Q3VjuX5f1rOf4j47Nv9zfQqVy0ZFZ4kSZL0jaRPEgrMvwifs9pchpJ+AhzlHoIeJN1MKC+tkeT3j0L0TnOuACzuDhHbvbaX9HIi0vcNlGh1YC/bd7Vp28hJuDmhVP+m9NkBuMX2/3YjWwd5tqt73xV1vwcwb8c0QE1tX0ZUNxKR5L5T6cQRyeAlXWd7nYr2OxSFv/Zcy/vTidyf1zbGVVM6qIo+lUndYWSdb0m/IoJw7icyKVxCZDdomwapX3qVq+N4qVgmSZIk/SLpVqK6SVdKnqQ/AasS226P0kVSbUlX2X5dj3K1Wjkb89TlmGxXmWYWcKcrcmBKWpaRltS6KOfzCL/U5m3XnW1v3qbtka3nmrDrc392lTqonzk0Mjn4nLfo4C8raSLwUoavV61rRLeR5MWv8n1EsNIlTW8tBjxj+60V47dTRDtVKrra9msb7YoF9Yq673G/FJ/X7Ym69MvYrt1t7iVTQfk8zqlam37IrfAkSZJkNPydIf+3bugn6GGKpG8TW5VdlRsk0syMsHJ24KdElZrrCSVpzfJ6KUl72j63uXEJVNmRoQhhCIWrUrEElrbdrMwdJenT7Rra3q1LuYfRS+qgfuawvVifcjVbt59tDEdEu1f1+TAR9PNyIj3ThkQKnXYVgS4nAlxeTPilNniYNj6DkrYkUhAt25LWaHHqfUUBflP8WJeQ9BFiq/nndR2KdfibwEuI71etIi5pF6LqzquB+4j0Q5e0a9vU50Aiqv1VwFnE39ulVFSqKr6qsyVN7sL1oSvSYpkkSZL0jaRfEH5mZzJc6fteZSd6S6otaUqb03Z9jel+rJwnAAfZvrEcv4pIWXMQcKpbak1LugV4je2qIJJ2c5wPHEUE1gC8F9jN9ltq+kwCdmekBbKtxbKxJdv0vGiRf4sOsvWUIF1Rs30EVZ9lr9bt0mcmQ5HkazciyW3v2KFrN2OvRfijfgX4YtNbDwNTOm05S9oc2IJQEM+xfV6H9rcC77J9U5fy3UdkAjisyHNHF31mMpSpYC2VTAW231XT5zeEwn4ew0uZtgtw60haLJMkSZLR8LfyWLA8alEfSbVtd1VTvIzf2L7sx8q5ekOpLG3/JGkd27dFQPsIbiOCNrpWLAnL1o+B7xPWusvLuTqOAW4G3kYoQTsTa1ZFz6mDerFyNnFm0+tJZY5bqP4se7VuQw+R5JIutb1xm636tpZB2zOAGZJeavvolrH2IhKN1/HnMu75khaWtJjrqxz9q1ulssj3YklrEAFLX5O0CuFb+/6abv1kKjiT4Z/lqEjFMkmSJOkb291GqzY4iLCOnG97HUmbEVa7Wnqwpn235Xj9ZnFpv4Xa4M+KPIknlOMdy7mFiJybDVl+VMaaTUQsX8Bw5bXS0lOseT1F2QIr295B0ja2j1aU0Tynpn0/qYNe32Tl/LKk7zIUJd0W269uPi5KfWs0cjO3EWmPerFudx1Jbnvj8tzrVv1OjKwQtSs1imXZ/t6DqNazEpEW6TBghOW5KUBqqqQTiWtpvv6261wUw+WJm68ViGCnZ9u1baKfTAVH173fK7kVniRJkvSNIn/fvoxU+toqcJKm2l5f0gxgnWJdudr2a2vmaGtNs737AC8FSS8EPkYEf4jwTfspkVJnYQ+Vrfxg3Th1P9RlvT5CKArNASx1gTiNQJGLi3z3ENffyRJFUYo7pg5quA5IuhLYjrBy3mB7lU5ztIxTGfRS/P9G0O3NibqIJJc0gahUs2YX4/UV7FP6Tici1a9qigqf2apsl/N9BWFJup74Dl4KXOw2mQPqUPeZClYBvsHIgJ+O3692pMUySZIkGQ3HAicCWxFJqT8I3FvTvtek2tCHNU1Su9rbs4Bptqe3aT8R+LntXRhp9YSw/ADtFccSubxcpx9x4HeEEnM+3QcVHV7G358oZbgocEAbGSpTB0nqlDqonZWzUzBK8xpPIAKfKj/7PqzbjXkakeSNpOX/RbhftJvjWUkzVJFLtYWegn1aeML2kw0XCUkL0D5Sfk6AlKQl3ZKgXJG8vS39RpirJVOBpE3aRdE3cSQRVPV94uZtN+LGqi/SYpkkSZL0jaRpttdTUw4/SRfZbpsbT5GW5TFCEWkk1f516w9uS5+Gxa5ra1rZLl4f+H059U7gGmB14CTbrVufSDqHCK6ozavY1P5CYlt7ASJi+V7gItvtlNpGn+mtQUAd5pgAbG/7N1207Ts9Ucs43Vo5my2QTxNlNE+x/XhF+56s26VP20jyOqVL0h+JgJ+rGR6M0qsLQiWKEosPAh8gaph/DPiT7coynZIuA7Z0JDxH0n8T38U1W9r9wPanJf2eNspq3XWoIlNBhz6Nv+E5FldJl9h+Y1WfOtJimSRJkoyGhu/h3cUP8p9EapgqNnHUuH4WOBpA0p6Ef1oVv+/VmkZUE1m3afv6QOBkIhBiGiN96iAUo8sUFUeaFZIqH8DJth9SpMQ50vaBZfuyjjMkvcP2WR3aNeZ+VlHruaNi6T7TE8GcyPOGG4CJ8peHVimJhaNbI5UlbUAo8O3o1boNkWpotV4iyemySk2vwT4tfI6I1J9J+JWeRWc/1q8T3+V3EpkUfkVL2dNCI8fpdzpfxQi2Jdarl4Cyx8sNzF/Kd+0fREqkvkiLZZIkSdI3krYitnaXIyrKLE6kgzm9ov3lwP62/1iO9yXqYLfNb1l+8Da0fXk57taadhOwVsP6WPpNt/3fqqjC0qsPoCK1yxaEgvwFR+3vttVXmpQXEfWunyCU8m6Sih9AWHlPZLjC29bKK2kyYeXbpJy6CPhK3ZopUs48zFBN7fcCL7K9Q02facDWtv9Rjt8E/Lidn2GjfS/W7fL+FKJEYyd3iXZ9F2e4H2ulVXxeIWlbwmq7GLCd7U514nsd/w/ADo0bqi77bEBkGViCCK5bHPi27Sv7kSEtlkmSJElfFN+3VWyfQfgvdpMWaGvCarcP8HZia7pym65Y7L4LbFSOn6C79D7HAVdK+l05fhdwfNmK/1PFXL36AH6FiM6+tCiVrwTaKgp9RCo309jC/njzkFSnkfklcAPwnnL8fsKPrq5842q212o6nlICrOrYE/itpHcR/pVfJxKOV9GrdRv6iCSXtAehID1GWMZF/Xo1+3F2VRGo3FAdxMjKTiNuEDSURaDB4uW6Pll8X9tmEVAP1aPUR6YCScc4Uhe93lFi9RHCv3JUpMUySZIk6RtJU9xDnsnS5yVE8Mo04EPu8EMk6ctEMMWpndq29FufqMktQvmb2qF9zz6A45F2fpydfDslHQUc1rBSSXod8EHbH+sw10bAz4jI+Xfartza7tW6Xfr0HEku6S/ARrbvq5O9qX0/fpy3Eor6zC6+v31lEZB0M22qR7VzC+hnDkV51S2JgLBNaQnY6dfCm4plkiRJ0jeSvkYE4LRu017b0q7Vj21BIuDDdN4KfpjYPn6aUGC68YHrxwp1brmOz9LkA2j7/1ratVqghlFlgeoXSQsDnwGWt72HIj3MasVS3K79FcA+ti8tx28AvmN7o5o5biL8/hrrszyxPfosLUpWm6CSVxHR1Q/AYINk+kHS2cQ28+wu2/dTEWgK8BbbnfJK9o36qB7V4/ifAj5KWHL/wXDFsq1ltKtxU7FMkiRJ+kV9lFucF7RYoZ5hSBmts0J15QPYZB16A6FUnViOdyDSGe094Gs5kbBafcD2mop8m1dUWSAlrU34fU4mrvs/wK6OSjNVc7yiTgbbdza1rfSJLG0vqpjjh21OzwKm2v5dm/caVucv0JQ+p8xR9zmuQ2z9X0UXiev78eMsfokHEf6r3W7Rd5UvUkPVo94DTKSL6lHF37fuZqed3++Ktm8vQVofrerbK+ljmSRJkvRNr9vg/aLI47gKw3+Q63Lz9RNN3JUPYGNbUdKuRODRU+X4MODcHubrlpVs76hI6I3tx6T2NSbL+9OBtUrwCi7pbepoKI7qooZ7leLYBZMo6Z7K8buBG4HdJW1m+9Nt+hxL1GufSeeqMw1+BvyxUx8N5eHspyLQ1wifxEl0Ucq00G2+yH6qR23VpQzNnAysB6zaR99KUrFMkiRJRoW6L7fY7/gfJhTFlxP5IjcErqC+PGM/dam/WiKq/5chH8A66+MyRHRvwxdt0XJu0DxZrJQGkLQSNQFMijrXRxJR3j8vFrDP2a5UetVHDXdJGxLr9N+EcjUReLTGRWFl4M0Ny6CifOa5wOaEEtiOe+t8MCt42jW5RJtoBFT1VO++sKTtLXqU64W2L5Ckosh/SdIlhLI5h35u1losyi8l8nhCVGj6d0W3CcWHdVW1KSjQQbGuJBXLJEmSpG9UUW5xwNPsRfxQXml7M0mr0zlXYc9WqCafxW4j3A8GrmtyB3gTEcU7aA4EzgaWk3QssQW/a037D9k+RNLbiHyEuxGKZp01tZ8a7j8m6myfRFjVPkBYlatYlvCVbSj8iwDL2H5GUpWifKCkI4DWKOe6KkJTSmT471v6DAtG6SMLQDPnS9qiTllvQ0/5IiUtRXz2c3KLEmmjKq3wkt5D5Hu9kLCG/kjSPrZPbtN8JyLv5QIMKdmjJhXLJEmSZDT0XG6xDx63/bgkJC1k+2ZJq3Xo07UVqt9gHNtHKvIGNgIsPmf7ng5y9Yzt8yRdSyh+AvbqEPHc2F59B5G4fUbd1nnhKdv3S5ogaYLtKYoqLp1ku1XSRNvPAEcq8pRW8S0iFc6FRcZNgK8rUkCdX9FnN2L7/AU0RWxT/x17X3ner1lUKtINSTqPyP34YDl+EXCC7bfVzPFxYN+iEHeVjxT4NHET9ilCkd+MCBCr4gSi9Om7y/HOhD9vZQ1zwh91g4aVsmQ6OJ/Y9h6G7VuAb5a/3T/UjNkTqVgmSZIko+Gx8jxb0jJEucXK+sd9cpei8s5vgfMkPUD4P1bSozWqkYaobTBOh74TieoxCxBbiqt28P3smqYgjgZ3l+flFbWwRwRxFKaVCPcVgf0kLUZn/8R+arjPlrQgoSx+q8i3SFVj27+QdBbwWkIR+7ztxue4T0W3tVyRcL1mnl6/f0s3lMrS/4Hia1o3R08WvpKh4D2296H7fJFL2j6o6firigTrdUxo2fq+nyifWontPwzSnSUVyyRJkmQ0nKHeyy32hO3/V15+qWw7Tya2hkegPuos9xuMo6G6zDcy3Jo2EMWSoSCOScRW8wxCIXsNEfG8cUW/3YG1gdtszy5bqp0UmW2Im4S9Garh3kk5fz+htHyi9FuOIetaW2zfDbSNAK/gSkmvst02qX0VktZkZPT1ryqaP1MU9b+Vvq+gxoLdD2W7f73iX9nt2FMk7cRQOc/tgTM79DlbUfP++HK8I1BrjRy0O0umG0qSJEkGgrost9jHuIcAJ7qUdezQdj3b06pS4tRFNEu6hUis/Z9y/CLCr7Pttntp/xr3Vpe5ZySdAHzN9sxyvCbwWdu7DnCOb3pkvs4R5+Y1ivyaKwG3E/6S3aSNOpBI+P0qoob3lkSC/O0r2r8dOJxIHQSxRb+H7XMGdBmNeb5L+KCexPCcr6e2tGst/9lIjj4ReKTDdjuStiNuOgRcbPu0Du2vb3JneU2xXJ/aR3ASkBbLJEmSZBSUqNaLiYoqlw1aqSxcC+wvaVXgNELJbFtFx/a08jxHgSwK4nK2r+8wT6/BOLcRvn9zVbEEVm8olQC2b1DkqhwkmwOtSuSWbc7NQSNLDjbk6yuxdgVv76PP9sBawHW2dytR0kdUNbZ9dnE7aPiw7t3Bh7VfliS2ppuzGYzwF+11m70ZSVsWRfXUpnN72j6spttA3VnSYpkkSZL0jaI+9sbAG4kf5ieASzzgJOFlriWJrdadiCo0lRHIJUBka0LhmU74QV7UKQ2NpP9iKBjnqrpgHEmnEApMx7rMo0HS8YSF69eEIrILsKjtTlHb3Yz9UeBjhFXw1qa3FgMut71zTd+uSw72Idfith8qn/kIWiO8W/pebfu1kqYR27sPAzfYrkydNL9Qgqf2t/3Hcvx/wKa2t6zpcwCRNuotwE+I79gRtg/oR4a0WCZJkiR9Y/s2SY8BT5bHZkRew7nBykSE8ApAJ5+7yUUx+TARGX2gpE4WS+gtGOf08pjb7EaU3turHF8MHDqgsY8jfPC+AXyu6fzDdcpbYdYgo4nbyLUVobQ2toUbVEZ4F6YWv9+fl/6PMPgUWD0j6eWEAvcGhtIH7WX7rgFOszXh97wPYe1dvZyrpClA6BRJZzBKd5a0WCZJkiR9I+mvEudxoQAAC+NJREFUwH2EInAJMN0Drp9cgmS2A/5KRGyf1hzFW9FnJrAFUdrwC7avUVOpxpp5RgTjtAv4md+QdIzt93c61/L+wXRZcrBPmUS4MFTWd+9ijBWAxbtwg5jrlLRGxwHHlFO7ADvb3nzA87yESDE0jchpWqvolb/hbzdvl0s6w3Y/1XzSYpkkSZKMih8SW+HvBdYBLpJ0se2/DnCO24mgml783r4MnEMEbVxTtuz/0qHPtkQZyK58JtVl7efRMo98GYdtE0tagCj3V0fDZaCbkoM9Y9uSTutCjrox7hiELANiadtHNh0fJaldGcueaQr4abAgYdXdvgSi1wX8PAVsJul1wP/YfpJIZt8XqVgmSZIkfWP7EOCQEkm6G6EAvZywZA1qjrrAgyrubrZOli37TiXqeg3G6bb282j5BW18GQeBpP2AzwMvlPQQQ/I/SURKV/WbABxq+zdVbQbElZI2sH3NXJ5nXnCfpF0YSgX0XiJQZtSMJuAHmO2oRb8vcImiek/f29m5FZ4kSZL0TUmhsjFRJ/sKYjv8Etu3jbFc19pet9O5lvd7CsaRNM32epJmuiTxlnSJ7TcO5CKG5rnK9us6txzVHN+wvV/nlsP6XGx7k7klU5njT8CqwJ1EAFPHdEPjFUnLE2UwNyIUt8sJH8s7azvOfbmus71Oed0I4FnSdm2S+CrSYpkkSZKMhiuBb9n+11gLAiBpI+D1wNKSmiPAF6ezFbXXYJyeaj+PgimSvs1c8mUsY+0naWsihyPAhR6qnV7FeZI+S/i9Nudl7BT00wuV0czPNYqv6Hj01/1i44XtCyRtQX0t+lrSYpkkSZLMN5TE6JsCewLNW+gPA7+33cnPspe5NgBuApYgaj9PJpTsKwc1R5lnSpvTtj0QX8YyxzeIUovHllPvBabWWTEl3V4h10B9TMtcL2G4H2vfAT1jhaQftjk9i1jnXqoRDRRJba3ONdkQ6sdLxTJJkiSZ35D0il63GIui1K4M5MAVpfFGScW0diOiX1Hb+rqx3nIuVtTvAssA/yYCmG56LuaklHQ4kf7npHLq3UQGguWI8psDCeTpQ67fNx1OIm4wpvV745Jb4UmSJMn8yOyyfbwGwy1ddT+WzdHNk4AdiGopw1BFHfKmOQa63Snpi+3O2/7KIOchLK+NbezJnRpLWhj4DJGsfo8SJb9aF1vovXAQkXj/fNvrSNqMsKY+F1kZeLPtpwEkHUrUot8cmFnXcW5i+13Nx5KWA77V73ipWCZJkiTzI8cSvn9bEdviHyQSn1fSpmLMDyRdSpMPWuE7gxKySx5tej2JuKabBjzHNxgqZynC17JTMM+RRKT668vxXYQ1bpCK5VO275c0QdIE21NKvtHnIssStb8byccXAZax/YykuV0WtBfuAtbst3MqlkmSJMn8yFK2fyFpL0fd8IskXVTXodSLbjCBsGCOSOPipjrk8wLb320+lvQdBlzxx/bxpQzmBoRi+X915SwLK5U0Ne8tYzxWkpoPkgdLKquLgWMl/Rt4esBzzCu+BUwv69xQ3r8uaREiofmYIOlHDFngJwBrAzP6HS8VyyRJkmR+5KnyfLekdwL/JPJr1tGswD0N3AG8p6rxGPpkLkx9ScO+sH03vSmsT0p6IWUNJK1E9zlAu2Ub4DEij+fOxBb9lwc8xzyh3OicRfgwCvi87X+Wt/cZO8mY2vT6aeB425f1O1gG7yRJkiTzHZK2InJqLkfUZ14c+LLtgVn6JC3VdDjHJ9N2W5/IUcwzkyEFdiKwNPAV2z8e5Dy9ImlzYH+i8tC5RA3sXW1fOMA5tmytRy5pzz6T5ifzgFQskyRJkgSQtBfhN/gw8HNgXeBzts/tYYxLbW88YLle0XT4NPCvRgDIWFOU6w0JC9yVPZbd7Gb8y4H9bf+xHO8LbGZ7vslvOdaUm7CDGCoZ2khCX1cGsnq8VCyTJEmS+Y1+cgZKmmF7LUlvAz4OHAAcWVWtp8In86O21xqd9CPm2RC40fbD5XhRYA3bVw1ynvGIpBcTwUD7AG8n0vXsZPup2o5J10i6FdgOmOkBKIXpY5kkSZLMj0yifc7A3SVtVpEzsBF48g5CoZzRIRilJ5/MUXAoYT1tMLvNufkS2/eVXJbnExHo2w9C+UmG8XfghkGtayqWSZIkyfxIPzkDp0k6F1gR2E/SYsCzVRPY3mywIlei5h99289Kmq9/vyU9zPDAqAWJgKXtJfW9TZu0ZV/grJI1oblk6Pf6GWy+/mImSZIkz1v6yRm4O5Fq5Tbbs4v/4G5VE5T3DwQ2JpSgS4mgmtZ8mKPlNkmfIqyUAB8DbhvwHOMK2yPSPCVzja8BjxBW/gVHO1gqlkmSJMn8SM85A0s5w2ubju8H6pTEE4j8iu8uxzsTSdnfOlrhW9gT+CERgW3gAmCPAc+RPH9Z0vYWgxosg3eSJEmS+RJJL2MoZ+DVTTkDBzX+NNvrtZybanv9qj5JMt6QdDDwx16yH9QxYRCDJEmSJMk45HHgbqL+9cqSNhnw+FMk7dQoNyjpPcCZA54DSatKukDSDeX4NZL2H/Q8yfOWjwNnS3pM0kOSHpb0UL+DpcUySZIkme+Q9GFgL6LaznQi1+IVtt88gLEbgSUifDefKW9NBB4ZdGBJCarYB/iZ7XXKuRts913POUnmFmmxTJIkSeZH9iLqXt9ZorfXAe4dxMC2F7O9eHmeYPsF5TFhLkUrL2z76pZz4yJBepK0koplkiRJMj/yuO3HASQtZPtmYLUxlqlf7it1uBs1ubcntviTZNyRUeFJkiTJ/MhdkpYAfgucJ+kBYKDBO/OQjwOHA6tL+gdwO7DL2IqUJO1JH8skSZJkvkbSm4DJwNm2nxxrefqlpEqa0CjtmCTjkdwKT5IkSeYbJC1enpdsPIhKO5cCi0iaOKYC9oGkvcp1zQa+L+laSQPLO5gkgyQVyyRJkmR+4rjyPA2YWp4br68F7pH09TGSrV8+ZPshYAvgJUQ1oIPHVqQkaU/6WCZJkiTzDba3Ks8rtnu/WCxvAD4/L+UaJSrP7wCOtD1Dkuo6JMlYkT6WSZIkSTKOkXQkUft8RWAtIl/mha1Vf5JkPJCKZZIkSZKMYyRNANYGbrP9oKSlgGVtXz/GoiXJCFKxTJIkSZIkSQZCBu8kSZIkSZIkAyEVyyRJkiRJkmQgpGKZJEmSJEmSDIRULJMkSZIkSZKBkIplkiRJkiRJMhBSsUySJEmS+QxJj8zFsT/fcnz53Joree6R6YaSJEmSZD5D0iO2F32ujZ0890mLZZIkSZI8D5D0CkkXSLq+PC9fzr9U0mmSZpTH68v530qaJulGSXuUcwcDL5Q0XdKx5dwj5VmSvi3pBkkzJe1Yzm8q6UJJJ0u6WdKxjZKUkg6W9Kci03fGYFmSAZMWyyRJkiSZz2hnVZT0e+Bk20dL+hCwte1tJZ0IXGH7B6WW+qK2Z0la0vZ/JL0QuAZ4k+37W8duHEt6N7An8HbgxaXP64DVgN8BawD/BC4D9gH+BFwBrG7bkpaw/eDcXZlkbpMWyyRJkiR5frARcFx5fQywcXn9ZuBQANvP2J5Vzn9K0gzgSmA5YJUO428MHF/G+BdwEbBBee9q23fZfhaYDqwAPAQ8DhwhaTtg9iivLxkHpGKZJEmSJM9PKrcsJW0KvBXYyPZawHXApA7jqea9J5pePwMsYPtp4LXAKcC2wNldyJyMc1KxTJIkSZLnB5cDO5XXOwOXltcXAB8FkDRR0uLAZOAB27MlrQ5s2DTOU5Je0Gb8i4EdyxhLA5sAV1cJI2lRYLLts4BPA2v3f2nJeGGBsRYgSZIkSZKBs7Cku5qOvwd8CvilpH2Ae4Hdynt7AYdL2p2wJn6UsB7uKel64BZiO7zB4cD1kq61vXPT+dOI7fYZhDV0X9v3FMW0HYsBv5M0ibB27t3/5SbjhQzeSZIkSZIkSQZCboUnSZIkSZIkAyEVyyRJkiRJkmQgpGKZJEmSJEmSDIRULJMkSZIkSZKBkIplkiRJkiRJMhBSsUySJEmSJEkGQiqWSZIkSZIkyUBIxTJJkiRJkiQZCP8fW9bl9D/nBD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pYAAAGhCAYAAADbZfSCAAAABHNCSVQICAgIfAhkiAAAAAlwSFlzAAALEgAACxIB0t1+/AAAADl0RVh0U29mdHdhcmUAbWF0cGxvdGxpYiB2ZXJzaW9uIDMuMC4zLCBodHRwOi8vbWF0cGxvdGxpYi5vcmcvnQurowAAIABJREFUeJzs3Xuc1VW9//HX2xEvCA4p5M/wMlaUR0FJRlLTpNLStNTUTO2CeiRPGedUWnhL8hzNU9nFvIUdw0uad1PxViTiBZQBgVHUNBxTNO+OIokIn98f37X1y2bPhWHPZe/9fj4e+7HXXt+11vfz3cNj+Mxa34siAjMzMzOzNbVWbwdgZmZmZtXBiaWZmZmZlYUTSzMzMzMrCyeWZmZmZlYWTizNzMzMrCycWJqZmZlZWTixNLOqImmypP9J5d0kPdbbMeVJapAUktbu7VjyujMuSWMl3VPucXuKpMWSPtjbcZhVAieWZlVKUoukPYrqVvoPPrX5l6Q3JL0m6T5Jx0haK9dmsqS303+uhdchue2HSWpK9c9JulXSru3ENVrSLWl/r0h6QNIR5T5+gIi4OyI+WnS8e7TXR9KGkn4l6R/pmJ5Inwd3R4wl9t9hjLUk/4dCD+1vmqR/z9dFxICIWNhTMZhVMieWZvaFiBgIbAmcCfwQ+L+iNj9N/7kWXlcCSPoe8CvgDGATYAvgPGC/UjuStDPwV+Au4MPAxsB/AHu30b5HZ/UkrQNMBbYF9gI2BHYBXgZGd2G8PjUraWbW3ZxYmhkAEdEaETcChwDfkDS8vfaS6oHTgG9HxHUR8WZELIuImyLi+Da6/Qy4OCL+NyJeiszsiPhyGnOMpGck/VDSP4Hfp/p9Jc3Nzapul4vjY5LmpFnXK4H1ctvGSHomlS8lS3xvSjORPygR39dTmwMiYkFErIiIFyLivyPiljTOBEl/T/tbIOmA3P7GSrpX0i8lvQJMlFQn6eeSXpK0ENinne90lRglTZH0naJ28yXtn8ohabykhWkfPyuacT5S0iOSXpV0u6Qt29p/cqSkZ9Ps8/dz44yWNCP9DJ6TdE5KxAvbI812P572da4ktXGcP5N0T/o31GWSdpE0S1Jret8lt20jSb9Px/KqpBtS/fsk3SzpxVR/s6TN0rbTgd2Ac9L3f07u2D6cyvWSLkn9n5J0cuH7Tj//e9LP+1VJT0raOxfT2PRzeiNtO3xNjt+sL3JiaWYriYgHgGfI/oNtz85kSdz1nRlXUv/U55oOmv4/YCOyGdRxknYALgK+STbD+VvgRknrpsTmBuDS1Odq4MBSg0bE14B/kM3QDoiIn5ZotgdwW0Qsbie+v5N9N/XAj4HLJG2a2/5xYCHwfuB04GhgX+BjQCNwUFsDtxHjxcBXC20kbQ8MBW7JdT0gjb0D2Wzxkant/sCJwJeAIcDdwBXtHBvAp4BhwGeBCbll+eXAd4HBZD/HzwDfKuq7L7AjsD3wZeBz+Y2S1pJ0IbAd8NmIaO0gljZJ2giYApxN9u/iF8AUSRunJpcC/clmn98P/DLVr0X2B8uWZEn8v4BzACLiJLLv6Nj0/R9bYte/IfvZfxDYneyPkfypHB8HHiP7nn4K/J8yG6RY904rBLsAc7t6/GZ9lRNLs+p2Q5phek3Sa2TL1J3xLFmiVnBcbpyXUt3GwEsR8U4nx3wf2e+c5zpotwI4NSKWRsS/yBKz30bE/RGxPCIuBpYCO6VXP+BXabb0GmBWJ+MpZeOO4ouIqyPi2TSbeSXwOCsvkz8bEb+JiHdS/F9O8T0dEa8AP1nNmP4EDJM0LH3+GnBlRLyda/O/EfFKRPyD7NSEQ1P9N4GfRMQj6ed0BjCyg1nLH6fZ52ayBOzQdNyzI2JmOq4WsgR/96K+Z0bEaymOO4GRuW39yJLajcgS5yWr9S2sah/g8Yi4NMV0BfAo8IWU6O8NHBMRr6Z/G3el43g5Iq6NiCUR8QZZ8l98HCVJqiOb0T8hIt5I38NZZD+Tgqci4sKIWE72R8GmZKeJQPZve7ik9SPiuYh4eA2/A7M+x4mlWXXbPyIGFV6sOsPUlqHAK7nPP8+NU7iI5WVgsDp/HuGrZP+xbtpBuxcj4q3c5y2B7xclyJsDH0ivRRERufZPdTKeUl7uKD5JX9d7y/KvAcPJZqcKni7q8oGiutWKLyKWAlcBX01LroeSzcblFY//gVTeEvh1LtZXAJH9fNtScixJH0nLxv+U9DpZklp8QdM/c+UlwIDc5w+Tzab+uCgp7qoPsOp3+RTZsW0OvBIRrxZ3ktRf0m/TMvbrwHRgUEoaOzIYWKdov4V9Frz7HeSS5wER8SZZUnoM8Fw6xWHrTuzTrKI4sTSzlUjakew/yo5uDzMDeAvYvzPjpv9kZ9DGUnW+adHnp4HT8wlyRPRPM1TPAUOLzuXbYjXGLvYX4HNp2XIVaabvQuBYYOOUrD9Elqy1tY/nyBKdzsTXVowXA4eTLT8viYgZRduLx382lZ8Gvln03a0fEfe1s/+2xjqfbEZwWERsSLbEXvIcyjY8QrZkfKukj3bUuBOeJUuc87YAFpEd90aSBpXo933go8DH03F8MtUXjqW9fyMvAcuK9lvYZ4ci4vaI2JPsj5dHyf4tmVUVJ5ZmBrx7m519gT8Cl6Wl0Dal8+N+BJwraf80E9RP0t6SSp2/CPADYKyk4wvnwknaXtIf29nVhcAxkj5eOFdN0j6SBpIlqu8A4yWtLelLtH/19vNk58a15VKypORaSVuncwI3lnSipM8DG5AlHi+m2I8gm7Fsz1Upvs0kvQ+Y0EH7VWJMieQKsmXX4tlKgOPTRSmbA/8JXJnqLwBOkLRtirde0sEd7P+U9LPcliwRLIw1EHgdWJxm2v6jg3FWkf4YOBH4i6QPrUbXOknr5V7rkJ1j+hFlt7taW9ktsLYBbo6I54BbgfPS99JPUiGBHEh2XuVr6TzNU4v21ea/kbS8fRVwuqSB6Q+N7wGXdXQAkjaR9MX0R8tSYDHZeatmVcWJpZndJOkNsoTqJLKLIDp1X8mI+AXZf6wnkyVbT5PN5t3QRvv7gE+n10JlV05PYuULUYr7NJGdZ3kO2XL6E8DYtO1tsgtTxqZthwDXtRPyT4CT09LwcSX2tZTsAp5HgT+TJVIPkC2B3h8RC8iSuxlkCcgI4N529gdZYnw7MA+Y00F87cV4SdpfqSTmT8BssotBppBuFxUR1wP/C/wxLfs+RBu3dsq5i+w7nkp2CsQdqf444DDgjXRMV5bu3r50juxpwF8lNXSy2wSyZLDw+mtEvEx2sdD3yU5h+AGwb0QUzgH+Gtns4qPAC8B/pfpfAeuTzT7OBG4r2tevgYPSVd1nl4jlO8CbZBdo3QNcTnZxWUfWSrE+S3ZKwu50/tQUs4qhlU9NMjOzvkjS14FxEbFrUX2QLU8/0TuRmZm9xzOWZmZ9XLpV07fIZnfNzPosJ5ZmZn2YpM+RnWbwPNmyq5lZn+WlcDMzMzMrC89YmpmZmVlZOLE0MzMzs7JwYmlmZmZmZeHE0szMzMzKwomlmZmZmZWFE0szMzMzKwsnlmZmZmZWFk4szczMzKwsnFiamZmZWVk4sTQzMzOzsnBiaWZmZmZl4cTSzMzMzMrCiaWZmZmZlYUTSzMzMzMrCyeWZmZmZlYWTizNzMzMrCycWJqZmZlZWTixNDMzM7OycGJpZmZmZmXhxNLMzMzMysKJpZmZmZmVhRNLMzMzMyuLtXs7gFo1ePDgaGho6O0wzKwHzZ49+6WIGNLbcawp//4yqz2d/f3lxLKXNDQ00NTU1NthmFkPkvRUb8dQDv79ZVZ7Ovv7y0vhZmZmZlYWnrEsI0mDgMMi4ryO2jYvaqVhwpQ2t7ecuU85QzMzMzPrdp6xXE2S2kvGBwHf6qlYzMzMzPqSmkwsJdVJmizpIUnNkr6b6qdJakzlwZJaUnmspKsl3QTcIWmApKmS5qT++6WhzwQ+JGmupJ/1xrGZmZmZ9ZZaXQofCQyNiOHw7hJ2R3YGtouIV9Ks5QER8bqkwcBMSTcCE4DhETGy2yI3MzMz66NqcsYSWAh8UNJvJO0FvN6JPn+OiFdSWcAZkuYDfwGGApt0NICkcZKaJDUtX9La1djNzMzM+qSaTCwj4lVge2Aa8G3gd2nTO7z3naxX1O3NXPlwYAgwKs1OPl+ifan9ToqIxohorOtf3/UDMDMzM+uDajKxTMvXa0XEtcApwA5pUwswKpUPameIeuCFiFgm6VPAlqn+DWBg+SM2M+saSRdJekHSQ21sl6SzJT0hab6kHUq1MzPrjFo9x3Io8HtJhcT6hPT+c+AqSV8D/tpO/z8AN0lqAuYCjwJExMuS7k2/wG+NiOPbGmDE0HqafEshM+t+k4FzgEva2L43MCy9Pg6cn97NzFZbTSaWETGP92Yp8/WPAtvlqk5O9ZPJfjkX2r1EdjFPqbEPK2OoZmZrJCKmS2pop8l+wCUREWQXIg6StGlEPNcjAZpZVanJpXAzM3vXUODp3OdnUp2Z2WqryRlLMzN7l0rUxSqNpHHAOIAttthipW1tPUWsrSeIdeWpY6u7D8fluPpaXF3p05ePpS2esTQzq23PAJvnPm8GPFvcKH9XiyFDhvRYcGZWWZxYmpnVthuBr6erw3cCWn1+pZl1lZfCzcyqmKQrgDHAYEnPAKcC/QAi4gLgFuDzwBPAEuCI3onUzKpB1SaWkk6MiDNyn++LiF16M6a85kWtXTp3wsxsdUTEoR1sD7IHRZiZrbFqXgo/Mf+hVFIpqa67dp6Wlar5+zUzMzNbSVUmPpLOBNaXNFfSH1Ld4vQ+RtKdki4HmiU15J9IIek4SRNTeZqkX0m6T9JDkkan+omSjsv1eSiN0yDpEUnnAXNY+YR4MzMzs6pWlUvhETFB0rHpOd6ljAaGR8STHdw4GGCDiNhF0ieBi4DhHbT/KHBERHyreEP+dh11G/qqSjMzM6suVTlj2QkPRMSTnWx7BWRPrwA2lDSog/ZPRcTMUhvyt+uo61+/GuGamZmZ9X21mli+mSu/w8rfw3pFbYtvFBwd9HkTMzMzsxpUzYnlMkn9OtHueeD9kjaWtC6wb9H2QwAk7Up2f7dWoIX0rHFJOwBblS1qMzMzswpVledYJpOA+ZLmRMThbTWKiGWSTgPuB54EHi1q8qqk+4ANgSNT3bVkNxSeC8wC/ra6wY0YWk+TbylkZmZmVaRqE8uI+CHww9znAel9GjCtqO3ZwNltDHVtRJxQ1P5fwGfbaN/RxT1mZmZmVamal8LNzMzMrAdV7YxlOUTEmN6OwczMzKxSeMbSzMzMzMrCiaWZmZmZlUXFLIVLmgzcHBHXrOE4twCHRcRr7bRZXLjYp4v76LB/86JWGiZMaXN7i68YNzMzswpTMYlluUTE53s7BjMzM7Nq1OeWwiUdJelvkqZJulDSObnNn5R0n6SFkg5K7QdImippjqRmSful+mMkzU2vJyXdmepbJA1O5RskzZb0cHqOdz6Os9KYUyUNSXVHS5olaZ6kayX1T/VbSZqRtv13D3xNZmZmZn1On0osJX0AOAXYCdgT2LqoyabArmRPxzkz1b0FHBAROwCfAs6SpIi4ICJGAjsCzwC/KLHLIyNiFNAIjJe0carfAJiTxrwLODXVXxcRO0bE9sAjwFGp/tfA+RGxI/DPrn8DZmZmZpWrTyWWwGjgroh4JSKWAVcXbb8hIlZExAJgk1Qn4AxJ84G/AENz2yBL+v4aETeV2N94SfOAmcDmwLBUvwK4MpUvI0tmAYZLultSM3A4sG2q/wRwRSpf2tbBSRonqUlS0/IlrW01MzMzM6tIfe0cS3WwfWmJtocDQ4BR6fGMLcB6AJLGAlsCx66yI2kMsAewc0QskTSt0K+ESO+Tgf0jYl4ae0yJNm2KiElkj5pk3U2HddjezMzMrJL0tRnLB4DdJb1P0trAgZ3oUw+8kJLKT5ElkkgaBRwHfDUiVrTR79WUVG5NtvxesBZwUCofBtyTygOB5yT1I0toC+4FvpLKbT6X3MzMzKya9akZy4hYJOkM4H7gWWAB0NGa8R+AmyQ1AXOBR1P9scBGwJ2SAJoi4t9z/W4DjklL6I+RLYcXvAlsK2l22v8hqf6UFNtTQDNZognwn8Dlkv4TuLYzxzpiaD1NvqWQmZmZVZE+lVgml0fEpDRjeT1wB0BEjM03KtwnMiJeAnYuMc4RpQaPiIbcx73baFO4B+UpRfXnA+eXaP9kUQxnFrcxMzMzq3Z9bSkcYKKkucBDwJPADb0cj5mZmZl1Qp+bsYyI43o7BjMzMzNbfX1xxtLMzMzMKpATSzMzMzMrCyeWZmZmZlYWfe4cy2og6RhgSURc0lab5kWtNEyY0uFYLb4lkZmZmVUIJ5bdICIu6O0YzMzMzHqal8JzJC2WdLqkeZJmStok1X9B0v2SHpT0F0mbSFpLUoukQbn+T6RtEyX56nYzMzOrKU4sV7YBMDMitgemA0en+nuAnSLiY8AfgR+kx0T+CTgAQNLHgZaIeL6twSWNk9QkqWn5ko4eKGRmZmZWWZxYruxt4OZUng00pPJmwO2SmoHjgW1T/ZW897jHr6TPbYqISRHRGBGNdf3ryxm3mZmZWa9zYrmyZRERqbyc985B/Q1wTkSMAL4JrJfqZwAfljQE2B+4rieDNTMzM+tLnFh2Tj2wKJW/UahMSej1wC+ARyLi5V6IzczMzKxP8FXhnTMRuFrSImAmsFVu25XALGDs6gw4Ymg9Tb6VkJmZmVURJ5Y5ETEgV74GuCaV/0R2oU6pPk2Aiuomdl+UZmZmZn2Tl8LNzMzMrCycWJqZmZlZWTixNDMzM7OycGJpZmZmZmVR0YlleqTi4C70GyPp5o5bmpmZmVln+arwXtK8qJWGCVM6bNfiWxKZmZlZhajoGcsCSQ2SHsp9Pk7SxFT+sKS/SJonaY6kDxX13VHSg5I+KGmipIskTZO0UNL4XLvvSXoovf4r1f2g0EbSLyX9NZU/I+myHjh0MzMzsz6jKhLLDvwBODcitgd2AZ4rbJC0C3ABsF9ELEzVWwOfA0YDp0rqJ2kUcATwcWAn4GhJHwOmA7ulfo3AAEn9gF2Bu7v9yMzMzMz6kKpOLCUNBIZGxPUAEfFWRCxJm/8NmAR8ISL+kes2JSKWRsRLwAvAJmSJ4vUR8WZELCZ7JvhuwGxgVNrPUrJnhzembasklpLGSWqS1LR8SWt3HLKZ2Uok7SXpMUlPSJpQYvsWku5MKzfzJX2+N+I0s+pQLYnlO6x8LOuld5VoW/Ac8BbwsaL6pbnycrLzUEuOExHLgBay2cz7yJLJTwEfAh4p0X5SRDRGRGNd//p2QjMzW3OS6oBzgb2BbYBDJW1T1Oxk4KqI+BjwFeC8no3SzKpJtSSWzwPvl7SxpHWBfQEi4nXgGUn7A0haV1L/1Oc1YB/gDEljOhh/OrC/pP6SNgAO4L0ZyenAcen9buAYYG5ERNmOzsysa0YDT0TEwoh4G/gjsF9RmwA2TOV64NkejM/MqkxVXBUeEcsknQbcDzwJPJrb/DXgt2n7MuDgXL/nJX0BuFXSke2MP0fSZOCBVPW7iHgwle8GTgJmRMSbkt6iE+dXjhhaT5Ov+Daz7jUUeDr3+Rmyc8XzJgJ3SPoOsAGwR6mBJI0DxgFsscUWZQ/UzKpDRSeWEdGQK58NnF2izePAp4uqFwLT0vZ/ANum+vuL+g7PlX8B/KLE+FOBfrnPH1m9ozAz6zalTuMpXk05FJgcEWdJ2hm4VNLwiFixUqeISWTnpdPY2OgVGTMrqVqWws3MbFXPAJvnPm/GqkvdRwFXAUTEDLJz1Ff7wRNmZuDE0sysms0ChknaStI6ZBfn3FjU5h/AZwAk/RtZYvlij0ZpZlXDiaWZWZWKiHeAY4Hbye5UcVVEPCzpNElfTM2+T3Zv3nnAFcBYX3xoZl1V0edYmplZ+yLiFuCWorof5coLgE/0dFxmVp08Y2lmZmZmZVFTM5aSbgEOi4jX1qRNOTQvaqVhwpQO27X4lkRmZmZWIWoqsYyIDh9V1pk2nSFp7XR+k5mZmVlNqKmlcEktkgan8g2SZkt6ON34d6U2khokPSrp4vT83GsKT+0pGqdR0rRUnihpkqQ7gEt6/gjNzMzMek9NJZZFjoyIUUAjMF7SxiXafBSYFBHbAa8D3+rEuKOA/SLisOINksZJapLUtHxJ65rEbmZmZtbn1HJiOT7dXmMm2Q2Eh5Vo83RE3JvKlwG7dmLcGyPiX6U2RMSkiGiMiMa6/vVdCtrMzMysr6qpcywLJI0hex7uzhGxJC1lr1eiafG93Aqf3+G9pLy435tlCtPMzMysotTqjGU98GpKKrcGdmqj3Rbp2bmQPU/3nlRuIVvyBjiw26I0MzMzqyC1OGMZwG3AMZLmA4+RLYeX8gjwDUm/BR4Hzk/1Pwb+T9KJwP1dCWLE0HqafCshMzMzqyI1k1hKqgMGAq9HxDJg71LtIqIhtR8ArIiIY0q0uRv4SIn6iWUM2czMzKyi1NJS+MPA71JSaWZmZmZlVjMzlhGx9Wq2bwGGd080ZmZmZtWnlmYszczMzKwbObE0MzMzs7JwYmlmZmZmZVGWcywl3RcRu3ShXwvQGBEv5eoagJsjotvOb0z72CUiLu+ufXSkeVErDROmdLp9i29NZGZmZn1cWWYsu5JU9rIGYJVneZuZmZlZ13U6sZT0H5J+mvs8VtJvUnlxet9U0nRJcyU9JGm3VH++pCZJD0v6cYmx15d0m6SjU1WdpAtT+zskrZ/aHS1plqR5kq6V1D/VT5Z0gaS7Jf1N0r6pviHVzUmvQgJ8JrBbivO76ViuSzE8XnScJWOX1CLpDEkz0vYdJN0u6e+SVrn3pZmZmVm1W50Zy2uAL+U+HwJcWdTmMOD2iBgJbA/MTfUnRUQjsB2wu6Ttcn0GADcBl0fEhaluGHBuRGwLvMZ7j028LiJ2jIjtyZ6Kc1RunAZgd2Af4AJJ6wEvAHtGxA4p3rNT2wnA3RExMiJ+mepGpjYjgEMkbd6J2J+OiJ2Bu4HJwEFkj4c8bZVvD5A0LiWhTcuXtJZqYmZmZlaxOp1YRsSLwEJJO0naGPgocG9Rs1nAEZImAiMi4o1U/2VJc4AHgW2BbXJ9/gT8PiIuydU9GRGFpHQ2WdIIMDzNQDYDh6exCq6KiBUR8TiwENga6AdcmNpfXbTfYlMjojUi3gIWAFt2IvYb03szcH9EvJG+p7ckDSreQURMiojGiGis61/fTihmZmZmlWd1z7G8Evgy2Qzi9RER+Y0RMR34JLAIuFTS1yVtBRwHfCYitgOmAOvlut0L7C1JubqlufJy3rvIaDJwbESMIHted36clWJJn78LPE82e9oIrNPOsa2yz07EXuizoqj/Cmro5vNmZmZmsPrJz3XAScBTwA+LN0raElgUERdK2gDYAZgHvAm0StqE7Bnd03LdfgScApwH/EcH+x8IPCepH9mM5aLctoMlXQxsBXwQeAyoB56JiBWSvgHUpbZvpLE6smEHsXfZiKH1NPlKbzMzM6siq5VYRsSrkhYA20TEAyWajAGOl7QMWAx8PSKelPQg2bO6F7Lq8jnAfwEXpYtmzmsnhFOA+8kS22ZWTg4fA+4CNgGOiYi3JJ0HXCvpYOBOsiQRYD7wjqR5ZLOgr7ZxvPM6EbuZmZmZ0YXl2ojYt0TdgPR+MXBxie1j2xirIffxiFx5eK7Nz3Pl84Hz2wjt3oj4btH4j5NddFNwQqpfBnymqP/kXL99c+UOY4+IyUX9G1bpYGZmZlbl/OQdMzMzMyuLqrjApK1ZRTMzMzPrOZ6xNDMzM7OycGJpZmZmZmVRFUvhq0vS4sIFR2swxjTguIhoKqpvJLsafnx7/ZsXtdIwYUqn99fiWxOZmZlZH1eTiWV3SolmU4cNzczMzKpMTS+FSxosaYakfZT5maSHJDVLOiTX7gepbp6kM3NDHCzpAUl/k7RbajtG0s09fjBmZmZmvaxmZyzTk3RuBE6OiD9LOhAYSfb4x8HALEnTU93+wMcjYomkjXLDrB0RoyV9HjgV2KNnj8LMzMys76jVxLIfMBX4dkTclep2Ba6IiOXA85LuAnYEdgd+HxFLACLildw416X32UBDRzuVNA4YB1C34ZAyHIaZmZlZ31GrS+HvkCWDn8vVqY22AqKNbUvT+3I6kaRHxKSIaIyIxrr+9Z2N1czMzKwi1GpiGcCRwNaSJqS66cAhkuokDQE+CTwA3AEcKak/QNFSuJmZmZkltboUTkQsl/QV4CZJr5M9g3xnYB5Z4vmDiPgncJukkUCTpLeBW4AT13T/I4bW0+RbCJmZmVkVqcnEsnAPy4h4m5WXw49Pr+L2ZwJnFtWNyZVfIp1jGRHTgGnljdjMzMys76vVpXAzMzMzKzMnlmZmZmZWFk4szczMzKwsnFiamZmZWVk4sTQzMzOzsqjJq8L7guZFrTRMmLLa/Vp8iyIzMzPro2pyxlJSXW/HYGbWEyTtJekxSU/kHghR3ObLkhZIeljS5T0do5lVj4pNLCUdJelvkqZJulDSOal+sqSDcu0Wp/cxku5MvzSbU90pkh6V9GdJV0g6LtUfLWmWpHmSrs09dWdLSVMlzU/vW+T2ebak+yQtzO/fzKy3pD+izwX2BrYBDpW0TVGbYcAJwCciYlvgv3o8UDOrGhWZWEr6AHAKsBOwJ7B1J7uOBk6KiG0kNQIHAh8DvgQ05tpdFxE7RsT2wCPAUan+HOCSiNgO+ANwdq7PpsCuwL4U3Uw9F/c4SU2SmpYvae1kyGZmXTYaeCIiFqYHQvwR2K+ozdHAuRHxKkBEvNDDMZpZFanIxJLsl+VdEfFKRCwDru5kvwci4slU3hX4U0T8KyLeAG7KtRsu6W5JzcDhwLapfmegsEx0aRqj4IaIWBERC4BNSu08IiZFRGNENNb1r+9kyGZmXTYUeDr3+ZlUl/cR4COS7pU0U9JepQbK/2H84osvdlO4ZlbpKjWxVDvb3iEdlyQB6+S2vdnJMSYDx0bECODHwHpttItceWknxzYz6ymlfhdF0ee1gWHAGOBQ4HeSBq3SKfeH8ZAhQ8oeqJlVh0pNLB8Adpf0Pklrky1eH2tdAAAgAElEQVRpF7QAo1J5P6BfG2PcA3xB0nqSBgD5y60HAs9J6kc2Y1lwH/CVVD48jWFm1lc9A2ye+7wZ8GyJNn+KiGVpRecxskTTzGy1VeTthiJikaQzgPvJfkkuAAonLV4I/EnSA8BUVp6lzI8xS9KNwDzgKaApN8YpaeynyC70GZjqxwMXSToeeBE4oqvHMGJoPU2+dZCZda9ZwDBJWwGLyP4wPqyozQ1kM5WTJQ0mWxpf2KNRmlnVqMjEMrk8IialGcvrgTsAIuJ5sot6Ck5I9dOAaUVj/DwiJqarvqcDZ6W25wPnF+8wIlqAT5eoH1v0eUBXDsjMrJwi4h1JxwK3A3XARRHxsKTTgKaIuDFt+6ykBcBy4PiIeLn3ojazSlbJieVESXuQnf94B9lf3atrUrr1xnrAxRExp5wBmpn1toi4BbilqO5HuXIA30svM7M1UrGJZUQcV4YxipeEzMzMzKyLKvXiHTMzMzPrY5xYmpmZmVlZ9JmlcEktQGNEvNSN+2gAbo6I4e20GQMcFxH7dnEfnerfvKiVhglTurKLlbT4ynIzMzPrIzxjaWZmZmZl0eOJpaTz02PBHpb046LN35E0R1KzpK1T+4mSLpZ0h6QWSV+S9NPU5rZ0E3MkjZJ0l6TZkm6XtGmufp6kGcC3c3E0pMc2zkmvXXJxbCjpekkLJF0gqfAkn5KxS9pL0qOS7iF77riZmZlZzemNGcuTIqIR2I7s6Tnb5ba9FBE7kN1DMn/V94fInoyzH3AZcGd63OK/gH1Scvkb4KCIGAVcBJye+v4eGB8ROxfF8QKwZ9rfIcDZuW2jge8DI9K+C8niKrFLWo/spuxfAHYD/l9XvhQzMzOzStcbieWXJc0BHgS2BbbJbbsuvc8GGnL1t0bEMrKn4NQBt6X65tTuo8Bw4M+S5gInA5tJqgcGRcRdqf2luTH7ARdKagauLorjgYhYGBHLgSuAXduJfWvgyYh4PN0P7rK2DlzSuDTj2bR8SWtbzczMzMwqUo9evJMeK3YcsGNEvCppMtnNyQuWpvflRbEtBYiIFZKWpQQOYEVqJ+Dh4llJSYOAoLTvAs8D25Ml2G/lthX3iQ5ib2sfKw8SMQmYBLDupsM61cfMzMysUvT0jOWGZM/ubpW0CbB3mcZ9DBgiaWcASf0kbRsRr6V9FWYcD8/1qQeei4gVwNfIZkILRkvaKp1beQhwTzuxPwpsJelD6fOhZTomMzMzs4rSozOWETFP0oPAw8BC4N4yjfu2pIOAs9Py99rAr9J+jgAukrSE7Jm4BecB10o6GLiTLGksmAGcSXaO5XTg+jRbukrsEfGWpHHAFEkvkSWhbd7OqGDE0HqafKsgMzMzqyI9fh/LiBjbRn1DrtwEjEnliUXtBuTKE3PlucAnS4w7m2y5u2Biqn+c7CKcghNS/TRg2mrGfhvZuZZmZmZmNcv3sTQzMzOzsnBiaWZmZmZl4cTSzMzMzMrCiaWZmZmZlYUTSzMzMzMrix6/Krw3SToxIs5I5Qbg5ojo8NZA3aF5USsNE6Z0y9gtvo2RmZmZ9YJam7E8sbcDMDMzM6tWNZNYSjoTWF/SXEl/SNV1ki6U9LCkOyStn9oeLWmWpHmSrpXUP9VPlnS2pPskLUw3ZS+Mf3zqM1/Sj3v+CM3MzMx6V80klhExAfhXRIyMiMKjHYcB50bEtsBrwIGp/rqI2DEitgceAY7KDbUpsCuwL9nTeZD02TTWaGAkMErSKjdrlzROUpOkpuVLWst/kGZmZma9qKbOsSzhyfTEHoDZQEMqD5f0P8AgYAArPwryhvR88QXpmeEAn02vB9PnAWSJ5vT8ziJiEjAJYN1Nh0V5D8XMzMysd9V6Yrk0V14OrJ/Kk4H907PNx5IeL1mij3LvP4mI33ZPmGZmZmZ9X80shSfLJPXrRLuBwHOp7eEdNSab0TxS0gAASUMlvX8N4jQzMzOrOLU2YzkJmC9pDnBSO+1OAe4HngKayRLNNkXEHZL+DZghCWAx8FXghbb6jBhaT5NvC2RmZmZVpKYSy4j4IfDDXNXw3Laf58rnA+eX6D+26POAXPnXwK/LGK6ZmZlZRam1pXAzMzMz6yZOLM3MzMysLJxYmpmZmVlZOLE0MzMzs7JwYmlmZmZmZVFTV4X3Jc2LWmmYMKVH99ni2xuZmZlZN6rpGUtJiyWdJWmOpKmShqT6aZIaU3mwpJZUHivpOkm3SXpc0k9zY31W0ow01tWFm6WbmZmZ1YqaTiyBDYA5EbEDcBdwaif6jAQOAUYAh0jaXNJg4GRgjzRWE/C9borZzMzMrE+q9aXwFcCVqXwZcF0n+kyNiFYASQuALYFBwDbAvenJO+sAM4o7ShoHjAOo23DImsZuZmZm1qfUemJZLNL7O7w3m7teUZulufJysu9QwJ8j4tB2B4+YRPZYSdbddFi019bMzMys0tT6UvhawEGpfBhwTyq3AKNS+SA6NhP4hKQPA0jqL+kjZYzTzMzMrM+r9RnLN4FtJc0GWsnOnQT4OXCVpK8Bf+1okIh4UdJY4ApJ66bqk4G/tdVnxNB6mnyVtpmZmVWRWk8siYhTgFOK6h4FtstVnZzqJwOTc+32zZX/CuzYjaGamZmZ9Wm1vhRuZmZmZmVS04llRPhek2ZmZmZlUtOJpZmZmZmVjxNLM7MqJmkvSY9JekLShHbaHSQpCk8dMzPrCieWZmZVSlIdcC6wN9lDHA6VtE2JdgOB8cD9PRuhmVWbmr8qvCOSjgGWRMQlRfUNwM0RMbwr4zYvaqVhwpQ1D3ANtPh2R2bVbjTwREQsBJD0R2A/YEFRu/8Gfgoc17PhmVm18YxlByLiguKk0sysQgwFns59fibVvUvSx4DNI+LmngzMzKpTzSWWkhZLOl3SPEkzJW2S6reUNFXS/PS+RaqfKOm4VB6V+s0Avp0bs0HS3ZLmpNcuvXJwZmYrU4m6dx8nK2kt4JfA9zscSBonqUlS04svvljGEM2smtRcYglsAMyMiO2B6cDRqf4c4JKI2A74A3B2ib6/B8ZHxM5F9S8Ae0bEDmRP7ynV18yspz0DbJ77vBnwbO7zQGA4ME1SC7ATcGOpC3giYlJENEZE45AhQ7oxZDOrZLWYWL4NFJZ8ZgMNqbwzcHkqXwrsmu8kqR4YFBF35doU9AMulNQMXE12kvwq8n/xL1/SuqbHYWbWkVnAMElbSVoH+ApwY2FjRLRGxOCIaIiIBmAm8MWIaOqdcM2s0tViYrksIgpLQctp+wKmKPqsEnUF3wWeB7YHGoF1Sg6Y+4u/rn/96kVtZraaIuId4FjgduAR4KqIeFjSaZK+2LvRmVk18lXh77mP7K/5S4HDgXvyGyPiNUmtknaNiHtSm4J64JmIWCHpG0BdTwVtZtaeiLgFuKWo7kdttB3TEzGZWfVyYvme8cBFko4HXgSOKNHmiNRmCdkMQMF5wLWSDgbuBN7saGcjhtbT5Nv9mJmZWRWpucQy/3zwiLgGuCaVW4BPl2g/MVeeTbbcXTAx1T8ObJerP6GMIZuZmZlVhFo8x9LMzMzMuoETSzMzMzMrCyeWZmZmZlYWTizNzMzMrCycWJqZmZlZWVTVVeGSFuev+u6gbQNwc0QMlzQWaIyIYzvZdwzwdkTc18VQaV7USsOEKV3t3iNafDskMzMzWw2eseyaMcAuvR2EmZmZWV9SlYmlpMGSZkjaR5mfSXpIUrOkQzrou0/qO1jSFyTdL+lBSX+RtEma6TwG+K6kuZJ2K9WuJ47TzMzMrC+pqqVwgJTU3QicHBF/lnQgMJLsxuaDgVmSprfR9wDge8DnI+JVSfcAO0VESPp34AcR8X1JFwCLI+Lnqd/7itsB3y8x/jhgHEDdhkPKfORmZmZmvavaEst+wFTg2xFxV6rbFbgiIpYDz0u6C9gRmF/U91NAI/DZiHg91W0GXClpU2Ad4Mk29tupdhExCZgEsO6mw6ILx2dmZmbWZ1XbUvg7wGzgc7k6dbLvQmAg8JFc3W+AcyJiBPBNYL02+na2nZmZmVnVqrbEMoAjga0lTUh104FDJNVJGgJ8EnigRN+ngC8Bl0jaNtXVA4tS+Ru5tm+QJaF00M7MzMysZlTbUjgRsVzSV4CbJL0OnA/sDMwjSzx/EBH/TBfhFPd9TNLhwNWSvgBMTOVFwExgq9T0JuAaSfsB32mnXZtGDK2nybfzMTMzsypSVYll4R6WEfE2Ky+HH59e+bYtwPBUngxMTuUHgW1Ss78Dfyqxn78B2xVVr9LOzMzMrJZU21K4mZmZmfUSJ5ZmZmZmVhZOLM3MzMysLJxYmpmZmVlZVMzFO5K+CGwTEWeuRp/FhQt6Otl+f+BvEbGgKzGujuZFrTRMmNLdu+kVLb7a3czMrCZVzIxlRNy4OkllF+3Pe1eEd4qkiknOzczMzLpTryaWkvaSNEfSPElTU91Gkm6QNF/STEnbpfqxks5J5cmSzpd0p6SFknaXdJGkRyRNLtrHWWkfU9MN0pF0tKRZab/XSuovaRfgi8DPJM2V9CFJI1MM8yVdn54JjqRpks5Ij4f8T0lD0jiz0usTPfctmpmZmfUNvZZYpiTvQuDAiNgeODht+jHwYERsB5wIXNLGEO8DPg18l+yG5b8EtgVGSBqZ2mwAzImIHYC7gFNT/XURsWPa7yPAURFxH3AjcHxEjIyIv6d9/zDF0pzrDzAoInaPiLOAXwO/jIgdgQOB33X9mzEzMzOrTL25jLsTMD0ingSIiFdS/a5kyRkR8VdJG0uqL9H/pogISc3A8xHRDCDpYaABmAusAK5M7S8Drkvl4ZL+BxgEDABuLx487XNQRNyVqi4Grs41uTJX3gPYRnr3seQbShoYEW8UjTkOGAdQt+GQkl+KmZmZWaXqzcRSZI9YLFVfrFS7pel9Ra5c+NzWcRXGmQzsHxHzJI0FxnQQaylv5sprATtHxL/a6xARk4BJAOtuOqzUMZmZmZlVrN48x3IGsLukrSA7tzLVTwcOT3VjgJci4vUu7mMt4KBUPgy4J5UHAs9J6lfYV/JG2kZEtAKvStotbfsa2XJ6KXcAxxY+5JbizczMzGpGr81YRsSLaWn4OklrAS8AewITgd9Lmg8sAb6xBrt5E9hW0mygFTgk1Z8C3A88RXbu5MBU/0fgQknjyRLSbwAXSOoPLASOaGM/44FzU8xrkyXHx7QX2Iih9TT5tjxmZmZWRXr1VjkRcStwa1HdK8B+JdpOJlvCJiLG5upbgOG5z/lthXtYnlI01vnA+SX2cS+r3m5opxLtxhR9fon3klYzMzOzmlQx97E0MzMzs77NiaWZmZmZlYUTSzMzMzMrCyeWZmZmZlYWTizNzMzMrCx69arwSpBuoN4YEcd21DbX5xbgsIh4ra02zYtaaZgwpQwR1oYW35rJzMysz3Ni2Q0i4vO9HYOZmZlZT6vopXBJiyX9r6TZkv4iabSkaZIWSvpiajNW0jm5PjenJ/p0qn+yuaTbJD0m6dTcWDekvg+nm70X6lskDe7+b8DMzMys76joxBLYAJgWEaPIHsf4P2RP7zkAOK2M/UeTPfpxJHCwpMZUf2Tq2wiMl7RxezuTNE5Sk6Sm5UtaO3uMZmZmZhWh0pfC3wZuS+VmYGlELJPUDDSUsf+fI+JlAEnXAbsCTWTJ5AGpzebAMODltnYWEZOASQDrbjosOhGfmZmZWcWo9MRyWUQUErQVwFKAiFghqXBs77DyzOx6q9kfoDgJjLScvgewc0QskTStaGwzMzOzmlLpS+Gd0QKMlLSWpM3JlrVX156SNpK0PrA/cC9QD7yaksqtKfFMcTMzM7NaUukzlp1xL/Ak2VL3Q8CcLoxxD3Ap8GHg8ohoSsvlx0iaDzwGzFydAUcMrafJt9AxMzOzKlLRiWVEDMiVJ5balpa6D1+D/pOBySX6LgX2bmPchs7Eb2ZmZlZNamEp3MysZknaK90q7QlJE0ps/56kBZLmS5oqacveiNPMqoMTSzOzKiWpDjiXbHVlG+BQSdsUNXuQ7Oli2wHXAD/t2SjNrJo4sTQzq16jgSciYmFEvA38Edgv3yAi7oyIJenjTGCzHo7RzKqIE0szs+o1FHg69/mZVNeWo4BbuzUiM6tqFX3xjpmZtUsl6ko+nEHSV8meIrZ7G9vHAeMAtthii3LFZ2ZVxollL2le1ErDhCm9HUbNa/Etn6y6PUP2VLCCzYBnixtJ2gM4Cdg93fFiFfknhzU2NvrJYWZWkpfCcyQtlnS6pHmSZkraJNUPkXStpFnp9YlU3yxpkDIvS/p6qr80/aI2M+tNs4BhkraStA7wFeDGfANJHwN+C3wxIl7ohRjNrIo4sVzZBsDMiNgemA4cnep/DfwyInYEDgR+l+rvBT4BbAssBHZL9TuxmjdMNzMrt4h4BzgWuB14BLgqIh6WdJqkL6ZmPwMGAFdLmivpxjaGMzPrkJfCV/Y2cHMqzwb2TOU9gG2kd09X2lDSQOBu4JPAU8D5wDhJQ4FXImJx8eD5c5TqNhzSXcdgZvauiLgFuKWo7ke5sldXzKxsPGO5smXpST0Ay3kv8V4L2DkiRqbX0Ih4g2xWc7f0mga8CBxElnCuIiImRURjRDTW9a/vzuMwMzMz63FOLDvnDrLlJAAkjQSIiKeBwcCwiFhI9kzx42gjsTQzMzOrZl4K75zxwLmS5pN9Z9OBY9K2+4G6VL4b+AlZgtmuEUPrafIVyWZmZlZFnFjmRMSAXPkassebEREvAYe00edrufJ9eBbYzMzMapSTIDMzMzMrCyeWZmZmZlYWTizNzMzMrCycWJqZmZlZWTixNDMzM7OyqMqrwiVNBBZHxM97af/3RcQu7bVpXtRKw4QpPRWSWUktvuWVmZmVkWcsu0FHSaWZmZlZNar4xFLSXpLmSJonaWpu0zaSpklaKGl8rv1XJT0gaa6k30qqS/WLJZ2expkpaZNUP1nS2ZLuS2MdlOoHSJqa9t0sab/cPlZ5TriZmZlZtavoxFLSEOBC4MCI2B44OLd5a+BzwGjgVEn9JP0b2Y3OPxERI8meB354ar8BMDONMx04OjfWpsCuwL7AmanuLeCAiNgB+BRwliR1w2GamZmZVYRKP8dyJ2B6RDwJEBGv5LZNiYilwFJJLwCbAJ8BRgGzUg64PvBCav82cHMqzwb2zI11Q0SsABYUZjIBAWdI+iSwAhia9vHPtoKVNA4YB1C34ZAuHbCZmZlZX1XpiaWAaGPb0lx5OdmxCrg4Ik4o0X5ZRERR+1JjFWYlDweGAKMiYpmkFmC99oKNiEnAJIB1Nx3WVtxmZmZmFamil8KBGcDukrYCkLRRB+2nAgdJen+hvaQtu7jveuCFlFR+CujqOGZmZmZVoaJnLCPixbS8fJ2ktciWtfdsp/0CSScDd6T2y4BvA091Yfd/AG6S1ATMBR5dnc4jhtbT5Fu9mJmZWRWp6MQSICJuBW4tqptY9Hl4rnwlcGWJcQbkytcA16Ty2FLtIuIlYOc2YhpQqt7MzMysmlX6UriZmZmZ9RFOLM3MzMysLJxYmpmZmVlZOLE0MzMzs7JwYmlmZmZmZdFnrgqXtLirV1NLagBuzl/93VuxdLZ/86JWGiZM6eouzCpCi2+pZWZWU2pyxlJSXW/HYGZmZlZt+lRiKel0SfMkzZS0iaSBkp6U1C9t31BSi6R+kkaltjPIbnJeGKNO0s8kzZI0X9I3U/0YSXdKuhxoTnU3SJot6eF0o/V8LGdJmiNpqqQhqe7oNO48SddK6p/qt5I0I2377575tszMzMz6lr6UWG4AzIyI7YHpwNER8QYwDSisp30FuDYilgG/B8ZHRPFNyo8CWiNiR2BH4OjCIx+B0cBJEbFN+nxkRIwCGoHxkjbOxTInIv5/e2ceb+tc9v/35xxxMh2ReiIi4xNlLkqiopTwE1FUpDwapSeeFKk0aE4TSSGZMpWQsWMez+Ech1AylKIQx3DMPr8/ru86e+21132vYa9z9nZc79drvda67/Udrvu71t7ruq/vNawLXAQcWM6fanuDIuNNZS6AQ4BDy5z3VF2gpD0kTZU09ZnZs3pYmiRJkiRJkvHPeFIsnwTOKK+nASuU10cAu5XXuwFHSpoMLGH7onL+mKZxtgA+IGk6cBWwFLBKee9q27c3tf2UpBnAlcByTe2eZag6z6+BjcvrNSVdImkmsDOwRjn/BuD4NrIMw/bhtte3vf7EhSdXNUuSJEmSJHlOMm6Cd4CnbLu8foYim+3LJK0g6U3ARNs3SFoCcMU4Aj5p+5xhJ6VNgUdbjt8KbGR7tqQLgUkVYzbmOgrY1vYMSbsCm7ZpkyRJkiRJ8rxkPFks6/gVYRE8EsD2g8AsSQ1L4s5Nbc8BPtrkl7mqpEXajDkZeKAolasDGza9NwHYvrx+H3Bpeb0YcHcZu3nOy4ht+lZZkiRJkiRJnjeMJ4tlHccCX2VouxliW/yXkmYTymSDI4ht9GslCbgX2LbNmGcDe0q6HriF2A5v8CiwhqRpwCxgx3L+AGJ7/U4iAGixcn4v4DhJewGndHNBr152MlMzFUuSJEmSJPMR40axbM77aPtk4OSmtzcGTi6WykabacBaTW2+VM4/C3y+PJq5sDwa/Z8AtuwgywEt5w8FDm3T/nagOYjo4HbjJkmSJEmSzM+MG8WyCkk/IhTAd4y1LEmSJEmSJEk1416xtP3JsZYhSZIkSZIk6cxzJXgnSZIkSZIkGeekYpkkSZIkSZIMhHG7FS7pkeaAnnk891HAGSWIaK4w8x+zWOFzZ86t4ZMkmQfckZkdkiRJhpEWywEgaeJYy5AkSZIkSTLWjGvFUtJ3JV0r6QJJS5dzH5F0jaQZkk6RtHA5f5SkH0q6XNJtkrYv5ydI+qmkGyWdIemspve+WMa6QdLhJe9lqwxvkXSdpJmSfilpoXL+jtL/UmAHSStJOlvStFL2cfV5tlBJkiRJkiTjgPGsWC4CXGt7XeAi4MBy/lTbG9heC7gJ2L2pz8uInJdbMZRLcjsiYfqrgQ8zPN/kj8tYawIvLP3mIGkSUcZxR9uvJlwHPtrU5HHbG9s+ATicKCW5HvBZ4KejuPYkSZIkSZLnHONZsXwWOLG8/jWhMAKsWSyCM4nyiWs09fmt7Wdt/wl4aTm3MXBSOX8PMKWp/WaSripjvbllLIDVgNtt/7kcHw1s0vT+iQCSFgVeD5wkaTrwM0LJHYakPSRNlTT1mdmzulyGJEmSJEmS5wbjNninDS7PRwHb2p4haVdg06Y2TzS9VsvzMIo18qfA+rb/LulLwKTWZh1kerQ8TwAetL12XWPbhxOWTRZ62Squa5skSZIkSfJcYzxbLCcA25fX7wMuLa8XA+6W9ALCYtmJS4F3F1/LlzKkiDaUyPuKxXH7Nn1vBlaQtHI5fj+xLT8M2w8Bt0vaAUDBWq3tkiRJkiRJ5mfGs8XyUWANSdOAWcCO5fwBwFXAncBMQtGs4xTgLcANwJ9L31m2H5T08zLGHcA1rR1tPy5pN2KLe4HS5rCKeXYGDpW0P/AC4ARgRpVQr152MlMzVUmSJHMZSW8HDgEmAkfYPrjl/YWAXwHrAfcTPuV3zGs5kySZPxi3imVTDssDWs4fChzapv2u7frbflbSZ20/Imkp4GpCmcT2/sD+dWPZvgBYp02bFVqObwfe3vnKkiRJ5g0lFdpPgM2Bu4BrJJ1e/NAb7A48YHtlSTsB32ToRj5JkqQnxvNW+CA5owTVXAIcVIJ4kiRJ5ndeC9xq+zbbTxI7Kdu0tNmGCEwEOBl4S7vUa0mSJN0wbi2Wg8T2pmMtQ5IkyRiwLPD3puO7gNdVtbH9tKRZwFLAffNEwiRJ5itkZ3DyWCDpYeCWsZajAy9m/P+4pIyDIWUcDJ1kfIXtpeeVMCWg8G22P1yO3w+81vYnm9rcWNrcVY7/Wtrc3zLWHsAe5XA1qv9/9fo59fO5jtc+KVfKNTf7jLVcXf3/el5YLMcpt9hef6yFqEPS1JRx9KSMgyFl7Iu7gOWajl8O/LOizV0lSHEy8J/WgZrTpdXR6xr0s2bjtU/KlXI9H+Vq5fniY5kkSfJ85BpgFUkrSloQ2Ak4vaXN6cAHy+vtgT86t7KSJOmTtFgmSZLMpxSfyU8A5xDphn5p+0ZJXwGm2j4d+AVwjKRbCUvlTmMncZIkz3VSsRw7Om4pjQNSxsGQMg6GlLEPbJ8FnNVy7otNrx8HdhjglL2uQT9rNl77pFzjb45++qRcoyCDd5IkSZIkSZKBkD6WSZIkSZIkyUBIxXIMkPR2SbdIulXS58aBPMtJmiLpJkk3StqrnF9S0nmS/lKeXzQOZJ0o6TpJZ5TjFSVdVWQ8sQQojKV8S0g6WdLNZT03Gm/rKGnv8jnfIOl4SZPGeh0l/VLSvyXd0HSu7bop+GH5+7le0rpjKOO3y2d9vaTTJC3R9N5+RcZbJL1tXsiYBOX/xN5jLUcrkiZIev1cnkOSluvccv5kXqxxmWfFbs49H8mt8HmMosTan2kqsQa8t6XE2ryW6WXAy2xfK2kxYBqwLbAr8B/bBxcF+EW2/2+s5ASQ9BlgfWBx21tJ+g1wqu0TJB0GzChlP8dKvqOBS2wfUZSzhYHPM07WUdKywKXAq2w/VtbvLOAdjOE6StoEeAT4le01y7lv0WbdJL0D+GSR+XXAIbZbk37PKxm3IKKon5b0TYAi46uA44nKN8sA5wOr2n5mbss5ryh/i5XY/l5L+x8BlT84tj/VZo7FbT8kacmKPiPSIjX1vXBuFsco/8uPtr1Lj/2usL1Rl223q3vf9qkV/abZXq8XuUq/FxGpp+bEX9i+ttdxKsaeCBxse58e+8ztNe53jmttr9tyrnLde7l+SavbvrnqprnqM5E0Abi+8f+pG/r5XDqRwTvznjkl1gAkNUqsjZliaftu4O7y+mFJNxHVOLYBNi3NjgYuBMZMsZT0cuCdwNeAzyJi5eUAACAASURBVEgS8GbgfaXJ0cCXaFNLfh7JtziwCaGQU0roPSlpXK0j8Xf/QklPEYrv3YzxOtq+WNIKLaer1m0bQrkzcGWxEr+sfI/nqYy2z206vJJI10OR8QTbTwC3KyKuXwtcMTdlnMcs1mP7qX3McRywFXGza6C51KSBV9b0vUzSj4ETgUfndKpRlCS9gfjuv4L4O1F08Yh5bD8jaWlJC5a/9W45V9K7iRu5Tpadd5XnlwCvB/5Yjjcj/h7aKpbE38UGtq/pVihJBxH/u/7K0A2Aif8NVX3WB77AyPV6TWvbsl7rSVK36azmxRr3Ooek1YE1gMktiv/iwKQO83R7/f8LfAT4bruhqPhMbD8raYak5W3/rcMc/cjVFalYznu6KbE2ZpQfznWAq4CXNn6sbd8t6SVjKBrAD4B9GfpBWwp40PbT5fguYn3HilcC9wJHSlqL+DHci3G0jrb/Iek7wN+Ax4Bzi5zjaR0bVK1bu7+hZSk3R2PIhwglBkKeK5veGy9rOjBsf7nH9kd3bjWiz1bluZ8txsZ26Feah6RGUSJSL+1N/E10Y12+g1BgT2e48vq9yh7wGWAR4GlJjzOkjC3e2tD2bgAK159XNf4eyi7TT2rm2Az4H0l3FrkqFb4m3gOs1KMCdyywDzATeLaL9tcBv5N0EsPXq0pBhrm8xn3MsRpxs7MEQ4o/wMOEMlhHV9dv+yPlebMO47XjZcCNkq5umWPr0crVLalYznvU5ty48EeQtChwCvDpsv001iLNQdJWwL9tT5O0aeN0m6ZjuZYLAOsCn7R9laRDgDH3oW2mbHVtA6wIPAicBGzZpum4+E5WMN4+dyR9AXia+KGFcSjj3ELSJGB3woozx2Jj+0MV7ZcmLM+vamlfZxl7AzDd9qOSdiH+zn5QZ5Xp80d5lu0/9ND+n+UxgS4tuLZ7tfQCrNBikf8XsGpN+3Z/0524gVCW/t1Dn3tLLtRuWRK4n+HKvam2vMK8WeOu57D9O0IJ28h2rzsQXV1/vy4QhZ5u+HqRq1tSsZz3dFNibZ4j6QWEUnls05f2X40txnKH3Ms/nEHzBmDr4l83idh2+AGwhKQFirVtrNfyLuAu21eV45MJxXI8reNbgdtt3wsg6VTCsjOe1rFB1bqNq78hSR8kLBhvadpKGlcyzmWOAW4G3kZYB3cGbqppfyxh2X0nsCdR9efeDnMcCqxVdgL2pSR1B95U1UHSF9udt/2VNm0bvmxTJH2b+EF9oqlP2+3zXq22Za5NKsa6uKbbhZLOIfx2TSSxn1LTvp+bmG8A1ymC05qvvc7SdaCkI4ALWvq0VUgaFthe6GeNYc5N9CoMv3lpu8aNORQxBrb9SBdT7CFphIWy6oaqvNft9ffrAoHti7qcox+5uiIVy3nPnBJrwD+IfxDvq+8ydym+ir8Abmox/TdKvR1cnn83BuIBYHs/YD+AYrH8rO2di+l+e+CEcSDjPZL+Lmk127cAbyF8Z//EOFlHYgt8Q0kLE1vhbyF836YwTtaxiarv3+nAJ4p/8usIK9OYbINLejthfXuT7dlNb50OHCfpe0TwzirA1WMg4rxgZds7SNrG9tGSjiMq/VSxlO1fSNqr/AheJKnTj+HTtl38lQ8p/T/Yoc+jTa8nEcp/lcLb6svWXCe5cvtc0qrAZ4EVGB7wUrfd3hwkMYnwvZ1WNUcZ7xPFivXGcupw26fVzHEmQz6pk4gdilsIq3IVRwPfpPttbYDdgNWBFzT1qbR0STqSNkpvnTJWLNz7MtIiXmfh/jDhhvRyYDqwIeHfXPU5rkncqCxZju8DPmD7xqo5gDOaXk8C/h8dbh67vf5RuEAg6eGmORYkPptHa9wA+vpcarGdj3n8IKJZ/0w4SX9hHMizcflSXU/8EU4vMi5F3In+pTwvOdayFnk3Bc4or19J/GDfSmzrLjTGsq1NKGrXA78FXjTe1pHYKrmZ2Po6BlhorNeRsMTcDTxFWPt2r1o34sfyJ+XvZyaw/hjKeCvh79n4uzmsqf0Xioy3AFuO5Wc+l9fl6vJ8MbAm8GLgtpr2V5bncwir5TrAXzvMcRFxY/ln4L+I8pQze5RzIeCcmvcnAO/pccwZwEcJ5XC9xqPHMZYDjp/Ln9G6wM86rXEf4/b6Gby76bEzsavzww59zi1/azcRFupfAt/sJBeh7E0vx6sDJ9a0vxzYrOl4U+DyHq9tApEhYmDXD9zQZo4bepRrW+Drg/5c6h6ZbihJkiTpm2IdOgV4DXAksCjwRduHVbTfCriEUKh+RLi1fNk1vnqS/ovY2bnG9iWSlgc2tf2rHuR8EaEEr1LT5mLbbbeqK9r3ldanZQwRKWJeXdNmQ2Kt/puwQk2kgxWqzRgj0uO0vP89Yjv7dLpwAyh9fg58332my1Okxznf9dbHabbXk3S9S/CRpIts17lBXGN7A0nTgdfZfkLSdNtrV7SfYXutTuc6XMtqwJm2V+6hT+31K7IarMJwF4hbbX+y2znKOFfa3nBQcnUit8KTJEmSvrF9RHl5EfXpfxrtG1uIswifsW7muAf4XtPx34BapVLSTIa29yYCSzM8Qrwd50n6LCNTFA3Ll6mhvJq/l/Qx4DSGK2N1+TWb83lOIHY5ZnSQ68eEUnESsU3/AaBSgdHwHKMTCItlJz/WdcpzswLSKYp+Y+CDkm4nrr+b6PNmVgGW79DmqfJ8t6R3EtvNL+/Q5y5FsYLfEp/pA9RvU98m6QBiBwdgF+D2uglatpwB7qH3NHK11+/eXSBaA38mEN+XXi2I3Xwu1TKkxTJJkiTpF7VPlD4LmGZ7epv2SxNpWVZguF9inZ9dO4vdI7Yn1/R5RdPh08C/PJRSq6pPO2XCbsljWdq15tWsbN/St9k39GngDtuXdZBrqu31W6x2l9tuW2FG0oGtcwCn2H68bp5eaVnjOdi+s6J9QxlTeb4H2M/2KTVz9Gzhbun/JmAycLYrUikVa/aXCUVZhFvHl2w/UNFewHLuMldkU7+er79Xir9kg8Zn/3PblUGjg5YrFcskSZKkb0qwzvrA78updxJBiqsDJ9n+Vkv7ywlFYViuyA7KxVRGWuxWsf35DrKty5AP+aW2r+vp4uYyRaFZzvb1HdpdTGR0OIL40b8b2LXTVq2iaINtP9ylPO9kZJBMJysvihyzzX16UrgGjaSViAwdT5Rgz9cQRRUe7NBvceBZdxEVPgg3iC7mGLULxFiQW+FJkiTJaFgKWLfxY1ysZScTVaimAd9qab+w+yhpavtWSRMdZTGPLApqJSXd0A4MRSgfJekk21/t0G9NRubYrNx276P9hcDWxO/vdODe4jNYVyLz/cS25ieIBO7LEYEWVXOsT/i7LlaOZwEfsj2tps9hRCWuzQgFdns6ZDKQtDURUb8MkQ7sFUSQTWX0eS9pgEr7H7Y5PQuY6sgp2Y5TgPUlrUxkPDmdqOL0joo5Xk24VjRHhX/Q9g1VctFHdaMy9nYM3excYvu3Nc17coEo478SOIRwaTARDb+3S7W/AclVT79RP/nIRz7ykY98EIrEgk3HCxGpywCua9P+q8A7epzjYsJi8ytCUd2bqGffSa5JTccvbMhV0+dAIvXWvwjF7B7g5EG1b14T4MPEli5E8E6nNViQsLy9unm9K9peD7yx6XjjTnM03m96XhQ4t0OfGcSNReOaNiP8AKvaf5iI2H6grNtjdI6kPrx8/p8sjwuJrBCnE0ny2/W5tjzvQxSsaPtdbGrfc1Q4kUbuGSLzw/Xlujqt8U+JKPfdyuNs4Cc17ae2fj+6kOtK4kZkgfLYBbhqkHJ1eqTFMkmSJBkNxxHWm4b16F3A8ZIWIX58W9kL+LykJ4jAjE7l9qBHi13hDsIq1vArXIhQAurYHliLUEJ2k/RSwno3qPYAC5R8hO8hUlJ1pGxRH1bkF7CipP9xdZWgh21f0jiwfWnxo6vjsfI8W9IyRCWWTqU0n7J9v6QJkibYniLpmzXt9wI2IFJObaaou90pAfrKwJtd/GMlHUooQZsTylxbuSS9l8h/20g2/oKaORaxPaVxYPvC8v2to5/qRm8C1nTR5iQdTfU1QHwWCwLTJX2LcIHoJJdsH9N0/GtJnxiwXLWkYpkkSZL0je2DJP2BqI4lYE/bU8vbOze3LUEPa7hHHzwPBYM8Tvcl654gaiafR2zvbQ5c2thatf2pNn0es/2spKeLv92/qY9077U9RGT6OcBltq8pW5d/6dDnu4RF7VaY40N4JlClWF4t6WcMpanZkajesy5UphA6o0RSfxu4tvTrpCQ/qCgFfDFwrKR/EwEjVTxu+3FJSFrI9s0lTU8dyxLK1KxyvAiwjO1nys1JO3Yjqjp9zfbtioIkv66Zo+eocNt3StqY8PU9sgSlLdrhWm4hoq0b3+flCGtnFf3cUE2R9Dmi2EXjsz+zkcnA7TMW9CpXLalYJkmSJKPlOiKdywIAkpZvpzzatqTTiETiXaOoFf4lwoevOZK8Tok7rTwaXNjFVFOLcvVzwj/0Eer9DHttj+2TCJ+5xvFtdFYW/t1QKgu3UV8atpGv8cCW86+nIoWQ7YPKy1MUFV8m2Z7V2q6FbQhlf2/iJmIy9Smdek0DBOH6ML34porw3f16sSieX9Fn8+Ybh6JcPlbRFuBDxA1Lwx/3YmDXOqGKL/H6wGqEG8QLCOX1DTXdlgJuktT4jmwAXCHp9CJna/nMlYh67A/R/Q3VjuX5f1rOf4j47Nv9zfQqVy0ZFZ4kSZL0jaRPEgrMvwifs9pchpJ+AhzlHoIeJN1MKC+tkeT3j0L0TnOuACzuDhHbvbaX9HIi0vcNlGh1YC/bd7Vp28hJuDmhVP+m9NkBuMX2/3YjWwd5tqt73xV1vwcwb8c0QE1tX0ZUNxKR5L5T6cQRyeAlXWd7nYr2OxSFv/Zcy/vTidyf1zbGVVM6qIo+lUndYWSdb0m/IoJw7icyKVxCZDdomwapX3qVq+N4qVgmSZIk/SLpVqK6SVdKnqQ/AasS226P0kVSbUlX2X5dj3K1Wjkb89TlmGxXmWYWcKcrcmBKWpaRltS6KOfzCL/U5m3XnW1v3qbtka3nmrDrc392lTqonzk0Mjn4nLfo4C8raSLwUoavV61rRLeR5MWv8n1EsNIlTW8tBjxj+60V47dTRDtVKrra9msb7YoF9Yq673G/FJ/X7Ym69MvYrt1t7iVTQfk8zqlam37IrfAkSZJkNPydIf+3bugn6GGKpG8TW5VdlRsk0syMsHJ24KdElZrrCSVpzfJ6KUl72j63uXEJVNmRoQhhCIWrUrEElrbdrMwdJenT7Rra3q1LuYfRS+qgfuawvVifcjVbt59tDEdEu1f1+TAR9PNyIj3ThkQKnXYVgS4nAlxeTPilNniYNj6DkrYkUhAt25LWaHHqfUUBflP8WJeQ9BFiq/nndR2KdfibwEuI71etIi5pF6LqzquB+4j0Q5e0a9vU50Aiqv1VwFnE39ulVFSqKr6qsyVN7sL1oSvSYpkkSZL0jaRfEH5mZzJc6fteZSd6S6otaUqb03Z9jel+rJwnAAfZvrEcv4pIWXMQcKpbak1LugV4je2qIJJ2c5wPHEUE1gC8F9jN9ltq+kwCdmekBbKtxbKxJdv0vGiRf4sOsvWUIF1Rs30EVZ9lr9bt0mcmQ5HkazciyW3v2KFrN2OvRfijfgX4YtNbDwNTOm05S9oc2IJQEM+xfV6H9rcC77J9U5fy3UdkAjisyHNHF31mMpSpYC2VTAW231XT5zeEwn4ew0uZtgtw60haLJMkSZLR8LfyWLA8alEfSbVtd1VTvIzf2L7sx8q5ekOpLG3/JGkd27dFQPsIbiOCNrpWLAnL1o+B7xPWusvLuTqOAW4G3kYoQTsTa1ZFz6mDerFyNnFm0+tJZY5bqP4se7VuQw+R5JIutb1xm636tpZB2zOAGZJeavvolrH2IhKN1/HnMu75khaWtJjrqxz9q1ulssj3YklrEAFLX5O0CuFb+/6abv1kKjiT4Z/lqEjFMkmSJOkb291GqzY4iLCOnG97HUmbEVa7Wnqwpn235Xj9ZnFpv4Xa4M+KPIknlOMdy7mFiJybDVl+VMaaTUQsX8Bw5bXS0lOseT1F2QIr295B0ja2j1aU0Tynpn0/qYNe32Tl/LKk7zIUJd0W269uPi5KfWs0cjO3EWmPerFudx1Jbnvj8tzrVv1OjKwQtSs1imXZ/t6DqNazEpEW6TBghOW5KUBqqqQTiWtpvv6261wUw+WJm68ViGCnZ9u1baKfTAVH173fK7kVniRJkvSNIn/fvoxU+toqcJKm2l5f0gxgnWJdudr2a2vmaGtNs737AC8FSS8EPkYEf4jwTfspkVJnYQ+Vrfxg3Th1P9RlvT5CKArNASx1gTiNQJGLi3z3ENffyRJFUYo7pg5quA5IuhLYjrBy3mB7lU5ztIxTGfRS/P9G0O3NibqIJJc0gahUs2YX4/UV7FP6Tici1a9qigqf2apsl/N9BWFJup74Dl4KXOw2mQPqUPeZClYBvsHIgJ+O3692pMUySZIkGQ3HAicCWxFJqT8I3FvTvtek2tCHNU1Su9rbs4Bptqe3aT8R+LntXRhp9YSw/ADtFccSubxcpx9x4HeEEnM+3QcVHV7G358oZbgocEAbGSpTB0nqlDqonZWzUzBK8xpPIAKfKj/7PqzbjXkakeSNpOX/RbhftJvjWUkzVJFLtYWegn1aeML2kw0XCUkL0D5Sfk6AlKQl3ZKgXJG8vS39RpirJVOBpE3aRdE3cSQRVPV94uZtN+LGqi/SYpkkSZL0jaRpttdTUw4/SRfZbpsbT5GW5TFCEWkk1f516w9uS5+Gxa5ra1rZLl4f+H059U7gGmB14CTbrVufSDqHCK6ozavY1P5CYlt7ASJi+V7gItvtlNpGn+mtQUAd5pgAbG/7N1207Ts9Ucs43Vo5my2QTxNlNE+x/XhF+56s26VP20jyOqVL0h+JgJ+rGR6M0qsLQiWKEosPAh8gaph/DPiT7coynZIuA7Z0JDxH0n8T38U1W9r9wPanJf2eNspq3XWoIlNBhz6Nv+E5FldJl9h+Y1WfOtJimSRJkoyGhu/h3cUP8p9EapgqNnHUuH4WOBpA0p6Ef1oVv+/VmkZUE1m3afv6QOBkIhBiGiN96iAUo8sUFUeaFZIqH8DJth9SpMQ50vaBZfuyjjMkvcP2WR3aNeZ+VlHruaNi6T7TE8GcyPOGG4CJ8peHVimJhaNbI5UlbUAo8O3o1boNkWpotV4iyemySk2vwT4tfI6I1J9J+JWeRWc/1q8T3+V3EpkUfkVL2dNCI8fpdzpfxQi2Jdarl4Cyx8sNzF/Kd+0fREqkvkiLZZIkSdI3krYitnaXIyrKLE6kgzm9ov3lwP62/1iO9yXqYLfNb1l+8Da0fXk57taadhOwVsP6WPpNt/3fqqjC0qsPoCK1yxaEgvwFR+3vttVXmpQXEfWunyCU8m6Sih9AWHlPZLjC29bKK2kyYeXbpJy6CPhK3ZopUs48zFBN7fcCL7K9Q02facDWtv9Rjt8E/Lidn2GjfS/W7fL+FKJEYyd3iXZ9F2e4H2ulVXxeIWlbwmq7GLCd7U514nsd/w/ADo0bqi77bEBkGViCCK5bHPi27Sv7kSEtlkmSJElfFN+3VWyfQfgvdpMWaGvCarcP8HZia7pym65Y7L4LbFSOn6C79D7HAVdK+l05fhdwfNmK/1PFXL36AH6FiM6+tCiVrwTaKgp9RCo309jC/njzkFSnkfklcAPwnnL8fsKPrq5842q212o6nlICrOrYE/itpHcR/pVfJxKOV9GrdRv6iCSXtAehID1GWMZF/Xo1+3F2VRGo3FAdxMjKTiNuEDSURaDB4uW6Pll8X9tmEVAP1aPUR6YCScc4Uhe93lFi9RHCv3JUpMUySZIk6RtJU9xDnsnS5yVE8Mo04EPu8EMk6ctEMMWpndq29FufqMktQvmb2qF9zz6A45F2fpydfDslHQUc1rBSSXod8EHbH+sw10bAz4jI+Xfartza7tW6Xfr0HEku6S/ARrbvq5O9qX0/fpy3Eor6zC6+v31lEZB0M22qR7VzC+hnDkV51S2JgLBNaQnY6dfCm4plkiRJ0jeSvkYE4LRu017b0q7Vj21BIuDDdN4KfpjYPn6aUGC68YHrxwp1brmOz9LkA2j7/1ratVqghlFlgeoXSQsDnwGWt72HIj3MasVS3K79FcA+ti8tx28AvmN7o5o5biL8/hrrszyxPfosLUpWm6CSVxHR1Q/AYINk+kHS2cQ28+wu2/dTEWgK8BbbnfJK9o36qB7V4/ifAj5KWHL/wXDFsq1ltKtxU7FMkiRJ+kV9lFucF7RYoZ5hSBmts0J15QPYZB16A6FUnViOdyDSGe094Gs5kbBafcD2mop8m1dUWSAlrU34fU4mrvs/wK6OSjNVc7yiTgbbdza1rfSJLG0vqpjjh21OzwKm2v5dm/caVucv0JQ+p8xR9zmuQ2z9X0UXiev78eMsfokHEf6r3W7Rd5UvUkPVo94DTKSL6lHF37fuZqed3++Ktm8vQVofrerbK+ljmSRJkvRNr9vg/aLI47gKw3+Q63Lz9RNN3JUPYGNbUdKuRODRU+X4MODcHubrlpVs76hI6I3tx6T2NSbL+9OBtUrwCi7pbepoKI7qooZ7leLYBZMo6Z7K8buBG4HdJW1m+9Nt+hxL1GufSeeqMw1+BvyxUx8N5eHspyLQ1wifxEl0Ucq00G2+yH6qR23VpQzNnAysB6zaR99KUrFMkiRJRoW6L7fY7/gfJhTFlxP5IjcErqC+PGM/dam/WiKq/5chH8A66+MyRHRvwxdt0XJu0DxZrJQGkLQSNQFMijrXRxJR3j8vFrDP2a5UetVHDXdJGxLr9N+EcjUReLTGRWFl4M0Ny6CifOa5wOaEEtiOe+t8MCt42jW5RJtoBFT1VO++sKTtLXqU64W2L5Ckosh/SdIlhLI5h35u1losyi8l8nhCVGj6d0W3CcWHdVW1KSjQQbGuJBXLJEmSpG9UUW5xwNPsRfxQXml7M0mr0zlXYc9WqCafxW4j3A8GrmtyB3gTEcU7aA4EzgaWk3QssQW/a037D9k+RNLbiHyEuxGKZp01tZ8a7j8m6myfRFjVPkBYlatYlvCVbSj8iwDL2H5GUpWifKCkI4DWKOe6KkJTSmT471v6DAtG6SMLQDPnS9qiTllvQ0/5IiUtRXz2c3KLEmmjKq3wkt5D5Hu9kLCG/kjSPrZPbtN8JyLv5QIMKdmjJhXLJEmSZDT0XG6xDx63/bgkJC1k+2ZJq3Xo07UVqt9gHNtHKvIGNgIsPmf7ng5y9Yzt8yRdSyh+AvbqEPHc2F59B5G4fUbd1nnhKdv3S5ogaYLtKYoqLp1ku1XSRNvPAEcq8pRW8S0iFc6FRcZNgK8rUkCdX9FnN2L7/AU0RWxT/x17X3ner1lUKtINSTqPyP34YDl+EXCC7bfVzPFxYN+iEHeVjxT4NHET9ilCkd+MCBCr4gSi9Om7y/HOhD9vZQ1zwh91g4aVsmQ6OJ/Y9h6G7VuAb5a/3T/UjNkTqVgmSZIko+Gx8jxb0jJEucXK+sd9cpei8s5vgfMkPUD4P1bSozWqkYaobTBOh74TieoxCxBbiqt28P3smqYgjgZ3l+flFbWwRwRxFKaVCPcVgf0kLUZn/8R+arjPlrQgoSx+q8i3SFVj27+QdBbwWkIR+7ztxue4T0W3tVyRcL1mnl6/f0s3lMrS/4Hia1o3R08WvpKh4D2296H7fJFL2j6o6firigTrdUxo2fq+nyifWontPwzSnSUVyyRJkmQ0nKHeyy32hO3/V15+qWw7Tya2hkegPuos9xuMo6G6zDcy3Jo2EMWSoSCOScRW8wxCIXsNEfG8cUW/3YG1gdtszy5bqp0UmW2Im4S9Garh3kk5fz+htHyi9FuOIetaW2zfDbSNAK/gSkmvst02qX0VktZkZPT1ryqaP1MU9b+Vvq+gxoLdD2W7f73iX9nt2FMk7cRQOc/tgTM79DlbUfP++HK8I1BrjRy0O0umG0qSJEkGgrost9jHuIcAJ7qUdezQdj3b06pS4tRFNEu6hUis/Z9y/CLCr7Pttntp/xr3Vpe5ZySdAHzN9sxyvCbwWdu7DnCOb3pkvs4R5+Y1ivyaKwG3E/6S3aSNOpBI+P0qoob3lkSC/O0r2r8dOJxIHQSxRb+H7XMGdBmNeb5L+KCexPCcr6e2tGst/9lIjj4ReKTDdjuStiNuOgRcbPu0Du2vb3JneU2xXJ/aR3ASkBbLJEmSZBSUqNaLiYoqlw1aqSxcC+wvaVXgNELJbFtFx/a08jxHgSwK4nK2r+8wT6/BOLcRvn9zVbEEVm8olQC2b1DkqhwkmwOtSuSWbc7NQSNLDjbk6yuxdgVv76PP9sBawHW2dytR0kdUNbZ9dnE7aPiw7t3Bh7VfliS2ppuzGYzwF+11m70ZSVsWRfXUpnN72j6spttA3VnSYpkkSZL0jaI+9sbAG4kf5ieASzzgJOFlriWJrdadiCo0lRHIJUBka0LhmU74QV7UKQ2NpP9iKBjnqrpgHEmnEApMx7rMo0HS8YSF69eEIrILsKjtTlHb3Yz9UeBjhFXw1qa3FgMut71zTd+uSw72Idfith8qn/kIWiO8W/pebfu1kqYR27sPAzfYrkydNL9Qgqf2t/3Hcvx/wKa2t6zpcwCRNuotwE+I79gRtg/oR4a0WCZJkiR9Y/s2SY8BT5bHZkRew7nBykSE8ApAJ5+7yUUx+TARGX2gpE4WS+gtGOf08pjb7EaU3turHF8MHDqgsY8jfPC+AXyu6fzDdcpbYdYgo4nbyLUVobQ2toUbVEZ4F6YWv9+fl/6PMPgUWD0j6eWEAvcGhtIH7WX7rgFOszXh97wPYe1dvZyrpClA6BRJZzBKd5a0WCZJkiR9I+mvEudxoQAAC+NJREFUwH2EInAJMN0Drp9cgmS2A/5KRGyf1hzFW9FnJrAFUdrwC7avUVOpxpp5RgTjtAv4md+QdIzt93c61/L+wXRZcrBPmUS4MFTWd+9ijBWAxbtwg5jrlLRGxwHHlFO7ADvb3nzA87yESDE0jchpWqvolb/hbzdvl0s6w3Y/1XzSYpkkSZKMih8SW+HvBdYBLpJ0se2/DnCO24mgml783r4MnEMEbVxTtuz/0qHPtkQZyK58JtVl7efRMo98GYdtE0tagCj3V0fDZaCbkoM9Y9uSTutCjrox7hiELANiadtHNh0fJaldGcueaQr4abAgYdXdvgSi1wX8PAVsJul1wP/YfpJIZt8XqVgmSZIkfWP7EOCQEkm6G6EAvZywZA1qjrrAgyrubrZOli37TiXqeg3G6bb282j5BW18GQeBpP2AzwMvlPQQQ/I/SURKV/WbABxq+zdVbQbElZI2sH3NXJ5nXnCfpF0YSgX0XiJQZtSMJuAHmO2oRb8vcImiek/f29m5FZ4kSZL0TUmhsjFRJ/sKYjv8Etu3jbFc19pet9O5lvd7CsaRNM32epJmuiTxlnSJ7TcO5CKG5rnK9us6txzVHN+wvV/nlsP6XGx7k7klU5njT8CqwJ1EAFPHdEPjFUnLE2UwNyIUt8sJH8s7azvOfbmus71Oed0I4FnSdm2S+CrSYpkkSZKMhiuBb9n+11gLAiBpI+D1wNKSmiPAF6ezFbXXYJyeaj+PgimSvs1c8mUsY+0naWsihyPAhR6qnV7FeZI+S/i9Nudl7BT00wuV0czPNYqv6Hj01/1i44XtCyRtQX0t+lrSYpkkSZLMN5TE6JsCewLNW+gPA7+33cnPspe5NgBuApYgaj9PJpTsKwc1R5lnSpvTtj0QX8YyxzeIUovHllPvBabWWTEl3V4h10B9TMtcL2G4H2vfAT1jhaQftjk9i1jnXqoRDRRJba3ONdkQ6sdLxTJJkiSZ35D0il63GIui1K4M5MAVpfFGScW0diOiX1Hb+rqx3nIuVtTvAssA/yYCmG56LuaklHQ4kf7npHLq3UQGguWI8psDCeTpQ67fNx1OIm4wpvV745Jb4UmSJMn8yOyyfbwGwy1ddT+WzdHNk4AdiGopw1BFHfKmOQa63Snpi+3O2/7KIOchLK+NbezJnRpLWhj4DJGsfo8SJb9aF1vovXAQkXj/fNvrSNqMsKY+F1kZeLPtpwEkHUrUot8cmFnXcW5i+13Nx5KWA77V73ipWCZJkiTzI8cSvn9bEdviHyQSn1fSpmLMDyRdSpMPWuE7gxKySx5tej2JuKabBjzHNxgqZynC17JTMM+RRKT668vxXYQ1bpCK5VO275c0QdIE21NKvtHnIssStb8byccXAZax/YykuV0WtBfuAtbst3MqlkmSJMn8yFK2fyFpL0fd8IskXVTXodSLbjCBsGCOSOPipjrk8wLb320+lvQdBlzxx/bxpQzmBoRi+X915SwLK5U0Ne8tYzxWkpoPkgdLKquLgWMl/Rt4esBzzCu+BUwv69xQ3r8uaREiofmYIOlHDFngJwBrAzP6HS8VyyRJkmR+5KnyfLekdwL/JPJr1tGswD0N3AG8p6rxGPpkLkx9ScO+sH03vSmsT0p6IWUNJK1E9zlAu2Ub4DEij+fOxBb9lwc8xzyh3OicRfgwCvi87X+Wt/cZO8mY2vT6aeB425f1O1gG7yRJkiTzHZK2InJqLkfUZ14c+LLtgVn6JC3VdDjHJ9N2W5/IUcwzkyEFdiKwNPAV2z8e5Dy9ImlzYH+i8tC5RA3sXW1fOMA5tmytRy5pzz6T5ifzgFQskyRJkgSQtBfhN/gw8HNgXeBzts/tYYxLbW88YLle0XT4NPCvRgDIWFOU6w0JC9yVPZbd7Gb8y4H9bf+xHO8LbGZ7vslvOdaUm7CDGCoZ2khCX1cGsnq8VCyTJEmS+Y1+cgZKmmF7LUlvAz4OHAAcWVWtp8In86O21xqd9CPm2RC40fbD5XhRYA3bVw1ynvGIpBcTwUD7AG8n0vXsZPup2o5J10i6FdgOmOkBKIXpY5kkSZLMj0yifc7A3SVtVpEzsBF48g5CoZzRIRilJ5/MUXAoYT1tMLvNufkS2/eVXJbnExHo2w9C+UmG8XfghkGtayqWSZIkyfxIPzkDp0k6F1gR2E/SYsCzVRPY3mywIlei5h99289Kmq9/vyU9zPDAqAWJgKXtJfW9TZu0ZV/grJI1oblk6Pf6GWy+/mImSZIkz1v6yRm4O5Fq5Tbbs4v/4G5VE5T3DwQ2JpSgS4mgmtZ8mKPlNkmfIqyUAB8DbhvwHOMK2yPSPCVzja8BjxBW/gVHO1gqlkmSJMn8SM85A0s5w2ubju8H6pTEE4j8iu8uxzsTSdnfOlrhW9gT+CERgW3gAmCPAc+RPH9Z0vYWgxosg3eSJEmS+RJJL2MoZ+DVTTkDBzX+NNvrtZybanv9qj5JMt6QdDDwx16yH9QxYRCDJEmSJMk45HHgbqL+9cqSNhnw+FMk7dQoNyjpPcCZA54DSatKukDSDeX4NZL2H/Q8yfOWjwNnS3pM0kOSHpb0UL+DpcUySZIkme+Q9GFgL6LaznQi1+IVtt88gLEbgSUifDefKW9NBB4ZdGBJCarYB/iZ7XXKuRts913POUnmFmmxTJIkSeZH9iLqXt9ZorfXAe4dxMC2F7O9eHmeYPsF5TFhLkUrL2z76pZz4yJBepK0koplkiRJMj/yuO3HASQtZPtmYLUxlqlf7it1uBs1ubcntviTZNyRUeFJkiTJ/MhdkpYAfgucJ+kBYKDBO/OQjwOHA6tL+gdwO7DL2IqUJO1JH8skSZJkvkbSm4DJwNm2nxxrefqlpEqa0CjtmCTjkdwKT5IkSeYbJC1enpdsPIhKO5cCi0iaOKYC9oGkvcp1zQa+L+laSQPLO5gkgyQVyyRJkmR+4rjyPA2YWp4br68F7pH09TGSrV8+ZPshYAvgJUQ1oIPHVqQkaU/6WCZJkiTzDba3Ks8rtnu/WCxvAD4/L+UaJSrP7wCOtD1Dkuo6JMlYkT6WSZIkSTKOkXQkUft8RWAtIl/mha1Vf5JkPJCKZZIkSZKMYyRNANYGbrP9oKSlgGVtXz/GoiXJCFKxTJIkSZIkSQZCBu8kSZIkSZIkAyEVyyRJkiRJkmQgpGKZJEmSJEmSDIRULJMkSZIkSZKBkIplkiRJkiRJMhBSsUySJEmS+QxJj8zFsT/fcnz53Joree6R6YaSJEmSZD5D0iO2F32ujZ0890mLZZIkSZI8D5D0CkkXSLq+PC9fzr9U0mmSZpTH68v530qaJulGSXuUcwcDL5Q0XdKx5dwj5VmSvi3pBkkzJe1Yzm8q6UJJJ0u6WdKxjZKUkg6W9Kci03fGYFmSAZMWyyRJkiSZz2hnVZT0e+Bk20dL+hCwte1tJZ0IXGH7B6WW+qK2Z0la0vZ/JL0QuAZ4k+37W8duHEt6N7An8HbgxaXP64DVgN8BawD/BC4D9gH+BFwBrG7bkpaw/eDcXZlkbpMWyyRJkiR5frARcFx5fQywcXn9ZuBQANvP2J5Vzn9K0gzgSmA5YJUO428MHF/G+BdwEbBBee9q23fZfhaYDqwAPAQ8DhwhaTtg9iivLxkHpGKZJEmSJM9PKrcsJW0KvBXYyPZawHXApA7jqea9J5pePwMsYPtp4LXAKcC2wNldyJyMc1KxTJIkSZLnB5cDO5XXOwOXltcXAB8FkDRR0uLAZOAB27MlrQ5s2DTOU5Je0Gb8i4EdyxhLA5sAV1cJI2lRYLLts4BPA2v3f2nJeGGBsRYgSZIkSZKBs7Cku5qOvwd8CvilpH2Ae4Hdynt7AYdL2p2wJn6UsB7uKel64BZiO7zB4cD1kq61vXPT+dOI7fYZhDV0X9v3FMW0HYsBv5M0ibB27t3/5SbjhQzeSZIkSZIkSQZCboUnSZIkSZIkAyEVyyRJkiRJkmQgpGKZJEmSJEmSDIRULJMkSZIkSZKBkIplkiRJkiRJMhBSsUySJEmSJEkGQiqWSZIkSZIkyUBIxTJJkiRJkiQZCP8fW9bl9D/nBD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399986" y="1439056"/>
            <a:ext cx="11322323" cy="3762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26009"/>
          </a:xfrm>
        </p:spPr>
        <p:txBody>
          <a:bodyPr/>
          <a:lstStyle/>
          <a:p>
            <a:r>
              <a:rPr lang="en-US" sz="3600" dirty="0" smtClean="0">
                <a:latin typeface="Berlin Sans FB" pitchFamily="34" charset="0"/>
              </a:rPr>
              <a:t/>
            </a:r>
            <a:br>
              <a:rPr lang="en-US" sz="3600" dirty="0" smtClean="0">
                <a:latin typeface="Berlin Sans FB" pitchFamily="34" charset="0"/>
              </a:rPr>
            </a:br>
            <a:endParaRPr lang="en-US" sz="3600" dirty="0">
              <a:latin typeface="Berlin Sans FB" pitchFamily="34" charset="0"/>
            </a:endParaRPr>
          </a:p>
        </p:txBody>
      </p:sp>
      <p:sp>
        <p:nvSpPr>
          <p:cNvPr id="3" name="Rounded Rectangle 2"/>
          <p:cNvSpPr/>
          <p:nvPr/>
        </p:nvSpPr>
        <p:spPr>
          <a:xfrm>
            <a:off x="779489" y="1364105"/>
            <a:ext cx="3387777" cy="3522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Berlin Sans FB" pitchFamily="34" charset="0"/>
              </a:rPr>
              <a:t>- Mean Absolute Error:        1.3109914</a:t>
            </a:r>
            <a:br>
              <a:rPr lang="en-US" sz="2000" dirty="0" smtClean="0">
                <a:latin typeface="Berlin Sans FB" pitchFamily="34" charset="0"/>
              </a:rPr>
            </a:br>
            <a:r>
              <a:rPr lang="en-US" sz="2000" dirty="0" smtClean="0">
                <a:latin typeface="Berlin Sans FB" pitchFamily="34" charset="0"/>
              </a:rPr>
              <a:t>- Mean Squared Error:        2.8656173</a:t>
            </a:r>
            <a:br>
              <a:rPr lang="en-US" sz="2000" dirty="0" smtClean="0">
                <a:latin typeface="Berlin Sans FB" pitchFamily="34" charset="0"/>
              </a:rPr>
            </a:br>
            <a:r>
              <a:rPr lang="en-US" sz="2000" dirty="0" smtClean="0">
                <a:latin typeface="Berlin Sans FB" pitchFamily="34" charset="0"/>
              </a:rPr>
              <a:t>- Root Mean Squared Error: 1.692813</a:t>
            </a:r>
            <a:br>
              <a:rPr lang="en-US" sz="2000" dirty="0" smtClean="0">
                <a:latin typeface="Berlin Sans FB" pitchFamily="34" charset="0"/>
              </a:rPr>
            </a:br>
            <a:r>
              <a:rPr lang="en-US" sz="2000" dirty="0" smtClean="0">
                <a:latin typeface="Berlin Sans FB" pitchFamily="34" charset="0"/>
              </a:rPr>
              <a:t>- R-Squared for Train:         0.933252</a:t>
            </a:r>
            <a:br>
              <a:rPr lang="en-US" sz="2000" dirty="0" smtClean="0">
                <a:latin typeface="Berlin Sans FB" pitchFamily="34" charset="0"/>
              </a:rPr>
            </a:br>
            <a:r>
              <a:rPr lang="en-US" sz="2000" dirty="0" smtClean="0">
                <a:latin typeface="Berlin Sans FB" pitchFamily="34" charset="0"/>
              </a:rPr>
              <a:t>- R-Squared for Test:           0.89688</a:t>
            </a:r>
            <a:endParaRPr lang="en-US" sz="2000" dirty="0"/>
          </a:p>
        </p:txBody>
      </p:sp>
      <p:sp>
        <p:nvSpPr>
          <p:cNvPr id="6" name="Rounded Rectangle 5"/>
          <p:cNvSpPr/>
          <p:nvPr/>
        </p:nvSpPr>
        <p:spPr>
          <a:xfrm>
            <a:off x="5081665" y="1648918"/>
            <a:ext cx="6670623" cy="241341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buFontTx/>
              <a:buChar char="-"/>
            </a:pPr>
            <a:r>
              <a:rPr lang="en-US" sz="2400" b="1" dirty="0" smtClean="0">
                <a:latin typeface="Bahnschrift" pitchFamily="34" charset="0"/>
              </a:rPr>
              <a:t>Mean </a:t>
            </a:r>
            <a:r>
              <a:rPr lang="en-US" sz="2400" b="1" dirty="0" smtClean="0">
                <a:latin typeface="Bahnschrift" pitchFamily="34" charset="0"/>
              </a:rPr>
              <a:t>Absolute Error:         1.621346 </a:t>
            </a:r>
            <a:br>
              <a:rPr lang="en-US" sz="2400" b="1" dirty="0" smtClean="0">
                <a:latin typeface="Bahnschrift" pitchFamily="34" charset="0"/>
              </a:rPr>
            </a:br>
            <a:r>
              <a:rPr lang="en-US" sz="2400" b="1" dirty="0" smtClean="0">
                <a:latin typeface="Bahnschrift" pitchFamily="34" charset="0"/>
              </a:rPr>
              <a:t>- Mean Squared Error:          5.40024 </a:t>
            </a:r>
            <a:br>
              <a:rPr lang="en-US" sz="2400" b="1" dirty="0" smtClean="0">
                <a:latin typeface="Bahnschrift" pitchFamily="34" charset="0"/>
              </a:rPr>
            </a:br>
            <a:r>
              <a:rPr lang="en-US" sz="2400" b="1" dirty="0" smtClean="0">
                <a:latin typeface="Bahnschrift" pitchFamily="34" charset="0"/>
              </a:rPr>
              <a:t>- Root Mean Squared Error: 2.32384 </a:t>
            </a:r>
            <a:endParaRPr lang="en-US" sz="2400" b="1" dirty="0" smtClean="0">
              <a:latin typeface="Bahnschrift" pitchFamily="34" charset="0"/>
            </a:endParaRPr>
          </a:p>
          <a:p>
            <a:pPr algn="ctr">
              <a:buFontTx/>
              <a:buChar char="-"/>
            </a:pPr>
            <a:r>
              <a:rPr lang="en-US" sz="2400" b="1" dirty="0" smtClean="0">
                <a:latin typeface="Bahnschrift" pitchFamily="34" charset="0"/>
              </a:rPr>
              <a:t> </a:t>
            </a:r>
            <a:r>
              <a:rPr lang="en-US" sz="2400" b="1" dirty="0" smtClean="0">
                <a:latin typeface="Bahnschrift" pitchFamily="34" charset="0"/>
              </a:rPr>
              <a:t>R-Squared for Train Data: </a:t>
            </a:r>
            <a:r>
              <a:rPr lang="en-US" sz="2400" b="1" dirty="0" smtClean="0">
                <a:latin typeface="Bahnschrift" pitchFamily="34" charset="0"/>
              </a:rPr>
              <a:t> 0.891  </a:t>
            </a:r>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 R-Squared for Test Data:   </a:t>
            </a:r>
            <a:r>
              <a:rPr lang="en-US" sz="2400" b="1" dirty="0" smtClean="0">
                <a:latin typeface="Bahnschrift" pitchFamily="34" charset="0"/>
              </a:rPr>
              <a:t>0.8056</a:t>
            </a:r>
            <a:endParaRPr lang="en-US" sz="2400" b="1" dirty="0">
              <a:latin typeface="Bahnschrift"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481039"/>
          </a:xfrm>
        </p:spPr>
        <p:txBody>
          <a:bodyPr/>
          <a:lstStyle/>
          <a:p>
            <a:r>
              <a:rPr lang="en-US" b="1" i="1" u="sng" dirty="0" smtClean="0">
                <a:solidFill>
                  <a:srgbClr val="0070C0"/>
                </a:solidFill>
                <a:effectLst>
                  <a:outerShdw blurRad="38100" dist="38100" dir="2700000" algn="tl">
                    <a:srgbClr val="000000">
                      <a:alpha val="43137"/>
                    </a:srgbClr>
                  </a:outerShdw>
                </a:effectLst>
              </a:rPr>
              <a:t/>
            </a:r>
            <a:br>
              <a:rPr lang="en-US" b="1" i="1" u="sng" dirty="0" smtClean="0">
                <a:solidFill>
                  <a:srgbClr val="0070C0"/>
                </a:solidFill>
                <a:effectLst>
                  <a:outerShdw blurRad="38100" dist="38100" dir="2700000" algn="tl">
                    <a:srgbClr val="000000">
                      <a:alpha val="43137"/>
                    </a:srgbClr>
                  </a:outerShdw>
                </a:effectLst>
              </a:rPr>
            </a:br>
            <a:r>
              <a:rPr lang="en-US" b="1" i="1" u="sng" dirty="0" smtClean="0">
                <a:solidFill>
                  <a:srgbClr val="0070C0"/>
                </a:solidFill>
                <a:effectLst>
                  <a:outerShdw blurRad="38100" dist="38100" dir="2700000" algn="tl">
                    <a:srgbClr val="000000">
                      <a:alpha val="43137"/>
                    </a:srgbClr>
                  </a:outerShdw>
                </a:effectLst>
              </a:rPr>
              <a:t>Final Interpretations:</a:t>
            </a:r>
            <a:br>
              <a:rPr lang="en-US" b="1" i="1" u="sng" dirty="0" smtClean="0">
                <a:solidFill>
                  <a:srgbClr val="0070C0"/>
                </a:solidFill>
                <a:effectLst>
                  <a:outerShdw blurRad="38100" dist="38100" dir="2700000" algn="tl">
                    <a:srgbClr val="000000">
                      <a:alpha val="43137"/>
                    </a:srgbClr>
                  </a:outerShdw>
                </a:effectLst>
              </a:rPr>
            </a:br>
            <a:r>
              <a:rPr lang="en-US" dirty="0" smtClean="0"/>
              <a:t/>
            </a:r>
            <a:br>
              <a:rPr lang="en-US" dirty="0" smtClean="0"/>
            </a:br>
            <a:r>
              <a:rPr lang="en-US" dirty="0" smtClean="0"/>
              <a:t>- </a:t>
            </a:r>
            <a:r>
              <a:rPr lang="en-US" dirty="0" smtClean="0">
                <a:latin typeface="Bahnschrift Condensed" pitchFamily="34" charset="0"/>
              </a:rPr>
              <a:t>Among these two models, the model which is build with VIF is the Best Model in that we are getting 12 variables as significant variables.</a:t>
            </a:r>
            <a:br>
              <a:rPr lang="en-US" dirty="0" smtClean="0">
                <a:latin typeface="Bahnschrift Condensed" pitchFamily="34" charset="0"/>
              </a:rPr>
            </a:br>
            <a:r>
              <a:rPr lang="en-US" dirty="0" smtClean="0">
                <a:latin typeface="Bahnschrift Condensed" pitchFamily="34" charset="0"/>
              </a:rPr>
              <a:t/>
            </a:r>
            <a:br>
              <a:rPr lang="en-US" dirty="0" smtClean="0">
                <a:latin typeface="Bahnschrift Condensed" pitchFamily="34" charset="0"/>
              </a:rPr>
            </a:br>
            <a:r>
              <a:rPr lang="en-US" dirty="0" smtClean="0">
                <a:latin typeface="Bahnschrift Condensed" pitchFamily="34" charset="0"/>
              </a:rPr>
              <a:t>- For the future predictions it is simple to build a model for the machine taking a less memory.</a:t>
            </a:r>
            <a:br>
              <a:rPr lang="en-US" dirty="0" smtClean="0">
                <a:latin typeface="Bahnschrift Condensed" pitchFamily="34" charset="0"/>
              </a:rPr>
            </a:br>
            <a:endParaRPr lang="en-US" dirty="0">
              <a:latin typeface="Bahnschrift Condensed"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18" y="769861"/>
            <a:ext cx="7541303" cy="5121275"/>
          </a:xfrm>
        </p:spPr>
        <p:txBody>
          <a:bodyPr/>
          <a:lstStyle/>
          <a:p>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Decreasing Recipients of benefits according to SGB II October 2018 - Foreigners (%), </a:t>
            </a:r>
            <a:r>
              <a:rPr lang="en-US" sz="3200" smtClean="0">
                <a:latin typeface="Bahnschrift Condensed" pitchFamily="34" charset="0"/>
              </a:rPr>
              <a:t>then Increase </a:t>
            </a:r>
            <a:r>
              <a:rPr lang="en-US" sz="3200" dirty="0" smtClean="0">
                <a:latin typeface="Bahnschrift Condensed" pitchFamily="34" charset="0"/>
              </a:rPr>
              <a:t>in Vot19_14 and </a:t>
            </a:r>
            <a:r>
              <a:rPr lang="en-US" sz="3200" dirty="0" err="1" smtClean="0">
                <a:latin typeface="Bahnschrift Condensed" pitchFamily="34" charset="0"/>
              </a:rPr>
              <a:t>viceversa</a:t>
            </a:r>
            <a:r>
              <a:rPr lang="en-US" sz="3200" dirty="0" smtClean="0">
                <a:latin typeface="Bahnschrift Condensed" pitchFamily="34" charset="0"/>
              </a:rPr>
              <a:t>.</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Decreasing Recipients of SGB II benefits on 30.09.2013 - Persons in need of assistance who are not capable of gainful employment (%) , then Increase in Vot19_14</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endParaRPr lang="en-US" sz="3200" dirty="0">
              <a:latin typeface="Bahnschrift Condensed" pitchFamily="34" charset="0"/>
            </a:endParaRPr>
          </a:p>
        </p:txBody>
      </p:sp>
      <p:pic>
        <p:nvPicPr>
          <p:cNvPr id="5122" name="Picture 2"/>
          <p:cNvPicPr>
            <a:picLocks noChangeAspect="1" noChangeArrowheads="1"/>
          </p:cNvPicPr>
          <p:nvPr/>
        </p:nvPicPr>
        <p:blipFill>
          <a:blip r:embed="rId2"/>
          <a:srcRect/>
          <a:stretch>
            <a:fillRect/>
          </a:stretch>
        </p:blipFill>
        <p:spPr bwMode="auto">
          <a:xfrm>
            <a:off x="8264136" y="755419"/>
            <a:ext cx="3362325" cy="22955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255313" y="3062499"/>
            <a:ext cx="3409951" cy="22383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7376411" cy="5660921"/>
          </a:xfrm>
        </p:spPr>
        <p:txBody>
          <a:bodyPr/>
          <a:lstStyle/>
          <a:p>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Decreasing Disposable income of private households 2016 (€ per inhabitant), then </a:t>
            </a:r>
            <a:r>
              <a:rPr lang="en-US" sz="3200" dirty="0" err="1" smtClean="0">
                <a:latin typeface="Bahnschrift Condensed" pitchFamily="34" charset="0"/>
              </a:rPr>
              <a:t>Decrese</a:t>
            </a:r>
            <a:r>
              <a:rPr lang="en-US" sz="3200" dirty="0" smtClean="0">
                <a:latin typeface="Bahnschrift Condensed" pitchFamily="34" charset="0"/>
              </a:rPr>
              <a:t> in Vot19_14 and </a:t>
            </a:r>
            <a:r>
              <a:rPr lang="en-US" sz="3200" dirty="0" err="1" smtClean="0">
                <a:latin typeface="Bahnschrift Condensed" pitchFamily="34" charset="0"/>
              </a:rPr>
              <a:t>viceversa</a:t>
            </a:r>
            <a:r>
              <a:rPr lang="en-US" sz="3200" dirty="0" smtClean="0">
                <a:latin typeface="Bahnschrift Condensed" pitchFamily="34" charset="0"/>
              </a:rPr>
              <a:t>.</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General education: Graduates/degrees after graduation in 2012 - total incl. higher education entrance qualification (per 1000 inhabitants), then Increase in Vot19_14</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endParaRPr lang="en-US" sz="3200" dirty="0">
              <a:latin typeface="Bahnschrift Condensed" pitchFamily="34" charset="0"/>
            </a:endParaRPr>
          </a:p>
        </p:txBody>
      </p:sp>
      <p:pic>
        <p:nvPicPr>
          <p:cNvPr id="6146" name="Picture 2"/>
          <p:cNvPicPr>
            <a:picLocks noChangeAspect="1" noChangeArrowheads="1"/>
          </p:cNvPicPr>
          <p:nvPr/>
        </p:nvPicPr>
        <p:blipFill>
          <a:blip r:embed="rId2"/>
          <a:srcRect/>
          <a:stretch>
            <a:fillRect/>
          </a:stretch>
        </p:blipFill>
        <p:spPr bwMode="auto">
          <a:xfrm>
            <a:off x="8385463" y="929834"/>
            <a:ext cx="3419475" cy="22764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8400453" y="3202875"/>
            <a:ext cx="3419475" cy="22574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6881735" cy="5750862"/>
          </a:xfrm>
        </p:spPr>
        <p:txBody>
          <a:bodyPr/>
          <a:lstStyle/>
          <a:p>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Decreasing  Increase (+) or decrease (-) in population 2012 - Net migration (per 1000 inhabitants), then Decrease in Vot19_14 and vice-versa.</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Business advertisement statistics - Business registrations 2017 (per 1000 inhabitants), then Increase in Vot19_14</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endParaRPr lang="en-US" sz="3200" dirty="0">
              <a:latin typeface="Bahnschrift Condensed" pitchFamily="34" charset="0"/>
            </a:endParaRPr>
          </a:p>
        </p:txBody>
      </p:sp>
      <p:pic>
        <p:nvPicPr>
          <p:cNvPr id="7170" name="Picture 2"/>
          <p:cNvPicPr>
            <a:picLocks noChangeAspect="1" noChangeArrowheads="1"/>
          </p:cNvPicPr>
          <p:nvPr/>
        </p:nvPicPr>
        <p:blipFill>
          <a:blip r:embed="rId2"/>
          <a:srcRect/>
          <a:stretch>
            <a:fillRect/>
          </a:stretch>
        </p:blipFill>
        <p:spPr bwMode="auto">
          <a:xfrm>
            <a:off x="8341898" y="963874"/>
            <a:ext cx="3476625" cy="22383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8335028" y="3207636"/>
            <a:ext cx="3400425" cy="22479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7406391" cy="4956383"/>
          </a:xfrm>
        </p:spPr>
        <p:txBody>
          <a:bodyPr/>
          <a:lstStyle/>
          <a:p>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Decreasing Percentage share of foreign suspects of all suspects 2015, then Decrease in Vot19_14 and vice-versa.</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Increasing in Employees subject to social security contributions on 30.06.2012 - Agriculture, forestry and fishing (%), then Increase in Vot19_14</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endParaRPr lang="en-US" sz="3200" dirty="0">
              <a:latin typeface="Bahnschrift Condensed" pitchFamily="34" charset="0"/>
            </a:endParaRPr>
          </a:p>
        </p:txBody>
      </p:sp>
      <p:pic>
        <p:nvPicPr>
          <p:cNvPr id="8194" name="Picture 2"/>
          <p:cNvPicPr>
            <a:picLocks noChangeAspect="1" noChangeArrowheads="1"/>
          </p:cNvPicPr>
          <p:nvPr/>
        </p:nvPicPr>
        <p:blipFill>
          <a:blip r:embed="rId2"/>
          <a:srcRect/>
          <a:stretch>
            <a:fillRect/>
          </a:stretch>
        </p:blipFill>
        <p:spPr bwMode="auto">
          <a:xfrm>
            <a:off x="8513504" y="1048351"/>
            <a:ext cx="3343275" cy="22193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523731" y="3281180"/>
            <a:ext cx="3352800" cy="219075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7496331" cy="5181236"/>
          </a:xfrm>
        </p:spPr>
        <p:txBody>
          <a:bodyPr/>
          <a:lstStyle/>
          <a:p>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Increasing Completed dwellings 2017 (per 1000 inhabitants), then Increase in Vot19_14 and vice-versa.</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Increasing in Persons seeking protection according to the Central Register of Foreigners on 31.12.2017 - with rejected protection status (%), then Increase in Vot19_14 and vice-versa.</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endParaRPr lang="en-US" sz="3200" dirty="0">
              <a:latin typeface="Bahnschrift Condensed" pitchFamily="34" charset="0"/>
            </a:endParaRPr>
          </a:p>
        </p:txBody>
      </p:sp>
      <p:pic>
        <p:nvPicPr>
          <p:cNvPr id="9218" name="Picture 2"/>
          <p:cNvPicPr>
            <a:picLocks noChangeAspect="1" noChangeArrowheads="1"/>
          </p:cNvPicPr>
          <p:nvPr/>
        </p:nvPicPr>
        <p:blipFill>
          <a:blip r:embed="rId2"/>
          <a:srcRect/>
          <a:stretch>
            <a:fillRect/>
          </a:stretch>
        </p:blipFill>
        <p:spPr bwMode="auto">
          <a:xfrm>
            <a:off x="8503979" y="933190"/>
            <a:ext cx="3362325" cy="22098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8538720" y="3146974"/>
            <a:ext cx="3352800" cy="22193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196528" cy="5031334"/>
          </a:xfrm>
        </p:spPr>
        <p:txBody>
          <a:bodyPr/>
          <a:lstStyle/>
          <a:p>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Increasing General education: Graduates/degrees after 2012 - without lower secondary school leaving certificate (%), then Increase in Vot19_14 and vice-versa.</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r>
              <a:rPr lang="en-US" sz="3200" dirty="0" smtClean="0">
                <a:latin typeface="Bahnschrift Condensed" pitchFamily="34" charset="0"/>
              </a:rPr>
              <a:t>- If  Increasing in Sub-region value, then Increase in Vot19_14 and vice-versa.</a:t>
            </a:r>
            <a:br>
              <a:rPr lang="en-US" sz="3200" dirty="0" smtClean="0">
                <a:latin typeface="Bahnschrift Condensed" pitchFamily="34" charset="0"/>
              </a:rPr>
            </a:br>
            <a:r>
              <a:rPr lang="en-US" sz="3200" dirty="0" smtClean="0">
                <a:latin typeface="Bahnschrift Condensed" pitchFamily="34" charset="0"/>
              </a:rPr>
              <a:t/>
            </a:r>
            <a:br>
              <a:rPr lang="en-US" sz="3200" dirty="0" smtClean="0">
                <a:latin typeface="Bahnschrift Condensed" pitchFamily="34" charset="0"/>
              </a:rPr>
            </a:br>
            <a:endParaRPr lang="en-US" sz="3200" dirty="0">
              <a:latin typeface="Bahnschrift Condensed" pitchFamily="34" charset="0"/>
            </a:endParaRPr>
          </a:p>
        </p:txBody>
      </p:sp>
      <p:pic>
        <p:nvPicPr>
          <p:cNvPr id="10242" name="Picture 2"/>
          <p:cNvPicPr>
            <a:picLocks noChangeAspect="1" noChangeArrowheads="1"/>
          </p:cNvPicPr>
          <p:nvPr/>
        </p:nvPicPr>
        <p:blipFill>
          <a:blip r:embed="rId2"/>
          <a:srcRect/>
          <a:stretch>
            <a:fillRect/>
          </a:stretch>
        </p:blipFill>
        <p:spPr bwMode="auto">
          <a:xfrm>
            <a:off x="8479465" y="1063340"/>
            <a:ext cx="3381375" cy="22193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8479465" y="3286645"/>
            <a:ext cx="3381375" cy="2209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7" name="Picture 3"/>
          <p:cNvPicPr>
            <a:picLocks noChangeAspect="1" noChangeArrowheads="1"/>
          </p:cNvPicPr>
          <p:nvPr/>
        </p:nvPicPr>
        <p:blipFill>
          <a:blip r:embed="rId2"/>
          <a:srcRect/>
          <a:stretch>
            <a:fillRect/>
          </a:stretch>
        </p:blipFill>
        <p:spPr bwMode="auto">
          <a:xfrm>
            <a:off x="-1" y="-1"/>
            <a:ext cx="12192001" cy="6845239"/>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p:nvPr/>
        </p:nvSpPr>
        <p:spPr>
          <a:xfrm>
            <a:off x="2953062" y="2038662"/>
            <a:ext cx="5364247" cy="75709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5400" b="1" i="0" u="none" strike="noStrike" cap="none" dirty="0">
                <a:solidFill>
                  <a:srgbClr val="002060"/>
                </a:solidFill>
                <a:effectLst>
                  <a:outerShdw blurRad="38100" dist="38100" dir="2700000" algn="tl">
                    <a:srgbClr val="000000">
                      <a:alpha val="43137"/>
                    </a:srgbClr>
                  </a:outerShdw>
                </a:effectLst>
                <a:latin typeface="Lato Black"/>
                <a:ea typeface="Lato Black"/>
                <a:cs typeface="Lato Black"/>
                <a:sym typeface="Lato Black"/>
              </a:rPr>
              <a:t>THANK YOU!</a:t>
            </a:r>
            <a:endParaRPr sz="5400" b="1" dirty="0">
              <a:solidFill>
                <a:srgbClr val="00206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04711" y="839450"/>
            <a:ext cx="10508128" cy="47890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41350" y="1304147"/>
            <a:ext cx="8101247" cy="180027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169233" y="4459476"/>
            <a:ext cx="7704944" cy="1401678"/>
          </a:xfrm>
          <a:prstGeom prst="rect">
            <a:avLst/>
          </a:prstGeom>
          <a:noFill/>
          <a:ln w="9525">
            <a:noFill/>
            <a:miter lim="800000"/>
            <a:headEnd/>
            <a:tailEnd/>
          </a:ln>
          <a:effectLst/>
        </p:spPr>
      </p:pic>
      <p:sp>
        <p:nvSpPr>
          <p:cNvPr id="6" name="Title 5"/>
          <p:cNvSpPr>
            <a:spLocks noGrp="1"/>
          </p:cNvSpPr>
          <p:nvPr>
            <p:ph type="title"/>
          </p:nvPr>
        </p:nvSpPr>
        <p:spPr>
          <a:xfrm>
            <a:off x="838200" y="365126"/>
            <a:ext cx="10515600" cy="4056973"/>
          </a:xfrm>
        </p:spPr>
        <p:txBody>
          <a:bodyPr/>
          <a:lstStyle/>
          <a:p>
            <a:r>
              <a:rPr lang="en-US" b="1" i="1" u="sng" spc="300" dirty="0" smtClean="0">
                <a:solidFill>
                  <a:srgbClr val="00B050"/>
                </a:solidFill>
                <a:effectLst>
                  <a:outerShdw blurRad="38100" dist="38100" dir="2700000" algn="tl">
                    <a:srgbClr val="000000">
                      <a:alpha val="43137"/>
                    </a:srgbClr>
                  </a:outerShdw>
                </a:effectLst>
              </a:rPr>
              <a:t>Checking </a:t>
            </a:r>
            <a:r>
              <a:rPr lang="en-US" b="1" i="1" u="sng" spc="300" dirty="0" err="1" smtClean="0">
                <a:solidFill>
                  <a:srgbClr val="00B050"/>
                </a:solidFill>
                <a:effectLst>
                  <a:outerShdw blurRad="38100" dist="38100" dir="2700000" algn="tl">
                    <a:srgbClr val="000000">
                      <a:alpha val="43137"/>
                    </a:srgbClr>
                  </a:outerShdw>
                </a:effectLst>
              </a:rPr>
              <a:t>NaN</a:t>
            </a:r>
            <a:r>
              <a:rPr lang="en-US" b="1" i="1" u="sng" spc="300" dirty="0" smtClean="0">
                <a:solidFill>
                  <a:srgbClr val="00B050"/>
                </a:solidFill>
                <a:effectLst>
                  <a:outerShdw blurRad="38100" dist="38100" dir="2700000" algn="tl">
                    <a:srgbClr val="000000">
                      <a:alpha val="43137"/>
                    </a:srgbClr>
                  </a:outerShdw>
                </a:effectLst>
              </a:rPr>
              <a:t> Values:</a:t>
            </a:r>
            <a:br>
              <a:rPr lang="en-US" b="1" i="1" u="sng" spc="300" dirty="0" smtClean="0">
                <a:solidFill>
                  <a:srgbClr val="00B050"/>
                </a:solidFill>
                <a:effectLst>
                  <a:outerShdw blurRad="38100" dist="38100" dir="2700000" algn="tl">
                    <a:srgbClr val="000000">
                      <a:alpha val="43137"/>
                    </a:srgbClr>
                  </a:outerShdw>
                </a:effectLst>
              </a:rPr>
            </a:br>
            <a:r>
              <a:rPr lang="en-US" b="1" i="1" u="sng" spc="300" dirty="0" smtClean="0">
                <a:solidFill>
                  <a:srgbClr val="00B050"/>
                </a:solidFill>
                <a:effectLst>
                  <a:outerShdw blurRad="38100" dist="38100" dir="2700000" algn="tl">
                    <a:srgbClr val="000000">
                      <a:alpha val="43137"/>
                    </a:srgbClr>
                  </a:outerShdw>
                </a:effectLst>
              </a:rPr>
              <a:t/>
            </a:r>
            <a:br>
              <a:rPr lang="en-US" b="1" i="1" u="sng" spc="300" dirty="0" smtClean="0">
                <a:solidFill>
                  <a:srgbClr val="00B050"/>
                </a:solidFill>
                <a:effectLst>
                  <a:outerShdw blurRad="38100" dist="38100" dir="2700000" algn="tl">
                    <a:srgbClr val="000000">
                      <a:alpha val="43137"/>
                    </a:srgbClr>
                  </a:outerShdw>
                </a:effectLst>
              </a:rPr>
            </a:br>
            <a:r>
              <a:rPr lang="en-US" b="1" i="1" u="sng" spc="300" dirty="0" smtClean="0">
                <a:solidFill>
                  <a:srgbClr val="00B050"/>
                </a:solidFill>
                <a:effectLst>
                  <a:outerShdw blurRad="38100" dist="38100" dir="2700000" algn="tl">
                    <a:srgbClr val="000000">
                      <a:alpha val="43137"/>
                    </a:srgbClr>
                  </a:outerShdw>
                </a:effectLst>
              </a:rPr>
              <a:t/>
            </a:r>
            <a:br>
              <a:rPr lang="en-US" b="1" i="1" u="sng" spc="300" dirty="0" smtClean="0">
                <a:solidFill>
                  <a:srgbClr val="00B050"/>
                </a:solidFill>
                <a:effectLst>
                  <a:outerShdw blurRad="38100" dist="38100" dir="2700000" algn="tl">
                    <a:srgbClr val="000000">
                      <a:alpha val="43137"/>
                    </a:srgbClr>
                  </a:outerShdw>
                </a:effectLst>
              </a:rPr>
            </a:br>
            <a:r>
              <a:rPr lang="en-US" b="1" i="1" u="sng" spc="300" dirty="0" smtClean="0">
                <a:solidFill>
                  <a:srgbClr val="00B050"/>
                </a:solidFill>
                <a:effectLst>
                  <a:outerShdw blurRad="38100" dist="38100" dir="2700000" algn="tl">
                    <a:srgbClr val="000000">
                      <a:alpha val="43137"/>
                    </a:srgbClr>
                  </a:outerShdw>
                </a:effectLst>
              </a:rPr>
              <a:t/>
            </a:r>
            <a:br>
              <a:rPr lang="en-US" b="1" i="1" u="sng" spc="300" dirty="0" smtClean="0">
                <a:solidFill>
                  <a:srgbClr val="00B050"/>
                </a:solidFill>
                <a:effectLst>
                  <a:outerShdw blurRad="38100" dist="38100" dir="2700000" algn="tl">
                    <a:srgbClr val="000000">
                      <a:alpha val="43137"/>
                    </a:srgbClr>
                  </a:outerShdw>
                </a:effectLst>
              </a:rPr>
            </a:br>
            <a:r>
              <a:rPr lang="en-US" b="1" i="1" u="sng" spc="300" dirty="0" smtClean="0">
                <a:solidFill>
                  <a:srgbClr val="00B050"/>
                </a:solidFill>
                <a:effectLst>
                  <a:outerShdw blurRad="38100" dist="38100" dir="2700000" algn="tl">
                    <a:srgbClr val="000000">
                      <a:alpha val="43137"/>
                    </a:srgbClr>
                  </a:outerShdw>
                </a:effectLst>
              </a:rPr>
              <a:t/>
            </a:r>
            <a:br>
              <a:rPr lang="en-US" b="1" i="1" u="sng" spc="300" dirty="0" smtClean="0">
                <a:solidFill>
                  <a:srgbClr val="00B050"/>
                </a:solidFill>
                <a:effectLst>
                  <a:outerShdw blurRad="38100" dist="38100" dir="2700000" algn="tl">
                    <a:srgbClr val="000000">
                      <a:alpha val="43137"/>
                    </a:srgbClr>
                  </a:outerShdw>
                </a:effectLst>
              </a:rPr>
            </a:br>
            <a:r>
              <a:rPr lang="en-US" b="1" i="1" u="sng" spc="300" dirty="0" smtClean="0">
                <a:solidFill>
                  <a:srgbClr val="00B050"/>
                </a:solidFill>
                <a:effectLst>
                  <a:outerShdw blurRad="38100" dist="38100" dir="2700000" algn="tl">
                    <a:srgbClr val="000000">
                      <a:alpha val="43137"/>
                    </a:srgbClr>
                  </a:outerShdw>
                </a:effectLst>
              </a:rPr>
              <a:t>Imputing </a:t>
            </a:r>
            <a:r>
              <a:rPr lang="en-US" b="1" i="1" u="sng" spc="300" dirty="0" err="1" smtClean="0">
                <a:solidFill>
                  <a:srgbClr val="00B050"/>
                </a:solidFill>
                <a:effectLst>
                  <a:outerShdw blurRad="38100" dist="38100" dir="2700000" algn="tl">
                    <a:srgbClr val="000000">
                      <a:alpha val="43137"/>
                    </a:srgbClr>
                  </a:outerShdw>
                </a:effectLst>
              </a:rPr>
              <a:t>NaN</a:t>
            </a:r>
            <a:r>
              <a:rPr lang="en-US" b="1" i="1" u="sng" spc="300" dirty="0" smtClean="0">
                <a:solidFill>
                  <a:srgbClr val="00B050"/>
                </a:solidFill>
                <a:effectLst>
                  <a:outerShdw blurRad="38100" dist="38100" dir="2700000" algn="tl">
                    <a:srgbClr val="000000">
                      <a:alpha val="43137"/>
                    </a:srgbClr>
                  </a:outerShdw>
                </a:effectLst>
              </a:rPr>
              <a:t> Values with Median:</a:t>
            </a:r>
            <a:endParaRPr lang="en-US" b="1" i="1" u="sng" spc="300" dirty="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83990"/>
          </a:xfrm>
        </p:spPr>
        <p:txBody>
          <a:bodyPr/>
          <a:lstStyle/>
          <a:p>
            <a:r>
              <a:rPr lang="en-US" b="1" i="1" u="sng" spc="300" dirty="0" smtClean="0">
                <a:solidFill>
                  <a:srgbClr val="FF0000"/>
                </a:solidFill>
                <a:effectLst>
                  <a:outerShdw blurRad="38100" dist="38100" dir="2700000" algn="tl">
                    <a:srgbClr val="000000">
                      <a:alpha val="43137"/>
                    </a:srgbClr>
                  </a:outerShdw>
                </a:effectLst>
              </a:rPr>
              <a:t/>
            </a:r>
            <a:br>
              <a:rPr lang="en-US" b="1" i="1" u="sng" spc="300" dirty="0" smtClean="0">
                <a:solidFill>
                  <a:srgbClr val="FF0000"/>
                </a:solidFill>
                <a:effectLst>
                  <a:outerShdw blurRad="38100" dist="38100" dir="2700000" algn="tl">
                    <a:srgbClr val="000000">
                      <a:alpha val="43137"/>
                    </a:srgbClr>
                  </a:outerShdw>
                </a:effectLst>
              </a:rPr>
            </a:br>
            <a:r>
              <a:rPr lang="en-US" b="1" i="1" u="sng" spc="300" dirty="0" smtClean="0">
                <a:solidFill>
                  <a:srgbClr val="FF0000"/>
                </a:solidFill>
                <a:effectLst>
                  <a:outerShdw blurRad="38100" dist="38100" dir="2700000" algn="tl">
                    <a:srgbClr val="000000">
                      <a:alpha val="43137"/>
                    </a:srgbClr>
                  </a:outerShdw>
                </a:effectLst>
              </a:rPr>
              <a:t>Distribution of Dependent Variable:</a:t>
            </a:r>
            <a:endParaRPr lang="en-US" b="1" i="1" u="sng" spc="300" dirty="0">
              <a:solidFill>
                <a:srgbClr val="FF0000"/>
              </a:solidFill>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a:srcRect/>
          <a:stretch>
            <a:fillRect/>
          </a:stretch>
        </p:blipFill>
        <p:spPr bwMode="auto">
          <a:xfrm>
            <a:off x="1303099" y="1753851"/>
            <a:ext cx="5817231" cy="4695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13" y="200233"/>
            <a:ext cx="10515600" cy="4866442"/>
          </a:xfrm>
        </p:spPr>
        <p:txBody>
          <a:bodyPr/>
          <a:lstStyle/>
          <a:p>
            <a:r>
              <a:rPr lang="en-US" b="1" i="1" u="sng" spc="300" dirty="0" smtClean="0">
                <a:solidFill>
                  <a:srgbClr val="FF0000"/>
                </a:solidFill>
                <a:effectLst>
                  <a:outerShdw blurRad="38100" dist="38100" dir="2700000" algn="tl">
                    <a:srgbClr val="000000">
                      <a:alpha val="43137"/>
                    </a:srgbClr>
                  </a:outerShdw>
                </a:effectLst>
              </a:rPr>
              <a:t/>
            </a:r>
            <a:br>
              <a:rPr lang="en-US" b="1" i="1" u="sng" spc="300" dirty="0" smtClean="0">
                <a:solidFill>
                  <a:srgbClr val="FF0000"/>
                </a:solidFill>
                <a:effectLst>
                  <a:outerShdw blurRad="38100" dist="38100" dir="2700000" algn="tl">
                    <a:srgbClr val="000000">
                      <a:alpha val="43137"/>
                    </a:srgbClr>
                  </a:outerShdw>
                </a:effectLst>
              </a:rPr>
            </a:br>
            <a:r>
              <a:rPr lang="en-US" b="1" i="1" u="sng" spc="300" dirty="0" smtClean="0">
                <a:solidFill>
                  <a:srgbClr val="FF0000"/>
                </a:solidFill>
                <a:effectLst>
                  <a:outerShdw blurRad="38100" dist="38100" dir="2700000" algn="tl">
                    <a:srgbClr val="000000">
                      <a:alpha val="43137"/>
                    </a:srgbClr>
                  </a:outerShdw>
                </a:effectLst>
              </a:rPr>
              <a:t>Observations for Dependent variable:</a:t>
            </a:r>
            <a:r>
              <a:rPr lang="en-US" b="1" dirty="0" smtClean="0"/>
              <a:t/>
            </a:r>
            <a:br>
              <a:rPr lang="en-US" b="1" dirty="0" smtClean="0"/>
            </a:br>
            <a:r>
              <a:rPr lang="en-US" b="1" dirty="0" smtClean="0"/>
              <a:t/>
            </a:r>
            <a:br>
              <a:rPr lang="en-US" b="1" dirty="0" smtClean="0"/>
            </a:br>
            <a:r>
              <a:rPr lang="en-US" b="1" dirty="0" smtClean="0"/>
              <a:t>- </a:t>
            </a:r>
            <a:r>
              <a:rPr lang="en-US" dirty="0" smtClean="0"/>
              <a:t>Dependent variable having positive     </a:t>
            </a:r>
            <a:r>
              <a:rPr lang="en-US" dirty="0" err="1" smtClean="0"/>
              <a:t>skewness</a:t>
            </a:r>
            <a:r>
              <a:rPr lang="en-US" dirty="0" smtClean="0"/>
              <a:t>.</a:t>
            </a:r>
            <a:br>
              <a:rPr lang="en-US" dirty="0" smtClean="0"/>
            </a:br>
            <a:r>
              <a:rPr lang="en-US" dirty="0" smtClean="0"/>
              <a:t>- 0 to 5 values are </a:t>
            </a:r>
            <a:r>
              <a:rPr lang="en-US" dirty="0" err="1" smtClean="0"/>
              <a:t>are</a:t>
            </a:r>
            <a:r>
              <a:rPr lang="en-US" dirty="0" smtClean="0"/>
              <a:t> having high.</a:t>
            </a:r>
            <a:br>
              <a:rPr lang="en-US" dirty="0" smtClean="0"/>
            </a:br>
            <a:r>
              <a:rPr lang="en-US" dirty="0" smtClean="0"/>
              <a:t>- It is a Right Skewed Distribution.</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106285"/>
          </a:xfrm>
        </p:spPr>
        <p:txBody>
          <a:bodyPr/>
          <a:lstStyle/>
          <a:p>
            <a:pPr algn="ctr"/>
            <a:r>
              <a:rPr lang="en-US" sz="6000" b="1" u="sng" spc="300" dirty="0" smtClean="0">
                <a:solidFill>
                  <a:schemeClr val="accent5"/>
                </a:solidFill>
                <a:effectLst>
                  <a:outerShdw blurRad="38100" dist="38100" dir="2700000" algn="tl">
                    <a:srgbClr val="000000">
                      <a:alpha val="43137"/>
                    </a:srgbClr>
                  </a:outerShdw>
                </a:effectLst>
              </a:rPr>
              <a:t/>
            </a:r>
            <a:br>
              <a:rPr lang="en-US" sz="6000" b="1" u="sng" spc="300" dirty="0" smtClean="0">
                <a:solidFill>
                  <a:schemeClr val="accent5"/>
                </a:solidFill>
                <a:effectLst>
                  <a:outerShdw blurRad="38100" dist="38100" dir="2700000" algn="tl">
                    <a:srgbClr val="000000">
                      <a:alpha val="43137"/>
                    </a:srgbClr>
                  </a:outerShdw>
                </a:effectLst>
              </a:rPr>
            </a:br>
            <a:r>
              <a:rPr lang="en-US" sz="6000" b="1" u="sng" spc="300" dirty="0" smtClean="0">
                <a:solidFill>
                  <a:schemeClr val="accent5"/>
                </a:solidFill>
                <a:effectLst>
                  <a:outerShdw blurRad="38100" dist="38100" dir="2700000" algn="tl">
                    <a:srgbClr val="000000">
                      <a:alpha val="43137"/>
                    </a:srgbClr>
                  </a:outerShdw>
                </a:effectLst>
              </a:rPr>
              <a:t/>
            </a:r>
            <a:br>
              <a:rPr lang="en-US" sz="6000" b="1" u="sng" spc="300" dirty="0" smtClean="0">
                <a:solidFill>
                  <a:schemeClr val="accent5"/>
                </a:solidFill>
                <a:effectLst>
                  <a:outerShdw blurRad="38100" dist="38100" dir="2700000" algn="tl">
                    <a:srgbClr val="000000">
                      <a:alpha val="43137"/>
                    </a:srgbClr>
                  </a:outerShdw>
                </a:effectLst>
              </a:rPr>
            </a:br>
            <a:r>
              <a:rPr lang="en-US" sz="6000" b="1" u="sng" spc="300" dirty="0" smtClean="0">
                <a:solidFill>
                  <a:schemeClr val="accent5"/>
                </a:solidFill>
                <a:effectLst>
                  <a:outerShdw blurRad="38100" dist="38100" dir="2700000" algn="tl">
                    <a:srgbClr val="000000">
                      <a:alpha val="43137"/>
                    </a:srgbClr>
                  </a:outerShdw>
                </a:effectLst>
              </a:rPr>
              <a:t>Visualizing the Variables with respect to Dependent variable</a:t>
            </a:r>
            <a:endParaRPr lang="en-US" sz="6000" b="1" u="sng" spc="300" dirty="0">
              <a:solidFill>
                <a:schemeClr val="accent5"/>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2393</TotalTime>
  <Words>309</Words>
  <Application>Microsoft Office PowerPoint</Application>
  <PresentationFormat>Custom</PresentationFormat>
  <Paragraphs>50</Paragraphs>
  <Slides>49</Slides>
  <Notes>4</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Equity</vt:lpstr>
      <vt:lpstr>Slide 1</vt:lpstr>
      <vt:lpstr> Problem Statement:  - The data set explains about AfD (Alternative for Germany) is a political party in Germany  - AfD having changes in 2014 and 2019elections due to some effected reasons  - We are finding that what are the due effectors change in voting percent as 2014 to 2019  </vt:lpstr>
      <vt:lpstr>Slide 3</vt:lpstr>
      <vt:lpstr>Slide 4</vt:lpstr>
      <vt:lpstr>Slide 5</vt:lpstr>
      <vt:lpstr>Checking NaN Values:     Imputing NaN Values with Median:</vt:lpstr>
      <vt:lpstr> Distribution of Dependent Variable:</vt:lpstr>
      <vt:lpstr> Observations for Dependent variable:  - Dependent variable having positive     skewness. - 0 to 5 values are are having high. - It is a Right Skewed Distribution. </vt:lpstr>
      <vt:lpstr>  Visualizing the Variables with respect to Dependent variable</vt:lpstr>
      <vt:lpstr>Slide 10</vt:lpstr>
      <vt:lpstr>Slide 11</vt:lpstr>
      <vt:lpstr>Slide 12</vt:lpstr>
      <vt:lpstr> Outliers are presented in the DataFrame:</vt:lpstr>
      <vt:lpstr>Slide 14</vt:lpstr>
      <vt:lpstr>Slide 15</vt:lpstr>
      <vt:lpstr>Slide 16</vt:lpstr>
      <vt:lpstr> The Dependent variable also having the outliers:</vt:lpstr>
      <vt:lpstr>Observations for Numerical Independent variables to the dependent variable(vot19_14):  1. Only few Independent variables are relation with the Dependent Varible.  2. There are huge independent variables are there, so, first we calculate the relations of Independent and dependent variable which of the values are greater than 0.5 correlation (correlation always in between -1 and 1)  3. If the correlation between two variables is -1 to 0, then it is negative correlation  4. If the correlation between two variables is 0 to 1, then it is positive correlation </vt:lpstr>
      <vt:lpstr> Selecting features based on correlation:  Correlation Method:  * How does correlation help in feature selection? Features with high correlation are more linearly dependent and hence have almost the same effect on the dependent variable. So, when two features have high correlation, we can drop one of the two features.   </vt:lpstr>
      <vt:lpstr>Slide 20</vt:lpstr>
      <vt:lpstr>Slide 21</vt:lpstr>
      <vt:lpstr>Slide 22</vt:lpstr>
      <vt:lpstr>Slide 23</vt:lpstr>
      <vt:lpstr>Slide 24</vt:lpstr>
      <vt:lpstr>  Distribution of feature Analysis Variables:</vt:lpstr>
      <vt:lpstr>Slide 26</vt:lpstr>
      <vt:lpstr>Slide 27</vt:lpstr>
      <vt:lpstr>Slide 28</vt:lpstr>
      <vt:lpstr>Slide 29</vt:lpstr>
      <vt:lpstr>Slide 30</vt:lpstr>
      <vt:lpstr>Slide 31</vt:lpstr>
      <vt:lpstr>Slide 32</vt:lpstr>
      <vt:lpstr> Observations for the model:  - For this model the significant variables  are:   hartz_foreign_2018 , hartz_no_empl_2018 , disposable_inc_2016 , graduates_sec_2012 , net_migration_2012,  business_reg_2012 , f_crime_2015 , empl_agr_2012 ,dwellings_2017 ,  subregion protection_rejected_2017,  graduates_without_secondary_2012   - For this model R-square is 0.81 for train data and 0.80 for  test data Mean Squared Error is 5.400248571680483   </vt:lpstr>
      <vt:lpstr>Slide 34</vt:lpstr>
      <vt:lpstr> Procedure for OLS model:  1. This is the second method without using any Correlation and Multi-collinearity.  2. Directly we finding the significant variables with using OLS model for all variables at a time with using for loop then which variables are having greater than 0.05 p-value those variables are deleted one by one and remaining variables are append to the new data set which we are given </vt:lpstr>
      <vt:lpstr>Slide 36</vt:lpstr>
      <vt:lpstr>Slide 37</vt:lpstr>
      <vt:lpstr>Observations for the Model:  For this model  the  significant  variables  are :  'subregion',  ‘turnout14',  'ove18_13',  'age_25_34_2017', 'age_35_59_2017',  'dwellings_2017',  'space_per_app_2017', 'space_per_inh_2017',  'vehicles_2018', 'graduates_lower_secondary_2017',  'graduates_higher_2017', 'business_reg_2017',  'insolvencies_2017',  'empl_agr_2018', 'empl_com_hotel_2018',  'hartz_total_2018',  'hartz_foreign_2018', 'unempl_total_2019',  'unempl_male_2019',  'unempl_female_2019', 'unempl_55_64_2019',  'birth_balance_2017_2012', 'graduates_lower_secondary_2017_2012',  </vt:lpstr>
      <vt:lpstr>Slide 39</vt:lpstr>
      <vt:lpstr> </vt:lpstr>
      <vt:lpstr> Final Interpretations:  - Among these two models, the model which is build with VIF is the Best Model in that we are getting 12 variables as significant variables.  - For the future predictions it is simple to build a model for the machine taking a less memory. </vt:lpstr>
      <vt:lpstr> - If Decreasing Recipients of benefits according to SGB II October 2018 - Foreigners (%), then Increase in Vot19_14 and viceversa.   - If Decreasing Recipients of SGB II benefits on 30.09.2013 - Persons in need of assistance who are not capable of gainful employment (%) , then Increase in Vot19_14  </vt:lpstr>
      <vt:lpstr>  - If Decreasing Disposable income of private households 2016 (€ per inhabitant), then Decrese in Vot19_14 and viceversa.   - If General education: Graduates/degrees after graduation in 2012 - total incl. higher education entrance qualification (per 1000 inhabitants), then Increase in Vot19_14  </vt:lpstr>
      <vt:lpstr>  - If Decreasing  Increase (+) or decrease (-) in population 2012 - Net migration (per 1000 inhabitants), then Decrease in Vot19_14 and vice-versa.   - If Business advertisement statistics - Business registrations 2017 (per 1000 inhabitants), then Increase in Vot19_14  </vt:lpstr>
      <vt:lpstr>  - If Decreasing Percentage share of foreign suspects of all suspects 2015, then Decrease in Vot19_14 and vice-versa.   - If  Increasing in Employees subject to social security contributions on 30.06.2012 - Agriculture, forestry and fishing (%), then Increase in Vot19_14  </vt:lpstr>
      <vt:lpstr>  - If Increasing Completed dwellings 2017 (per 1000 inhabitants), then Increase in Vot19_14 and vice-versa.   - If  Increasing in Persons seeking protection according to the Central Register of Foreigners on 31.12.2017 - with rejected protection status (%), then Increase in Vot19_14 and vice-versa.  </vt:lpstr>
      <vt:lpstr>  - If Increasing General education: Graduates/degrees after 2012 - without lower secondary school leaving certificate (%), then Increase in Vot19_14 and vice-versa.   - If  Increasing in Sub-region value, then Increase in Vot19_14 and vice-versa.  </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kiran kumar</cp:lastModifiedBy>
  <cp:revision>45</cp:revision>
  <dcterms:created xsi:type="dcterms:W3CDTF">2019-05-25T12:09:40Z</dcterms:created>
  <dcterms:modified xsi:type="dcterms:W3CDTF">2020-01-30T08:31:59Z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