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3"/>
    <p:sldId id="270" r:id="rId4"/>
    <p:sldId id="259" r:id="rId5"/>
    <p:sldId id="269" r:id="rId6"/>
    <p:sldId id="257" r:id="rId7"/>
    <p:sldId id="271" r:id="rId8"/>
    <p:sldId id="272" r:id="rId9"/>
    <p:sldId id="273" r:id="rId10"/>
    <p:sldId id="274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</a:t>
            </a:r>
            <a:r>
              <a:rPr lang="en-US"/>
              <a:t>pecifications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28650" y="1825625"/>
          <a:ext cx="7886700" cy="427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61150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Metric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value</a:t>
                      </a:r>
                      <a:endParaRPr lang="x-none"/>
                    </a:p>
                  </a:txBody>
                  <a:tcPr anchor="ctr" anchorCtr="0"/>
                </a:tc>
              </a:tr>
              <a:tr h="61087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cycles for encrytion/decryption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513</a:t>
                      </a:r>
                      <a:endParaRPr lang="x-none"/>
                    </a:p>
                  </a:txBody>
                  <a:tcPr anchor="ctr" anchorCtr="0"/>
                </a:tc>
              </a:tr>
              <a:tr h="61150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cycles for round key generation 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2574</a:t>
                      </a:r>
                      <a:endParaRPr lang="x-none"/>
                    </a:p>
                  </a:txBody>
                  <a:tcPr anchor="ctr" anchorCtr="0"/>
                </a:tc>
              </a:tr>
              <a:tr h="61087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clock frequency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135MHz (on-board)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76.8MHz (timing analysis)</a:t>
                      </a:r>
                      <a:endParaRPr lang="x-none"/>
                    </a:p>
                  </a:txBody>
                  <a:tcPr anchor="ctr" anchorCtr="0"/>
                </a:tc>
              </a:tr>
              <a:tr h="61150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utilization (LUTs)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3.27%</a:t>
                      </a:r>
                      <a:endParaRPr lang="x-none"/>
                    </a:p>
                  </a:txBody>
                  <a:tcPr anchor="ctr" anchorCtr="0"/>
                </a:tc>
              </a:tr>
              <a:tr h="61087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test cases for functional 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1000*3 + 10*100</a:t>
                      </a:r>
                      <a:endParaRPr lang="x-none"/>
                    </a:p>
                  </a:txBody>
                  <a:tcPr anchor="ctr" anchorCtr="0"/>
                </a:tc>
              </a:tr>
              <a:tr h="61150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test cases for timing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5*3 + 2*5</a:t>
                      </a:r>
                      <a:endParaRPr lang="x-none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RC5 program FSM</a:t>
            </a:r>
            <a:endParaRPr lang="x-none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1131570" y="1641475"/>
            <a:ext cx="7046595" cy="3988435"/>
            <a:chOff x="2087" y="2738"/>
            <a:chExt cx="8166" cy="4400"/>
          </a:xfrm>
        </p:grpSpPr>
        <p:sp>
          <p:nvSpPr>
            <p:cNvPr id="9" name="Rounded Rectangle 8"/>
            <p:cNvSpPr/>
            <p:nvPr/>
          </p:nvSpPr>
          <p:spPr>
            <a:xfrm>
              <a:off x="2087" y="3303"/>
              <a:ext cx="1117" cy="48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 sz="1600">
                  <a:latin typeface="Ubuntu Mono" charset="0"/>
                </a:rPr>
                <a:t>Menu 1</a:t>
              </a:r>
              <a:endParaRPr lang="x-none" altLang="en-US" sz="1600">
                <a:latin typeface="Ubuntu Mono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07" y="4151"/>
              <a:ext cx="1117" cy="48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 sz="1600">
                  <a:latin typeface="Ubuntu Mono" charset="0"/>
                </a:rPr>
                <a:t>Menu 2</a:t>
              </a:r>
              <a:endParaRPr lang="x-none" altLang="en-US" sz="1600">
                <a:latin typeface="Ubuntu Mono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03" y="4987"/>
              <a:ext cx="1117" cy="48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 sz="1600">
                  <a:latin typeface="Ubuntu Mono" charset="0"/>
                </a:rPr>
                <a:t>Menu 3</a:t>
              </a:r>
              <a:endParaRPr lang="x-none" altLang="en-US" sz="1600">
                <a:latin typeface="Ubuntu Mono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15" y="5827"/>
              <a:ext cx="1117" cy="48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 sz="1600">
                  <a:latin typeface="Ubuntu Mono" charset="0"/>
                </a:rPr>
                <a:t>Menu 4</a:t>
              </a:r>
              <a:endParaRPr lang="x-none" altLang="en-US" sz="1600">
                <a:latin typeface="Ubuntu Mono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151" y="6655"/>
              <a:ext cx="1117" cy="48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 sz="1600">
                  <a:latin typeface="Ubuntu Mono" charset="0"/>
                </a:rPr>
                <a:t>Menu 5</a:t>
              </a:r>
              <a:endParaRPr lang="x-none" altLang="en-US" sz="1600">
                <a:latin typeface="Ubuntu Mono" charset="0"/>
              </a:endParaRPr>
            </a:p>
          </p:txBody>
        </p:sp>
        <p:sp>
          <p:nvSpPr>
            <p:cNvPr id="25" name="Curved Right Arrow 24"/>
            <p:cNvSpPr/>
            <p:nvPr/>
          </p:nvSpPr>
          <p:spPr>
            <a:xfrm>
              <a:off x="2219" y="6308"/>
              <a:ext cx="203" cy="348"/>
            </a:xfrm>
            <a:prstGeom prst="curv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6" name="Curved Right Arrow 25"/>
            <p:cNvSpPr/>
            <p:nvPr/>
          </p:nvSpPr>
          <p:spPr>
            <a:xfrm rot="10800000">
              <a:off x="2945" y="6292"/>
              <a:ext cx="203" cy="348"/>
            </a:xfrm>
            <a:prstGeom prst="curv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2355" y="6248"/>
              <a:ext cx="648" cy="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>
                  <a:solidFill>
                    <a:schemeClr val="accent2"/>
                  </a:solidFill>
                  <a:latin typeface="Ubuntu Mono" charset="0"/>
                </a:rPr>
                <a:t>L/R</a:t>
              </a:r>
              <a:endParaRPr lang="x-none" altLang="en-US" sz="1600">
                <a:solidFill>
                  <a:schemeClr val="accent2"/>
                </a:solidFill>
                <a:latin typeface="Ubuntu Mono" charset="0"/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3233" y="3481"/>
              <a:ext cx="900" cy="119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3241" y="5157"/>
              <a:ext cx="900" cy="119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148" y="3289"/>
              <a:ext cx="1199" cy="48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 sz="1600">
                  <a:latin typeface="Ubuntu Mono" charset="0"/>
                </a:rPr>
                <a:t>ukey_in</a:t>
              </a:r>
              <a:endParaRPr lang="x-none" altLang="en-US" sz="1600">
                <a:latin typeface="Ubuntu Mono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156" y="4977"/>
              <a:ext cx="1199" cy="48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 sz="1600">
                  <a:latin typeface="Ubuntu Mono" charset="0"/>
                </a:rPr>
                <a:t>text_in</a:t>
              </a:r>
              <a:endParaRPr lang="x-none" altLang="en-US" sz="1600">
                <a:latin typeface="Ubuntu Mono" charset="0"/>
              </a:endParaRPr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3229" y="4329"/>
              <a:ext cx="900" cy="119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144" y="4137"/>
              <a:ext cx="1199" cy="48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 sz="1600">
                  <a:latin typeface="Ubuntu Mono" charset="0"/>
                </a:rPr>
                <a:t>key_exp</a:t>
              </a:r>
              <a:endParaRPr lang="x-none" altLang="en-US" sz="1600">
                <a:latin typeface="Ubuntu Mono" charset="0"/>
              </a:endParaRPr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3253" y="6021"/>
              <a:ext cx="900" cy="119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168" y="5829"/>
              <a:ext cx="1199" cy="48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 sz="1600">
                  <a:latin typeface="Ubuntu Mono" charset="0"/>
                </a:rPr>
                <a:t>enc</a:t>
              </a:r>
              <a:endParaRPr lang="x-none" altLang="en-US" sz="1600">
                <a:latin typeface="Ubuntu Mono" charset="0"/>
              </a:endParaRPr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3289" y="6837"/>
              <a:ext cx="900" cy="119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204" y="6645"/>
              <a:ext cx="1199" cy="48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 sz="1600">
                  <a:latin typeface="Ubuntu Mono" charset="0"/>
                </a:rPr>
                <a:t>dec</a:t>
              </a:r>
              <a:endParaRPr lang="x-none" altLang="en-US" sz="1600">
                <a:latin typeface="Ubuntu Mono" charset="0"/>
              </a:endParaRPr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5401" y="6837"/>
              <a:ext cx="900" cy="119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316" y="6645"/>
              <a:ext cx="1199" cy="48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 sz="1600">
                  <a:latin typeface="Ubuntu Mono" charset="0"/>
                </a:rPr>
                <a:t>display</a:t>
              </a:r>
              <a:endParaRPr lang="x-none" altLang="en-US" sz="1600">
                <a:latin typeface="Ubuntu Mono" charset="0"/>
              </a:endParaRPr>
            </a:p>
          </p:txBody>
        </p:sp>
        <p:sp>
          <p:nvSpPr>
            <p:cNvPr id="43" name="Curved Right Arrow 42"/>
            <p:cNvSpPr/>
            <p:nvPr/>
          </p:nvSpPr>
          <p:spPr>
            <a:xfrm>
              <a:off x="2215" y="5488"/>
              <a:ext cx="203" cy="348"/>
            </a:xfrm>
            <a:prstGeom prst="curv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44" name="Curved Right Arrow 43"/>
            <p:cNvSpPr/>
            <p:nvPr/>
          </p:nvSpPr>
          <p:spPr>
            <a:xfrm rot="10800000">
              <a:off x="2941" y="5472"/>
              <a:ext cx="203" cy="348"/>
            </a:xfrm>
            <a:prstGeom prst="curv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45" name="Text Box 44"/>
            <p:cNvSpPr txBox="1"/>
            <p:nvPr/>
          </p:nvSpPr>
          <p:spPr>
            <a:xfrm>
              <a:off x="2351" y="5428"/>
              <a:ext cx="648" cy="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>
                  <a:solidFill>
                    <a:schemeClr val="accent2"/>
                  </a:solidFill>
                  <a:latin typeface="Ubuntu Mono" charset="0"/>
                </a:rPr>
                <a:t>L/R</a:t>
              </a:r>
              <a:endParaRPr lang="x-none" altLang="en-US" sz="1600">
                <a:solidFill>
                  <a:schemeClr val="accent2"/>
                </a:solidFill>
                <a:latin typeface="Ubuntu Mono" charset="0"/>
              </a:endParaRPr>
            </a:p>
          </p:txBody>
        </p:sp>
        <p:sp>
          <p:nvSpPr>
            <p:cNvPr id="46" name="Curved Right Arrow 45"/>
            <p:cNvSpPr/>
            <p:nvPr/>
          </p:nvSpPr>
          <p:spPr>
            <a:xfrm>
              <a:off x="2203" y="4636"/>
              <a:ext cx="203" cy="348"/>
            </a:xfrm>
            <a:prstGeom prst="curv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47" name="Curved Right Arrow 46"/>
            <p:cNvSpPr/>
            <p:nvPr/>
          </p:nvSpPr>
          <p:spPr>
            <a:xfrm rot="10800000">
              <a:off x="2929" y="4620"/>
              <a:ext cx="203" cy="348"/>
            </a:xfrm>
            <a:prstGeom prst="curv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2339" y="4576"/>
              <a:ext cx="648" cy="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>
                  <a:solidFill>
                    <a:schemeClr val="accent2"/>
                  </a:solidFill>
                  <a:latin typeface="Ubuntu Mono" charset="0"/>
                </a:rPr>
                <a:t>L/R</a:t>
              </a:r>
              <a:endParaRPr lang="x-none" altLang="en-US" sz="1600">
                <a:solidFill>
                  <a:schemeClr val="accent2"/>
                </a:solidFill>
                <a:latin typeface="Ubuntu Mono" charset="0"/>
              </a:endParaRPr>
            </a:p>
          </p:txBody>
        </p:sp>
        <p:sp>
          <p:nvSpPr>
            <p:cNvPr id="49" name="Curved Right Arrow 48"/>
            <p:cNvSpPr/>
            <p:nvPr/>
          </p:nvSpPr>
          <p:spPr>
            <a:xfrm>
              <a:off x="2191" y="3808"/>
              <a:ext cx="203" cy="348"/>
            </a:xfrm>
            <a:prstGeom prst="curv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50" name="Curved Right Arrow 49"/>
            <p:cNvSpPr/>
            <p:nvPr/>
          </p:nvSpPr>
          <p:spPr>
            <a:xfrm rot="10800000">
              <a:off x="2917" y="3792"/>
              <a:ext cx="203" cy="348"/>
            </a:xfrm>
            <a:prstGeom prst="curv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51" name="Text Box 50"/>
            <p:cNvSpPr txBox="1"/>
            <p:nvPr/>
          </p:nvSpPr>
          <p:spPr>
            <a:xfrm>
              <a:off x="2327" y="3748"/>
              <a:ext cx="648" cy="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>
                  <a:solidFill>
                    <a:schemeClr val="accent2"/>
                  </a:solidFill>
                  <a:latin typeface="Ubuntu Mono" charset="0"/>
                </a:rPr>
                <a:t>L/R</a:t>
              </a:r>
              <a:endParaRPr lang="x-none" altLang="en-US" sz="1600">
                <a:solidFill>
                  <a:schemeClr val="accent2"/>
                </a:solidFill>
                <a:latin typeface="Ubuntu Mono" charset="0"/>
              </a:endParaRPr>
            </a:p>
          </p:txBody>
        </p:sp>
        <p:sp>
          <p:nvSpPr>
            <p:cNvPr id="52" name="Curved Right Arrow 51"/>
            <p:cNvSpPr/>
            <p:nvPr/>
          </p:nvSpPr>
          <p:spPr>
            <a:xfrm rot="10800000">
              <a:off x="7568" y="6600"/>
              <a:ext cx="289" cy="504"/>
            </a:xfrm>
            <a:prstGeom prst="curv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53" name="Text Box 52"/>
            <p:cNvSpPr txBox="1"/>
            <p:nvPr/>
          </p:nvSpPr>
          <p:spPr>
            <a:xfrm>
              <a:off x="7805" y="6624"/>
              <a:ext cx="2448" cy="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>
                  <a:solidFill>
                    <a:schemeClr val="accent2"/>
                  </a:solidFill>
                  <a:latin typeface="Ubuntu Mono" charset="0"/>
                </a:rPr>
                <a:t>L/R to switch bits</a:t>
              </a:r>
              <a:endParaRPr lang="x-none" altLang="en-US" sz="1600">
                <a:solidFill>
                  <a:schemeClr val="accent2"/>
                </a:solidFill>
                <a:latin typeface="Ubuntu Mono" charset="0"/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5385" y="6017"/>
              <a:ext cx="900" cy="119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6300" y="5825"/>
              <a:ext cx="1199" cy="48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 sz="1600">
                  <a:latin typeface="Ubuntu Mono" charset="0"/>
                </a:rPr>
                <a:t>display</a:t>
              </a:r>
              <a:endParaRPr lang="x-none" altLang="en-US" sz="1600">
                <a:latin typeface="Ubuntu Mono" charset="0"/>
              </a:endParaRPr>
            </a:p>
          </p:txBody>
        </p:sp>
        <p:sp>
          <p:nvSpPr>
            <p:cNvPr id="56" name="Curved Right Arrow 55"/>
            <p:cNvSpPr/>
            <p:nvPr/>
          </p:nvSpPr>
          <p:spPr>
            <a:xfrm rot="10800000">
              <a:off x="7552" y="5780"/>
              <a:ext cx="289" cy="504"/>
            </a:xfrm>
            <a:prstGeom prst="curv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7774" y="5804"/>
              <a:ext cx="2448" cy="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>
                  <a:solidFill>
                    <a:schemeClr val="accent2"/>
                  </a:solidFill>
                  <a:latin typeface="Ubuntu Mono" charset="0"/>
                </a:rPr>
                <a:t>L/R to switch bits</a:t>
              </a:r>
              <a:endParaRPr lang="x-none" altLang="en-US" sz="1600">
                <a:solidFill>
                  <a:schemeClr val="accent2"/>
                </a:solidFill>
                <a:latin typeface="Ubuntu Mono" charset="0"/>
              </a:endParaRPr>
            </a:p>
          </p:txBody>
        </p:sp>
        <p:sp>
          <p:nvSpPr>
            <p:cNvPr id="58" name="Right Arrow 57"/>
            <p:cNvSpPr/>
            <p:nvPr/>
          </p:nvSpPr>
          <p:spPr>
            <a:xfrm>
              <a:off x="5349" y="4325"/>
              <a:ext cx="900" cy="119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264" y="4133"/>
              <a:ext cx="1199" cy="48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 sz="1600">
                  <a:latin typeface="Ubuntu Mono" charset="0"/>
                </a:rPr>
                <a:t>display</a:t>
              </a:r>
              <a:endParaRPr lang="x-none" altLang="en-US" sz="1600">
                <a:latin typeface="Ubuntu Mono" charset="0"/>
              </a:endParaRPr>
            </a:p>
          </p:txBody>
        </p:sp>
        <p:sp>
          <p:nvSpPr>
            <p:cNvPr id="60" name="Curved Right Arrow 59"/>
            <p:cNvSpPr/>
            <p:nvPr/>
          </p:nvSpPr>
          <p:spPr>
            <a:xfrm rot="10800000">
              <a:off x="7516" y="4088"/>
              <a:ext cx="289" cy="504"/>
            </a:xfrm>
            <a:prstGeom prst="curv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61" name="Text Box 60"/>
            <p:cNvSpPr txBox="1"/>
            <p:nvPr/>
          </p:nvSpPr>
          <p:spPr>
            <a:xfrm>
              <a:off x="7738" y="4112"/>
              <a:ext cx="2448" cy="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>
                  <a:solidFill>
                    <a:schemeClr val="accent2"/>
                  </a:solidFill>
                  <a:latin typeface="Ubuntu Mono" charset="0"/>
                </a:rPr>
                <a:t>L/R to switch bits</a:t>
              </a:r>
              <a:endParaRPr lang="x-none" altLang="en-US" sz="1600">
                <a:solidFill>
                  <a:schemeClr val="accent2"/>
                </a:solidFill>
                <a:latin typeface="Ubuntu Mono" charset="0"/>
              </a:endParaRPr>
            </a:p>
          </p:txBody>
        </p:sp>
        <p:sp>
          <p:nvSpPr>
            <p:cNvPr id="62" name="Curved Right Arrow 61"/>
            <p:cNvSpPr/>
            <p:nvPr/>
          </p:nvSpPr>
          <p:spPr>
            <a:xfrm rot="5400000">
              <a:off x="4552" y="4997"/>
              <a:ext cx="300" cy="3195"/>
            </a:xfrm>
            <a:prstGeom prst="curvedRightArrow">
              <a:avLst>
                <a:gd name="adj1" fmla="val 25000"/>
                <a:gd name="adj2" fmla="val 123480"/>
                <a:gd name="adj3" fmla="val 25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63" name="Curved Right Arrow 62"/>
            <p:cNvSpPr/>
            <p:nvPr/>
          </p:nvSpPr>
          <p:spPr>
            <a:xfrm rot="5400000">
              <a:off x="4557" y="4132"/>
              <a:ext cx="300" cy="3195"/>
            </a:xfrm>
            <a:prstGeom prst="curvedRightArrow">
              <a:avLst>
                <a:gd name="adj1" fmla="val 25000"/>
                <a:gd name="adj2" fmla="val 123480"/>
                <a:gd name="adj3" fmla="val 25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64" name="Curved Right Arrow 63"/>
            <p:cNvSpPr/>
            <p:nvPr/>
          </p:nvSpPr>
          <p:spPr>
            <a:xfrm rot="5400000">
              <a:off x="4527" y="2452"/>
              <a:ext cx="300" cy="3195"/>
            </a:xfrm>
            <a:prstGeom prst="curvedRightArrow">
              <a:avLst>
                <a:gd name="adj1" fmla="val 25000"/>
                <a:gd name="adj2" fmla="val 123480"/>
                <a:gd name="adj3" fmla="val 25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65" name="Curved Right Arrow 64"/>
            <p:cNvSpPr/>
            <p:nvPr/>
          </p:nvSpPr>
          <p:spPr>
            <a:xfrm rot="5400000">
              <a:off x="3432" y="2618"/>
              <a:ext cx="300" cy="1125"/>
            </a:xfrm>
            <a:prstGeom prst="curvedRightArrow">
              <a:avLst>
                <a:gd name="adj1" fmla="val 25000"/>
                <a:gd name="adj2" fmla="val 123480"/>
                <a:gd name="adj3" fmla="val 25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66" name="Curved Right Arrow 65"/>
            <p:cNvSpPr/>
            <p:nvPr/>
          </p:nvSpPr>
          <p:spPr>
            <a:xfrm rot="5400000">
              <a:off x="3478" y="4372"/>
              <a:ext cx="300" cy="1096"/>
            </a:xfrm>
            <a:prstGeom prst="curvedRightArrow">
              <a:avLst>
                <a:gd name="adj1" fmla="val 25000"/>
                <a:gd name="adj2" fmla="val 123480"/>
                <a:gd name="adj3" fmla="val 25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3457" y="4038"/>
              <a:ext cx="408" cy="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>
                  <a:solidFill>
                    <a:schemeClr val="accent2"/>
                  </a:solidFill>
                  <a:latin typeface="Ubuntu Mono" charset="0"/>
                </a:rPr>
                <a:t>C</a:t>
              </a:r>
              <a:endParaRPr lang="x-none" altLang="en-US" sz="1600">
                <a:solidFill>
                  <a:schemeClr val="accent2"/>
                </a:solidFill>
                <a:latin typeface="Ubuntu Mono" charset="0"/>
              </a:endParaRPr>
            </a:p>
          </p:txBody>
        </p:sp>
        <p:sp>
          <p:nvSpPr>
            <p:cNvPr id="68" name="Text Box 67"/>
            <p:cNvSpPr txBox="1"/>
            <p:nvPr/>
          </p:nvSpPr>
          <p:spPr>
            <a:xfrm>
              <a:off x="5667" y="3638"/>
              <a:ext cx="408" cy="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>
                  <a:solidFill>
                    <a:schemeClr val="accent2"/>
                  </a:solidFill>
                  <a:latin typeface="Ubuntu Mono" charset="0"/>
                </a:rPr>
                <a:t>B</a:t>
              </a:r>
              <a:endParaRPr lang="x-none" altLang="en-US" sz="1600">
                <a:solidFill>
                  <a:schemeClr val="accent2"/>
                </a:solidFill>
                <a:latin typeface="Ubuntu Mono" charset="0"/>
              </a:endParaRPr>
            </a:p>
          </p:txBody>
        </p:sp>
        <p:sp>
          <p:nvSpPr>
            <p:cNvPr id="69" name="Text Box 68"/>
            <p:cNvSpPr txBox="1"/>
            <p:nvPr/>
          </p:nvSpPr>
          <p:spPr>
            <a:xfrm>
              <a:off x="3477" y="4853"/>
              <a:ext cx="408" cy="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>
                  <a:solidFill>
                    <a:schemeClr val="accent2"/>
                  </a:solidFill>
                  <a:latin typeface="Ubuntu Mono" charset="0"/>
                </a:rPr>
                <a:t>C</a:t>
              </a:r>
              <a:endParaRPr lang="x-none" altLang="en-US" sz="1600">
                <a:solidFill>
                  <a:schemeClr val="accent2"/>
                </a:solidFill>
                <a:latin typeface="Ubuntu Mono" charset="0"/>
              </a:endParaRPr>
            </a:p>
          </p:txBody>
        </p:sp>
        <p:sp>
          <p:nvSpPr>
            <p:cNvPr id="70" name="Text Box 69"/>
            <p:cNvSpPr txBox="1"/>
            <p:nvPr/>
          </p:nvSpPr>
          <p:spPr>
            <a:xfrm>
              <a:off x="3497" y="5728"/>
              <a:ext cx="408" cy="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>
                  <a:solidFill>
                    <a:schemeClr val="accent2"/>
                  </a:solidFill>
                  <a:latin typeface="Ubuntu Mono" charset="0"/>
                </a:rPr>
                <a:t>C</a:t>
              </a:r>
              <a:endParaRPr lang="x-none" altLang="en-US" sz="1600">
                <a:solidFill>
                  <a:schemeClr val="accent2"/>
                </a:solidFill>
                <a:latin typeface="Ubuntu Mono" charset="0"/>
              </a:endParaRPr>
            </a:p>
          </p:txBody>
        </p:sp>
        <p:sp>
          <p:nvSpPr>
            <p:cNvPr id="71" name="Text Box 70"/>
            <p:cNvSpPr txBox="1"/>
            <p:nvPr/>
          </p:nvSpPr>
          <p:spPr>
            <a:xfrm>
              <a:off x="3512" y="6538"/>
              <a:ext cx="408" cy="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>
                  <a:solidFill>
                    <a:schemeClr val="accent2"/>
                  </a:solidFill>
                  <a:latin typeface="Ubuntu Mono" charset="0"/>
                </a:rPr>
                <a:t>C</a:t>
              </a:r>
              <a:endParaRPr lang="x-none" altLang="en-US" sz="1600">
                <a:solidFill>
                  <a:schemeClr val="accent2"/>
                </a:solidFill>
                <a:latin typeface="Ubuntu Mono" charset="0"/>
              </a:endParaRPr>
            </a:p>
          </p:txBody>
        </p:sp>
        <p:sp>
          <p:nvSpPr>
            <p:cNvPr id="72" name="Text Box 71"/>
            <p:cNvSpPr txBox="1"/>
            <p:nvPr/>
          </p:nvSpPr>
          <p:spPr>
            <a:xfrm>
              <a:off x="3437" y="3178"/>
              <a:ext cx="408" cy="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>
                  <a:solidFill>
                    <a:schemeClr val="accent2"/>
                  </a:solidFill>
                  <a:latin typeface="Ubuntu Mono" charset="0"/>
                </a:rPr>
                <a:t>C</a:t>
              </a:r>
              <a:endParaRPr lang="x-none" altLang="en-US" sz="1600">
                <a:solidFill>
                  <a:schemeClr val="accent2"/>
                </a:solidFill>
                <a:latin typeface="Ubuntu Mono" charset="0"/>
              </a:endParaRPr>
            </a:p>
          </p:txBody>
        </p:sp>
        <p:sp>
          <p:nvSpPr>
            <p:cNvPr id="73" name="Text Box 72"/>
            <p:cNvSpPr txBox="1"/>
            <p:nvPr/>
          </p:nvSpPr>
          <p:spPr>
            <a:xfrm>
              <a:off x="5657" y="5308"/>
              <a:ext cx="408" cy="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>
                  <a:solidFill>
                    <a:schemeClr val="accent2"/>
                  </a:solidFill>
                  <a:latin typeface="Ubuntu Mono" charset="0"/>
                </a:rPr>
                <a:t>B</a:t>
              </a:r>
              <a:endParaRPr lang="x-none" altLang="en-US" sz="1600">
                <a:solidFill>
                  <a:schemeClr val="accent2"/>
                </a:solidFill>
                <a:latin typeface="Ubuntu Mono" charset="0"/>
              </a:endParaRPr>
            </a:p>
          </p:txBody>
        </p:sp>
        <p:sp>
          <p:nvSpPr>
            <p:cNvPr id="74" name="Text Box 73"/>
            <p:cNvSpPr txBox="1"/>
            <p:nvPr/>
          </p:nvSpPr>
          <p:spPr>
            <a:xfrm>
              <a:off x="5682" y="6173"/>
              <a:ext cx="408" cy="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>
                  <a:solidFill>
                    <a:schemeClr val="accent2"/>
                  </a:solidFill>
                  <a:latin typeface="Ubuntu Mono" charset="0"/>
                </a:rPr>
                <a:t>B</a:t>
              </a:r>
              <a:endParaRPr lang="x-none" altLang="en-US" sz="1600">
                <a:solidFill>
                  <a:schemeClr val="accent2"/>
                </a:solidFill>
                <a:latin typeface="Ubuntu Mono" charset="0"/>
              </a:endParaRPr>
            </a:p>
          </p:txBody>
        </p:sp>
        <p:sp>
          <p:nvSpPr>
            <p:cNvPr id="75" name="Text Box 74"/>
            <p:cNvSpPr txBox="1"/>
            <p:nvPr/>
          </p:nvSpPr>
          <p:spPr>
            <a:xfrm>
              <a:off x="3747" y="2738"/>
              <a:ext cx="408" cy="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>
                  <a:solidFill>
                    <a:schemeClr val="accent2"/>
                  </a:solidFill>
                  <a:latin typeface="Ubuntu Mono" charset="0"/>
                </a:rPr>
                <a:t>B</a:t>
              </a:r>
              <a:endParaRPr lang="x-none" altLang="en-US" sz="1600">
                <a:solidFill>
                  <a:schemeClr val="accent2"/>
                </a:solidFill>
                <a:latin typeface="Ubuntu Mono" charset="0"/>
              </a:endParaRPr>
            </a:p>
          </p:txBody>
        </p:sp>
        <p:sp>
          <p:nvSpPr>
            <p:cNvPr id="76" name="Text Box 75"/>
            <p:cNvSpPr txBox="1"/>
            <p:nvPr/>
          </p:nvSpPr>
          <p:spPr>
            <a:xfrm>
              <a:off x="3807" y="4478"/>
              <a:ext cx="408" cy="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>
                  <a:solidFill>
                    <a:schemeClr val="accent2"/>
                  </a:solidFill>
                  <a:latin typeface="Ubuntu Mono" charset="0"/>
                </a:rPr>
                <a:t>B</a:t>
              </a:r>
              <a:endParaRPr lang="x-none" altLang="en-US" sz="1600">
                <a:solidFill>
                  <a:schemeClr val="accent2"/>
                </a:solidFill>
                <a:latin typeface="Ubuntu Mono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Clock configuration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1304290"/>
            <a:ext cx="6971665" cy="1914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95" y="4186555"/>
            <a:ext cx="6304915" cy="1152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35" y="5516245"/>
            <a:ext cx="4552315" cy="5524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683250" y="5596255"/>
            <a:ext cx="222758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100MHz =&gt; 135MHz</a:t>
            </a:r>
            <a:endParaRPr lang="x-none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95" y="3342005"/>
            <a:ext cx="4057015" cy="6191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565" y="3384550"/>
            <a:ext cx="2694940" cy="5619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rcRect l="16784" t="-522" r="9172" b="522"/>
          <a:stretch>
            <a:fillRect/>
          </a:stretch>
        </p:blipFill>
        <p:spPr>
          <a:xfrm>
            <a:off x="1731010" y="574675"/>
            <a:ext cx="5274945" cy="26758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rcRect l="17654" r="8433"/>
          <a:stretch>
            <a:fillRect/>
          </a:stretch>
        </p:blipFill>
        <p:spPr>
          <a:xfrm>
            <a:off x="1737360" y="3345815"/>
            <a:ext cx="5237480" cy="305689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48920" y="1510665"/>
            <a:ext cx="1325880" cy="16154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Ubuntu Mono" charset="0"/>
              </a:rPr>
              <a:t>ukey:</a:t>
            </a:r>
            <a:endParaRPr lang="x-none" altLang="en-US" sz="2000">
              <a:latin typeface="Ubuntu Mono" charset="0"/>
            </a:endParaRPr>
          </a:p>
          <a:p>
            <a:pPr algn="l"/>
            <a:r>
              <a:rPr lang="x-none" altLang="en-US" sz="2000" b="1">
                <a:latin typeface="Ubuntu Mono" charset="0"/>
              </a:rPr>
              <a:t>12341111 </a:t>
            </a:r>
            <a:endParaRPr lang="x-none" altLang="en-US" sz="2000" b="1">
              <a:latin typeface="Ubuntu Mono" charset="0"/>
            </a:endParaRPr>
          </a:p>
          <a:p>
            <a:pPr algn="l"/>
            <a:r>
              <a:rPr lang="x-none" altLang="en-US" sz="2000" b="1">
                <a:latin typeface="Ubuntu Mono" charset="0"/>
              </a:rPr>
              <a:t>0000abcd </a:t>
            </a:r>
            <a:endParaRPr lang="x-none" altLang="en-US" sz="2000" b="1">
              <a:latin typeface="Ubuntu Mono" charset="0"/>
            </a:endParaRPr>
          </a:p>
          <a:p>
            <a:pPr algn="l"/>
            <a:r>
              <a:rPr lang="x-none" altLang="en-US" sz="2000" b="1">
                <a:latin typeface="Ubuntu Mono" charset="0"/>
              </a:rPr>
              <a:t>11001111 </a:t>
            </a:r>
            <a:endParaRPr lang="x-none" altLang="en-US" sz="2000" b="1">
              <a:latin typeface="Ubuntu Mono" charset="0"/>
            </a:endParaRPr>
          </a:p>
          <a:p>
            <a:pPr algn="l"/>
            <a:r>
              <a:rPr lang="x-none" altLang="en-US" sz="2000" b="1">
                <a:latin typeface="Ubuntu Mono" charset="0"/>
              </a:rPr>
              <a:t>33001111</a:t>
            </a:r>
            <a:endParaRPr lang="x-none" altLang="en-US" sz="2000" b="1">
              <a:latin typeface="Ubuntu Mono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04800" y="3539490"/>
            <a:ext cx="1325880" cy="1005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Ubuntu Mono" charset="0"/>
              </a:rPr>
              <a:t>din:</a:t>
            </a:r>
            <a:endParaRPr lang="x-none" altLang="en-US" sz="2000">
              <a:latin typeface="Ubuntu Mono" charset="0"/>
            </a:endParaRPr>
          </a:p>
          <a:p>
            <a:pPr algn="l"/>
            <a:r>
              <a:rPr lang="x-none" altLang="en-US" sz="2000" b="1">
                <a:latin typeface="Ubuntu Mono" charset="0"/>
              </a:rPr>
              <a:t>cc0000cc </a:t>
            </a:r>
            <a:endParaRPr lang="x-none" altLang="en-US" sz="2000" b="1">
              <a:latin typeface="Ubuntu Mono" charset="0"/>
            </a:endParaRPr>
          </a:p>
          <a:p>
            <a:pPr algn="l"/>
            <a:r>
              <a:rPr lang="x-none" altLang="en-US" sz="2000" b="1">
                <a:latin typeface="Ubuntu Mono" charset="0"/>
              </a:rPr>
              <a:t>0000ee88</a:t>
            </a:r>
            <a:endParaRPr lang="x-none" altLang="en-US" sz="2000" b="1">
              <a:latin typeface="Ubuntu Mono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197725" y="1384935"/>
            <a:ext cx="1579880" cy="1005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Ubuntu Mono" charset="0"/>
              </a:rPr>
              <a:t>Encryption:</a:t>
            </a:r>
            <a:endParaRPr lang="x-none" altLang="en-US" sz="2000">
              <a:latin typeface="Ubuntu Mono" charset="0"/>
            </a:endParaRPr>
          </a:p>
          <a:p>
            <a:pPr algn="l"/>
            <a:r>
              <a:rPr lang="en-US" sz="2000" b="1">
                <a:latin typeface="Ubuntu Mono" charset="0"/>
              </a:rPr>
              <a:t>  9ebcf818</a:t>
            </a:r>
            <a:endParaRPr lang="en-US" sz="2000" b="1">
              <a:latin typeface="Ubuntu Mono" charset="0"/>
            </a:endParaRPr>
          </a:p>
          <a:p>
            <a:pPr algn="l"/>
            <a:r>
              <a:rPr lang="en-US" sz="2000" b="1">
                <a:latin typeface="Ubuntu Mono" charset="0"/>
              </a:rPr>
              <a:t>  e2d82833</a:t>
            </a:r>
            <a:endParaRPr lang="en-US" sz="2000" b="1">
              <a:latin typeface="Ubuntu Mono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241540" y="4263390"/>
            <a:ext cx="1579880" cy="1005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Ubuntu Mono" charset="0"/>
              </a:rPr>
              <a:t>Decryption:</a:t>
            </a:r>
            <a:endParaRPr lang="x-none" altLang="en-US" sz="2000">
              <a:latin typeface="Ubuntu Mono" charset="0"/>
            </a:endParaRPr>
          </a:p>
          <a:p>
            <a:pPr algn="l"/>
            <a:r>
              <a:rPr lang="en-US" sz="2000" b="1">
                <a:latin typeface="Ubuntu Mono" charset="0"/>
              </a:rPr>
              <a:t>  38328c9d</a:t>
            </a:r>
            <a:endParaRPr lang="en-US" sz="2000" b="1">
              <a:latin typeface="Ubuntu Mono" charset="0"/>
            </a:endParaRPr>
          </a:p>
          <a:p>
            <a:pPr algn="l"/>
            <a:r>
              <a:rPr lang="en-US" sz="2000" b="1">
                <a:latin typeface="Ubuntu Mono" charset="0"/>
              </a:rPr>
              <a:t>  385073f2</a:t>
            </a:r>
            <a:endParaRPr lang="en-US" sz="2000" b="1">
              <a:latin typeface="Ubuntu Mono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055" y="530225"/>
            <a:ext cx="8104505" cy="44284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409950" y="3159125"/>
            <a:ext cx="37592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R31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>
            <a:stCxn id="7" idx="1"/>
          </p:cNvCxnSpPr>
          <p:nvPr/>
        </p:nvCxnSpPr>
        <p:spPr>
          <a:xfrm flipH="1" flipV="1">
            <a:off x="2677795" y="3272155"/>
            <a:ext cx="732155" cy="1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677795" y="3267075"/>
            <a:ext cx="8255" cy="25285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/>
          <p:nvPr/>
        </p:nvGraphicFramePr>
        <p:xfrm>
          <a:off x="2528570" y="5791200"/>
          <a:ext cx="2577465" cy="44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260"/>
                <a:gridCol w="429260"/>
                <a:gridCol w="430530"/>
                <a:gridCol w="429895"/>
                <a:gridCol w="429260"/>
                <a:gridCol w="429260"/>
              </a:tblGrid>
              <a:tr h="22987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900">
                          <a:solidFill>
                            <a:srgbClr val="FF0000"/>
                          </a:solidFill>
                        </a:rPr>
                        <a:t>reserved</a:t>
                      </a:r>
                      <a:endParaRPr lang="x-none" sz="9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900">
                          <a:solidFill>
                            <a:srgbClr val="FF0000"/>
                          </a:solidFill>
                        </a:rPr>
                        <a:t>buttons</a:t>
                      </a:r>
                      <a:endParaRPr lang="x-none" sz="9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900">
                          <a:solidFill>
                            <a:srgbClr val="FF0000"/>
                          </a:solidFill>
                        </a:rPr>
                        <a:t>switches</a:t>
                      </a:r>
                      <a:endParaRPr lang="x-none" sz="9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14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x-none" sz="8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 sz="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x-none" sz="8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x-none" sz="8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 sz="8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x-none" sz="8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x-none" sz="8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 sz="8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x-none" sz="800">
                        <a:solidFill>
                          <a:srgbClr val="FF0000"/>
                        </a:solidFill>
                      </a:endParaRPr>
                    </a:p>
                  </a:txBody>
                  <a:tcPr anchor="b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41" name="Text Box 40"/>
          <p:cNvSpPr txBox="1"/>
          <p:nvPr/>
        </p:nvSpPr>
        <p:spPr>
          <a:xfrm>
            <a:off x="2686050" y="5559425"/>
            <a:ext cx="21170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rgbClr val="FF0000"/>
                </a:solidFill>
              </a:rPr>
              <a:t>On-board Buttons&amp;Switches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4169410" y="2889885"/>
            <a:ext cx="37592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R29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4174490" y="3138805"/>
            <a:ext cx="37592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R30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4481195" y="3242945"/>
            <a:ext cx="2182495" cy="3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481195" y="3006090"/>
            <a:ext cx="544195" cy="4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7" idx="0"/>
          </p:cNvCxnSpPr>
          <p:nvPr/>
        </p:nvCxnSpPr>
        <p:spPr>
          <a:xfrm flipV="1">
            <a:off x="5020310" y="3005455"/>
            <a:ext cx="1905" cy="20599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 Box 66"/>
          <p:cNvSpPr txBox="1"/>
          <p:nvPr/>
        </p:nvSpPr>
        <p:spPr>
          <a:xfrm>
            <a:off x="4364355" y="5065395"/>
            <a:ext cx="1311275" cy="2755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On-board Leds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stCxn id="69" idx="0"/>
          </p:cNvCxnSpPr>
          <p:nvPr/>
        </p:nvCxnSpPr>
        <p:spPr>
          <a:xfrm flipV="1">
            <a:off x="6663690" y="3240405"/>
            <a:ext cx="3175" cy="18376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 Box 68"/>
          <p:cNvSpPr txBox="1"/>
          <p:nvPr/>
        </p:nvSpPr>
        <p:spPr>
          <a:xfrm>
            <a:off x="6007735" y="5078095"/>
            <a:ext cx="1311275" cy="4584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7-segment Controller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sp>
        <p:nvSpPr>
          <p:cNvPr id="70" name="Text Box 69"/>
          <p:cNvSpPr txBox="1"/>
          <p:nvPr/>
        </p:nvSpPr>
        <p:spPr>
          <a:xfrm>
            <a:off x="5713095" y="5779135"/>
            <a:ext cx="2186305" cy="2755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On-board </a:t>
            </a:r>
            <a:r>
              <a:rPr lang="x-none" altLang="en-US" sz="1200">
                <a:solidFill>
                  <a:srgbClr val="FF0000"/>
                </a:solidFill>
                <a:sym typeface="+mn-ea"/>
              </a:rPr>
              <a:t>7-segment display</a:t>
            </a:r>
            <a:endParaRPr lang="x-none" altLang="en-US" sz="12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H="1" flipV="1">
            <a:off x="6693535" y="5522595"/>
            <a:ext cx="635" cy="257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Text Box 71"/>
          <p:cNvSpPr txBox="1"/>
          <p:nvPr/>
        </p:nvSpPr>
        <p:spPr>
          <a:xfrm>
            <a:off x="1929130" y="2981325"/>
            <a:ext cx="38417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w_A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sp>
        <p:nvSpPr>
          <p:cNvPr id="73" name="Text Box 72"/>
          <p:cNvSpPr txBox="1"/>
          <p:nvPr/>
        </p:nvSpPr>
        <p:spPr>
          <a:xfrm>
            <a:off x="1934210" y="3115945"/>
            <a:ext cx="45402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w_clk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879475" y="4834255"/>
            <a:ext cx="1311275" cy="8242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Programmer</a:t>
            </a:r>
            <a:endParaRPr lang="x-none" altLang="en-US" sz="1200">
              <a:solidFill>
                <a:srgbClr val="FF0000"/>
              </a:solidFill>
            </a:endParaRPr>
          </a:p>
          <a:p>
            <a:pPr algn="ctr"/>
            <a:endParaRPr lang="x-none" altLang="en-US" sz="1200">
              <a:solidFill>
                <a:srgbClr val="FF0000"/>
              </a:solidFill>
            </a:endParaRPr>
          </a:p>
          <a:p>
            <a:pPr algn="ctr"/>
            <a:endParaRPr lang="x-none" altLang="en-US" sz="1200">
              <a:solidFill>
                <a:srgbClr val="FF0000"/>
              </a:solidFill>
            </a:endParaRPr>
          </a:p>
          <a:p>
            <a:pPr algn="ctr"/>
            <a:endParaRPr lang="x-none" altLang="en-US" sz="1200">
              <a:solidFill>
                <a:srgbClr val="FF0000"/>
              </a:solidFill>
            </a:endParaRPr>
          </a:p>
        </p:txBody>
      </p:sp>
      <p:sp>
        <p:nvSpPr>
          <p:cNvPr id="75" name="Text Box 74"/>
          <p:cNvSpPr txBox="1"/>
          <p:nvPr/>
        </p:nvSpPr>
        <p:spPr>
          <a:xfrm>
            <a:off x="1184275" y="5154295"/>
            <a:ext cx="679450" cy="4127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UART</a:t>
            </a:r>
            <a:endParaRPr lang="x-none" altLang="en-US" sz="1200">
              <a:solidFill>
                <a:srgbClr val="FF0000"/>
              </a:solidFill>
            </a:endParaRPr>
          </a:p>
          <a:p>
            <a:pPr algn="ctr"/>
            <a:r>
              <a:rPr lang="x-none" altLang="en-US" sz="900">
                <a:solidFill>
                  <a:srgbClr val="FF0000"/>
                </a:solidFill>
                <a:sym typeface="+mn-ea"/>
              </a:rPr>
              <a:t>TX    RX</a:t>
            </a:r>
            <a:endParaRPr lang="x-none" altLang="en-US" sz="9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1367790" y="3236595"/>
            <a:ext cx="576580" cy="4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1664970" y="3084195"/>
            <a:ext cx="279400" cy="4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375410" y="3223895"/>
            <a:ext cx="1905" cy="16052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680210" y="3071495"/>
            <a:ext cx="1905" cy="17576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649730" y="5570855"/>
            <a:ext cx="1905" cy="247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1405255" y="5568315"/>
            <a:ext cx="635" cy="257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 Box 81"/>
          <p:cNvSpPr txBox="1"/>
          <p:nvPr/>
        </p:nvSpPr>
        <p:spPr>
          <a:xfrm>
            <a:off x="884555" y="5822315"/>
            <a:ext cx="1311275" cy="2755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FF0000"/>
                </a:solidFill>
              </a:rPr>
              <a:t>Computer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sp>
        <p:nvSpPr>
          <p:cNvPr id="83" name="Text Box 82"/>
          <p:cNvSpPr txBox="1"/>
          <p:nvPr/>
        </p:nvSpPr>
        <p:spPr>
          <a:xfrm>
            <a:off x="6056630" y="2696845"/>
            <a:ext cx="25146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lt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6069330" y="2891155"/>
            <a:ext cx="228600" cy="2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287770" y="1438275"/>
            <a:ext cx="10160" cy="1457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rapezoid 85"/>
          <p:cNvSpPr/>
          <p:nvPr/>
        </p:nvSpPr>
        <p:spPr>
          <a:xfrm rot="5460000">
            <a:off x="6366510" y="1202055"/>
            <a:ext cx="426720" cy="243840"/>
          </a:xfrm>
          <a:prstGeom prst="trapezoid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6287770" y="1448435"/>
            <a:ext cx="177800" cy="5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Text Box 87"/>
          <p:cNvSpPr txBox="1"/>
          <p:nvPr/>
        </p:nvSpPr>
        <p:spPr>
          <a:xfrm>
            <a:off x="3374390" y="1172845"/>
            <a:ext cx="45021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Jump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1154430" y="1290320"/>
            <a:ext cx="2245360" cy="3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Trapezoid 89"/>
          <p:cNvSpPr/>
          <p:nvPr/>
        </p:nvSpPr>
        <p:spPr>
          <a:xfrm rot="5460000">
            <a:off x="779145" y="2472055"/>
            <a:ext cx="768350" cy="205740"/>
          </a:xfrm>
          <a:prstGeom prst="trapezoid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H="1" flipV="1">
            <a:off x="2518410" y="1971675"/>
            <a:ext cx="627380" cy="1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Text Box 91"/>
          <p:cNvSpPr txBox="1"/>
          <p:nvPr/>
        </p:nvSpPr>
        <p:spPr>
          <a:xfrm>
            <a:off x="2731770" y="1779905"/>
            <a:ext cx="40195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25:0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sp>
        <p:nvSpPr>
          <p:cNvPr id="93" name="Text Box 92"/>
          <p:cNvSpPr txBox="1"/>
          <p:nvPr/>
        </p:nvSpPr>
        <p:spPr>
          <a:xfrm>
            <a:off x="2099310" y="1840865"/>
            <a:ext cx="426720" cy="2444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US" sz="1000">
                <a:solidFill>
                  <a:srgbClr val="FF0000"/>
                </a:solidFill>
              </a:rPr>
              <a:t>&lt;&lt;2</a:t>
            </a:r>
            <a:endParaRPr lang="x-none" altLang="en-US" sz="1000">
              <a:solidFill>
                <a:srgbClr val="FF0000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727710" y="2230755"/>
            <a:ext cx="243840" cy="2438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>
                <a:solidFill>
                  <a:srgbClr val="FF0000"/>
                </a:solidFill>
              </a:rPr>
              <a:t>&amp;</a:t>
            </a:r>
            <a:endParaRPr lang="x-none" altLang="en-US" sz="1400">
              <a:solidFill>
                <a:srgbClr val="FF0000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H="1" flipV="1">
            <a:off x="636270" y="4463415"/>
            <a:ext cx="342900" cy="69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636270" y="2413635"/>
            <a:ext cx="5080" cy="2070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633730" y="2418715"/>
            <a:ext cx="116840" cy="2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636270" y="1964055"/>
            <a:ext cx="2540" cy="330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631190" y="2279015"/>
            <a:ext cx="116840" cy="2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958850" y="2347595"/>
            <a:ext cx="116840" cy="2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636270" y="1964055"/>
            <a:ext cx="1457960" cy="1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 Box 101"/>
          <p:cNvSpPr txBox="1"/>
          <p:nvPr/>
        </p:nvSpPr>
        <p:spPr>
          <a:xfrm>
            <a:off x="572770" y="4291965"/>
            <a:ext cx="46482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31:28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 flipV="1">
            <a:off x="1085850" y="1598295"/>
            <a:ext cx="144780" cy="1447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907415" y="3642360"/>
            <a:ext cx="882015" cy="57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00430" y="2840355"/>
            <a:ext cx="2540" cy="8204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910590" y="2845435"/>
            <a:ext cx="142240" cy="25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" name="Text Box 106"/>
          <p:cNvSpPr txBox="1"/>
          <p:nvPr/>
        </p:nvSpPr>
        <p:spPr>
          <a:xfrm>
            <a:off x="1159510" y="1541145"/>
            <a:ext cx="24574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900" b="1">
                <a:solidFill>
                  <a:srgbClr val="FF0000"/>
                </a:solidFill>
              </a:rPr>
              <a:t>2</a:t>
            </a:r>
            <a:endParaRPr lang="x-none" altLang="en-US" sz="9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Critical path delay</a:t>
            </a:r>
            <a:endParaRPr lang="x-none" altLang="en-US"/>
          </a:p>
        </p:txBody>
      </p:sp>
      <p:grpSp>
        <p:nvGrpSpPr>
          <p:cNvPr id="82" name="Group 81"/>
          <p:cNvGrpSpPr/>
          <p:nvPr/>
        </p:nvGrpSpPr>
        <p:grpSpPr>
          <a:xfrm>
            <a:off x="1047115" y="1559560"/>
            <a:ext cx="6730365" cy="2014855"/>
            <a:chOff x="1649" y="2281"/>
            <a:chExt cx="10599" cy="3173"/>
          </a:xfrm>
        </p:grpSpPr>
        <p:sp>
          <p:nvSpPr>
            <p:cNvPr id="5" name="Rectangle 4"/>
            <p:cNvSpPr/>
            <p:nvPr/>
          </p:nvSpPr>
          <p:spPr>
            <a:xfrm>
              <a:off x="7507" y="2866"/>
              <a:ext cx="2375" cy="213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x-none" altLang="en-US" sz="1600">
                  <a:latin typeface="Ubuntu Mono" charset="0"/>
                </a:rPr>
                <a:t> </a:t>
              </a:r>
              <a:endParaRPr lang="x-none" altLang="en-US" sz="1600">
                <a:latin typeface="Ubuntu Mono" charset="0"/>
              </a:endParaRPr>
            </a:p>
            <a:p>
              <a:pPr algn="l"/>
              <a:r>
                <a:rPr lang="x-none" altLang="en-US" sz="1600">
                  <a:latin typeface="Ubuntu Mono" charset="0"/>
                </a:rPr>
                <a:t> ALU</a:t>
              </a:r>
              <a:endParaRPr lang="x-none" altLang="en-US" sz="1600">
                <a:latin typeface="Ubuntu Mono" charset="0"/>
              </a:endParaRPr>
            </a:p>
          </p:txBody>
        </p:sp>
        <p:sp>
          <p:nvSpPr>
            <p:cNvPr id="6" name="Trapezoid 5"/>
            <p:cNvSpPr/>
            <p:nvPr/>
          </p:nvSpPr>
          <p:spPr>
            <a:xfrm rot="5400000">
              <a:off x="8122" y="3776"/>
              <a:ext cx="1872" cy="296"/>
            </a:xfrm>
            <a:prstGeom prst="trapezoid">
              <a:avLst>
                <a:gd name="adj" fmla="val 48565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endCxn id="6" idx="1"/>
            </p:cNvCxnSpPr>
            <p:nvPr/>
          </p:nvCxnSpPr>
          <p:spPr>
            <a:xfrm flipH="1">
              <a:off x="9058" y="2678"/>
              <a:ext cx="8" cy="3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4" idx="6"/>
            </p:cNvCxnSpPr>
            <p:nvPr/>
          </p:nvCxnSpPr>
          <p:spPr>
            <a:xfrm>
              <a:off x="8479" y="3224"/>
              <a:ext cx="426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36" y="3425"/>
              <a:ext cx="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636" y="3625"/>
              <a:ext cx="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636" y="3825"/>
              <a:ext cx="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636" y="4025"/>
              <a:ext cx="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636" y="4225"/>
              <a:ext cx="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636" y="4425"/>
              <a:ext cx="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636" y="4625"/>
              <a:ext cx="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0300" y="3678"/>
              <a:ext cx="1373" cy="110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95" y="2866"/>
              <a:ext cx="1041" cy="215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 sz="900">
                  <a:latin typeface="Ubuntu Mono" charset="0"/>
                </a:rPr>
                <a:t>reg_file</a:t>
              </a:r>
              <a:endParaRPr lang="x-none" altLang="en-US" sz="900">
                <a:latin typeface="Ubuntu Mono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45" y="2844"/>
              <a:ext cx="1614" cy="135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 sz="1200">
                  <a:latin typeface="Ubuntu Mono" charset="0"/>
                </a:rPr>
                <a:t>Instruction memory</a:t>
              </a:r>
              <a:endParaRPr lang="x-none" altLang="en-US" sz="1200">
                <a:latin typeface="Ubuntu Mono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9" y="2852"/>
              <a:ext cx="627" cy="98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 sz="1400">
                  <a:latin typeface="Ubuntu Mono" charset="0"/>
                </a:rPr>
                <a:t>PC</a:t>
              </a:r>
              <a:endParaRPr lang="x-none" altLang="en-US" sz="1400">
                <a:latin typeface="Ubuntu Mono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9218" y="3924"/>
              <a:ext cx="1077" cy="1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221" y="4526"/>
              <a:ext cx="0" cy="9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24" idx="1"/>
            </p:cNvCxnSpPr>
            <p:nvPr/>
          </p:nvCxnSpPr>
          <p:spPr>
            <a:xfrm flipV="1">
              <a:off x="6146" y="3038"/>
              <a:ext cx="1884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24" idx="3"/>
            </p:cNvCxnSpPr>
            <p:nvPr/>
          </p:nvCxnSpPr>
          <p:spPr>
            <a:xfrm flipV="1">
              <a:off x="6975" y="3410"/>
              <a:ext cx="1055" cy="1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7953" y="2961"/>
              <a:ext cx="526" cy="52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>
                  <a:solidFill>
                    <a:srgbClr val="FF0000"/>
                  </a:solidFill>
                </a:rPr>
                <a:t>+</a:t>
              </a:r>
              <a:endParaRPr lang="x-none" altLang="en-US">
                <a:solidFill>
                  <a:srgbClr val="FF0000"/>
                </a:solidFill>
              </a:endParaRPr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8159" y="2281"/>
              <a:ext cx="888" cy="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 sz="1200">
                  <a:latin typeface="Ubuntu Mono" charset="0"/>
                </a:rPr>
                <a:t>funct</a:t>
              </a:r>
              <a:endParaRPr lang="x-none" altLang="en-US" sz="1200">
                <a:latin typeface="Ubuntu Mono" charset="0"/>
              </a:endParaRP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5077" y="4456"/>
              <a:ext cx="528" cy="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 sz="1200">
                  <a:latin typeface="Ubuntu Mono" charset="0"/>
                </a:rPr>
                <a:t>wd</a:t>
              </a:r>
              <a:endParaRPr lang="x-none" altLang="en-US" sz="1200">
                <a:latin typeface="Ubuntu Mono" charset="0"/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0283" y="3720"/>
              <a:ext cx="768" cy="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 sz="1200">
                  <a:latin typeface="Ubuntu Mono" charset="0"/>
                </a:rPr>
                <a:t>addr</a:t>
              </a:r>
              <a:endParaRPr lang="x-none" altLang="en-US" sz="1200">
                <a:latin typeface="Ubuntu Mono" charset="0"/>
              </a:endParaRP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10996" y="4317"/>
              <a:ext cx="768" cy="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 sz="1200">
                  <a:latin typeface="Ubuntu Mono" charset="0"/>
                </a:rPr>
                <a:t>data</a:t>
              </a:r>
              <a:endParaRPr lang="x-none" altLang="en-US" sz="1200">
                <a:latin typeface="Ubuntu Mono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1693" y="4538"/>
              <a:ext cx="53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466" y="5435"/>
              <a:ext cx="7782" cy="1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69" y="4672"/>
              <a:ext cx="0" cy="78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458" y="4681"/>
              <a:ext cx="652" cy="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33"/>
            <p:cNvSpPr txBox="1"/>
            <p:nvPr/>
          </p:nvSpPr>
          <p:spPr>
            <a:xfrm>
              <a:off x="5020" y="2827"/>
              <a:ext cx="528" cy="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 sz="1200">
                  <a:latin typeface="Ubuntu Mono" charset="0"/>
                </a:rPr>
                <a:t>rs</a:t>
              </a:r>
              <a:endParaRPr lang="x-none" altLang="en-US" sz="1200">
                <a:latin typeface="Ubuntu Mono" charset="0"/>
              </a:endParaRPr>
            </a:p>
            <a:p>
              <a:r>
                <a:rPr lang="x-none" altLang="en-US" sz="1200">
                  <a:latin typeface="Ubuntu Mono" charset="0"/>
                </a:rPr>
                <a:t>rt</a:t>
              </a:r>
              <a:endParaRPr lang="x-none" altLang="en-US" sz="1200">
                <a:latin typeface="Ubuntu Mono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4368" y="3348"/>
              <a:ext cx="729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288" y="3368"/>
              <a:ext cx="467" cy="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rapezoid 38"/>
            <p:cNvSpPr/>
            <p:nvPr/>
          </p:nvSpPr>
          <p:spPr>
            <a:xfrm rot="5400000">
              <a:off x="6583" y="3402"/>
              <a:ext cx="616" cy="181"/>
            </a:xfrm>
            <a:prstGeom prst="trapezoid">
              <a:avLst>
                <a:gd name="adj" fmla="val 48565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6136" y="3339"/>
              <a:ext cx="667" cy="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6510" y="3656"/>
              <a:ext cx="288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 Box 45"/>
            <p:cNvSpPr txBox="1"/>
            <p:nvPr/>
          </p:nvSpPr>
          <p:spPr>
            <a:xfrm>
              <a:off x="5589" y="2828"/>
              <a:ext cx="648" cy="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 sz="1200">
                  <a:latin typeface="Ubuntu Mono" charset="0"/>
                </a:rPr>
                <a:t>rd1</a:t>
              </a:r>
              <a:endParaRPr lang="x-none" altLang="en-US" sz="1200">
                <a:latin typeface="Ubuntu Mono" charset="0"/>
              </a:endParaRPr>
            </a:p>
            <a:p>
              <a:r>
                <a:rPr lang="x-none" altLang="en-US" sz="1200">
                  <a:latin typeface="Ubuntu Mono" charset="0"/>
                </a:rPr>
                <a:t>rd2</a:t>
              </a:r>
              <a:endParaRPr lang="x-none" altLang="en-US" sz="1200">
                <a:latin typeface="Ubuntu Mono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088390" y="4080510"/>
            <a:ext cx="6737985" cy="2218055"/>
            <a:chOff x="2131" y="5901"/>
            <a:chExt cx="10611" cy="3493"/>
          </a:xfrm>
        </p:grpSpPr>
        <p:sp>
          <p:nvSpPr>
            <p:cNvPr id="3" name="Rectangle 2"/>
            <p:cNvSpPr/>
            <p:nvPr/>
          </p:nvSpPr>
          <p:spPr>
            <a:xfrm>
              <a:off x="7989" y="6806"/>
              <a:ext cx="2375" cy="213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x-none" altLang="en-US" sz="1600">
                  <a:latin typeface="Ubuntu Mono" charset="0"/>
                </a:rPr>
                <a:t> </a:t>
              </a:r>
              <a:endParaRPr lang="x-none" altLang="en-US" sz="1600">
                <a:latin typeface="Ubuntu Mono" charset="0"/>
              </a:endParaRPr>
            </a:p>
            <a:p>
              <a:pPr algn="l"/>
              <a:r>
                <a:rPr lang="x-none" altLang="en-US" sz="1600">
                  <a:latin typeface="Ubuntu Mono" charset="0"/>
                </a:rPr>
                <a:t> ALU</a:t>
              </a:r>
              <a:endParaRPr lang="x-none" altLang="en-US" sz="1600">
                <a:latin typeface="Ubuntu Mono" charset="0"/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 rot="5400000">
              <a:off x="8604" y="7716"/>
              <a:ext cx="1872" cy="296"/>
            </a:xfrm>
            <a:prstGeom prst="trapezoid">
              <a:avLst>
                <a:gd name="adj" fmla="val 4856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endCxn id="4" idx="1"/>
            </p:cNvCxnSpPr>
            <p:nvPr/>
          </p:nvCxnSpPr>
          <p:spPr>
            <a:xfrm flipH="1">
              <a:off x="9540" y="6618"/>
              <a:ext cx="8" cy="3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57" idx="6"/>
            </p:cNvCxnSpPr>
            <p:nvPr/>
          </p:nvCxnSpPr>
          <p:spPr>
            <a:xfrm>
              <a:off x="8961" y="7164"/>
              <a:ext cx="426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118" y="7365"/>
              <a:ext cx="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9118" y="7565"/>
              <a:ext cx="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9118" y="7765"/>
              <a:ext cx="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118" y="7965"/>
              <a:ext cx="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9118" y="8165"/>
              <a:ext cx="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9118" y="8365"/>
              <a:ext cx="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9118" y="8565"/>
              <a:ext cx="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1094" y="7618"/>
              <a:ext cx="1373" cy="110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77" y="6806"/>
              <a:ext cx="1041" cy="215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 sz="900">
                  <a:latin typeface="Ubuntu Mono" charset="0"/>
                </a:rPr>
                <a:t>reg_file</a:t>
              </a:r>
              <a:endParaRPr lang="x-none" altLang="en-US" sz="900">
                <a:latin typeface="Ubuntu Mono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27" y="6784"/>
              <a:ext cx="1614" cy="135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 sz="1200">
                  <a:latin typeface="Ubuntu Mono" charset="0"/>
                </a:rPr>
                <a:t>Instruction memory</a:t>
              </a:r>
              <a:endParaRPr lang="x-none" altLang="en-US" sz="1200">
                <a:latin typeface="Ubuntu Mono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31" y="6792"/>
              <a:ext cx="627" cy="98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 sz="1400">
                  <a:latin typeface="Ubuntu Mono" charset="0"/>
                </a:rPr>
                <a:t>PC</a:t>
              </a:r>
              <a:endParaRPr lang="x-none" altLang="en-US" sz="1400">
                <a:latin typeface="Ubuntu Mono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9700" y="7863"/>
              <a:ext cx="816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715" y="8466"/>
              <a:ext cx="0" cy="9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57" idx="1"/>
            </p:cNvCxnSpPr>
            <p:nvPr/>
          </p:nvCxnSpPr>
          <p:spPr>
            <a:xfrm flipV="1">
              <a:off x="6628" y="6978"/>
              <a:ext cx="1884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7" idx="3"/>
            </p:cNvCxnSpPr>
            <p:nvPr/>
          </p:nvCxnSpPr>
          <p:spPr>
            <a:xfrm flipV="1">
              <a:off x="7457" y="7350"/>
              <a:ext cx="1055" cy="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8435" y="6901"/>
              <a:ext cx="526" cy="5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>
                  <a:solidFill>
                    <a:schemeClr val="tx1"/>
                  </a:solidFill>
                </a:rPr>
                <a:t>+</a:t>
              </a:r>
              <a:endParaRPr lang="x-none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Text Box 57"/>
            <p:cNvSpPr txBox="1"/>
            <p:nvPr/>
          </p:nvSpPr>
          <p:spPr>
            <a:xfrm>
              <a:off x="6071" y="6768"/>
              <a:ext cx="648" cy="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 sz="1200">
                  <a:latin typeface="Ubuntu Mono" charset="0"/>
                </a:rPr>
                <a:t>rd1</a:t>
              </a:r>
              <a:endParaRPr lang="x-none" altLang="en-US" sz="1200">
                <a:latin typeface="Ubuntu Mono" charset="0"/>
              </a:endParaRPr>
            </a:p>
            <a:p>
              <a:r>
                <a:rPr lang="x-none" altLang="en-US" sz="1200">
                  <a:latin typeface="Ubuntu Mono" charset="0"/>
                </a:rPr>
                <a:t>rd2</a:t>
              </a:r>
              <a:endParaRPr lang="x-none" altLang="en-US" sz="1200">
                <a:latin typeface="Ubuntu Mono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5559" y="8396"/>
              <a:ext cx="528" cy="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 sz="1200">
                  <a:latin typeface="Ubuntu Mono" charset="0"/>
                </a:rPr>
                <a:t>wd</a:t>
              </a:r>
              <a:endParaRPr lang="x-none" altLang="en-US" sz="1200">
                <a:latin typeface="Ubuntu Mono" charset="0"/>
              </a:endParaRPr>
            </a:p>
          </p:txBody>
        </p:sp>
        <p:sp>
          <p:nvSpPr>
            <p:cNvPr id="60" name="Text Box 59"/>
            <p:cNvSpPr txBox="1"/>
            <p:nvPr/>
          </p:nvSpPr>
          <p:spPr>
            <a:xfrm>
              <a:off x="11077" y="7660"/>
              <a:ext cx="768" cy="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 sz="1200">
                  <a:latin typeface="Ubuntu Mono" charset="0"/>
                </a:rPr>
                <a:t>addr</a:t>
              </a:r>
              <a:endParaRPr lang="x-none" altLang="en-US" sz="1200">
                <a:latin typeface="Ubuntu Mono" charset="0"/>
              </a:endParaRPr>
            </a:p>
          </p:txBody>
        </p:sp>
        <p:sp>
          <p:nvSpPr>
            <p:cNvPr id="61" name="Text Box 60"/>
            <p:cNvSpPr txBox="1"/>
            <p:nvPr/>
          </p:nvSpPr>
          <p:spPr>
            <a:xfrm>
              <a:off x="11790" y="8257"/>
              <a:ext cx="768" cy="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 sz="1200">
                  <a:latin typeface="Ubuntu Mono" charset="0"/>
                </a:rPr>
                <a:t>data</a:t>
              </a:r>
              <a:endParaRPr lang="x-none" altLang="en-US" sz="1200">
                <a:latin typeface="Ubuntu Mono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2487" y="8478"/>
              <a:ext cx="213" cy="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960" y="9375"/>
              <a:ext cx="7782" cy="1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951" y="8612"/>
              <a:ext cx="0" cy="78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4940" y="8621"/>
              <a:ext cx="652" cy="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65"/>
            <p:cNvSpPr txBox="1"/>
            <p:nvPr/>
          </p:nvSpPr>
          <p:spPr>
            <a:xfrm>
              <a:off x="5502" y="6767"/>
              <a:ext cx="528" cy="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 sz="1200">
                  <a:latin typeface="Ubuntu Mono" charset="0"/>
                </a:rPr>
                <a:t>rs</a:t>
              </a:r>
              <a:endParaRPr lang="x-none" altLang="en-US" sz="1200">
                <a:latin typeface="Ubuntu Mono" charset="0"/>
              </a:endParaRPr>
            </a:p>
            <a:p>
              <a:r>
                <a:rPr lang="x-none" altLang="en-US" sz="1200">
                  <a:latin typeface="Ubuntu Mono" charset="0"/>
                </a:rPr>
                <a:t>rt</a:t>
              </a:r>
              <a:endParaRPr lang="x-none" altLang="en-US" sz="1200">
                <a:latin typeface="Ubuntu Mono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850" y="7288"/>
              <a:ext cx="729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770" y="7308"/>
              <a:ext cx="467" cy="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rapezoid 68"/>
            <p:cNvSpPr/>
            <p:nvPr/>
          </p:nvSpPr>
          <p:spPr>
            <a:xfrm rot="5400000">
              <a:off x="7065" y="7342"/>
              <a:ext cx="616" cy="181"/>
            </a:xfrm>
            <a:prstGeom prst="trapezoid">
              <a:avLst>
                <a:gd name="adj" fmla="val 4856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6618" y="7279"/>
              <a:ext cx="667" cy="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6992" y="7596"/>
              <a:ext cx="288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5211" y="5979"/>
              <a:ext cx="1" cy="1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867" y="6303"/>
              <a:ext cx="1" cy="68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5232" y="5967"/>
              <a:ext cx="3964" cy="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864" y="6315"/>
              <a:ext cx="2392" cy="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0768" y="6171"/>
              <a:ext cx="0" cy="17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780" y="7887"/>
              <a:ext cx="32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9127" y="5901"/>
              <a:ext cx="526" cy="526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>
                  <a:solidFill>
                    <a:srgbClr val="FF0000"/>
                  </a:solidFill>
                </a:rPr>
                <a:t>+</a:t>
              </a:r>
              <a:endParaRPr lang="x-none" altLang="en-US">
                <a:solidFill>
                  <a:srgbClr val="FF0000"/>
                </a:solidFill>
              </a:endParaRPr>
            </a:p>
          </p:txBody>
        </p:sp>
        <p:cxnSp>
          <p:nvCxnSpPr>
            <p:cNvPr id="79" name="Straight Connector 78"/>
            <p:cNvCxnSpPr>
              <a:stCxn id="78" idx="6"/>
            </p:cNvCxnSpPr>
            <p:nvPr/>
          </p:nvCxnSpPr>
          <p:spPr>
            <a:xfrm>
              <a:off x="9653" y="6164"/>
              <a:ext cx="1129" cy="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617" y="6978"/>
              <a:ext cx="25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Rotation optimization</a:t>
            </a:r>
            <a:endParaRPr lang="x-none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273050" y="1950085"/>
            <a:ext cx="8505190" cy="786130"/>
            <a:chOff x="692" y="1450"/>
            <a:chExt cx="13394" cy="1238"/>
          </a:xfrm>
        </p:grpSpPr>
        <p:grpSp>
          <p:nvGrpSpPr>
            <p:cNvPr id="16" name="Group 15"/>
            <p:cNvGrpSpPr/>
            <p:nvPr/>
          </p:nvGrpSpPr>
          <p:grpSpPr>
            <a:xfrm>
              <a:off x="692" y="1782"/>
              <a:ext cx="3517" cy="476"/>
              <a:chOff x="3832" y="1914"/>
              <a:chExt cx="4878" cy="67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832" y="1934"/>
                <a:ext cx="1875" cy="65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en-US"/>
                  <a:t>x bits</a:t>
                </a:r>
                <a:endParaRPr lang="x-none" alt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692" y="1914"/>
                <a:ext cx="3018" cy="65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en-US"/>
                  <a:t>32-x bits</a:t>
                </a:r>
                <a:endParaRPr lang="x-none" alt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692" y="2120"/>
              <a:ext cx="3515" cy="478"/>
              <a:chOff x="832" y="3460"/>
              <a:chExt cx="4875" cy="68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32" y="3460"/>
                <a:ext cx="3017" cy="65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x-none" altLang="en-US"/>
                  <a:t>zero</a:t>
                </a:r>
                <a:endParaRPr lang="x-none" alt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32" y="3483"/>
                <a:ext cx="1875" cy="65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en-US"/>
                  <a:t>x bits</a:t>
                </a:r>
                <a:endParaRPr lang="x-none" alt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692" y="1480"/>
              <a:ext cx="3515" cy="478"/>
              <a:chOff x="7132" y="3540"/>
              <a:chExt cx="4875" cy="68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132" y="3563"/>
                <a:ext cx="1875" cy="65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x-none" altLang="en-US"/>
                  <a:t>zero</a:t>
                </a:r>
                <a:endParaRPr lang="x-none" alt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132" y="3540"/>
                <a:ext cx="3017" cy="65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en-US"/>
                  <a:t>32-x bits</a:t>
                </a:r>
                <a:endParaRPr lang="x-none" alt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0572" y="1780"/>
              <a:ext cx="3515" cy="478"/>
              <a:chOff x="3352" y="7340"/>
              <a:chExt cx="4875" cy="68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352" y="7340"/>
                <a:ext cx="3017" cy="65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en-US"/>
                  <a:t>32-x bits</a:t>
                </a:r>
                <a:endParaRPr lang="x-none" alt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352" y="7363"/>
                <a:ext cx="1875" cy="65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en-US"/>
                  <a:t>x bits</a:t>
                </a:r>
                <a:endParaRPr lang="x-none" altLang="en-US"/>
              </a:p>
            </p:txBody>
          </p:sp>
        </p:grpSp>
        <p:sp>
          <p:nvSpPr>
            <p:cNvPr id="20" name="Text Box 19"/>
            <p:cNvSpPr txBox="1"/>
            <p:nvPr/>
          </p:nvSpPr>
          <p:spPr>
            <a:xfrm>
              <a:off x="4800" y="1450"/>
              <a:ext cx="904" cy="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SHL</a:t>
              </a:r>
              <a:endParaRPr lang="x-none" alt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4780" y="2110"/>
              <a:ext cx="939" cy="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SHR</a:t>
              </a:r>
              <a:endParaRPr lang="x-none" alt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9760" y="1770"/>
              <a:ext cx="767" cy="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OR</a:t>
              </a:r>
              <a:endParaRPr lang="x-none" altLang="en-US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4258" y="1730"/>
              <a:ext cx="684" cy="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=&gt;</a:t>
              </a:r>
              <a:endParaRPr lang="x-none" alt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9278" y="1770"/>
              <a:ext cx="684" cy="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=&gt;</a:t>
              </a:r>
              <a:endParaRPr lang="x-none" alt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2760" y="3397250"/>
            <a:ext cx="3853180" cy="2218690"/>
            <a:chOff x="624" y="5000"/>
            <a:chExt cx="6068" cy="3494"/>
          </a:xfrm>
        </p:grpSpPr>
        <p:pic>
          <p:nvPicPr>
            <p:cNvPr id="92" name="Picture 92"/>
            <p:cNvPicPr>
              <a:picLocks noChangeAspect="1"/>
            </p:cNvPicPr>
            <p:nvPr/>
          </p:nvPicPr>
          <p:blipFill>
            <a:blip r:embed="rId1"/>
            <a:srcRect r="10095"/>
            <a:stretch>
              <a:fillRect/>
            </a:stretch>
          </p:blipFill>
          <p:spPr>
            <a:xfrm>
              <a:off x="624" y="5000"/>
              <a:ext cx="6069" cy="3494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6" y="5867"/>
              <a:ext cx="2208" cy="9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5" y="7546"/>
              <a:ext cx="2208" cy="9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3373" y="6723"/>
              <a:ext cx="271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b="1">
                  <a:solidFill>
                    <a:srgbClr val="FF0000"/>
                  </a:solidFill>
                  <a:latin typeface="Ubuntu Mono" charset="0"/>
                </a:rPr>
                <a:t>3*32 cycles!</a:t>
              </a:r>
              <a:endParaRPr lang="x-none" altLang="en-US" b="1">
                <a:solidFill>
                  <a:srgbClr val="FF0000"/>
                </a:solidFill>
                <a:latin typeface="Ubuntu Mono" charset="0"/>
              </a:endParaRPr>
            </a:p>
          </p:txBody>
        </p:sp>
        <p:cxnSp>
          <p:nvCxnSpPr>
            <p:cNvPr id="26" name="Straight Arrow Connector 25"/>
            <p:cNvCxnSpPr>
              <a:stCxn id="25" idx="1"/>
              <a:endCxn id="8" idx="3"/>
            </p:cNvCxnSpPr>
            <p:nvPr/>
          </p:nvCxnSpPr>
          <p:spPr>
            <a:xfrm flipH="1" flipV="1">
              <a:off x="2854" y="6328"/>
              <a:ext cx="519" cy="6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1"/>
              <a:endCxn id="9" idx="3"/>
            </p:cNvCxnSpPr>
            <p:nvPr/>
          </p:nvCxnSpPr>
          <p:spPr>
            <a:xfrm flipH="1">
              <a:off x="2873" y="7011"/>
              <a:ext cx="500" cy="9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698084" y="3448050"/>
            <a:ext cx="3880131" cy="2171065"/>
            <a:chOff x="3353" y="4005"/>
            <a:chExt cx="7244" cy="390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3" y="4005"/>
              <a:ext cx="7244" cy="390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3382" y="4295"/>
              <a:ext cx="1906" cy="5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81" y="5905"/>
              <a:ext cx="1906" cy="6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Curved Left Arrow 31"/>
            <p:cNvSpPr/>
            <p:nvPr/>
          </p:nvSpPr>
          <p:spPr>
            <a:xfrm>
              <a:off x="5299" y="4809"/>
              <a:ext cx="343" cy="1410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 Box 33"/>
          <p:cNvSpPr txBox="1"/>
          <p:nvPr/>
        </p:nvSpPr>
        <p:spPr>
          <a:xfrm>
            <a:off x="1277620" y="5735320"/>
            <a:ext cx="219329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shift by 1 iteratively</a:t>
            </a:r>
            <a:endParaRPr lang="x-none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5351145" y="5695950"/>
            <a:ext cx="2529205" cy="6419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shift only once using </a:t>
            </a:r>
            <a:endParaRPr lang="x-none" altLang="en-US"/>
          </a:p>
          <a:p>
            <a:r>
              <a:rPr lang="x-none" altLang="en-US"/>
              <a:t>sequential comparison</a:t>
            </a:r>
            <a:endParaRPr lang="x-none" altLang="en-US"/>
          </a:p>
        </p:txBody>
      </p:sp>
      <p:sp>
        <p:nvSpPr>
          <p:cNvPr id="37" name="Text Box 36"/>
          <p:cNvSpPr txBox="1"/>
          <p:nvPr/>
        </p:nvSpPr>
        <p:spPr>
          <a:xfrm>
            <a:off x="6090920" y="4089400"/>
            <a:ext cx="17068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FF0000"/>
                </a:solidFill>
                <a:latin typeface="Ubuntu Mono" charset="0"/>
              </a:rPr>
              <a:t>2*16+4 cycles</a:t>
            </a:r>
            <a:endParaRPr lang="x-none" altLang="en-US" b="1">
              <a:solidFill>
                <a:srgbClr val="FF0000"/>
              </a:solidFill>
              <a:latin typeface="Ubuntu Mono" charset="0"/>
            </a:endParaRPr>
          </a:p>
          <a:p>
            <a:r>
              <a:rPr lang="x-none" altLang="en-US" b="1">
                <a:solidFill>
                  <a:srgbClr val="FF0000"/>
                </a:solidFill>
                <a:latin typeface="Ubuntu Mono" charset="0"/>
              </a:rPr>
              <a:t>in average</a:t>
            </a:r>
            <a:endParaRPr lang="x-none" altLang="en-US" b="1">
              <a:solidFill>
                <a:srgbClr val="FF0000"/>
              </a:solidFill>
              <a:latin typeface="Ubuntu Mono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Rotation optimization</a:t>
            </a:r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5115" y="1513840"/>
            <a:ext cx="4335780" cy="3027045"/>
            <a:chOff x="493" y="3170"/>
            <a:chExt cx="6828" cy="4767"/>
          </a:xfrm>
        </p:grpSpPr>
        <p:sp>
          <p:nvSpPr>
            <p:cNvPr id="4" name="Text Box 3"/>
            <p:cNvSpPr txBox="1"/>
            <p:nvPr/>
          </p:nvSpPr>
          <p:spPr>
            <a:xfrm>
              <a:off x="3118" y="3170"/>
              <a:ext cx="1284" cy="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[0, 31]</a:t>
              </a:r>
              <a:endParaRPr lang="x-none" alt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1947" y="4480"/>
              <a:ext cx="1284" cy="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[0, 15]</a:t>
              </a:r>
              <a:endParaRPr lang="x-none" altLang="en-US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4298" y="4500"/>
              <a:ext cx="1482" cy="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[16, 31]</a:t>
              </a:r>
              <a:endParaRPr lang="x-none" alt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028" y="3745"/>
              <a:ext cx="1273" cy="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>
                  <a:solidFill>
                    <a:srgbClr val="FF0000"/>
                  </a:solidFill>
                </a:rPr>
                <a:t>X</a:t>
              </a:r>
              <a:r>
                <a:rPr lang="x-none" altLang="en-US"/>
                <a:t>XXXX</a:t>
              </a:r>
              <a:endParaRPr lang="x-none" altLang="en-US"/>
            </a:p>
          </p:txBody>
        </p:sp>
        <p:cxnSp>
          <p:nvCxnSpPr>
            <p:cNvPr id="9" name="Straight Connector 8"/>
            <p:cNvCxnSpPr>
              <a:stCxn id="4" idx="2"/>
              <a:endCxn id="5" idx="0"/>
            </p:cNvCxnSpPr>
            <p:nvPr/>
          </p:nvCxnSpPr>
          <p:spPr>
            <a:xfrm flipH="1">
              <a:off x="2589" y="3749"/>
              <a:ext cx="1171" cy="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2"/>
              <a:endCxn id="6" idx="0"/>
            </p:cNvCxnSpPr>
            <p:nvPr/>
          </p:nvCxnSpPr>
          <p:spPr>
            <a:xfrm>
              <a:off x="3760" y="3749"/>
              <a:ext cx="1279" cy="75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10"/>
            <p:cNvSpPr txBox="1"/>
            <p:nvPr/>
          </p:nvSpPr>
          <p:spPr>
            <a:xfrm>
              <a:off x="2725" y="3678"/>
              <a:ext cx="486" cy="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>
                  <a:solidFill>
                    <a:srgbClr val="FF0000"/>
                  </a:solidFill>
                </a:rPr>
                <a:t>0</a:t>
              </a:r>
              <a:endParaRPr lang="x-none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4348" y="3743"/>
              <a:ext cx="486" cy="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>
                  <a:solidFill>
                    <a:srgbClr val="FF0000"/>
                  </a:solidFill>
                </a:rPr>
                <a:t>1</a:t>
              </a:r>
              <a:endParaRPr lang="x-none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257" y="5780"/>
              <a:ext cx="1086" cy="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[0, 7]</a:t>
              </a:r>
              <a:endParaRPr lang="x-none" alt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2728" y="5760"/>
              <a:ext cx="1284" cy="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[8, 15]</a:t>
              </a:r>
              <a:endParaRPr lang="x-none" altLang="en-US"/>
            </a:p>
          </p:txBody>
        </p:sp>
        <p:cxnSp>
          <p:nvCxnSpPr>
            <p:cNvPr id="17" name="Straight Connector 16"/>
            <p:cNvCxnSpPr>
              <a:stCxn id="5" idx="2"/>
              <a:endCxn id="15" idx="0"/>
            </p:cNvCxnSpPr>
            <p:nvPr/>
          </p:nvCxnSpPr>
          <p:spPr>
            <a:xfrm flipH="1">
              <a:off x="1800" y="5059"/>
              <a:ext cx="789" cy="7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 Box 17"/>
            <p:cNvSpPr txBox="1"/>
            <p:nvPr/>
          </p:nvSpPr>
          <p:spPr>
            <a:xfrm>
              <a:off x="1725" y="5048"/>
              <a:ext cx="486" cy="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>
                  <a:solidFill>
                    <a:srgbClr val="FF0000"/>
                  </a:solidFill>
                </a:rPr>
                <a:t>0</a:t>
              </a:r>
              <a:endParaRPr lang="x-none" altLang="en-US">
                <a:solidFill>
                  <a:srgbClr val="FF0000"/>
                </a:solidFill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3018" y="5043"/>
              <a:ext cx="486" cy="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>
                  <a:solidFill>
                    <a:srgbClr val="FF0000"/>
                  </a:solidFill>
                </a:rPr>
                <a:t>1</a:t>
              </a:r>
              <a:endParaRPr lang="x-none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Connector 19"/>
            <p:cNvCxnSpPr>
              <a:stCxn id="5" idx="2"/>
              <a:endCxn id="16" idx="0"/>
            </p:cNvCxnSpPr>
            <p:nvPr/>
          </p:nvCxnSpPr>
          <p:spPr>
            <a:xfrm>
              <a:off x="2589" y="5059"/>
              <a:ext cx="781" cy="7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2"/>
            </p:cNvCxnSpPr>
            <p:nvPr/>
          </p:nvCxnSpPr>
          <p:spPr>
            <a:xfrm flipH="1">
              <a:off x="4308" y="5079"/>
              <a:ext cx="731" cy="69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2"/>
            </p:cNvCxnSpPr>
            <p:nvPr/>
          </p:nvCxnSpPr>
          <p:spPr>
            <a:xfrm>
              <a:off x="5039" y="5079"/>
              <a:ext cx="759" cy="7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 Box 23"/>
            <p:cNvSpPr txBox="1"/>
            <p:nvPr/>
          </p:nvSpPr>
          <p:spPr>
            <a:xfrm>
              <a:off x="6048" y="5055"/>
              <a:ext cx="1273" cy="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>
                  <a:solidFill>
                    <a:schemeClr val="tx1"/>
                  </a:solidFill>
                </a:rPr>
                <a:t>X</a:t>
              </a:r>
              <a:r>
                <a:rPr lang="x-none" altLang="en-US">
                  <a:solidFill>
                    <a:srgbClr val="FF0000"/>
                  </a:solidFill>
                </a:rPr>
                <a:t>X</a:t>
              </a:r>
              <a:r>
                <a:rPr lang="x-none" altLang="en-US"/>
                <a:t>XXX</a:t>
              </a:r>
              <a:endParaRPr lang="x-none" altLang="en-US"/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5358" y="5013"/>
              <a:ext cx="486" cy="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>
                  <a:solidFill>
                    <a:srgbClr val="FF0000"/>
                  </a:solidFill>
                </a:rPr>
                <a:t>1</a:t>
              </a:r>
              <a:endParaRPr lang="x-none" altLang="en-US">
                <a:solidFill>
                  <a:srgbClr val="FF0000"/>
                </a:solidFill>
              </a:endParaRPr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4191" y="5043"/>
              <a:ext cx="486" cy="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>
                  <a:solidFill>
                    <a:srgbClr val="FF0000"/>
                  </a:solidFill>
                </a:rPr>
                <a:t>0</a:t>
              </a:r>
              <a:endParaRPr lang="x-none" altLang="en-US">
                <a:solidFill>
                  <a:srgbClr val="FF0000"/>
                </a:solidFill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1439" y="7358"/>
              <a:ext cx="941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......</a:t>
              </a:r>
              <a:endParaRPr lang="x-none" alt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1094" y="6308"/>
              <a:ext cx="731" cy="69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825" y="6308"/>
              <a:ext cx="759" cy="7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12"/>
            <p:cNvSpPr txBox="1"/>
            <p:nvPr/>
          </p:nvSpPr>
          <p:spPr>
            <a:xfrm>
              <a:off x="2144" y="6242"/>
              <a:ext cx="486" cy="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>
                  <a:solidFill>
                    <a:srgbClr val="FF0000"/>
                  </a:solidFill>
                </a:rPr>
                <a:t>1</a:t>
              </a:r>
              <a:endParaRPr lang="x-none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977" y="6272"/>
              <a:ext cx="486" cy="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>
                  <a:solidFill>
                    <a:srgbClr val="FF0000"/>
                  </a:solidFill>
                </a:rPr>
                <a:t>0</a:t>
              </a:r>
              <a:endParaRPr lang="x-none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493" y="6965"/>
              <a:ext cx="1086" cy="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[0, 3]</a:t>
              </a:r>
              <a:endParaRPr lang="x-none" altLang="en-US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2072" y="7011"/>
              <a:ext cx="1086" cy="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[4, 7]</a:t>
              </a:r>
              <a:endParaRPr lang="x-none" altLang="en-US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4528" y="6334"/>
              <a:ext cx="941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......</a:t>
              </a:r>
              <a:endParaRPr lang="x-none" altLang="en-US"/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6029" y="6438"/>
              <a:ext cx="1273" cy="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>
                  <a:solidFill>
                    <a:schemeClr val="tx1"/>
                  </a:solidFill>
                </a:rPr>
                <a:t>XX</a:t>
              </a:r>
              <a:r>
                <a:rPr lang="x-none" altLang="en-US">
                  <a:solidFill>
                    <a:srgbClr val="FF0000"/>
                  </a:solidFill>
                </a:rPr>
                <a:t>X</a:t>
              </a:r>
              <a:r>
                <a:rPr lang="x-none" altLang="en-US"/>
                <a:t>XX</a:t>
              </a:r>
              <a:endParaRPr lang="x-none" altLang="en-US"/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3460" y="1979295"/>
            <a:ext cx="3971290" cy="1924050"/>
          </a:xfrm>
          <a:prstGeom prst="rect">
            <a:avLst/>
          </a:prstGeom>
        </p:spPr>
      </p:pic>
      <p:sp>
        <p:nvSpPr>
          <p:cNvPr id="35" name="Text Box 34"/>
          <p:cNvSpPr txBox="1"/>
          <p:nvPr/>
        </p:nvSpPr>
        <p:spPr>
          <a:xfrm>
            <a:off x="2764155" y="4164965"/>
            <a:ext cx="5832475" cy="5207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800"/>
              <a:t>2 * log(32) + 4 = </a:t>
            </a:r>
            <a:r>
              <a:rPr lang="x-none" altLang="en-US" sz="2800">
                <a:solidFill>
                  <a:srgbClr val="FF0000"/>
                </a:solidFill>
              </a:rPr>
              <a:t>14</a:t>
            </a:r>
            <a:r>
              <a:rPr lang="x-none" altLang="en-US" sz="2800"/>
              <a:t> cycles/rotation !</a:t>
            </a:r>
            <a:endParaRPr lang="x-none" altLang="en-US" sz="2800"/>
          </a:p>
        </p:txBody>
      </p:sp>
      <p:graphicFrame>
        <p:nvGraphicFramePr>
          <p:cNvPr id="36" name="Table 35"/>
          <p:cNvGraphicFramePr/>
          <p:nvPr/>
        </p:nvGraphicFramePr>
        <p:xfrm>
          <a:off x="1357630" y="4904740"/>
          <a:ext cx="6400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Average cycles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lines of code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Iteration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96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x-non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Sequential Comp.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36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192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Binary Search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x-non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157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Cycles for skey enc dec</a:t>
            </a:r>
            <a:endParaRPr lang="x-none" altLang="en-US"/>
          </a:p>
        </p:txBody>
      </p:sp>
      <p:pic>
        <p:nvPicPr>
          <p:cNvPr id="4" name="Picture 3" descr="rc5f_dend"/>
          <p:cNvPicPr>
            <a:picLocks noChangeAspect="1"/>
          </p:cNvPicPr>
          <p:nvPr/>
        </p:nvPicPr>
        <p:blipFill>
          <a:blip r:embed="rId1"/>
          <a:srcRect b="38599"/>
          <a:stretch>
            <a:fillRect/>
          </a:stretch>
        </p:blipFill>
        <p:spPr>
          <a:xfrm>
            <a:off x="4632325" y="4678045"/>
            <a:ext cx="3495040" cy="1503045"/>
          </a:xfrm>
          <a:prstGeom prst="rect">
            <a:avLst/>
          </a:prstGeom>
        </p:spPr>
      </p:pic>
      <p:pic>
        <p:nvPicPr>
          <p:cNvPr id="5" name="Picture 4" descr="rc5f_dstr"/>
          <p:cNvPicPr>
            <a:picLocks noChangeAspect="1"/>
          </p:cNvPicPr>
          <p:nvPr/>
        </p:nvPicPr>
        <p:blipFill>
          <a:blip r:embed="rId2"/>
          <a:srcRect r="2570" b="40000"/>
          <a:stretch>
            <a:fillRect/>
          </a:stretch>
        </p:blipFill>
        <p:spPr>
          <a:xfrm>
            <a:off x="749300" y="3099435"/>
            <a:ext cx="3683635" cy="1480185"/>
          </a:xfrm>
          <a:prstGeom prst="rect">
            <a:avLst/>
          </a:prstGeom>
        </p:spPr>
      </p:pic>
      <p:pic>
        <p:nvPicPr>
          <p:cNvPr id="6" name="Picture 5" descr="rc5f_eend"/>
          <p:cNvPicPr>
            <a:picLocks noChangeAspect="1"/>
          </p:cNvPicPr>
          <p:nvPr/>
        </p:nvPicPr>
        <p:blipFill>
          <a:blip r:embed="rId3"/>
          <a:srcRect b="38203"/>
          <a:stretch>
            <a:fillRect/>
          </a:stretch>
        </p:blipFill>
        <p:spPr>
          <a:xfrm>
            <a:off x="857885" y="4681220"/>
            <a:ext cx="3761740" cy="1506855"/>
          </a:xfrm>
          <a:prstGeom prst="rect">
            <a:avLst/>
          </a:prstGeom>
        </p:spPr>
      </p:pic>
      <p:pic>
        <p:nvPicPr>
          <p:cNvPr id="7" name="Picture 6" descr="rc5f_estr"/>
          <p:cNvPicPr>
            <a:picLocks noChangeAspect="1"/>
          </p:cNvPicPr>
          <p:nvPr/>
        </p:nvPicPr>
        <p:blipFill>
          <a:blip r:embed="rId4"/>
          <a:srcRect b="38867"/>
          <a:stretch>
            <a:fillRect/>
          </a:stretch>
        </p:blipFill>
        <p:spPr>
          <a:xfrm>
            <a:off x="4542155" y="1495425"/>
            <a:ext cx="3533140" cy="1508125"/>
          </a:xfrm>
          <a:prstGeom prst="rect">
            <a:avLst/>
          </a:prstGeom>
        </p:spPr>
      </p:pic>
      <p:pic>
        <p:nvPicPr>
          <p:cNvPr id="8" name="Picture 7" descr="rc5f_kend"/>
          <p:cNvPicPr>
            <a:picLocks noChangeAspect="1"/>
          </p:cNvPicPr>
          <p:nvPr/>
        </p:nvPicPr>
        <p:blipFill>
          <a:blip r:embed="rId5"/>
          <a:srcRect r="1750" b="39018"/>
          <a:stretch>
            <a:fillRect/>
          </a:stretch>
        </p:blipFill>
        <p:spPr>
          <a:xfrm>
            <a:off x="4411345" y="3075305"/>
            <a:ext cx="3920490" cy="1498600"/>
          </a:xfrm>
          <a:prstGeom prst="rect">
            <a:avLst/>
          </a:prstGeom>
        </p:spPr>
      </p:pic>
      <p:pic>
        <p:nvPicPr>
          <p:cNvPr id="9" name="Picture 8" descr="rc5f_kstr"/>
          <p:cNvPicPr>
            <a:picLocks noChangeAspect="1"/>
          </p:cNvPicPr>
          <p:nvPr/>
        </p:nvPicPr>
        <p:blipFill>
          <a:blip r:embed="rId6"/>
          <a:srcRect b="38450"/>
          <a:stretch>
            <a:fillRect/>
          </a:stretch>
        </p:blipFill>
        <p:spPr>
          <a:xfrm>
            <a:off x="749935" y="1487170"/>
            <a:ext cx="3809365" cy="15125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Cycles for skey enc dec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28650" y="1825625"/>
          <a:ext cx="7886700" cy="397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992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400"/>
                        <a:t>function</a:t>
                      </a:r>
                      <a:endParaRPr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400"/>
                        <a:t>Start at</a:t>
                      </a:r>
                      <a:endParaRPr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400"/>
                        <a:t>End at</a:t>
                      </a:r>
                      <a:endParaRPr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400"/>
                        <a:t>Cycles</a:t>
                      </a:r>
                      <a:endParaRPr sz="2400"/>
                    </a:p>
                  </a:txBody>
                  <a:tcPr anchor="ctr" anchorCtr="0"/>
                </a:tc>
              </a:tr>
              <a:tr h="992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400"/>
                        <a:t>key expansion</a:t>
                      </a:r>
                      <a:endParaRPr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400"/>
                        <a:t>358475</a:t>
                      </a:r>
                      <a:endParaRPr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400"/>
                        <a:t>384215</a:t>
                      </a:r>
                      <a:endParaRPr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400"/>
                        <a:t>2574</a:t>
                      </a:r>
                      <a:endParaRPr sz="2400"/>
                    </a:p>
                  </a:txBody>
                  <a:tcPr anchor="ctr" anchorCtr="0"/>
                </a:tc>
              </a:tr>
              <a:tr h="992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400"/>
                        <a:t>encryption</a:t>
                      </a:r>
                      <a:endParaRPr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400"/>
                        <a:t>408515</a:t>
                      </a:r>
                      <a:endParaRPr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400"/>
                        <a:t>413645</a:t>
                      </a:r>
                      <a:endParaRPr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400"/>
                        <a:t>513</a:t>
                      </a:r>
                      <a:endParaRPr sz="2400"/>
                    </a:p>
                  </a:txBody>
                  <a:tcPr anchor="ctr" anchorCtr="0"/>
                </a:tc>
              </a:tr>
              <a:tr h="992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400"/>
                        <a:t>decryption</a:t>
                      </a:r>
                      <a:endParaRPr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400"/>
                        <a:t>424125</a:t>
                      </a:r>
                      <a:endParaRPr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400"/>
                        <a:t>429255</a:t>
                      </a:r>
                      <a:endParaRPr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400"/>
                        <a:t>513</a:t>
                      </a:r>
                      <a:endParaRPr sz="24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Fuctional Simulation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1440" y="1503045"/>
            <a:ext cx="6338570" cy="2372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45" y="3941445"/>
            <a:ext cx="643826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Timing simulation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" y="2489835"/>
            <a:ext cx="8289290" cy="22529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1517</Words>
  <Application>Kingsoft Office WPP</Application>
  <PresentationFormat>Widescreen</PresentationFormat>
  <Paragraphs>379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koala</dc:creator>
  <cp:lastModifiedBy>koala</cp:lastModifiedBy>
  <cp:revision>16</cp:revision>
  <dcterms:created xsi:type="dcterms:W3CDTF">2017-12-16T13:06:40Z</dcterms:created>
  <dcterms:modified xsi:type="dcterms:W3CDTF">2017-12-16T13:06:40Z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