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59" r:id="rId4"/>
    <p:sldId id="256" r:id="rId5"/>
    <p:sldId id="258" r:id="rId6"/>
    <p:sldId id="257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300"/>
    <a:srgbClr val="FD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Assembly to Binary</a:t>
            </a:r>
            <a:endParaRPr lang="x-none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47675" y="1967672"/>
            <a:ext cx="4288716" cy="2731209"/>
            <a:chOff x="654" y="2196"/>
            <a:chExt cx="7651" cy="48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rcRect r="68007"/>
            <a:stretch>
              <a:fillRect/>
            </a:stretch>
          </p:blipFill>
          <p:spPr>
            <a:xfrm>
              <a:off x="654" y="2202"/>
              <a:ext cx="3167" cy="48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rcRect l="54793"/>
            <a:stretch>
              <a:fillRect/>
            </a:stretch>
          </p:blipFill>
          <p:spPr>
            <a:xfrm>
              <a:off x="3830" y="2196"/>
              <a:ext cx="4475" cy="4859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84375"/>
            <a:ext cx="3863340" cy="26981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3815" y="4777740"/>
            <a:ext cx="2348230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Part of RC5 assembly</a:t>
            </a:r>
            <a:endParaRPr lang="x-none" altLang="en-US"/>
          </a:p>
          <a:p>
            <a:r>
              <a:rPr lang="x-none" altLang="en-US"/>
              <a:t>(rotate operation)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839460" y="4798695"/>
            <a:ext cx="172021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Decoding table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Timing</a:t>
            </a:r>
            <a:endParaRPr lang="x-none" altLang="en-US"/>
          </a:p>
        </p:txBody>
      </p:sp>
      <p:pic>
        <p:nvPicPr>
          <p:cNvPr id="56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1" r="2500" b="24702"/>
          <a:stretch>
            <a:fillRect/>
          </a:stretch>
        </p:blipFill>
        <p:spPr>
          <a:xfrm>
            <a:off x="802640" y="2679065"/>
            <a:ext cx="7428865" cy="1117600"/>
          </a:xfrm>
          <a:prstGeom prst="rect">
            <a:avLst/>
          </a:prstGeom>
        </p:spPr>
      </p:pic>
      <p:pic>
        <p:nvPicPr>
          <p:cNvPr id="57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t="24054" r="7636" b="25288"/>
          <a:stretch>
            <a:fillRect/>
          </a:stretch>
        </p:blipFill>
        <p:spPr>
          <a:xfrm>
            <a:off x="771525" y="1401445"/>
            <a:ext cx="7484110" cy="1198245"/>
          </a:xfrm>
          <a:prstGeom prst="rect">
            <a:avLst/>
          </a:prstGeom>
        </p:spPr>
      </p:pic>
      <p:graphicFrame>
        <p:nvGraphicFramePr>
          <p:cNvPr id="0" name="Table -1"/>
          <p:cNvGraphicFramePr/>
          <p:nvPr/>
        </p:nvGraphicFramePr>
        <p:xfrm>
          <a:off x="840105" y="5029835"/>
          <a:ext cx="727075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  <a:gridCol w="1211580"/>
                <a:gridCol w="1210945"/>
                <a:gridCol w="1211580"/>
                <a:gridCol w="1211580"/>
                <a:gridCol w="1213485"/>
              </a:tblGrid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Start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Time-Diff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Latency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clk period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Key-Gen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10460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485400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12135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Decryption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782700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3586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31520" y="4098290"/>
            <a:ext cx="6332855" cy="916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Critial path delay: </a:t>
            </a:r>
            <a:r>
              <a:rPr lang="x-none" altLang="en-US" b="1"/>
              <a:t>38 ns</a:t>
            </a:r>
            <a:endParaRPr lang="x-none" altLang="en-US" b="1"/>
          </a:p>
          <a:p>
            <a:r>
              <a:rPr lang="x-none" altLang="en-US"/>
              <a:t>Clock frequency:  </a:t>
            </a:r>
            <a:r>
              <a:rPr lang="x-none" altLang="en-US" b="1"/>
              <a:t>25 MHz</a:t>
            </a:r>
            <a:endParaRPr lang="x-none" altLang="en-US" b="1"/>
          </a:p>
          <a:p>
            <a:r>
              <a:rPr lang="x-none" altLang="en-US"/>
              <a:t>Latency (cycles used in key-gen, encryption and decryption):</a:t>
            </a:r>
            <a:endParaRPr lang="x-none" altLang="en-US"/>
          </a:p>
        </p:txBody>
      </p:sp>
      <p:sp>
        <p:nvSpPr>
          <p:cNvPr id="5" name="Right Arrow 4"/>
          <p:cNvSpPr/>
          <p:nvPr/>
        </p:nvSpPr>
        <p:spPr>
          <a:xfrm rot="18780000">
            <a:off x="7833360" y="3785870"/>
            <a:ext cx="358140" cy="106680"/>
          </a:xfrm>
          <a:prstGeom prst="rightArrow">
            <a:avLst/>
          </a:prstGeom>
          <a:solidFill>
            <a:srgbClr val="FE5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96850"/>
            <a:ext cx="8104505" cy="44284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15640" y="282575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R31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2483485" y="2938780"/>
            <a:ext cx="732155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83485" y="2933700"/>
            <a:ext cx="8255" cy="2528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/>
        </p:nvGraphicFramePr>
        <p:xfrm>
          <a:off x="2334260" y="5457825"/>
          <a:ext cx="2577465" cy="44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/>
                <a:gridCol w="429260"/>
                <a:gridCol w="430530"/>
                <a:gridCol w="429895"/>
                <a:gridCol w="429260"/>
                <a:gridCol w="429260"/>
              </a:tblGrid>
              <a:tr h="2298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reserved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buttons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switches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491740" y="5226050"/>
            <a:ext cx="2117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FF0000"/>
                </a:solidFill>
              </a:rPr>
              <a:t>On-board Buttons&amp;Switches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975100" y="255651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R29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980180" y="2805430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86885" y="2909570"/>
            <a:ext cx="2182495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86885" y="2672715"/>
            <a:ext cx="544195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0"/>
          </p:cNvCxnSpPr>
          <p:nvPr/>
        </p:nvCxnSpPr>
        <p:spPr>
          <a:xfrm flipV="1">
            <a:off x="4826000" y="2672080"/>
            <a:ext cx="1905" cy="20599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170045" y="473202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Leds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V="1">
            <a:off x="6469380" y="2907030"/>
            <a:ext cx="3175" cy="1837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813425" y="4744720"/>
            <a:ext cx="131127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7-segment Controller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518785" y="5445760"/>
            <a:ext cx="218630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7-segment display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6499225" y="5189220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734820" y="2647950"/>
            <a:ext cx="3841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w_A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739900" y="2782570"/>
            <a:ext cx="4540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w_clk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85165" y="4500880"/>
            <a:ext cx="1311275" cy="8242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Programmer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989965" y="4820920"/>
            <a:ext cx="679450" cy="4127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UART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r>
              <a:rPr lang="x-none" altLang="en-US" sz="900">
                <a:solidFill>
                  <a:srgbClr val="FF0000"/>
                </a:solidFill>
                <a:sym typeface="+mn-ea"/>
              </a:rPr>
              <a:t>TX    RX</a:t>
            </a:r>
            <a:endParaRPr lang="x-none" altLang="en-US" sz="9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173480" y="2903220"/>
            <a:ext cx="57658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70660" y="2750820"/>
            <a:ext cx="27940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81100" y="2890520"/>
            <a:ext cx="1905" cy="1605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85900" y="2738120"/>
            <a:ext cx="1905" cy="175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455420" y="5237480"/>
            <a:ext cx="1905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210945" y="5234940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690245" y="548894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Computer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862320" y="2363470"/>
            <a:ext cx="2514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lt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875020" y="2557780"/>
            <a:ext cx="22860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93460" y="1104900"/>
            <a:ext cx="10160" cy="1457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60000">
            <a:off x="6172200" y="868680"/>
            <a:ext cx="426720" cy="2438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93460" y="1115060"/>
            <a:ext cx="177800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180080" y="839470"/>
            <a:ext cx="450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Jump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60120" y="956945"/>
            <a:ext cx="2245360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60000">
            <a:off x="584835" y="2138680"/>
            <a:ext cx="768350" cy="2057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2324100" y="1638300"/>
            <a:ext cx="62738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37460" y="1446530"/>
            <a:ext cx="4019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25:0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905000" y="1507490"/>
            <a:ext cx="426720" cy="2444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000">
                <a:solidFill>
                  <a:srgbClr val="FF0000"/>
                </a:solidFill>
              </a:rPr>
              <a:t>&lt;&lt;2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3400" y="1897380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rgbClr val="FF0000"/>
                </a:solidFill>
              </a:rPr>
              <a:t>&amp;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41960" y="4130040"/>
            <a:ext cx="342900" cy="69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41960" y="2080260"/>
            <a:ext cx="5080" cy="207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9420" y="208534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41960" y="1630680"/>
            <a:ext cx="2540" cy="330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36880" y="194564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4540" y="2014220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41960" y="1630680"/>
            <a:ext cx="145796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78460" y="3958590"/>
            <a:ext cx="4648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31:28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891540" y="1264920"/>
            <a:ext cx="14478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3105" y="3308985"/>
            <a:ext cx="882015" cy="5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06120" y="2506980"/>
            <a:ext cx="2540" cy="82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6280" y="2512060"/>
            <a:ext cx="1422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65200" y="1207770"/>
            <a:ext cx="245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Leds and 7-segment display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72565" y="1998980"/>
            <a:ext cx="1059815" cy="20440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x-none" altLang="en-US" sz="2000"/>
          </a:p>
          <a:p>
            <a:pPr algn="ctr"/>
            <a:r>
              <a:rPr lang="x-none" altLang="en-US" sz="2000"/>
              <a:t>reg_file</a:t>
            </a:r>
            <a:endParaRPr lang="x-none" altLang="en-US" sz="2000"/>
          </a:p>
          <a:p>
            <a:pPr algn="ctr"/>
            <a:endParaRPr lang="x-none" altLang="en-US" sz="2000"/>
          </a:p>
          <a:p>
            <a:pPr algn="ctr"/>
            <a:endParaRPr lang="x-none" altLang="en-US"/>
          </a:p>
          <a:p>
            <a:pPr algn="r"/>
            <a:r>
              <a:rPr lang="x-none" altLang="en-US" sz="1600">
                <a:solidFill>
                  <a:srgbClr val="FF0000"/>
                </a:solidFill>
              </a:rPr>
              <a:t>r29</a:t>
            </a:r>
            <a:endParaRPr lang="x-none" altLang="en-US" sz="1600">
              <a:solidFill>
                <a:srgbClr val="FF0000"/>
              </a:solidFill>
            </a:endParaRPr>
          </a:p>
          <a:p>
            <a:pPr algn="r"/>
            <a:r>
              <a:rPr lang="x-none" altLang="en-US" sz="1600">
                <a:solidFill>
                  <a:srgbClr val="FF0000"/>
                </a:solidFill>
              </a:rPr>
              <a:t>r30</a:t>
            </a:r>
            <a:endParaRPr lang="x-none" altLang="en-US" sz="1600">
              <a:solidFill>
                <a:srgbClr val="FF0000"/>
              </a:solidFill>
            </a:endParaRPr>
          </a:p>
          <a:p>
            <a:pPr algn="l"/>
            <a:endParaRPr lang="x-none" alt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529840" y="3352800"/>
            <a:ext cx="777240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0"/>
          </p:cNvCxnSpPr>
          <p:nvPr/>
        </p:nvCxnSpPr>
        <p:spPr>
          <a:xfrm flipV="1">
            <a:off x="3302000" y="3366770"/>
            <a:ext cx="5080" cy="1753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46045" y="5120640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Leds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9925" y="4272280"/>
            <a:ext cx="131127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7-segment Controller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30225" y="4912360"/>
            <a:ext cx="157035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7-segment display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86100" y="3589020"/>
            <a:ext cx="6985" cy="935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527300" y="3601720"/>
            <a:ext cx="574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73580" y="4531995"/>
            <a:ext cx="1120140" cy="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322705" y="4721860"/>
            <a:ext cx="3175" cy="1917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511675" y="1936750"/>
            <a:ext cx="4456430" cy="2470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Example code:</a:t>
            </a:r>
            <a:endParaRPr lang="x-none" altLang="en-US"/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Turn on led(7)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r0 = 0, r1 = 1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SHL</a:t>
            </a:r>
            <a:r>
              <a:rPr lang="x-none" altLang="en-US">
                <a:latin typeface="Ubuntu Mono" charset="0"/>
              </a:rPr>
              <a:t> r28, r1, 7    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  <a:sym typeface="+mn-ea"/>
              </a:rPr>
              <a:t>r28(7) = 1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  <a:sym typeface="+mn-ea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OR  </a:t>
            </a:r>
            <a:r>
              <a:rPr lang="x-none" altLang="en-US">
                <a:solidFill>
                  <a:schemeClr val="tx1"/>
                </a:solidFill>
                <a:latin typeface="Ubuntu Mono" charset="0"/>
              </a:rPr>
              <a:t>r29, r29, r28</a:t>
            </a:r>
            <a:endParaRPr lang="x-none" altLang="en-US">
              <a:solidFill>
                <a:schemeClr val="tx1"/>
              </a:solidFill>
              <a:latin typeface="Ubuntu Mono" charset="0"/>
            </a:endParaRPr>
          </a:p>
          <a:p>
            <a:endParaRPr lang="x-none" altLang="en-US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display data[30]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LW</a:t>
            </a:r>
            <a:r>
              <a:rPr lang="x-none" altLang="en-US">
                <a:solidFill>
                  <a:schemeClr val="tx1"/>
                </a:solidFill>
                <a:latin typeface="Ubuntu Mono" charset="0"/>
              </a:rPr>
              <a:t>  r30 r0 30</a:t>
            </a:r>
            <a:endParaRPr lang="x-none" altLang="en-US">
              <a:solidFill>
                <a:schemeClr val="tx1"/>
              </a:solidFill>
              <a:latin typeface="Ubuntu Mono" charset="0"/>
            </a:endParaRPr>
          </a:p>
          <a:p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496435" y="4739640"/>
            <a:ext cx="2897505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VHD pseudocode: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led &lt;= r29(15 downto 0);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  <a:latin typeface="Ubuntu Mono" charset="0"/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U_7seg_ctrl(r30, seg, an);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Buttons &amp; Switches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72565" y="1998980"/>
            <a:ext cx="1059815" cy="180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x-none" altLang="en-US" sz="2000"/>
          </a:p>
          <a:p>
            <a:pPr algn="ctr"/>
            <a:r>
              <a:rPr lang="x-none" altLang="en-US" sz="2000"/>
              <a:t>reg_file</a:t>
            </a:r>
            <a:endParaRPr lang="x-none" altLang="en-US" sz="2000"/>
          </a:p>
          <a:p>
            <a:pPr algn="ctr"/>
            <a:endParaRPr lang="x-none" altLang="en-US" sz="2000"/>
          </a:p>
          <a:p>
            <a:pPr algn="ctr"/>
            <a:endParaRPr lang="x-none" altLang="en-US"/>
          </a:p>
          <a:p>
            <a:pPr algn="l"/>
            <a:r>
              <a:rPr lang="x-none" altLang="en-US" sz="1600">
                <a:solidFill>
                  <a:srgbClr val="FF0000"/>
                </a:solidFill>
              </a:rPr>
              <a:t>r31</a:t>
            </a:r>
            <a:endParaRPr lang="x-none" altLang="en-US" sz="1600">
              <a:solidFill>
                <a:srgbClr val="FF0000"/>
              </a:solidFill>
            </a:endParaRPr>
          </a:p>
          <a:p>
            <a:pPr algn="l"/>
            <a:endParaRPr lang="x-none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528320" y="4528185"/>
          <a:ext cx="3369310" cy="58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0"/>
                <a:gridCol w="424180"/>
                <a:gridCol w="509270"/>
                <a:gridCol w="406400"/>
                <a:gridCol w="998220"/>
                <a:gridCol w="561340"/>
              </a:tblGrid>
              <a:tr h="2298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reserved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buttons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rgbClr val="FF0000"/>
                          </a:solidFill>
                        </a:rPr>
                        <a:t>switches</a:t>
                      </a:r>
                      <a:endParaRPr lang="x-none" sz="1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12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746760" y="4166870"/>
            <a:ext cx="308737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On-board Buttons&amp;Switches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47700" y="3329940"/>
            <a:ext cx="815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" y="3345180"/>
            <a:ext cx="0" cy="1188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267835" y="1677670"/>
            <a:ext cx="4456430" cy="2226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Example code:</a:t>
            </a:r>
            <a:endParaRPr lang="x-none" altLang="en-US"/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Wait for btn0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r22 = 1&lt;&lt;16 for picking up r31(16)</a:t>
            </a:r>
            <a:endParaRPr lang="x-none" altLang="en-US"/>
          </a:p>
          <a:p>
            <a:r>
              <a:rPr lang="x-none" altLang="en-US">
                <a:solidFill>
                  <a:srgbClr val="00B0F0"/>
                </a:solidFill>
                <a:latin typeface="Ubuntu Mono" charset="0"/>
              </a:rPr>
              <a:t>LOOP:</a:t>
            </a:r>
            <a:endParaRPr lang="x-none" altLang="en-US">
              <a:solidFill>
                <a:srgbClr val="00B0F0"/>
              </a:solidFill>
              <a:latin typeface="Ubuntu Mono" charset="0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AND</a:t>
            </a:r>
            <a:r>
              <a:rPr lang="x-none" altLang="en-US">
                <a:latin typeface="Ubuntu Mono" charset="0"/>
              </a:rPr>
              <a:t> r28, r22, r31  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pick </a:t>
            </a:r>
            <a:r>
              <a:rPr lang="x-none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  <a:sym typeface="+mn-ea"/>
              </a:rPr>
              <a:t>r31(16)</a:t>
            </a:r>
            <a:endParaRPr lang="x-none" altLang="en-US" sz="1600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  <a:sym typeface="+mn-ea"/>
            </a:endParaRPr>
          </a:p>
          <a:p>
            <a:r>
              <a:rPr lang="x-none" altLang="en-US">
                <a:solidFill>
                  <a:srgbClr val="C00000"/>
                </a:solidFill>
                <a:latin typeface="Ubuntu Mono" charset="0"/>
              </a:rPr>
              <a:t>BNE</a:t>
            </a:r>
            <a:r>
              <a:rPr lang="x-none" altLang="en-US">
                <a:latin typeface="Ubuntu Mono" charset="0"/>
              </a:rPr>
              <a:t> r28, r22, </a:t>
            </a:r>
            <a:r>
              <a:rPr lang="x-none" altLang="en-US">
                <a:solidFill>
                  <a:srgbClr val="00B0F0"/>
                </a:solidFill>
                <a:latin typeface="Ubuntu Mono" charset="0"/>
              </a:rPr>
              <a:t>LOOP</a:t>
            </a:r>
            <a:endParaRPr lang="x-none" altLang="en-US">
              <a:latin typeface="Ubuntu Mono" charset="0"/>
            </a:endParaRPr>
          </a:p>
          <a:p>
            <a:r>
              <a:rPr lang="x-none" altLang="en-US">
                <a:solidFill>
                  <a:schemeClr val="tx1">
                    <a:lumMod val="50000"/>
                    <a:lumOff val="50000"/>
                  </a:schemeClr>
                </a:solidFill>
                <a:latin typeface="Ubuntu Mono" charset="0"/>
              </a:rPr>
              <a:t># Do something here...</a:t>
            </a:r>
            <a:endParaRPr lang="x-none" altLang="en-US">
              <a:solidFill>
                <a:schemeClr val="tx1">
                  <a:lumMod val="50000"/>
                  <a:lumOff val="50000"/>
                </a:schemeClr>
              </a:solidFill>
              <a:latin typeface="Ubuntu Mono" charset="0"/>
            </a:endParaRPr>
          </a:p>
          <a:p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65575" y="4065905"/>
            <a:ext cx="477520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/>
              <a:t>If btn0 </a:t>
            </a:r>
            <a:r>
              <a:rPr lang="x-none" altLang="en-US"/>
              <a:t>is not pressed, r31 = '0'. BNE becomes True. The code will keep looping.</a:t>
            </a:r>
            <a:endParaRPr lang="x-none" altLang="en-US"/>
          </a:p>
          <a:p>
            <a:pPr marL="285750" indent="-285750">
              <a:buFont typeface="Arial" charset="0"/>
              <a:buChar char="•"/>
            </a:pPr>
            <a:endParaRPr lang="x-none" altLang="en-US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sym typeface="+mn-ea"/>
              </a:rPr>
              <a:t>If btn0 is pressed, r31 = '1'. BNE becomes False. The code will continue.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46760" y="5241290"/>
            <a:ext cx="2926080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VHD pseudocode: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x-none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</a:rPr>
              <a:t>r31(20 downto 0) &lt;= btn&amp;sw;</a:t>
            </a:r>
            <a:endParaRPr lang="x-none" altLang="en-US" sz="1600">
              <a:solidFill>
                <a:schemeClr val="tx1">
                  <a:lumMod val="65000"/>
                  <a:lumOff val="35000"/>
                </a:schemeClr>
              </a:solidFill>
              <a:latin typeface="Ubuntu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Buttons &amp; Switches</a:t>
            </a:r>
            <a:endParaRPr lang="x-none" altLang="en-US"/>
          </a:p>
        </p:txBody>
      </p:sp>
      <p:pic>
        <p:nvPicPr>
          <p:cNvPr id="67" name="Picture 67" descr="input_u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1626235"/>
            <a:ext cx="6090920" cy="2094230"/>
          </a:xfrm>
          <a:prstGeom prst="rect">
            <a:avLst/>
          </a:prstGeom>
        </p:spPr>
      </p:pic>
      <p:pic>
        <p:nvPicPr>
          <p:cNvPr id="69" name="Picture 69" descr="enc_d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10" y="4168775"/>
            <a:ext cx="6101080" cy="23672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91895" y="1301750"/>
            <a:ext cx="251079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Input Ukey using btn3: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43660" y="3800475"/>
            <a:ext cx="598805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Input Din (btn3); start encryption/decryption (btn1/btn0)</a:t>
            </a: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6000"/>
          </a:blip>
          <a:stretch>
            <a:fillRect/>
          </a:stretch>
        </p:blipFill>
        <p:spPr>
          <a:xfrm>
            <a:off x="1904365" y="2936875"/>
            <a:ext cx="158115" cy="158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1957705" y="5476240"/>
            <a:ext cx="149860" cy="149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Timing</a:t>
            </a:r>
            <a:endParaRPr lang="x-none" altLang="en-US"/>
          </a:p>
        </p:txBody>
      </p:sp>
      <p:pic>
        <p:nvPicPr>
          <p:cNvPr id="56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1" r="2500" b="24702"/>
          <a:stretch>
            <a:fillRect/>
          </a:stretch>
        </p:blipFill>
        <p:spPr>
          <a:xfrm>
            <a:off x="802640" y="2679065"/>
            <a:ext cx="7428865" cy="1117600"/>
          </a:xfrm>
          <a:prstGeom prst="rect">
            <a:avLst/>
          </a:prstGeom>
        </p:spPr>
      </p:pic>
      <p:pic>
        <p:nvPicPr>
          <p:cNvPr id="57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t="24054" r="7636" b="25288"/>
          <a:stretch>
            <a:fillRect/>
          </a:stretch>
        </p:blipFill>
        <p:spPr>
          <a:xfrm>
            <a:off x="771525" y="1401445"/>
            <a:ext cx="7484110" cy="1198245"/>
          </a:xfrm>
          <a:prstGeom prst="rect">
            <a:avLst/>
          </a:prstGeom>
        </p:spPr>
      </p:pic>
      <p:graphicFrame>
        <p:nvGraphicFramePr>
          <p:cNvPr id="0" name="Table -1"/>
          <p:cNvGraphicFramePr/>
          <p:nvPr/>
        </p:nvGraphicFramePr>
        <p:xfrm>
          <a:off x="840105" y="5029835"/>
          <a:ext cx="727075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"/>
                <a:gridCol w="1211580"/>
                <a:gridCol w="1210945"/>
                <a:gridCol w="1211580"/>
                <a:gridCol w="1211580"/>
                <a:gridCol w="1213485"/>
              </a:tblGrid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Start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Time-Diff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Latency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clk period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Key-Gen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10460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485400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12135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Encryption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495860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3585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Decryption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639260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782700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latin typeface="Ubuntu Mono" charset="0"/>
                          <a:ea typeface="Ubuntu Mono" charset="0"/>
                          <a:cs typeface="Ubuntu Mono" charset="0"/>
                        </a:rPr>
                        <a:t>143440</a:t>
                      </a:r>
                      <a:endParaRPr sz="1600" b="0" u="none"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sz="1600" b="0" u="none">
                          <a:solidFill>
                            <a:srgbClr val="FF0000"/>
                          </a:solidFill>
                          <a:latin typeface="Ubuntu Mono" charset="0"/>
                          <a:ea typeface="Ubuntu Mono" charset="0"/>
                          <a:cs typeface="Ubuntu Mono" charset="0"/>
                        </a:rPr>
                        <a:t>3586</a:t>
                      </a:r>
                      <a:endParaRPr sz="1600" b="0" u="none">
                        <a:solidFill>
                          <a:srgbClr val="FF0000"/>
                        </a:solidFill>
                        <a:latin typeface="Ubuntu Mono" charset="0"/>
                        <a:ea typeface="Ubuntu Mono" charset="0"/>
                        <a:cs typeface="Ubuntu Mono" charset="0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31520" y="4098290"/>
            <a:ext cx="6332855" cy="916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Critial path delay: </a:t>
            </a:r>
            <a:r>
              <a:rPr lang="x-none" altLang="en-US" b="1"/>
              <a:t>38 ns</a:t>
            </a:r>
            <a:endParaRPr lang="x-none" altLang="en-US" b="1"/>
          </a:p>
          <a:p>
            <a:r>
              <a:rPr lang="x-none" altLang="en-US"/>
              <a:t>Clock frequency:  </a:t>
            </a:r>
            <a:r>
              <a:rPr lang="x-none" altLang="en-US" b="1"/>
              <a:t>25 MHz</a:t>
            </a:r>
            <a:endParaRPr lang="x-none" altLang="en-US" b="1"/>
          </a:p>
          <a:p>
            <a:r>
              <a:rPr lang="x-none" altLang="en-US"/>
              <a:t>Latency (cycles used in key-gen, encryption and decryption):</a:t>
            </a:r>
            <a:endParaRPr lang="x-none" altLang="en-US"/>
          </a:p>
        </p:txBody>
      </p:sp>
      <p:sp>
        <p:nvSpPr>
          <p:cNvPr id="5" name="Right Arrow 4"/>
          <p:cNvSpPr/>
          <p:nvPr/>
        </p:nvSpPr>
        <p:spPr>
          <a:xfrm rot="18780000">
            <a:off x="7833360" y="3785870"/>
            <a:ext cx="358140" cy="106680"/>
          </a:xfrm>
          <a:prstGeom prst="rightArrow">
            <a:avLst/>
          </a:prstGeom>
          <a:solidFill>
            <a:srgbClr val="FE5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Kingsoft Office WPP</Application>
  <PresentationFormat>Widescreen</PresentationFormat>
  <Paragraphs>262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RC5 Timing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6</cp:revision>
  <dcterms:created xsi:type="dcterms:W3CDTF">2017-12-11T19:27:10Z</dcterms:created>
  <dcterms:modified xsi:type="dcterms:W3CDTF">2017-12-11T19:27:10Z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