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  <p:sldId id="275" r:id="rId18"/>
    <p:sldId id="276" r:id="rId19"/>
    <p:sldId id="269" r:id="rId20"/>
    <p:sldId id="272" r:id="rId21"/>
    <p:sldId id="271" r:id="rId22"/>
    <p:sldId id="277" r:id="rId23"/>
    <p:sldId id="308" r:id="rId24"/>
    <p:sldId id="278" r:id="rId25"/>
    <p:sldId id="309" r:id="rId26"/>
    <p:sldId id="279" r:id="rId27"/>
    <p:sldId id="280" r:id="rId28"/>
    <p:sldId id="281" r:id="rId29"/>
    <p:sldId id="310" r:id="rId30"/>
    <p:sldId id="31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68A-18AF-44D4-AC27-706F3FE02CF7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  <a:r>
              <a:rPr lang="en-US" b="1">
                <a:solidFill>
                  <a:srgbClr val="FF0000"/>
                </a:solidFill>
              </a:rPr>
              <a:t>_3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599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/>
              <a:t>                Различают </a:t>
            </a:r>
            <a:r>
              <a:rPr lang="ru-RU" sz="2400" b="1" dirty="0"/>
              <a:t>клиентские</a:t>
            </a:r>
            <a:r>
              <a:rPr lang="ru-RU" sz="2400" dirty="0"/>
              <a:t> и </a:t>
            </a:r>
            <a:r>
              <a:rPr lang="ru-RU" sz="2400" b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Клиентские</a:t>
            </a:r>
            <a:r>
              <a:rPr lang="ru-RU" sz="2400" dirty="0"/>
              <a:t> можно сравнить с оконечными аппаратами телефонной сети, а </a:t>
            </a:r>
            <a:r>
              <a:rPr lang="ru-RU" sz="2400" b="1" dirty="0"/>
              <a:t>серверные</a:t>
            </a:r>
            <a:r>
              <a:rPr lang="ru-RU" sz="2400" dirty="0"/>
              <a:t> – с коммутаторами. </a:t>
            </a:r>
            <a:r>
              <a:rPr lang="ru-RU" sz="2400" b="1" i="1" dirty="0"/>
              <a:t>Клиентское</a:t>
            </a:r>
            <a:r>
              <a:rPr lang="ru-RU" sz="2400" dirty="0"/>
              <a:t> приложение (например, браузер) используют только </a:t>
            </a:r>
            <a:r>
              <a:rPr lang="ru-RU" sz="2400" b="1" i="1" dirty="0"/>
              <a:t>клиентские </a:t>
            </a:r>
            <a:r>
              <a:rPr lang="ru-RU" sz="2400" dirty="0" err="1"/>
              <a:t>сокеты</a:t>
            </a:r>
            <a:r>
              <a:rPr lang="ru-RU" sz="2400" dirty="0"/>
              <a:t>, а </a:t>
            </a:r>
            <a:r>
              <a:rPr lang="ru-RU" sz="2400" b="1" i="1" dirty="0"/>
              <a:t>серверные</a:t>
            </a:r>
            <a:r>
              <a:rPr lang="ru-RU" sz="2400" dirty="0"/>
              <a:t> (например, </a:t>
            </a:r>
            <a:r>
              <a:rPr lang="ru-RU" sz="2400" dirty="0" err="1"/>
              <a:t>веб-сервер</a:t>
            </a:r>
            <a:r>
              <a:rPr lang="ru-RU" sz="2400" dirty="0"/>
              <a:t>) – как </a:t>
            </a:r>
            <a:r>
              <a:rPr lang="ru-RU" sz="2400" b="1" dirty="0"/>
              <a:t>клиентские</a:t>
            </a:r>
            <a:r>
              <a:rPr lang="ru-RU" sz="2400" dirty="0"/>
              <a:t>, так и </a:t>
            </a:r>
            <a:r>
              <a:rPr lang="ru-RU" sz="2400" b="1" i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G:\Documents and Settings\Лёля\Мои документы\СОКЕТЫ\cock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8143932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uments and Settings\Лёля\Мои документы\СОКЕТЫ\server-clients-sel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0122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G:\Documents and Settings\Лёля\Мои документы\СОКЕТЫ\cocke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948" y="-214337"/>
            <a:ext cx="7061638" cy="7072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4" y="928670"/>
            <a:ext cx="90232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Documents and Settings\Лёля\Мои документы\СОКЕТЫ\ud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286544" cy="50009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При работе на </a:t>
            </a:r>
            <a:r>
              <a:rPr lang="ru-RU" sz="2200" dirty="0" err="1"/>
              <a:t>хосте-отправителя</a:t>
            </a:r>
            <a:r>
              <a:rPr lang="ru-RU" sz="2200" dirty="0"/>
              <a:t> данные от приложений поступают протоколу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sz="2200" dirty="0"/>
              <a:t> </a:t>
            </a:r>
            <a:r>
              <a:rPr lang="ru-RU" sz="2200" dirty="0"/>
              <a:t>через порт в виде сообщений. Протокол 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dirty="0"/>
              <a:t> добавляет к каждому отдельному сообщению свой 5-битный заголовок, формируя из этих сообщений собственные протокольные единицы, называемые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-дейтаграммами,</a:t>
            </a:r>
            <a:r>
              <a:rPr lang="ru-RU" sz="2200" dirty="0"/>
              <a:t> и передает их нижележащему протоколу </a:t>
            </a:r>
            <a:r>
              <a:rPr lang="en-US" sz="2200" dirty="0"/>
              <a:t>IP.</a:t>
            </a:r>
            <a:r>
              <a:rPr lang="ru-RU" sz="2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714356"/>
            <a:ext cx="200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Сокет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WEB-ресурсы, </a:t>
            </a:r>
          </a:p>
          <a:p>
            <a:pPr algn="ctr">
              <a:buNone/>
            </a:pPr>
            <a:r>
              <a:rPr lang="ru-RU" dirty="0"/>
              <a:t>посвященные программированию </a:t>
            </a:r>
            <a:r>
              <a:rPr lang="ru-RU" dirty="0" err="1"/>
              <a:t>сокетов</a:t>
            </a:r>
            <a:r>
              <a:rPr lang="ru-RU" dirty="0"/>
              <a:t>:</a:t>
            </a:r>
          </a:p>
          <a:p>
            <a:pPr algn="ctr">
              <a:buNone/>
            </a:pPr>
            <a:r>
              <a:rPr lang="ru-RU" b="1" dirty="0" err="1"/>
              <a:t>sockaddr.com</a:t>
            </a:r>
            <a:r>
              <a:rPr lang="ru-RU" b="1" dirty="0"/>
              <a:t>; </a:t>
            </a:r>
          </a:p>
          <a:p>
            <a:pPr algn="ctr">
              <a:buNone/>
            </a:pPr>
            <a:r>
              <a:rPr lang="ru-RU" b="1" dirty="0" err="1"/>
              <a:t>www.winsock.com</a:t>
            </a:r>
            <a:r>
              <a:rPr lang="ru-RU" b="1" dirty="0"/>
              <a:t> </a:t>
            </a:r>
          </a:p>
          <a:p>
            <a:pPr algn="ctr">
              <a:buNone/>
            </a:pPr>
            <a:r>
              <a:rPr lang="ru-RU" b="1" dirty="0" err="1"/>
              <a:t>www.sockets.com</a:t>
            </a:r>
            <a:endParaRPr lang="ru-R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Имеются отличия реализаций </a:t>
            </a:r>
            <a:r>
              <a:rPr lang="ru-RU" sz="3200" dirty="0" err="1"/>
              <a:t>сокетов</a:t>
            </a:r>
            <a:r>
              <a:rPr lang="ru-RU" sz="3200" dirty="0"/>
              <a:t> в UNIX и в </a:t>
            </a:r>
            <a:r>
              <a:rPr lang="ru-RU" sz="3200" dirty="0" err="1"/>
              <a:t>Windows</a:t>
            </a:r>
            <a:r>
              <a:rPr lang="ru-RU" sz="3200" dirty="0"/>
              <a:t>. </a:t>
            </a:r>
            <a:r>
              <a:rPr lang="en-US" sz="3600" b="1" dirty="0"/>
              <a:t>WINSOCK</a:t>
            </a:r>
            <a:r>
              <a:rPr lang="ru-RU" sz="3600" b="1" dirty="0"/>
              <a:t> – </a:t>
            </a:r>
            <a:r>
              <a:rPr lang="ru-RU" sz="3600" dirty="0"/>
              <a:t>интерфейс для разработки сетевых приложений под </a:t>
            </a:r>
            <a:r>
              <a:rPr lang="en-US" sz="3600" b="1" dirty="0"/>
              <a:t>Windows.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ru-RU" dirty="0"/>
              <a:t>1. </a:t>
            </a:r>
            <a:r>
              <a:rPr lang="ru-RU" b="1" dirty="0"/>
              <a:t>Подключение библиотек и заголовков</a:t>
            </a:r>
            <a:endParaRPr lang="ru-RU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#include &lt;winsock2.h&gt;// 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winsock.h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ru-RU" sz="2800" dirty="0"/>
              <a:t>В командной строке линкера надо указать "</a:t>
            </a:r>
            <a:r>
              <a:rPr lang="ru-RU" sz="2800" b="1" dirty="0"/>
              <a:t>Ws2_32.lib</a:t>
            </a:r>
            <a:r>
              <a:rPr lang="ru-RU" sz="2800" dirty="0"/>
              <a:t>" .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В среде разработки </a:t>
            </a:r>
            <a:r>
              <a:rPr lang="ru-RU" sz="2600" b="1" dirty="0" err="1"/>
              <a:t>Microsoft</a:t>
            </a:r>
            <a:r>
              <a:rPr lang="ru-RU" sz="2600" b="1" dirty="0"/>
              <a:t> </a:t>
            </a:r>
            <a:r>
              <a:rPr lang="ru-RU" sz="2600" b="1" dirty="0" err="1"/>
              <a:t>Visual</a:t>
            </a:r>
            <a:r>
              <a:rPr lang="ru-RU" sz="2600" b="1" dirty="0"/>
              <a:t> </a:t>
            </a:r>
            <a:r>
              <a:rPr lang="ru-RU" sz="2600" b="1" dirty="0" err="1"/>
              <a:t>Studio</a:t>
            </a:r>
            <a:r>
              <a:rPr lang="ru-RU" sz="2600" b="1" dirty="0"/>
              <a:t> </a:t>
            </a:r>
            <a:r>
              <a:rPr lang="ru-RU" sz="2600" dirty="0"/>
              <a:t>для этого достаточно нажать &lt;</a:t>
            </a:r>
            <a:r>
              <a:rPr lang="ru-RU" sz="2600" b="1" dirty="0"/>
              <a:t>ALT-F7</a:t>
            </a:r>
            <a:r>
              <a:rPr lang="ru-RU" sz="2600" dirty="0"/>
              <a:t>&gt;, перейти к закладке "</a:t>
            </a:r>
            <a:r>
              <a:rPr lang="ru-RU" sz="2600" b="1" dirty="0" err="1"/>
              <a:t>Link</a:t>
            </a:r>
            <a:r>
              <a:rPr lang="ru-RU" sz="2600" dirty="0"/>
              <a:t>" и к списку библиотек, перечисленных в строке "</a:t>
            </a:r>
            <a:r>
              <a:rPr lang="ru-RU" sz="2600" b="1" dirty="0" err="1"/>
              <a:t>object</a:t>
            </a:r>
            <a:r>
              <a:rPr lang="ru-RU" sz="2600" b="1" dirty="0"/>
              <a:t>/</a:t>
            </a:r>
            <a:r>
              <a:rPr lang="ru-RU" sz="2600" b="1" dirty="0" err="1"/>
              <a:t>library</a:t>
            </a:r>
            <a:r>
              <a:rPr lang="ru-RU" sz="2600" b="1" dirty="0"/>
              <a:t> </a:t>
            </a:r>
            <a:r>
              <a:rPr lang="ru-RU" sz="2600" b="1" dirty="0" err="1"/>
              <a:t>modules</a:t>
            </a:r>
            <a:r>
              <a:rPr lang="ru-RU" sz="2600" dirty="0"/>
              <a:t>", добавить "</a:t>
            </a:r>
            <a:r>
              <a:rPr lang="ru-RU" sz="2600" b="1" dirty="0"/>
              <a:t>Ws2_32.lib</a:t>
            </a:r>
            <a:r>
              <a:rPr lang="ru-RU" sz="2600" dirty="0"/>
              <a:t>", отделив ее от остальных символом пробела</a:t>
            </a:r>
          </a:p>
          <a:p>
            <a:pPr>
              <a:buNone/>
            </a:pPr>
            <a:r>
              <a:rPr lang="ru-RU" sz="2600" dirty="0"/>
              <a:t>или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comment (lib,"Ws2_32.lib")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5100" b="1" dirty="0"/>
              <a:t>2</a:t>
            </a:r>
            <a:r>
              <a:rPr lang="ru-RU" sz="3800" b="1" dirty="0"/>
              <a:t>. </a:t>
            </a:r>
            <a:r>
              <a:rPr lang="ru-RU" sz="4000" dirty="0"/>
              <a:t>Перед началом использования функций библиотеки </a:t>
            </a:r>
            <a:r>
              <a:rPr lang="ru-RU" sz="4000" dirty="0" err="1"/>
              <a:t>WinSock</a:t>
            </a:r>
            <a:r>
              <a:rPr lang="ru-RU" sz="4000" dirty="0"/>
              <a:t> ее необходимо подготовить к работе вызовом функции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 err="1">
                <a:solidFill>
                  <a:srgbClr val="FF0000"/>
                </a:solidFill>
              </a:rPr>
              <a:t>int</a:t>
            </a:r>
            <a:r>
              <a:rPr lang="ru-RU" sz="4000" dirty="0">
                <a:solidFill>
                  <a:srgbClr val="FF0000"/>
                </a:solidFill>
              </a:rPr>
              <a:t> </a:t>
            </a:r>
            <a:r>
              <a:rPr lang="ru-RU" sz="4000" b="1" dirty="0" err="1">
                <a:solidFill>
                  <a:srgbClr val="FF0000"/>
                </a:solidFill>
              </a:rPr>
              <a:t>WSAStartup</a:t>
            </a:r>
            <a:r>
              <a:rPr lang="ru-RU" sz="4000" dirty="0">
                <a:solidFill>
                  <a:srgbClr val="FF0000"/>
                </a:solidFill>
              </a:rPr>
              <a:t> (WORD </a:t>
            </a:r>
            <a:r>
              <a:rPr lang="ru-RU" sz="4000" b="1" dirty="0" err="1">
                <a:solidFill>
                  <a:srgbClr val="FF0000"/>
                </a:solidFill>
              </a:rPr>
              <a:t>ver</a:t>
            </a:r>
            <a:r>
              <a:rPr lang="ru-RU" sz="4000" dirty="0">
                <a:solidFill>
                  <a:srgbClr val="FF0000"/>
                </a:solidFill>
              </a:rPr>
              <a:t>, LPWSADATA </a:t>
            </a:r>
            <a:r>
              <a:rPr lang="ru-RU" sz="4000" b="1" dirty="0" err="1">
                <a:solidFill>
                  <a:srgbClr val="FF0000"/>
                </a:solidFill>
              </a:rPr>
              <a:t>lpWSAData</a:t>
            </a:r>
            <a:r>
              <a:rPr lang="ru-RU" sz="4000" dirty="0">
                <a:solidFill>
                  <a:srgbClr val="FF0000"/>
                </a:solidFill>
              </a:rPr>
              <a:t>)</a:t>
            </a:r>
            <a:r>
              <a:rPr lang="ru-RU" sz="4000" dirty="0"/>
              <a:t> 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В старшем байта слова </a:t>
            </a:r>
            <a:r>
              <a:rPr lang="ru-RU" sz="4000" b="1" i="1" dirty="0" err="1">
                <a:solidFill>
                  <a:srgbClr val="FF0000"/>
                </a:solidFill>
              </a:rPr>
              <a:t>ver</a:t>
            </a:r>
            <a:r>
              <a:rPr lang="ru-RU" sz="4000" dirty="0"/>
              <a:t> номер требуемой версии, а в младшем - номер </a:t>
            </a:r>
            <a:r>
              <a:rPr lang="ru-RU" sz="4000" dirty="0" err="1"/>
              <a:t>подверсии</a:t>
            </a:r>
            <a:r>
              <a:rPr lang="ru-RU" sz="4000" dirty="0"/>
              <a:t>. Возможные версии - 1.0, 1.1, 2.0, 2.2... Для "сборки" этого параметра можно использовать макрос MAKEWORD. </a:t>
            </a:r>
            <a:r>
              <a:rPr lang="en-US" sz="4000" dirty="0"/>
              <a:t>(Ex</a:t>
            </a:r>
            <a:r>
              <a:rPr lang="ru-RU" sz="4000" dirty="0"/>
              <a:t>: MAKEWORD (1, 1) - версия 1.1.</a:t>
            </a:r>
            <a:r>
              <a:rPr lang="en-US" sz="4000" dirty="0"/>
              <a:t>)</a:t>
            </a:r>
            <a:r>
              <a:rPr lang="ru-RU" sz="4000" dirty="0"/>
              <a:t> 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Параметр </a:t>
            </a:r>
            <a:r>
              <a:rPr lang="ru-RU" sz="4000" b="1" dirty="0" err="1">
                <a:solidFill>
                  <a:srgbClr val="FF0000"/>
                </a:solidFill>
              </a:rPr>
              <a:t>l</a:t>
            </a:r>
            <a:r>
              <a:rPr lang="ru-RU" sz="4000" b="1" i="1" dirty="0" err="1">
                <a:solidFill>
                  <a:srgbClr val="FF0000"/>
                </a:solidFill>
              </a:rPr>
              <a:t>pWSAData</a:t>
            </a:r>
            <a:r>
              <a:rPr lang="ru-RU" sz="4000" dirty="0"/>
              <a:t> - указатель на структуру WSADATA. При возврате из функции данная структура содержит информацию о проинициализированной версии </a:t>
            </a:r>
            <a:r>
              <a:rPr lang="ru-RU" sz="4000" dirty="0" err="1"/>
              <a:t>WinsockAPI</a:t>
            </a:r>
            <a:r>
              <a:rPr lang="ru-RU" sz="4000" dirty="0"/>
              <a:t>. </a:t>
            </a:r>
            <a:r>
              <a:rPr lang="en-US" sz="4000" dirty="0"/>
              <a:t> </a:t>
            </a:r>
            <a:r>
              <a:rPr lang="ru-RU" sz="4000" dirty="0"/>
              <a:t>Размер памяти под структуру не менее 1024б.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b="1" dirty="0">
                <a:solidFill>
                  <a:srgbClr val="FF0000"/>
                </a:solidFill>
              </a:rPr>
              <a:t>Если инициализация проваливается, функция возвращает ненулевое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cap="all" dirty="0">
              <a:solidFill>
                <a:srgbClr val="FF0000"/>
              </a:solidFill>
            </a:endParaRPr>
          </a:p>
          <a:p>
            <a:pPr indent="-720000">
              <a:buNone/>
            </a:pP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WSADATA 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if (</a:t>
            </a:r>
            <a:r>
              <a:rPr lang="en-US" sz="4000" b="1" dirty="0" err="1">
                <a:solidFill>
                  <a:srgbClr val="0070C0"/>
                </a:solidFill>
              </a:rPr>
              <a:t>WSAStartup</a:t>
            </a:r>
            <a:r>
              <a:rPr lang="en-US" sz="4000" b="1" dirty="0">
                <a:solidFill>
                  <a:srgbClr val="0070C0"/>
                </a:solidFill>
              </a:rPr>
              <a:t> (MAKEWORD( 1, 1 ), &amp;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) ) 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{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      // Error...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   </a:t>
            </a:r>
            <a:r>
              <a:rPr lang="ru-RU" sz="4000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error = </a:t>
            </a:r>
            <a:r>
              <a:rPr lang="en-US" sz="4000" b="1" dirty="0" err="1">
                <a:solidFill>
                  <a:srgbClr val="0070C0"/>
                </a:solidFill>
              </a:rPr>
              <a:t>WSAGetLastError</a:t>
            </a:r>
            <a:r>
              <a:rPr lang="en-US" sz="4000" b="1" dirty="0">
                <a:solidFill>
                  <a:srgbClr val="0070C0"/>
                </a:solidFill>
              </a:rPr>
              <a:t>();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    </a:t>
            </a:r>
            <a:r>
              <a:rPr lang="ru-RU" sz="4000" b="1" dirty="0">
                <a:solidFill>
                  <a:srgbClr val="0070C0"/>
                </a:solidFill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r>
              <a:rPr lang="ru-RU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>
                <a:solidFill>
                  <a:srgbClr val="0070C0"/>
                </a:solidFill>
              </a:rPr>
              <a:t>   }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5" y="1071546"/>
          <a:ext cx="9001156" cy="5444924"/>
        </p:xfrm>
        <a:graphic>
          <a:graphicData uri="http://schemas.openxmlformats.org/drawingml/2006/table">
            <a:tbl>
              <a:tblPr/>
              <a:tblGrid>
                <a:gridCol w="28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Общие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Создать новый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и вернуть файловый дескриптор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Отправить данные по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Receive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Получить данные из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Close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Закрыть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Серверные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Связать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с IP-адресом и портом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Объявить о желании принимать соединения. Слушает порт и ждет когда будет установлено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Принять запрос на установку соединения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Клиентские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Connect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Установить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0"/>
            <a:ext cx="7929618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3600" b="1" dirty="0"/>
              <a:t>Основные функции </a:t>
            </a:r>
            <a:r>
              <a:rPr lang="en-US" sz="3600" b="1" dirty="0" err="1"/>
              <a:t>WinSockAPI</a:t>
            </a:r>
            <a:endParaRPr lang="ru-RU" sz="36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ocuments and Settings\Лёля\Мои документы\СОКЕТЫ\pro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7505777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50"/>
            <a:ext cx="9144000" cy="68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874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3. Создание </a:t>
            </a:r>
            <a:r>
              <a:rPr lang="ru-RU" b="1" dirty="0" err="1"/>
              <a:t>сокета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s = socket(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protocol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endParaRPr lang="ru-RU" sz="33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ru-RU" sz="2800" dirty="0"/>
              <a:t> указывающий семейство протоколов создаваемого </a:t>
            </a:r>
            <a:r>
              <a:rPr lang="ru-RU" sz="2800" dirty="0" err="1"/>
              <a:t>сокета</a:t>
            </a:r>
            <a:r>
              <a:rPr lang="ru-RU" sz="2800" dirty="0"/>
              <a:t> (</a:t>
            </a:r>
            <a:r>
              <a:rPr lang="ru-RU" sz="2800" b="1" dirty="0"/>
              <a:t>AF_INET</a:t>
            </a:r>
            <a:r>
              <a:rPr lang="ru-RU" sz="2800" dirty="0"/>
              <a:t> , </a:t>
            </a:r>
            <a:r>
              <a:rPr lang="ru-RU" sz="2800" b="1" dirty="0"/>
              <a:t>AF_INET6</a:t>
            </a:r>
            <a:r>
              <a:rPr lang="ru-RU" sz="2800" dirty="0"/>
              <a:t>,</a:t>
            </a:r>
            <a:r>
              <a:rPr lang="ru-RU" sz="2800" b="1" dirty="0"/>
              <a:t>AF_UNIX)</a:t>
            </a:r>
            <a:r>
              <a:rPr lang="ru-RU" sz="2800" dirty="0"/>
              <a:t> </a:t>
            </a: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ype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/>
              <a:t>( SOCK_STREAM</a:t>
            </a:r>
            <a:r>
              <a:rPr lang="ru-RU" sz="2800" cap="all" dirty="0"/>
              <a:t> </a:t>
            </a:r>
            <a:r>
              <a:rPr lang="ru-RU" sz="2800" dirty="0"/>
              <a:t>, </a:t>
            </a:r>
            <a:r>
              <a:rPr lang="ru-RU" sz="2800" b="1" dirty="0"/>
              <a:t>SOCK_DGRA, SOCK_RAW)</a:t>
            </a:r>
            <a:endParaRPr lang="ru-RU" sz="2800" dirty="0"/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rotocol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/>
              <a:t>(</a:t>
            </a:r>
            <a:r>
              <a:rPr lang="ru-RU" sz="2800" b="1" dirty="0"/>
              <a:t>IPPROTO_TCP</a:t>
            </a:r>
            <a:r>
              <a:rPr lang="ru-RU" sz="2800" cap="all" dirty="0"/>
              <a:t> </a:t>
            </a:r>
            <a:r>
              <a:rPr lang="ru-RU" sz="2800" dirty="0"/>
              <a:t>или</a:t>
            </a:r>
            <a:r>
              <a:rPr lang="ru-RU" sz="2800" cap="all" dirty="0"/>
              <a:t> </a:t>
            </a:r>
            <a:r>
              <a:rPr lang="ru-RU" sz="2800" b="1" dirty="0"/>
              <a:t>IPPROTO_UDP</a:t>
            </a:r>
            <a:r>
              <a:rPr lang="ru-RU" sz="2800" dirty="0"/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Если protocol=0, используется значение по умолчанию для данного вида соединений.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socket</a:t>
            </a:r>
            <a:r>
              <a:rPr lang="ru-RU" sz="2800" dirty="0">
                <a:latin typeface="Consolas" pitchFamily="49" charset="0"/>
              </a:rPr>
              <a:t> </a:t>
            </a:r>
            <a:r>
              <a:rPr lang="ru-RU" sz="2800" dirty="0"/>
              <a:t> возвращает файловый дескриптор, ссылающийся на </a:t>
            </a:r>
            <a:r>
              <a:rPr lang="ru-RU" sz="2800" dirty="0" err="1"/>
              <a:t>сокет</a:t>
            </a:r>
            <a:r>
              <a:rPr lang="ru-RU" sz="2800" dirty="0"/>
              <a:t>, или </a:t>
            </a:r>
            <a:r>
              <a:rPr lang="ru-RU" sz="2800" b="1" dirty="0"/>
              <a:t>-1</a:t>
            </a:r>
            <a:r>
              <a:rPr lang="ru-RU" sz="2800" dirty="0"/>
              <a:t> в случае ошибки. Данный дескриптор используется в дальнейшем для установления связи.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onsolas" pitchFamily="49" charset="0"/>
              </a:rPr>
              <a:t>s = socket(AF_INET, SOCK_STREAM, 0);</a:t>
            </a:r>
            <a:endParaRPr lang="ru-RU" sz="28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6D144-0F33-B1FD-4413-D9EC6495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Дескриптор, полученный программой от функции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индексом (порядковым номером) в таблице дескрипторов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00F716-4B97-BC7F-A825-4FEE958C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98" y="1953240"/>
            <a:ext cx="9252623" cy="38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16B38-F61D-4D01-A351-43FBCC979FA0}"/>
              </a:ext>
            </a:extLst>
          </p:cNvPr>
          <p:cNvSpPr txBox="1"/>
          <p:nvPr/>
        </p:nvSpPr>
        <p:spPr>
          <a:xfrm>
            <a:off x="2154792" y="6308003"/>
            <a:ext cx="483441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Упрощенная структура данных сокета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7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if (INVALID_SOCKET ==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                  </a:t>
            </a:r>
            <a:r>
              <a:rPr lang="en-US" dirty="0">
                <a:solidFill>
                  <a:srgbClr val="0070C0"/>
                </a:solidFill>
              </a:rPr>
              <a:t>(s = socket (AF_INET, SOCK_STREAM, 0) ) 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{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Error...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error = </a:t>
            </a:r>
            <a:r>
              <a:rPr lang="en-US" dirty="0" err="1">
                <a:solidFill>
                  <a:srgbClr val="0070C0"/>
                </a:solidFill>
              </a:rPr>
              <a:t>WSAGetLastError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... 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При ошибке функция возвращает </a:t>
            </a:r>
            <a:r>
              <a:rPr lang="en-US" dirty="0"/>
              <a:t>INVALID_SOCKET. </a:t>
            </a: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Можно получить расширенную информацию об ошибке</a:t>
            </a:r>
            <a:r>
              <a:rPr lang="en-US" dirty="0"/>
              <a:t>,</a:t>
            </a:r>
            <a:r>
              <a:rPr lang="ru-RU" dirty="0"/>
              <a:t> используя вызов </a:t>
            </a:r>
            <a:r>
              <a:rPr lang="ru-RU" dirty="0" err="1"/>
              <a:t>WSAGetLastError</a:t>
            </a:r>
            <a:r>
              <a:rPr lang="ru-RU" dirty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0DE1-D77B-27DD-F2B5-E5AE855E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E832-9785-48BF-3B5C-15314CE7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 Привязка к локальным именам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286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сокета заключается в определении значений всех полей структуры сокета. Предварительно все параметры сокета необходимо поместить в структуру типа </a:t>
            </a:r>
            <a:r>
              <a:rPr lang="ru-RU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затем выполнить привязку адреса к сокету, т. е. скопировать информацию в структуру сокета.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Связывание осуществляется вызовом функции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(socket s, const struct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far*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solidFill>
                <a:srgbClr val="FF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200" dirty="0"/>
              <a:t>В случае успеха </a:t>
            </a:r>
            <a:r>
              <a:rPr lang="ru-RU" sz="2200" b="1" dirty="0" err="1"/>
              <a:t>bind</a:t>
            </a:r>
            <a:r>
              <a:rPr lang="ru-RU" sz="2200" dirty="0"/>
              <a:t> возвращает 0, в противном случае - "</a:t>
            </a:r>
            <a:r>
              <a:rPr lang="ru-RU" sz="2200" b="1" dirty="0"/>
              <a:t>-1</a:t>
            </a:r>
            <a:r>
              <a:rPr lang="ru-RU" sz="2200" dirty="0"/>
              <a:t>"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Первым аргументом передается дескриптор сокета, возвращенный функцией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 ним следуют указатель на структуру типа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длина этой структуры.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для представления 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IP‑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адреса используются форматы разного вида и длины в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2.x,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смену структуре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пришла структура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определенная следующим образом: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200" cap="al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short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sin_family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u_short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sin_port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sin_zero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[8];</a:t>
            </a:r>
          </a:p>
          <a:p>
            <a:pPr latinLnBrk="1">
              <a:buNone/>
            </a:pP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sin_family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используемый формат адреса (набор протоколов), для 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оно должно иметь значение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sin_addr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адрес (номер) узла сети.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номер порта на узле сети.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sin_zero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прототипы большинства функций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socket-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не изменились, при использовании </a:t>
            </a:r>
            <a:r>
              <a:rPr lang="ru-RU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приходится постоянно выполнять явные преобразования типов переменных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3000" dirty="0"/>
              <a:t>Определение структуры </a:t>
            </a:r>
            <a:r>
              <a:rPr lang="ru-RU" sz="3000" b="1" dirty="0" err="1">
                <a:latin typeface="Consolas" pitchFamily="49" charset="0"/>
              </a:rPr>
              <a:t>in_addr</a:t>
            </a:r>
            <a:r>
              <a:rPr lang="ru-RU" sz="3000" dirty="0"/>
              <a:t> </a:t>
            </a:r>
            <a:r>
              <a:rPr lang="ru-RU" sz="3000" cap="all" dirty="0"/>
              <a:t>:</a:t>
            </a:r>
          </a:p>
          <a:p>
            <a:pPr latinLnBrk="1">
              <a:buNone/>
            </a:pP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union {         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u_long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 </a:t>
            </a: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   /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/другие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члены объединения</a:t>
            </a:r>
            <a:endParaRPr lang="en-US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;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}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#define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s_un.s_addr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}; </a:t>
            </a:r>
          </a:p>
          <a:p>
            <a:pPr latinLnBrk="1"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sockaddr_in</a:t>
            </a:r>
            <a:r>
              <a:rPr lang="ru-RU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полностью заполнена перед выдачей системного вызова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поле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sin_addr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значение 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INADDR_ANY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равносильно указанию адреса локального узла сети.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E67FA7-AF09-CB9D-36E9-B09277F6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заполнения полей структуры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socaddr_in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используется библиотечная функция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транслирующая символическое имя узла сети в его сетевой номер (адрес).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hostent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char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либо именем машины, либо числовым адресом IPv4 в стандартной точечной нотации, либо адресом IPv6 в нотации с двоеточием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far* far*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h_aliases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список альтернативных имен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h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// тип адреса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	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 адреса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адресов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234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Клиент-серверная </a:t>
            </a:r>
            <a:r>
              <a:rPr lang="ru-RU" b="1" dirty="0" err="1" smtClean="0"/>
              <a:t>архитектурааааа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340369"/>
          </a:xfrm>
        </p:spPr>
        <p:txBody>
          <a:bodyPr>
            <a:normAutofit fontScale="92500" lnSpcReduction="20000"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i="1" dirty="0"/>
              <a:t>Основная идея архитектуры «клиент-сервер» состоит в разделении сетевого приложения на несколько компонент</a:t>
            </a:r>
            <a:r>
              <a:rPr lang="ru-RU" dirty="0"/>
              <a:t>, каждая из которых реализует функции сервера или /и клиента.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b="1" i="1" dirty="0"/>
              <a:t>Клиентская</a:t>
            </a:r>
            <a:r>
              <a:rPr lang="ru-RU" dirty="0"/>
              <a:t> компонента обеспечивает подготовку, отправку заявок на получение неких ресурсов системы и прием запрашиваемых  данных. </a:t>
            </a:r>
            <a:r>
              <a:rPr lang="ru-RU" b="1" i="1" dirty="0"/>
              <a:t>Серверная</a:t>
            </a:r>
            <a:r>
              <a:rPr lang="ru-RU" dirty="0"/>
              <a:t> компонента отвечает за предоставление клиентам необходимых ресурсов.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Обычно каждая компонента приложения представляется в виде отдельного модуля.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Если модули приложения способны выполняться на разных компьютерах сети, то такое приложение называют </a:t>
            </a:r>
            <a:r>
              <a:rPr lang="ru-RU" b="1" i="1" dirty="0"/>
              <a:t>распределенным.</a:t>
            </a:r>
            <a:r>
              <a:rPr lang="ru-RU" dirty="0"/>
              <a:t> Это позволяет повысить надежность, безопасность и производительность сетевых приложений и сети в целом. </a:t>
            </a:r>
            <a:endParaRPr lang="ru-RU" b="1" i="1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84FC5B-929A-966F-3F77-C96B30A3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примера используем данную функцию для получения адреса узла с именем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fpm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kubsu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error";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1;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cap="al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Искомый адрес находится в первом элементе списка </a:t>
            </a:r>
            <a:r>
              <a:rPr lang="ru-RU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который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можно ссылаться при помощи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Длина поля адреса находится в поле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0370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установления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1672" y="2204864"/>
            <a:ext cx="8929718" cy="205374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установления связи "клиент-сервер" используются системные вызовы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сервера), а также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клиента). </a:t>
            </a:r>
            <a:endParaRPr lang="ru-RU" dirty="0"/>
          </a:p>
          <a:p>
            <a:pPr algn="just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Клиент</a:t>
            </a:r>
            <a:r>
              <a:rPr lang="ru-RU" dirty="0"/>
              <a:t> также должен связывать </a:t>
            </a:r>
            <a:r>
              <a:rPr lang="ru-RU" dirty="0" err="1"/>
              <a:t>сокет</a:t>
            </a:r>
            <a:r>
              <a:rPr lang="ru-RU" dirty="0"/>
              <a:t> с локальным адресом перед его использованием, однако, за него это может сделать функция </a:t>
            </a:r>
            <a:r>
              <a:rPr lang="ru-RU" b="1" dirty="0" err="1"/>
              <a:t>connect</a:t>
            </a:r>
            <a:r>
              <a:rPr lang="ru-RU" dirty="0"/>
              <a:t>, ассоциируя </a:t>
            </a:r>
            <a:r>
              <a:rPr lang="ru-RU" dirty="0" err="1"/>
              <a:t>сокет</a:t>
            </a:r>
            <a:r>
              <a:rPr lang="ru-RU" dirty="0"/>
              <a:t> с одним из портов, наугад выбранных из диапазона 1024-5000.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	Сервер </a:t>
            </a:r>
            <a:r>
              <a:rPr lang="ru-RU" dirty="0"/>
              <a:t>же должен "садиться" на заранее определенный порт, например,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21</a:t>
            </a:r>
            <a:r>
              <a:rPr lang="ru-RU" dirty="0"/>
              <a:t> для </a:t>
            </a:r>
            <a:r>
              <a:rPr lang="ru-RU" b="1" dirty="0"/>
              <a:t>FTP,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23</a:t>
            </a:r>
            <a:r>
              <a:rPr lang="ru-RU" dirty="0"/>
              <a:t> для </a:t>
            </a:r>
            <a:r>
              <a:rPr lang="ru-RU" b="1" dirty="0">
                <a:solidFill>
                  <a:srgbClr val="FF0000"/>
                </a:solidFill>
              </a:rPr>
              <a:t>TELNE</a:t>
            </a:r>
            <a:r>
              <a:rPr lang="ru-RU" dirty="0">
                <a:solidFill>
                  <a:srgbClr val="FF0000"/>
                </a:solidFill>
              </a:rPr>
              <a:t>T</a:t>
            </a:r>
            <a:r>
              <a:rPr lang="ru-RU" dirty="0"/>
              <a:t>, </a:t>
            </a:r>
            <a:r>
              <a:rPr lang="ru-RU" b="1" dirty="0">
                <a:solidFill>
                  <a:srgbClr val="00B050"/>
                </a:solidFill>
              </a:rPr>
              <a:t>25</a:t>
            </a:r>
            <a:r>
              <a:rPr lang="ru-RU" dirty="0"/>
              <a:t> для </a:t>
            </a:r>
            <a:r>
              <a:rPr lang="ru-RU" b="1" dirty="0">
                <a:solidFill>
                  <a:srgbClr val="00B050"/>
                </a:solidFill>
              </a:rPr>
              <a:t>SMTP</a:t>
            </a:r>
            <a:r>
              <a:rPr lang="ru-RU" dirty="0"/>
              <a:t>, </a:t>
            </a:r>
            <a:r>
              <a:rPr lang="ru-RU" b="1" dirty="0">
                <a:solidFill>
                  <a:srgbClr val="0070C0"/>
                </a:solidFill>
              </a:rPr>
              <a:t>80</a:t>
            </a:r>
            <a:r>
              <a:rPr lang="ru-RU" dirty="0"/>
              <a:t> для </a:t>
            </a:r>
            <a:r>
              <a:rPr lang="ru-RU" b="1" dirty="0">
                <a:solidFill>
                  <a:srgbClr val="0070C0"/>
                </a:solidFill>
              </a:rPr>
              <a:t>WEB</a:t>
            </a:r>
            <a:r>
              <a:rPr lang="ru-RU" dirty="0"/>
              <a:t>, </a:t>
            </a:r>
            <a:r>
              <a:rPr lang="ru-RU" b="1" dirty="0">
                <a:solidFill>
                  <a:srgbClr val="7030A0"/>
                </a:solidFill>
              </a:rPr>
              <a:t>110 </a:t>
            </a:r>
            <a:r>
              <a:rPr lang="ru-RU" dirty="0"/>
              <a:t>для </a:t>
            </a:r>
            <a:r>
              <a:rPr lang="ru-RU" b="1" dirty="0">
                <a:solidFill>
                  <a:srgbClr val="7030A0"/>
                </a:solidFill>
              </a:rPr>
              <a:t>POP3</a:t>
            </a:r>
            <a:r>
              <a:rPr lang="ru-RU" dirty="0"/>
              <a:t> и т.д. Поэтому </a:t>
            </a:r>
            <a:r>
              <a:rPr lang="ru-RU" b="1" dirty="0"/>
              <a:t>ему</a:t>
            </a:r>
            <a:r>
              <a:rPr lang="ru-RU" dirty="0"/>
              <a:t> приходится осуществлять связывание "</a:t>
            </a:r>
            <a:r>
              <a:rPr lang="ru-RU" b="1" dirty="0"/>
              <a:t>вручную</a:t>
            </a:r>
            <a:r>
              <a:rPr lang="en-US" dirty="0"/>
              <a:t>”, </a:t>
            </a:r>
            <a:r>
              <a:rPr lang="ru-RU" dirty="0"/>
              <a:t>используя </a:t>
            </a:r>
            <a:r>
              <a:rPr lang="en-US" dirty="0"/>
              <a:t>bind.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4000" b="1" dirty="0"/>
              <a:t>5.</a:t>
            </a:r>
            <a:r>
              <a:rPr lang="ru-RU" sz="2400" b="1" dirty="0"/>
              <a:t> </a:t>
            </a:r>
            <a:r>
              <a:rPr lang="ru-RU" sz="2400" dirty="0"/>
              <a:t>Системный вызов </a:t>
            </a:r>
            <a:r>
              <a:rPr lang="ru-RU" sz="2400" b="1" dirty="0" err="1"/>
              <a:t>listen</a:t>
            </a:r>
            <a:r>
              <a:rPr lang="ru-RU" sz="2400" dirty="0"/>
              <a:t> выражает желание выдавшей его программы-сервера ожидать запросы к ней от программ-клиентов и имеет следующий вид</a:t>
            </a:r>
            <a:r>
              <a:rPr lang="ru-RU" sz="2400" cap="all" dirty="0"/>
              <a:t>: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 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listen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 (SOCKET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где 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400" i="1" dirty="0">
                <a:latin typeface="Consolas" pitchFamily="49" charset="0"/>
              </a:rPr>
              <a:t> </a:t>
            </a:r>
            <a:r>
              <a:rPr lang="ru-RU" sz="2400" dirty="0"/>
              <a:t>–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, а </a:t>
            </a:r>
            <a:r>
              <a:rPr lang="en-US" sz="2400" dirty="0"/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400" b="1" i="1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ru-RU" sz="2400" dirty="0"/>
              <a:t>– максимально допустимый  размер очереди сообщений.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Размер очереди ограничивает количество одновременно обрабатываемых соединений. Если очередь полностью заполнена, очередной клиент при попытке установить соединение получит отказ. Максимально разумное количество подключений</a:t>
            </a:r>
            <a:r>
              <a:rPr lang="en-US" sz="2400" dirty="0"/>
              <a:t> (SOMAXCONN)</a:t>
            </a:r>
            <a:r>
              <a:rPr lang="ru-RU" sz="2400" dirty="0"/>
              <a:t> определяется производительностью сервера, объемом оперативной памяти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	</a:t>
            </a:r>
            <a:r>
              <a:rPr lang="ru-RU" sz="2400" b="1" dirty="0" err="1"/>
              <a:t>Датаграммные</a:t>
            </a:r>
            <a:r>
              <a:rPr lang="ru-RU" sz="2400" dirty="0"/>
              <a:t> серверы не вызывают функцию </a:t>
            </a:r>
            <a:r>
              <a:rPr lang="ru-RU" sz="2400" dirty="0" err="1"/>
              <a:t>listen</a:t>
            </a:r>
            <a:r>
              <a:rPr lang="ru-RU" sz="2400" dirty="0"/>
              <a:t>, т.к. работают без установки соединения и сразу же после выполнения связывания могут вызывать </a:t>
            </a:r>
            <a:r>
              <a:rPr lang="ru-RU" sz="2400" b="1" dirty="0" err="1"/>
              <a:t>recvfrom</a:t>
            </a:r>
            <a:r>
              <a:rPr lang="ru-RU" sz="2400" dirty="0"/>
              <a:t> для чтения входящих сообщений.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>
                <a:latin typeface="Consolas" pitchFamily="49" charset="0"/>
              </a:rPr>
              <a:t>// Инициализируем слушающий </a:t>
            </a:r>
            <a:r>
              <a:rPr lang="ru-RU" i="1" dirty="0" err="1">
                <a:latin typeface="Consolas" pitchFamily="49" charset="0"/>
              </a:rPr>
              <a:t>сокет</a:t>
            </a:r>
            <a:endParaRPr lang="en-US" i="1" dirty="0">
              <a:latin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(listen(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, SOMAXCONN) == SOCKET_ERROR)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cerr</a:t>
            </a:r>
            <a:r>
              <a:rPr lang="en-US" dirty="0">
                <a:latin typeface="Consolas" pitchFamily="49" charset="0"/>
              </a:rPr>
              <a:t> &lt;&lt; "listen failed with error: " &lt;&lt; </a:t>
            </a:r>
            <a:r>
              <a:rPr lang="en-US" dirty="0" err="1">
                <a:latin typeface="Consolas" pitchFamily="49" charset="0"/>
              </a:rPr>
              <a:t>WSAGetLastError</a:t>
            </a:r>
            <a:r>
              <a:rPr lang="en-US" dirty="0">
                <a:latin typeface="Consolas" pitchFamily="49" charset="0"/>
              </a:rPr>
              <a:t>() &lt;&lt; "\n"; </a:t>
            </a:r>
            <a:r>
              <a:rPr lang="en-US" dirty="0" err="1">
                <a:latin typeface="Consolas" pitchFamily="49" charset="0"/>
              </a:rPr>
              <a:t>closesocket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</a:rPr>
              <a:t>WSACleanup</a:t>
            </a:r>
            <a:r>
              <a:rPr lang="en-US" dirty="0"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1;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} </a:t>
            </a:r>
          </a:p>
          <a:p>
            <a:pPr algn="just">
              <a:buNone/>
            </a:pPr>
            <a:r>
              <a:rPr lang="ru-RU" dirty="0"/>
              <a:t>В константе </a:t>
            </a:r>
            <a:r>
              <a:rPr lang="en-US" dirty="0"/>
              <a:t>SOMAXCONN </a:t>
            </a:r>
            <a:r>
              <a:rPr lang="ru-RU" dirty="0"/>
              <a:t>хранится максимально возможное число одновременных </a:t>
            </a:r>
            <a:r>
              <a:rPr lang="en-US" dirty="0"/>
              <a:t>TCP-</a:t>
            </a:r>
            <a:r>
              <a:rPr lang="ru-RU" dirty="0"/>
              <a:t>соединений. Это ограничение работает на уровне ядра ОС.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300" b="1" dirty="0"/>
              <a:t>6. </a:t>
            </a:r>
            <a:r>
              <a:rPr lang="ru-RU" sz="2800" b="1" dirty="0"/>
              <a:t>Извлечение запросов на соединение из очереди</a:t>
            </a:r>
            <a:r>
              <a:rPr lang="ru-RU" sz="2400" b="1" dirty="0"/>
              <a:t> </a:t>
            </a:r>
            <a:r>
              <a:rPr lang="ru-RU" sz="2400" dirty="0"/>
              <a:t>осуществляется функцией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FF0000"/>
                </a:solidFill>
              </a:rPr>
              <a:t>SOCKET </a:t>
            </a:r>
            <a:r>
              <a:rPr lang="ru-RU" sz="3000" b="1" dirty="0" err="1">
                <a:solidFill>
                  <a:srgbClr val="FF0000"/>
                </a:solidFill>
              </a:rPr>
              <a:t>accept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struct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sockaddr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addrlen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которая автоматически создает новый </a:t>
            </a:r>
            <a:r>
              <a:rPr lang="ru-RU" sz="2400" dirty="0" err="1"/>
              <a:t>сокет</a:t>
            </a:r>
            <a:r>
              <a:rPr lang="ru-RU" sz="2400" dirty="0"/>
              <a:t>, выполняет связывание и возвращает его дескриптор, а в структуру </a:t>
            </a:r>
            <a:r>
              <a:rPr lang="ru-RU" sz="2400" i="1" dirty="0" err="1"/>
              <a:t>sockaddr</a:t>
            </a:r>
            <a:r>
              <a:rPr lang="ru-RU" sz="2400" dirty="0"/>
              <a:t> заносит сведения о подключившемся клиенте (ip-адрес и порт). Если в момент вызова </a:t>
            </a:r>
            <a:r>
              <a:rPr lang="ru-RU" sz="2400" dirty="0" err="1"/>
              <a:t>accept</a:t>
            </a:r>
            <a:r>
              <a:rPr lang="ru-RU" sz="2400" dirty="0"/>
              <a:t> очередь пуста, функция не возвращает управление до тех пор, пока с сервером не будет установлено хотя бы одно соединение. В случае возникновения ошибки функция возвращает отрицательное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2400" b="1" dirty="0"/>
              <a:t>параллельной работы с несколькими клиентами </a:t>
            </a:r>
            <a:r>
              <a:rPr lang="ru-RU" sz="2400" dirty="0"/>
              <a:t>сразу же после извлечения запроса из очереди </a:t>
            </a:r>
            <a:r>
              <a:rPr lang="ru-RU" sz="2400" b="1" dirty="0"/>
              <a:t>следует порождать новый поток </a:t>
            </a:r>
            <a:r>
              <a:rPr lang="ru-RU" sz="2400" dirty="0"/>
              <a:t>(процесс), передавая ему дескриптор созданного функцией </a:t>
            </a:r>
            <a:r>
              <a:rPr lang="ru-RU" sz="2400" dirty="0" err="1"/>
              <a:t>accept</a:t>
            </a:r>
            <a:r>
              <a:rPr lang="ru-RU" sz="2400" dirty="0"/>
              <a:t> </a:t>
            </a:r>
            <a:r>
              <a:rPr lang="ru-RU" sz="2400" dirty="0" err="1"/>
              <a:t>сокета</a:t>
            </a:r>
            <a:r>
              <a:rPr lang="ru-RU" sz="2400" dirty="0"/>
              <a:t>, затем вновь извлекать из очереди очередной запрос и т.д. В противном случае, </a:t>
            </a:r>
            <a:r>
              <a:rPr lang="ru-RU" sz="2400" b="1" dirty="0"/>
              <a:t>пока не завершит работу один клиент, сервер не сможет обслуживать всех остальных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7. </a:t>
            </a:r>
            <a:r>
              <a:rPr lang="ru-RU" b="1" dirty="0"/>
              <a:t>Установление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того, чтобы установить соединение с другой машиной необходимо знать ее адрес и порт. Удаленная машина будет «слушать» этот порт на предмет входящих соединений.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 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b="1" i="1" dirty="0">
                <a:solidFill>
                  <a:srgbClr val="FF0000"/>
                </a:solidFill>
              </a:rPr>
              <a:t>connect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rgbClr val="FF0000"/>
                </a:solidFill>
              </a:rPr>
              <a:t>(SOCKET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i="1" dirty="0">
                <a:solidFill>
                  <a:srgbClr val="FF0000"/>
                </a:solidFill>
              </a:rPr>
              <a:t>, const </a:t>
            </a:r>
            <a:r>
              <a:rPr lang="en-US" sz="2800" i="1" dirty="0" err="1">
                <a:solidFill>
                  <a:srgbClr val="FF0000"/>
                </a:solidFill>
              </a:rPr>
              <a:t>struct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sockaddr</a:t>
            </a:r>
            <a:r>
              <a:rPr lang="en-US" sz="2800" i="1" dirty="0">
                <a:solidFill>
                  <a:srgbClr val="FF0000"/>
                </a:solidFill>
              </a:rPr>
              <a:t> FAR* </a:t>
            </a:r>
            <a:r>
              <a:rPr lang="en-US" sz="2800" b="1" i="1" dirty="0">
                <a:solidFill>
                  <a:srgbClr val="FF0000"/>
                </a:solidFill>
              </a:rPr>
              <a:t>name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namelen</a:t>
            </a:r>
            <a:r>
              <a:rPr lang="en-US" sz="2800" i="1" dirty="0">
                <a:solidFill>
                  <a:srgbClr val="FF0000"/>
                </a:solidFill>
              </a:rPr>
              <a:t>)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которая инициирует установление связи на </a:t>
            </a:r>
            <a:r>
              <a:rPr lang="ru-RU" sz="2400" dirty="0" err="1"/>
              <a:t>сокете</a:t>
            </a:r>
            <a:r>
              <a:rPr lang="ru-RU" sz="2400" dirty="0"/>
              <a:t>, используя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s</a:t>
            </a:r>
            <a:r>
              <a:rPr lang="ru-RU" sz="2400" dirty="0"/>
              <a:t> и информацию из структуры, имеющей тип </a:t>
            </a:r>
            <a:r>
              <a:rPr lang="ru-RU" sz="2400" b="1" dirty="0" err="1">
                <a:solidFill>
                  <a:srgbClr val="FF0000"/>
                </a:solidFill>
              </a:rPr>
              <a:t>sockaddr_in</a:t>
            </a:r>
            <a:r>
              <a:rPr lang="ru-RU" sz="2400" dirty="0"/>
              <a:t>, которая содержит адрес сервера и номер порта, на который надо установить связь.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</a:t>
            </a:r>
            <a:r>
              <a:rPr lang="ru-RU" sz="2400" dirty="0" err="1"/>
              <a:t>сокет</a:t>
            </a:r>
            <a:r>
              <a:rPr lang="ru-RU" sz="2400" dirty="0"/>
              <a:t> не был связан с адресом, </a:t>
            </a:r>
            <a:r>
              <a:rPr lang="ru-RU" sz="2400" b="1" dirty="0" err="1"/>
              <a:t>connect</a:t>
            </a:r>
            <a:r>
              <a:rPr lang="ru-RU" sz="2400" dirty="0"/>
              <a:t> автоматически вызовет системную функцию </a:t>
            </a:r>
            <a:r>
              <a:rPr lang="ru-RU" sz="2400" b="1" dirty="0" err="1"/>
              <a:t>bind</a:t>
            </a:r>
            <a:endParaRPr lang="ru-RU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err="1"/>
              <a:t>Датаграмные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 работают без установки соединения, поэтому, </a:t>
            </a:r>
            <a:r>
              <a:rPr lang="ru-RU" sz="2400" i="1" dirty="0"/>
              <a:t>обычно</a:t>
            </a:r>
            <a:r>
              <a:rPr lang="ru-RU" sz="2400" dirty="0"/>
              <a:t> не обращаются к функции </a:t>
            </a:r>
            <a:r>
              <a:rPr lang="ru-RU" sz="2400" b="1" dirty="0" err="1"/>
              <a:t>connect</a:t>
            </a:r>
            <a:r>
              <a:rPr lang="ru-RU" sz="2400" dirty="0"/>
              <a:t>. Однако, вызов </a:t>
            </a:r>
            <a:r>
              <a:rPr lang="ru-RU" sz="2400" b="1" dirty="0" err="1"/>
              <a:t>connect</a:t>
            </a:r>
            <a:r>
              <a:rPr lang="ru-RU" sz="2400" dirty="0"/>
              <a:t> позволяет </a:t>
            </a:r>
            <a:r>
              <a:rPr lang="ru-RU" sz="2400" dirty="0" err="1"/>
              <a:t>дейтаграмному</a:t>
            </a:r>
            <a:r>
              <a:rPr lang="ru-RU" sz="2400" dirty="0"/>
              <a:t> </a:t>
            </a:r>
            <a:r>
              <a:rPr lang="ru-RU" sz="2400" dirty="0" err="1"/>
              <a:t>сокету</a:t>
            </a:r>
            <a:r>
              <a:rPr lang="ru-RU" sz="2400" dirty="0"/>
              <a:t> обмениваться данными с узлом не только функциями </a:t>
            </a:r>
            <a:r>
              <a:rPr lang="ru-RU" sz="2400" b="1" dirty="0" err="1"/>
              <a:t>sendto</a:t>
            </a:r>
            <a:r>
              <a:rPr lang="ru-RU" sz="2400" b="1" dirty="0"/>
              <a:t>, </a:t>
            </a:r>
            <a:r>
              <a:rPr lang="ru-RU" sz="2400" b="1" dirty="0" err="1"/>
              <a:t>recvfrom</a:t>
            </a:r>
            <a:r>
              <a:rPr lang="ru-RU" sz="2400" dirty="0"/>
              <a:t>, но и более удобными и компактными </a:t>
            </a:r>
            <a:r>
              <a:rPr lang="ru-RU" sz="2400" b="1" dirty="0" err="1"/>
              <a:t>send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recv</a:t>
            </a:r>
            <a:r>
              <a:rPr lang="ru-RU" sz="24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   </a:t>
            </a:r>
            <a:r>
              <a:rPr lang="en-US" sz="2600" dirty="0"/>
              <a:t> </a:t>
            </a:r>
            <a:r>
              <a:rPr lang="en-US" sz="3100" dirty="0"/>
              <a:t>  </a:t>
            </a:r>
            <a:r>
              <a:rPr lang="ru-RU" sz="3100" dirty="0"/>
              <a:t>ПРИМЕР кода: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 err="1">
                <a:solidFill>
                  <a:srgbClr val="0070C0"/>
                </a:solidFill>
              </a:rPr>
              <a:t>sockaddr_in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ru-RU" sz="3100" dirty="0"/>
              <a:t>// </a:t>
            </a:r>
            <a:r>
              <a:rPr lang="ru-RU" sz="2600" dirty="0"/>
              <a:t>Объявим переменную для хранения адреса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ZeroMemory</a:t>
            </a:r>
            <a:r>
              <a:rPr lang="en-US" sz="3100" dirty="0">
                <a:solidFill>
                  <a:srgbClr val="0070C0"/>
                </a:solidFill>
              </a:rPr>
              <a:t> (&amp;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 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));    </a:t>
            </a:r>
            <a:r>
              <a:rPr lang="en-US" sz="3100" dirty="0"/>
              <a:t>// </a:t>
            </a:r>
            <a:r>
              <a:rPr lang="ru-RU" sz="2600" dirty="0"/>
              <a:t>Очистим ее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s_addr.sin_family</a:t>
            </a:r>
            <a:r>
              <a:rPr lang="en-US" sz="3100" dirty="0">
                <a:solidFill>
                  <a:srgbClr val="0070C0"/>
                </a:solidFill>
              </a:rPr>
              <a:t> = AF_INET;     </a:t>
            </a:r>
            <a:r>
              <a:rPr lang="en-US" sz="3100" dirty="0"/>
              <a:t>// </a:t>
            </a:r>
            <a:r>
              <a:rPr lang="ru-RU" sz="2600" dirty="0"/>
              <a:t>тип адреса</a:t>
            </a:r>
            <a:r>
              <a:rPr lang="en-US" sz="2600" dirty="0"/>
              <a:t> (TCP/IP)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2600" dirty="0"/>
              <a:t>//адрес сервера. т.к. TCP/IP представляет адреса в числовом виде</a:t>
            </a:r>
            <a:r>
              <a:rPr lang="ru-RU" sz="3100" dirty="0"/>
              <a:t>, </a:t>
            </a:r>
          </a:p>
          <a:p>
            <a:pPr>
              <a:buNone/>
            </a:pPr>
            <a:r>
              <a:rPr lang="ru-RU" sz="3100" dirty="0"/>
              <a:t>   // </a:t>
            </a:r>
            <a:r>
              <a:rPr lang="ru-RU" sz="2600" dirty="0"/>
              <a:t>то для перевода  адреса используем функцию </a:t>
            </a:r>
            <a:r>
              <a:rPr lang="ru-RU" sz="2600" dirty="0" err="1"/>
              <a:t>inet_addr</a:t>
            </a:r>
            <a:r>
              <a:rPr lang="ru-RU" sz="2600" dirty="0"/>
              <a:t>.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sin_addr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inet_addr</a:t>
            </a:r>
            <a:r>
              <a:rPr lang="en-US" sz="3100" dirty="0">
                <a:solidFill>
                  <a:srgbClr val="0070C0"/>
                </a:solidFill>
              </a:rPr>
              <a:t> ("193.108.128.226")</a:t>
            </a:r>
            <a:r>
              <a:rPr lang="en-US" sz="3100" dirty="0"/>
              <a:t>; </a:t>
            </a:r>
            <a:endParaRPr lang="ru-RU" sz="31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3100" dirty="0"/>
              <a:t>// </a:t>
            </a:r>
            <a:r>
              <a:rPr lang="ru-RU" sz="2600" dirty="0"/>
              <a:t>Порт. Используем функцию </a:t>
            </a:r>
            <a:r>
              <a:rPr lang="en-US" sz="2600" dirty="0" err="1"/>
              <a:t>htons</a:t>
            </a:r>
            <a:r>
              <a:rPr lang="ru-RU" sz="2600" dirty="0"/>
              <a:t> для перевода номера порта из //обычного в //</a:t>
            </a:r>
            <a:r>
              <a:rPr lang="en-US" sz="2600" dirty="0"/>
              <a:t>TCP</a:t>
            </a:r>
            <a:r>
              <a:rPr lang="ru-RU" sz="2600" dirty="0"/>
              <a:t>/</a:t>
            </a:r>
            <a:r>
              <a:rPr lang="en-US" sz="2600" dirty="0"/>
              <a:t>IP</a:t>
            </a:r>
            <a:r>
              <a:rPr lang="ru-RU" sz="2600" dirty="0"/>
              <a:t> представление.</a:t>
            </a:r>
          </a:p>
          <a:p>
            <a:pPr>
              <a:buNone/>
            </a:pPr>
            <a:r>
              <a:rPr lang="en-US" sz="3100" dirty="0"/>
              <a:t>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s_addr.sin_port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htons</a:t>
            </a:r>
            <a:r>
              <a:rPr lang="en-US" sz="3100" dirty="0">
                <a:solidFill>
                  <a:srgbClr val="0070C0"/>
                </a:solidFill>
              </a:rPr>
              <a:t> (1234);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/>
              <a:t>   // </a:t>
            </a:r>
            <a:r>
              <a:rPr lang="ru-RU" sz="2600" dirty="0"/>
              <a:t>Дальше выполняем соединение</a:t>
            </a:r>
            <a:r>
              <a:rPr lang="en-US" sz="2600" dirty="0"/>
              <a:t>: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if(SOCKET_ERROR==(connect (s,(</a:t>
            </a:r>
            <a:r>
              <a:rPr lang="en-US" sz="3100" dirty="0" err="1">
                <a:solidFill>
                  <a:srgbClr val="0070C0"/>
                </a:solidFill>
              </a:rPr>
              <a:t>sockaddr</a:t>
            </a:r>
            <a:r>
              <a:rPr lang="en-US" sz="3100" dirty="0">
                <a:solidFill>
                  <a:srgbClr val="0070C0"/>
                </a:solidFill>
              </a:rPr>
              <a:t> *)&amp;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))))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{</a:t>
            </a:r>
            <a:r>
              <a:rPr lang="ru-RU" sz="3100" dirty="0">
                <a:solidFill>
                  <a:srgbClr val="0070C0"/>
                </a:solidFill>
              </a:rPr>
              <a:t>   </a:t>
            </a:r>
            <a:r>
              <a:rPr lang="en-US" sz="3100" dirty="0">
                <a:solidFill>
                  <a:srgbClr val="0070C0"/>
                </a:solidFill>
              </a:rPr>
              <a:t>      // Error...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error = </a:t>
            </a:r>
            <a:r>
              <a:rPr lang="en-US" sz="3100" dirty="0" err="1">
                <a:solidFill>
                  <a:srgbClr val="0070C0"/>
                </a:solidFill>
              </a:rPr>
              <a:t>WSAGetLastError</a:t>
            </a:r>
            <a:r>
              <a:rPr lang="en-US" sz="3100" dirty="0">
                <a:solidFill>
                  <a:srgbClr val="0070C0"/>
                </a:solidFill>
              </a:rPr>
              <a:t>();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// ... 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   }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2400" dirty="0"/>
              <a:t>Теперь </a:t>
            </a:r>
            <a:r>
              <a:rPr lang="ru-RU" sz="2400" b="1" dirty="0" err="1"/>
              <a:t>сокет</a:t>
            </a:r>
            <a:r>
              <a:rPr lang="ru-RU" sz="2400" b="1" dirty="0"/>
              <a:t> </a:t>
            </a:r>
            <a:r>
              <a:rPr lang="ru-RU" sz="2400" b="1" dirty="0" err="1"/>
              <a:t>s</a:t>
            </a:r>
            <a:r>
              <a:rPr lang="ru-RU" sz="2400" dirty="0"/>
              <a:t> связан с удаленной машиной и может посылать/принимать данные только с нее. 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8. Передача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865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 того как соединение установлено, потоковые </a:t>
            </a:r>
            <a:r>
              <a:rPr lang="ru-RU" sz="2400" dirty="0" err="1"/>
              <a:t>сокеты</a:t>
            </a:r>
            <a:r>
              <a:rPr lang="ru-RU" sz="2400" dirty="0"/>
              <a:t> могут обмениваться с удаленным узлом данными, вызывая функции для посылки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const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 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len,int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sz="2400" dirty="0"/>
              <a:t> и приема данных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dirty="0"/>
              <a:t> возвращает управление сразу же после ее выполнения независимо от того, получила ли принимающая сторона наши данные или нет.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же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dirty="0"/>
              <a:t> возвращает управление только после того, как получит хотя бы один байт. Точнее говоря, она ожидает прихода целой </a:t>
            </a:r>
            <a:r>
              <a:rPr lang="ru-RU" sz="2400" i="1" dirty="0"/>
              <a:t>дейтаграммы</a:t>
            </a:r>
            <a:r>
              <a:rPr lang="ru-RU" sz="2400" dirty="0"/>
              <a:t>. Дейтаграмма - это совокупность одного или нескольких IP пакетов, посланных вызовом </a:t>
            </a:r>
            <a:r>
              <a:rPr lang="ru-RU" sz="2400" dirty="0" err="1"/>
              <a:t>send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Работой обоих функций можно управлять с помощью </a:t>
            </a:r>
            <a:r>
              <a:rPr lang="ru-RU" sz="2400" i="1" dirty="0"/>
              <a:t>флагов</a:t>
            </a:r>
            <a:r>
              <a:rPr lang="ru-RU" sz="2400" dirty="0"/>
              <a:t>, передаваемых в одной переменной типа </a:t>
            </a:r>
            <a:r>
              <a:rPr lang="ru-RU" sz="2400" dirty="0" err="1"/>
              <a:t>int</a:t>
            </a:r>
            <a:r>
              <a:rPr lang="ru-RU" sz="2400" dirty="0"/>
              <a:t> третьим слева аргументом. Эта переменная может принимать одно из двух значений: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PEEK</a:t>
            </a:r>
            <a:r>
              <a:rPr lang="ru-RU" sz="2400" cap="all" dirty="0"/>
              <a:t> </a:t>
            </a:r>
            <a:r>
              <a:rPr lang="ru-RU" sz="2400" dirty="0"/>
              <a:t>и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OOB</a:t>
            </a:r>
            <a:r>
              <a:rPr lang="ru-RU" sz="2400" cap="all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428760"/>
          </a:xfrm>
        </p:spPr>
        <p:txBody>
          <a:bodyPr>
            <a:normAutofit/>
          </a:bodyPr>
          <a:lstStyle/>
          <a:p>
            <a:r>
              <a:rPr lang="ru-RU" sz="2800" b="1" dirty="0"/>
              <a:t>Взаимодействие модулей распределенных сетевых приложений происходит на основе модели </a:t>
            </a:r>
            <a:r>
              <a:rPr lang="en-US" sz="2800" b="1" dirty="0"/>
              <a:t>OSI</a:t>
            </a:r>
            <a:endParaRPr lang="ru-RU" sz="2800" b="1" dirty="0"/>
          </a:p>
        </p:txBody>
      </p:sp>
      <p:pic>
        <p:nvPicPr>
          <p:cNvPr id="11266" name="Picture 2" descr="G:\Documents and Settings\Лёля\Мои документы\СОКЕТЫ\osi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16" y="2428868"/>
            <a:ext cx="8964884" cy="3058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 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actual</a:t>
            </a:r>
            <a:r>
              <a:rPr lang="ru-RU" sz="2400" dirty="0">
                <a:solidFill>
                  <a:srgbClr val="00B0F0"/>
                </a:solidFill>
              </a:rPr>
              <a:t>_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ru-RU" sz="2400" dirty="0">
                <a:solidFill>
                  <a:srgbClr val="00B0F0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</a:rPr>
              <a:t>if(SOCKET_ERROR==(</a:t>
            </a:r>
            <a:r>
              <a:rPr lang="en-US" sz="2400" dirty="0" err="1">
                <a:solidFill>
                  <a:srgbClr val="00B0F0"/>
                </a:solidFill>
              </a:rPr>
              <a:t>actual_len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dirty="0" err="1">
                <a:solidFill>
                  <a:srgbClr val="00B0F0"/>
                </a:solidFill>
              </a:rPr>
              <a:t>recv</a:t>
            </a:r>
            <a:r>
              <a:rPr lang="en-US" sz="2400" dirty="0">
                <a:solidFill>
                  <a:srgbClr val="00B0F0"/>
                </a:solidFill>
              </a:rPr>
              <a:t>(s,(char*)&amp;buff),max_packet_size,0))     </a:t>
            </a:r>
            <a:r>
              <a:rPr lang="ru-RU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</a:t>
            </a:r>
            <a:r>
              <a:rPr lang="ru-RU" sz="2400" dirty="0">
                <a:solidFill>
                  <a:srgbClr val="00B0F0"/>
                </a:solidFill>
              </a:rPr>
              <a:t> //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 </a:t>
            </a:r>
            <a:r>
              <a:rPr lang="ru-RU" sz="2400" dirty="0" err="1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 = </a:t>
            </a:r>
            <a:r>
              <a:rPr lang="ru-RU" sz="2400" dirty="0" err="1">
                <a:solidFill>
                  <a:srgbClr val="00B0F0"/>
                </a:solidFill>
              </a:rPr>
              <a:t>WSAGetLastError</a:t>
            </a:r>
            <a:r>
              <a:rPr lang="ru-RU" sz="24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     // ... 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   }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 Заметим, что в функции </a:t>
            </a:r>
            <a:r>
              <a:rPr lang="ru-RU" sz="2400" i="1" dirty="0" err="1"/>
              <a:t>recv</a:t>
            </a:r>
            <a:r>
              <a:rPr lang="ru-RU" sz="2400" dirty="0"/>
              <a:t> присутствует параметр </a:t>
            </a:r>
            <a:r>
              <a:rPr lang="ru-RU" sz="2400" i="1" dirty="0"/>
              <a:t>MAX_PACKET_SIZE</a:t>
            </a:r>
            <a:r>
              <a:rPr lang="ru-RU" sz="2400" dirty="0"/>
              <a:t>, который определяет длину буфера приёма данных. </a:t>
            </a:r>
            <a:r>
              <a:rPr lang="ru-RU" sz="2400" dirty="0" err="1"/>
              <a:t>Winsock</a:t>
            </a:r>
            <a:r>
              <a:rPr lang="ru-RU" sz="2400" dirty="0"/>
              <a:t> протоколы (TCP/UDP) могут "отправить" пакет размером и 65535 байт. Однако, реальный размер IP пакета может быть меньше для конкретного типа сети</a:t>
            </a:r>
            <a:r>
              <a:rPr lang="en-US" sz="2400" dirty="0"/>
              <a:t>. </a:t>
            </a:r>
            <a:r>
              <a:rPr lang="ru-RU" sz="2400" dirty="0"/>
              <a:t>При этом, фрагментированные данные могут идти с задержками.  Поэтому, если мы запросим у удалённого сервера не маленький кусочек данных, а немного побольше, то мы получим только первую порцию данных от сервера. Остальная часть данных будет, скорее всего, утеряна.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/>
              <a:t> </a:t>
            </a:r>
            <a:r>
              <a:rPr lang="ru-RU" sz="3800" dirty="0"/>
              <a:t>Учитывая, что функция </a:t>
            </a:r>
            <a:r>
              <a:rPr lang="ru-RU" sz="3800" dirty="0" err="1"/>
              <a:t>recv</a:t>
            </a:r>
            <a:r>
              <a:rPr lang="ru-RU" sz="3800" dirty="0"/>
              <a:t> после получения последнего фрагмента данных возвращает ноль, приведем новый корректный вариант кода: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 </a:t>
            </a:r>
            <a:r>
              <a:rPr lang="en-US" sz="3800" dirty="0">
                <a:solidFill>
                  <a:srgbClr val="0070C0"/>
                </a:solidFill>
              </a:rPr>
              <a:t>  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do</a:t>
            </a:r>
            <a:r>
              <a:rPr lang="ru-RU" sz="3800" dirty="0">
                <a:solidFill>
                  <a:srgbClr val="0070C0"/>
                </a:solidFill>
              </a:rPr>
              <a:t>  </a:t>
            </a:r>
            <a:r>
              <a:rPr lang="en-US" sz="3800" dirty="0">
                <a:solidFill>
                  <a:srgbClr val="0070C0"/>
                </a:solidFill>
              </a:rPr>
              <a:t>   {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if(SOCKET_ERROR ==(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 = </a:t>
            </a:r>
            <a:r>
              <a:rPr lang="en-US" sz="3800" dirty="0" err="1">
                <a:solidFill>
                  <a:srgbClr val="0070C0"/>
                </a:solidFill>
              </a:rPr>
              <a:t>recv</a:t>
            </a:r>
            <a:r>
              <a:rPr lang="en-US" sz="3800" dirty="0">
                <a:solidFill>
                  <a:srgbClr val="0070C0"/>
                </a:solidFill>
              </a:rPr>
              <a:t>(s, (char )&amp;buff,MAX_SIZE,0)))   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   return -1;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for (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= 0;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&lt;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++)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</a:t>
            </a:r>
            <a:r>
              <a:rPr lang="en-US" sz="3800" dirty="0" err="1">
                <a:solidFill>
                  <a:srgbClr val="0070C0"/>
                </a:solidFill>
              </a:rPr>
              <a:t>cout</a:t>
            </a:r>
            <a:r>
              <a:rPr lang="en-US" sz="3800" dirty="0">
                <a:solidFill>
                  <a:srgbClr val="0070C0"/>
                </a:solidFill>
              </a:rPr>
              <a:t> &lt;&lt; buff [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];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} while 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!=0);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/>
              <a:t> </a:t>
            </a:r>
            <a:endParaRPr lang="ru-RU" sz="3800" dirty="0"/>
          </a:p>
          <a:p>
            <a:pPr>
              <a:buNone/>
            </a:pPr>
            <a:r>
              <a:rPr lang="ru-RU" sz="3800" dirty="0"/>
              <a:t>При такой организации считывания данных, потерь не будет.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9.</a:t>
            </a:r>
            <a:r>
              <a:rPr lang="ru-RU" sz="2400" dirty="0"/>
              <a:t> </a:t>
            </a:r>
            <a:r>
              <a:rPr lang="ru-RU" sz="3600" b="1" dirty="0"/>
              <a:t>Закрытие соединения и уничтожение </a:t>
            </a:r>
            <a:r>
              <a:rPr lang="ru-RU" sz="3600" b="1" dirty="0" err="1"/>
              <a:t>сокета</a:t>
            </a:r>
            <a:r>
              <a:rPr lang="ru-RU" sz="3600" b="1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closesocket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в случае удачного завершения операции возвращает нулевое значение</a:t>
            </a:r>
            <a:r>
              <a:rPr lang="ru-RU" sz="2400" cap="all" dirty="0"/>
              <a:t>.</a:t>
            </a:r>
            <a:r>
              <a:rPr lang="ru-RU" sz="2400" dirty="0"/>
              <a:t> В таком случае соединение разрывается моментально. Вызов </a:t>
            </a:r>
            <a:r>
              <a:rPr lang="ru-RU" sz="2400" dirty="0" err="1"/>
              <a:t>closesocket</a:t>
            </a:r>
            <a:r>
              <a:rPr lang="ru-RU" sz="2400" dirty="0"/>
              <a:t> имеет мгновенный эффект. После вызова </a:t>
            </a:r>
            <a:r>
              <a:rPr lang="ru-RU" sz="2400" dirty="0" err="1"/>
              <a:t>closesocket</a:t>
            </a:r>
            <a:r>
              <a:rPr lang="ru-RU" sz="2400" dirty="0"/>
              <a:t> </a:t>
            </a:r>
            <a:r>
              <a:rPr lang="ru-RU" sz="2400" dirty="0" err="1"/>
              <a:t>сокет</a:t>
            </a:r>
            <a:r>
              <a:rPr lang="ru-RU" sz="2400" dirty="0"/>
              <a:t> уже недоступен.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Протокол TCP позволяет выборочно закрывать соединение любой из сторон, оставляя другую сторону активной. Например, клиент может сообщить серверу, что не будет больше передавать ему никаких данных и закрывает соединение </a:t>
            </a:r>
            <a:r>
              <a:rPr lang="ru-RU" sz="2400" b="1" dirty="0"/>
              <a:t>"клиент </a:t>
            </a:r>
            <a:r>
              <a:rPr lang="en-US" sz="2400" b="1" dirty="0"/>
              <a:t>&gt;</a:t>
            </a:r>
            <a:r>
              <a:rPr lang="ru-RU" sz="2400" b="1" dirty="0"/>
              <a:t> сервер</a:t>
            </a:r>
            <a:r>
              <a:rPr lang="ru-RU" sz="2400" dirty="0"/>
              <a:t>", однако, готов продолжать принимать от него данные, до тех пор, пока сервер будет их посылать, т.е. хочет оставить соединение "</a:t>
            </a:r>
            <a:r>
              <a:rPr lang="ru-RU" sz="2400" b="1" dirty="0"/>
              <a:t>клиент </a:t>
            </a:r>
            <a:r>
              <a:rPr lang="en-US" sz="2400" b="1" dirty="0"/>
              <a:t>&lt;</a:t>
            </a:r>
            <a:r>
              <a:rPr lang="ru-RU" sz="2400" b="1" dirty="0"/>
              <a:t> сервер</a:t>
            </a:r>
            <a:r>
              <a:rPr lang="ru-RU" sz="2400" dirty="0"/>
              <a:t>" открытым.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этого необходимо вызвать функцию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shutdown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 ,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how</a:t>
            </a:r>
            <a:r>
              <a:rPr lang="ru-RU" sz="3000" dirty="0">
                <a:solidFill>
                  <a:srgbClr val="FF0000"/>
                </a:solidFill>
              </a:rPr>
              <a:t> 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передав в аргументе </a:t>
            </a:r>
            <a:r>
              <a:rPr lang="ru-RU" sz="2400" dirty="0" err="1"/>
              <a:t>how</a:t>
            </a:r>
            <a:r>
              <a:rPr lang="ru-RU" sz="2400" dirty="0"/>
              <a:t> одно из следующих значений: SD_RECEIVE для закрытия канала "сервер </a:t>
            </a:r>
            <a:r>
              <a:rPr lang="en-US" sz="2400" dirty="0"/>
              <a:t>&lt; </a:t>
            </a:r>
            <a:r>
              <a:rPr lang="ru-RU" sz="2400" dirty="0"/>
              <a:t>клиент", SD_SEND для закрытия канала "клиент </a:t>
            </a:r>
            <a:r>
              <a:rPr lang="en-US" sz="2400" dirty="0"/>
              <a:t>&lt;</a:t>
            </a:r>
            <a:r>
              <a:rPr lang="ru-RU" sz="2400" dirty="0"/>
              <a:t> сервер", и, наконец, SD_BOTH для закрытия обоих каналов.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Последний вариант выгодно отличается от </a:t>
            </a:r>
            <a:r>
              <a:rPr lang="ru-RU" sz="2400" b="1" dirty="0" err="1"/>
              <a:t>closesocket</a:t>
            </a:r>
            <a:r>
              <a:rPr lang="ru-RU" sz="2400" dirty="0"/>
              <a:t> "мягким" закрытием соединения - удаленному узлу будет послано уведомление о желании разорвать связь, но это желание не будет воплощено в действительность, пока тот узел не возвратит свое подтверждение. Таким образом, можно не волноваться, что соединение будет закрыто в самый неподходящий момент.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!!!</a:t>
            </a:r>
            <a:r>
              <a:rPr lang="ru-RU" sz="2400" dirty="0"/>
              <a:t> вызов </a:t>
            </a:r>
            <a:r>
              <a:rPr lang="ru-RU" sz="2400" b="1" dirty="0" err="1"/>
              <a:t>shutdown</a:t>
            </a:r>
            <a:r>
              <a:rPr lang="ru-RU" sz="2400" dirty="0"/>
              <a:t> не освобождает от необходимости закрытия </a:t>
            </a:r>
            <a:r>
              <a:rPr lang="ru-RU" sz="2400" dirty="0" err="1"/>
              <a:t>сокета</a:t>
            </a:r>
            <a:r>
              <a:rPr lang="ru-RU" sz="2400" dirty="0"/>
              <a:t> функцией </a:t>
            </a:r>
            <a:r>
              <a:rPr lang="ru-RU" sz="2400" b="1" dirty="0" err="1"/>
              <a:t>closesocket</a:t>
            </a:r>
            <a:r>
              <a:rPr lang="ru-RU" sz="2400" cap="all" dirty="0"/>
              <a:t>!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10.</a:t>
            </a:r>
            <a:r>
              <a:rPr lang="ru-RU" sz="2400" b="1" dirty="0"/>
              <a:t> </a:t>
            </a:r>
            <a:r>
              <a:rPr lang="ru-RU" sz="2400" dirty="0"/>
              <a:t>Перед выходом из программы, необходимо вызвать функцию </a:t>
            </a:r>
            <a:r>
              <a:rPr lang="en-US" sz="2400" dirty="0"/>
              <a:t>		</a:t>
            </a:r>
            <a:r>
              <a:rPr lang="ru-RU" sz="2800" dirty="0" err="1">
                <a:solidFill>
                  <a:srgbClr val="FF0000"/>
                </a:solidFill>
              </a:rPr>
              <a:t>int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b="1" dirty="0" err="1">
                <a:solidFill>
                  <a:srgbClr val="FF0000"/>
                </a:solidFill>
              </a:rPr>
              <a:t>WSACleanup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void</a:t>
            </a:r>
            <a:r>
              <a:rPr lang="ru-RU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3600" b="1" dirty="0" err="1"/>
              <a:t>деинициализации</a:t>
            </a:r>
            <a:r>
              <a:rPr lang="ru-RU" sz="3600" b="1" dirty="0"/>
              <a:t> библиотеки </a:t>
            </a:r>
            <a:r>
              <a:rPr lang="ru-RU" sz="3600" b="1" dirty="0" err="1"/>
              <a:t>WinSock</a:t>
            </a:r>
            <a:r>
              <a:rPr lang="ru-RU" sz="3600" b="1" dirty="0"/>
              <a:t> </a:t>
            </a:r>
            <a:r>
              <a:rPr lang="ru-RU" sz="2400" dirty="0"/>
              <a:t>и освобождения используемых этим приложением ресурсов.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.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/>
              <a:t>Клиент-серверное соединение </a:t>
            </a:r>
          </a:p>
          <a:p>
            <a:pPr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TCP-</a:t>
            </a:r>
            <a:r>
              <a:rPr lang="ru-RU" sz="3600" b="1" dirty="0" err="1"/>
              <a:t>сокеты</a:t>
            </a:r>
            <a:r>
              <a:rPr lang="ru-RU" sz="3600" b="1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stdafx.h</a:t>
            </a:r>
            <a:r>
              <a:rPr lang="en-US" sz="1600" dirty="0">
                <a:latin typeface="Consolas" pitchFamily="49" charset="0"/>
              </a:rPr>
              <a:t>&gt; </a:t>
            </a:r>
            <a:r>
              <a:rPr lang="en-US" sz="1600" b="1" dirty="0"/>
              <a:t>// CLIENT TCP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iostream</a:t>
            </a:r>
            <a:r>
              <a:rPr lang="en-US" sz="1600" dirty="0">
                <a:latin typeface="Consolas" pitchFamily="49" charset="0"/>
              </a:rPr>
              <a:t>&gt;  </a:t>
            </a:r>
          </a:p>
          <a:p>
            <a:pPr>
              <a:buNone/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16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&lt;winsock2.h&gt;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windows.h</a:t>
            </a:r>
            <a:r>
              <a:rPr lang="en-US" sz="1600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#pragma comment (lib, "Ws2_32.lib")</a:t>
            </a:r>
          </a:p>
          <a:p>
            <a:pPr>
              <a:buNone/>
            </a:pP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1600" b="1" dirty="0">
                <a:latin typeface="Consolas" pitchFamily="49" charset="0"/>
              </a:rPr>
              <a:t>// подавление предупреждения 4996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SRV_HOST "</a:t>
            </a:r>
            <a:r>
              <a:rPr lang="en-US" sz="1600" dirty="0" err="1">
                <a:latin typeface="Consolas" pitchFamily="49" charset="0"/>
              </a:rPr>
              <a:t>localhost</a:t>
            </a:r>
            <a:r>
              <a:rPr lang="en-US" sz="1600" dirty="0">
                <a:latin typeface="Consolas" pitchFamily="49" charset="0"/>
              </a:rPr>
              <a:t>"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SRV_PORT 1234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CLNT_PORT 1235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BUF_SIZE 64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char TXT_ANSW[]= "I am your student\n" ; 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 () </a:t>
            </a:r>
            <a:r>
              <a:rPr lang="en-US" sz="1600">
                <a:latin typeface="Consolas" pitchFamily="49" charset="0"/>
              </a:rPr>
              <a:t>{ </a:t>
            </a:r>
            <a:r>
              <a:rPr lang="en-US" sz="1600" dirty="0">
                <a:latin typeface="Consolas" pitchFamily="49" charset="0"/>
              </a:rPr>
              <a:t>	char buff[1024];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if (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(0x0202,(WSADATA *) &amp;buff[0]))     {</a:t>
            </a:r>
          </a:p>
          <a:p>
            <a:pPr>
              <a:buNone/>
            </a:pPr>
            <a:r>
              <a:rPr lang="ru-RU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"Error 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 \n" &lt;&lt;  </a:t>
            </a:r>
            <a:r>
              <a:rPr lang="en-US" sz="1600" dirty="0" err="1">
                <a:latin typeface="Consolas" pitchFamily="49" charset="0"/>
              </a:rPr>
              <a:t>WSAGetLastError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Ошибка!</a:t>
            </a:r>
            <a:endParaRPr lang="en-US" sz="16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     return -1;     }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SOCKET s;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from_len</a:t>
            </a:r>
            <a:r>
              <a:rPr lang="en-US" sz="1600" dirty="0">
                <a:latin typeface="Consolas" pitchFamily="49" charset="0"/>
              </a:rPr>
              <a:t>;   char </a:t>
            </a:r>
            <a:r>
              <a:rPr lang="en-US" sz="1600" dirty="0" err="1">
                <a:latin typeface="Consolas" pitchFamily="49" charset="0"/>
              </a:rPr>
              <a:t>buf</a:t>
            </a:r>
            <a:r>
              <a:rPr lang="en-US" sz="1600" dirty="0">
                <a:latin typeface="Consolas" pitchFamily="49" charset="0"/>
              </a:rPr>
              <a:t>[BUF_SIZE]={0};    </a:t>
            </a:r>
            <a:r>
              <a:rPr lang="en-US" sz="1600" dirty="0" err="1">
                <a:latin typeface="Consolas" pitchFamily="49" charset="0"/>
              </a:rPr>
              <a:t>hostent</a:t>
            </a:r>
            <a:r>
              <a:rPr lang="en-US" sz="1600" dirty="0">
                <a:latin typeface="Consolas" pitchFamily="49" charset="0"/>
              </a:rPr>
              <a:t> * hp;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sockaddr_in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clnt_sin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srv_sin</a:t>
            </a:r>
            <a:r>
              <a:rPr lang="en-US" sz="1600" dirty="0">
                <a:latin typeface="Consolas" pitchFamily="49" charset="0"/>
              </a:rPr>
              <a:t>;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 = socket (AF_INET, SOCK_STREAM, 0);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87241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clnt_sin.sin_family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 err="1"/>
              <a:t>clnt_sin.sin_addr.s_addr</a:t>
            </a:r>
            <a:r>
              <a:rPr lang="en-US" sz="1600" dirty="0"/>
              <a:t> = 0; </a:t>
            </a:r>
          </a:p>
          <a:p>
            <a:pPr>
              <a:buNone/>
            </a:pPr>
            <a:r>
              <a:rPr lang="en-US" sz="1600" dirty="0" err="1"/>
              <a:t>clnt_sin.sin_port</a:t>
            </a:r>
            <a:r>
              <a:rPr lang="en-US" sz="1600" dirty="0"/>
              <a:t> = </a:t>
            </a:r>
            <a:r>
              <a:rPr lang="en-US" sz="1600" dirty="0" err="1"/>
              <a:t>htons</a:t>
            </a:r>
            <a:r>
              <a:rPr lang="en-US" sz="1600" dirty="0"/>
              <a:t>(CLNT_PORT); </a:t>
            </a:r>
          </a:p>
          <a:p>
            <a:pPr>
              <a:buNone/>
            </a:pPr>
            <a:r>
              <a:rPr lang="en-US" sz="1600" dirty="0"/>
              <a:t>bind (s, (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clnt_sin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clnt_sin</a:t>
            </a:r>
            <a:r>
              <a:rPr lang="en-US" sz="1600" dirty="0"/>
              <a:t>)); </a:t>
            </a:r>
          </a:p>
          <a:p>
            <a:pPr>
              <a:buNone/>
            </a:pPr>
            <a:r>
              <a:rPr lang="en-US" sz="1600" dirty="0"/>
              <a:t>hp=</a:t>
            </a:r>
            <a:r>
              <a:rPr lang="en-US" sz="1600" dirty="0" err="1"/>
              <a:t>gethostbyname</a:t>
            </a:r>
            <a:r>
              <a:rPr lang="en-US" sz="1600" dirty="0"/>
              <a:t>(SRV_HOST);</a:t>
            </a:r>
          </a:p>
          <a:p>
            <a:pPr>
              <a:buNone/>
            </a:pPr>
            <a:r>
              <a:rPr lang="en-US" sz="1600" dirty="0" err="1"/>
              <a:t>srv_sin.sin_port</a:t>
            </a:r>
            <a:r>
              <a:rPr lang="en-US" sz="1600" dirty="0"/>
              <a:t>=</a:t>
            </a:r>
            <a:r>
              <a:rPr lang="en-US" sz="1600" dirty="0" err="1"/>
              <a:t>htons</a:t>
            </a:r>
            <a:r>
              <a:rPr lang="en-US" sz="1600" dirty="0"/>
              <a:t>(SRV_PORT);</a:t>
            </a:r>
          </a:p>
          <a:p>
            <a:pPr>
              <a:buNone/>
            </a:pPr>
            <a:r>
              <a:rPr lang="en-US" sz="1600" dirty="0" err="1"/>
              <a:t>srv_sin.sin_family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/>
              <a:t>((unsigned long *)&amp;</a:t>
            </a:r>
            <a:r>
              <a:rPr lang="en-US" sz="1600" dirty="0" err="1"/>
              <a:t>srv_sin.sin_addr</a:t>
            </a:r>
            <a:r>
              <a:rPr lang="en-US" sz="1600" dirty="0"/>
              <a:t>)[0]=</a:t>
            </a:r>
          </a:p>
          <a:p>
            <a:pPr>
              <a:buNone/>
            </a:pPr>
            <a:r>
              <a:rPr lang="en-US" sz="1600" dirty="0"/>
              <a:t>        ((unsigned long **)hp-&gt;</a:t>
            </a:r>
            <a:r>
              <a:rPr lang="en-US" sz="1600" dirty="0" err="1"/>
              <a:t>h_addr_list</a:t>
            </a:r>
            <a:r>
              <a:rPr lang="en-US" sz="1600" dirty="0"/>
              <a:t>)[0][0];</a:t>
            </a:r>
          </a:p>
          <a:p>
            <a:pPr>
              <a:buNone/>
            </a:pPr>
            <a:r>
              <a:rPr lang="en-US" sz="1600" dirty="0"/>
              <a:t>connect (s,(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srv_sin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srv_sin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string </a:t>
            </a:r>
            <a:r>
              <a:rPr lang="en-US" sz="1600" dirty="0" err="1"/>
              <a:t>mst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do 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from_len</a:t>
            </a:r>
            <a:r>
              <a:rPr lang="en-US" sz="1600" dirty="0"/>
              <a:t> = </a:t>
            </a:r>
            <a:r>
              <a:rPr lang="en-US" sz="1600" dirty="0" err="1"/>
              <a:t>recv</a:t>
            </a:r>
            <a:r>
              <a:rPr lang="en-US" sz="1600" dirty="0"/>
              <a:t>(s,(char *)&amp;</a:t>
            </a:r>
            <a:r>
              <a:rPr lang="en-US" sz="1600" dirty="0" err="1"/>
              <a:t>buf</a:t>
            </a:r>
            <a:r>
              <a:rPr lang="en-US" sz="1600" dirty="0"/>
              <a:t>, BUF_SIZE,0); </a:t>
            </a:r>
          </a:p>
          <a:p>
            <a:pPr>
              <a:buNone/>
            </a:pP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from_len</a:t>
            </a:r>
            <a:r>
              <a:rPr lang="en-US" sz="1600" dirty="0"/>
              <a:t>]=0;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buf</a:t>
            </a:r>
            <a:r>
              <a:rPr lang="en-US" sz="1600" dirty="0"/>
              <a:t> 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//send (s, (char *)&amp;TXT_ANSW, </a:t>
            </a:r>
            <a:r>
              <a:rPr lang="en-US" sz="1600" dirty="0" err="1"/>
              <a:t>sizeof</a:t>
            </a:r>
            <a:r>
              <a:rPr lang="en-US" sz="1600" dirty="0"/>
              <a:t>(TXT_ANSW),0); </a:t>
            </a:r>
          </a:p>
          <a:p>
            <a:pPr>
              <a:buNone/>
            </a:pPr>
            <a:r>
              <a:rPr lang="en-US" sz="1600" dirty="0"/>
              <a:t>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mst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msg_size</a:t>
            </a:r>
            <a:r>
              <a:rPr lang="en-US" sz="1600" dirty="0"/>
              <a:t> = </a:t>
            </a:r>
            <a:r>
              <a:rPr lang="en-US" sz="1600" dirty="0" err="1"/>
              <a:t>mst.size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send (s, (char *)&amp; </a:t>
            </a:r>
            <a:r>
              <a:rPr lang="en-US" sz="1600" dirty="0" err="1"/>
              <a:t>mst</a:t>
            </a:r>
            <a:r>
              <a:rPr lang="en-US" sz="1600" dirty="0"/>
              <a:t>[0], msg_size,0); </a:t>
            </a:r>
          </a:p>
          <a:p>
            <a:pPr>
              <a:buNone/>
            </a:pPr>
            <a:r>
              <a:rPr lang="en-US" sz="1600" dirty="0"/>
              <a:t>}while (</a:t>
            </a:r>
            <a:r>
              <a:rPr lang="en-US" sz="1600" dirty="0" err="1"/>
              <a:t>mst</a:t>
            </a:r>
            <a:r>
              <a:rPr lang="en-US" sz="1600" dirty="0"/>
              <a:t>!="Bye");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"exit to infinity"&lt;&lt;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cin.get</a:t>
            </a:r>
            <a:r>
              <a:rPr lang="en-US" sz="1600" dirty="0"/>
              <a:t>();    </a:t>
            </a:r>
            <a:r>
              <a:rPr lang="en-US" sz="1600" dirty="0" err="1"/>
              <a:t>closesocket</a:t>
            </a:r>
            <a:r>
              <a:rPr lang="en-US" sz="1600" dirty="0"/>
              <a:t> (s); </a:t>
            </a:r>
          </a:p>
          <a:p>
            <a:pPr>
              <a:buNone/>
            </a:pPr>
            <a:r>
              <a:rPr lang="en-US" sz="1600" dirty="0"/>
              <a:t>  return 0;  }</a:t>
            </a:r>
            <a:endParaRPr lang="ru-RU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// SERVER TCP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stdafx.h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 </a:t>
            </a:r>
          </a:p>
          <a:p>
            <a:pPr>
              <a:buNone/>
            </a:pPr>
            <a:r>
              <a:rPr lang="en-US" sz="2000" dirty="0"/>
              <a:t>#include &lt;winsock2.h&gt;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&lt;string&gt; </a:t>
            </a:r>
          </a:p>
          <a:p>
            <a:pPr>
              <a:buNone/>
            </a:pPr>
            <a:r>
              <a:rPr lang="en-US" sz="2000" dirty="0"/>
              <a:t>#</a:t>
            </a:r>
            <a:r>
              <a:rPr lang="en-US" sz="2000" dirty="0" err="1"/>
              <a:t>pragma</a:t>
            </a:r>
            <a:r>
              <a:rPr lang="en-US" sz="2000" dirty="0"/>
              <a:t> comment (lib, "Ws2_32.lib")  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/>
              <a:t>#define SRV_PORT 1234  </a:t>
            </a:r>
          </a:p>
          <a:p>
            <a:pPr>
              <a:buNone/>
            </a:pPr>
            <a:r>
              <a:rPr lang="en-US" sz="2000" dirty="0"/>
              <a:t>#define BUF_SIZE 64  </a:t>
            </a:r>
          </a:p>
          <a:p>
            <a:pPr>
              <a:buNone/>
            </a:pPr>
            <a:r>
              <a:rPr lang="en-US" sz="2000" dirty="0"/>
              <a:t>const string QUEST ="Who are you?\n" ; 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>
              <a:buNone/>
            </a:pPr>
            <a:r>
              <a:rPr lang="en-US" sz="2000" dirty="0"/>
              <a:t>	char buff[1024];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WSAStartup</a:t>
            </a:r>
            <a:r>
              <a:rPr lang="en-US" sz="2000" dirty="0"/>
              <a:t>(0x0202, (WSADATA *)&amp;buff[0]))</a:t>
            </a:r>
          </a:p>
          <a:p>
            <a:pPr>
              <a:buNone/>
            </a:pPr>
            <a:r>
              <a:rPr lang="en-US" sz="2000" dirty="0"/>
              <a:t>	{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"Error </a:t>
            </a:r>
            <a:r>
              <a:rPr lang="en-US" sz="2000" dirty="0" err="1"/>
              <a:t>WSAStartup</a:t>
            </a:r>
            <a:r>
              <a:rPr lang="en-US" sz="2000" dirty="0"/>
              <a:t> \n" &lt;&lt; </a:t>
            </a:r>
            <a:r>
              <a:rPr lang="en-US" sz="2000" dirty="0" err="1"/>
              <a:t>WSAGetLastError</a:t>
            </a:r>
            <a:r>
              <a:rPr lang="en-US" sz="2000" dirty="0"/>
              <a:t>();   // </a:t>
            </a:r>
            <a:r>
              <a:rPr lang="ru-RU" sz="2000" dirty="0"/>
              <a:t>Ошибка!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return -1;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SOCKET s, </a:t>
            </a:r>
            <a:r>
              <a:rPr lang="en-US" sz="2000" dirty="0" err="1"/>
              <a:t>s_new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from_len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char </a:t>
            </a:r>
            <a:r>
              <a:rPr lang="en-US" sz="2000" dirty="0" err="1"/>
              <a:t>buf</a:t>
            </a:r>
            <a:r>
              <a:rPr lang="en-US" sz="2000" dirty="0"/>
              <a:t>[BUF_SIZE] = { 0 };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sockaddr_in</a:t>
            </a:r>
            <a:r>
              <a:rPr lang="en-US" sz="2000" dirty="0"/>
              <a:t> sin, </a:t>
            </a:r>
            <a:r>
              <a:rPr lang="en-US" sz="2000" dirty="0" err="1"/>
              <a:t>from_sin</a:t>
            </a:r>
            <a:r>
              <a:rPr lang="en-US" sz="2000" dirty="0"/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s = socket(AF_INET, SOCK_STREAM, 0);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sin.sin_family</a:t>
            </a:r>
            <a:r>
              <a:rPr lang="en-US" sz="7200" dirty="0"/>
              <a:t> = AF_INET;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sin.sin_addr.s_addr</a:t>
            </a:r>
            <a:r>
              <a:rPr lang="en-US" sz="7200" dirty="0"/>
              <a:t> = 0;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sin.sin_port</a:t>
            </a:r>
            <a:r>
              <a:rPr lang="en-US" sz="7200" dirty="0"/>
              <a:t> = </a:t>
            </a:r>
            <a:r>
              <a:rPr lang="en-US" sz="7200" dirty="0" err="1"/>
              <a:t>htons</a:t>
            </a:r>
            <a:r>
              <a:rPr lang="en-US" sz="7200" dirty="0"/>
              <a:t>(SRV_PORT);</a:t>
            </a:r>
          </a:p>
          <a:p>
            <a:pPr>
              <a:buNone/>
            </a:pPr>
            <a:r>
              <a:rPr lang="en-US" sz="7200" dirty="0"/>
              <a:t>	bind(s, (</a:t>
            </a:r>
            <a:r>
              <a:rPr lang="en-US" sz="7200" dirty="0" err="1"/>
              <a:t>sockaddr</a:t>
            </a:r>
            <a:r>
              <a:rPr lang="en-US" sz="7200" dirty="0"/>
              <a:t> *)&amp;sin, </a:t>
            </a:r>
            <a:r>
              <a:rPr lang="en-US" sz="7200" dirty="0" err="1"/>
              <a:t>sizeof</a:t>
            </a:r>
            <a:r>
              <a:rPr lang="en-US" sz="7200" dirty="0"/>
              <a:t>(sin));</a:t>
            </a:r>
          </a:p>
          <a:p>
            <a:pPr>
              <a:buNone/>
            </a:pPr>
            <a:r>
              <a:rPr lang="en-US" sz="7200" dirty="0"/>
              <a:t>string </a:t>
            </a:r>
            <a:r>
              <a:rPr lang="en-US" sz="7200" dirty="0" err="1"/>
              <a:t>msg</a:t>
            </a:r>
            <a:r>
              <a:rPr lang="en-US" sz="7200" dirty="0"/>
              <a:t>, msg1;</a:t>
            </a:r>
          </a:p>
          <a:p>
            <a:pPr>
              <a:buNone/>
            </a:pPr>
            <a:r>
              <a:rPr lang="en-US" sz="7200" dirty="0"/>
              <a:t>	listen(s, 3);</a:t>
            </a:r>
          </a:p>
          <a:p>
            <a:pPr>
              <a:buNone/>
            </a:pPr>
            <a:r>
              <a:rPr lang="en-US" sz="7200" dirty="0"/>
              <a:t>	while (1)    {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sizeof</a:t>
            </a:r>
            <a:r>
              <a:rPr lang="en-US" sz="7200" dirty="0"/>
              <a:t>(</a:t>
            </a:r>
            <a:r>
              <a:rPr lang="en-US" sz="7200" dirty="0" err="1"/>
              <a:t>from_sin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s_new</a:t>
            </a:r>
            <a:r>
              <a:rPr lang="en-US" sz="7200" dirty="0"/>
              <a:t> = accept(s, (</a:t>
            </a:r>
            <a:r>
              <a:rPr lang="en-US" sz="7200" dirty="0" err="1"/>
              <a:t>sockaddr</a:t>
            </a:r>
            <a:r>
              <a:rPr lang="en-US" sz="7200" dirty="0"/>
              <a:t> *)&amp;</a:t>
            </a:r>
            <a:r>
              <a:rPr lang="en-US" sz="7200" dirty="0" err="1"/>
              <a:t>from_sin</a:t>
            </a:r>
            <a:r>
              <a:rPr lang="en-US" sz="7200" dirty="0"/>
              <a:t>, &amp;</a:t>
            </a:r>
            <a:r>
              <a:rPr lang="en-US" sz="7200" dirty="0" err="1"/>
              <a:t>from_len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cout</a:t>
            </a:r>
            <a:r>
              <a:rPr lang="en-US" sz="7200" dirty="0"/>
              <a:t> &lt;&lt; "new connected client! "&lt;&lt;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msg</a:t>
            </a:r>
            <a:r>
              <a:rPr lang="en-US" sz="7200" dirty="0"/>
              <a:t>=QUEST; </a:t>
            </a:r>
          </a:p>
          <a:p>
            <a:pPr>
              <a:buNone/>
            </a:pPr>
            <a:r>
              <a:rPr lang="en-US" sz="7200" dirty="0"/>
              <a:t>		 while (1)          {</a:t>
            </a:r>
          </a:p>
          <a:p>
            <a:pPr>
              <a:buNone/>
            </a:pPr>
            <a:r>
              <a:rPr lang="en-US" sz="7200" dirty="0"/>
              <a:t>		send(</a:t>
            </a:r>
            <a:r>
              <a:rPr lang="en-US" sz="7200" dirty="0" err="1"/>
              <a:t>s_new</a:t>
            </a:r>
            <a:r>
              <a:rPr lang="en-US" sz="7200" dirty="0"/>
              <a:t>, (char *)&amp;</a:t>
            </a:r>
            <a:r>
              <a:rPr lang="en-US" sz="7200" dirty="0" err="1"/>
              <a:t>msg</a:t>
            </a:r>
            <a:r>
              <a:rPr lang="en-US" sz="7200" dirty="0"/>
              <a:t>[0], </a:t>
            </a:r>
            <a:r>
              <a:rPr lang="en-US" sz="7200" dirty="0" err="1"/>
              <a:t>msg.size</a:t>
            </a:r>
            <a:r>
              <a:rPr lang="en-US" sz="7200" dirty="0"/>
              <a:t>(), 0);</a:t>
            </a:r>
          </a:p>
          <a:p>
            <a:pPr>
              <a:buNone/>
            </a:pPr>
            <a:r>
              <a:rPr lang="en-US" sz="7200" dirty="0"/>
              <a:t>                  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recv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, (char *)</a:t>
            </a:r>
            <a:r>
              <a:rPr lang="en-US" sz="7200" dirty="0" err="1"/>
              <a:t>buf</a:t>
            </a:r>
            <a:r>
              <a:rPr lang="en-US" sz="7200" dirty="0"/>
              <a:t>, BUF_SIZE, 0);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buf</a:t>
            </a:r>
            <a:r>
              <a:rPr lang="en-US" sz="7200" dirty="0"/>
              <a:t>[</a:t>
            </a:r>
            <a:r>
              <a:rPr lang="en-US" sz="7200" dirty="0" err="1"/>
              <a:t>from_len</a:t>
            </a:r>
            <a:r>
              <a:rPr lang="en-US" sz="7200" dirty="0"/>
              <a:t>]=0;</a:t>
            </a:r>
          </a:p>
          <a:p>
            <a:pPr>
              <a:buNone/>
            </a:pPr>
            <a:r>
              <a:rPr lang="en-US" sz="7200" dirty="0"/>
              <a:t>                msg1=(string)</a:t>
            </a:r>
            <a:r>
              <a:rPr lang="en-US" sz="7200" dirty="0" err="1"/>
              <a:t>buf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                </a:t>
            </a:r>
            <a:r>
              <a:rPr lang="en-US" sz="7200" dirty="0" err="1"/>
              <a:t>cout</a:t>
            </a:r>
            <a:r>
              <a:rPr lang="en-US" sz="7200" dirty="0"/>
              <a:t> &lt;&lt; msg1 &lt;&lt; </a:t>
            </a:r>
            <a:r>
              <a:rPr lang="en-US" sz="7200" dirty="0" err="1"/>
              <a:t>endl</a:t>
            </a:r>
            <a:r>
              <a:rPr lang="en-US" sz="7200" dirty="0"/>
              <a:t>;;</a:t>
            </a:r>
          </a:p>
          <a:p>
            <a:pPr>
              <a:buNone/>
            </a:pPr>
            <a:r>
              <a:rPr lang="en-US" sz="7200" dirty="0"/>
              <a:t>	       if (msg1=="Bye") break;</a:t>
            </a:r>
          </a:p>
          <a:p>
            <a:pPr>
              <a:buNone/>
            </a:pPr>
            <a:r>
              <a:rPr lang="en-US" sz="7200" dirty="0"/>
              <a:t>	      </a:t>
            </a:r>
            <a:r>
              <a:rPr lang="en-US" sz="7200" dirty="0" err="1"/>
              <a:t>getline</a:t>
            </a:r>
            <a:r>
              <a:rPr lang="en-US" sz="7200" dirty="0"/>
              <a:t>(</a:t>
            </a:r>
            <a:r>
              <a:rPr lang="en-US" sz="7200" dirty="0" err="1"/>
              <a:t>cin</a:t>
            </a:r>
            <a:r>
              <a:rPr lang="en-US" sz="7200" dirty="0"/>
              <a:t>, </a:t>
            </a:r>
            <a:r>
              <a:rPr lang="en-US" sz="7200" dirty="0" err="1"/>
              <a:t>msg</a:t>
            </a:r>
            <a:r>
              <a:rPr lang="en-US" sz="7200" dirty="0"/>
              <a:t>);  }</a:t>
            </a:r>
          </a:p>
          <a:p>
            <a:pPr>
              <a:buNone/>
            </a:pPr>
            <a:r>
              <a:rPr lang="en-US" sz="7200" dirty="0"/>
              <a:t>             </a:t>
            </a:r>
            <a:r>
              <a:rPr lang="en-US" sz="7200" dirty="0" err="1"/>
              <a:t>cout</a:t>
            </a:r>
            <a:r>
              <a:rPr lang="en-US" sz="7200" dirty="0"/>
              <a:t> &lt;&lt; "client is lost";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closesocket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                           }</a:t>
            </a:r>
          </a:p>
          <a:p>
            <a:pPr>
              <a:buNone/>
            </a:pPr>
            <a:r>
              <a:rPr lang="en-US" sz="7200" dirty="0"/>
              <a:t>	return 0;</a:t>
            </a:r>
          </a:p>
          <a:p>
            <a:pPr>
              <a:buNone/>
            </a:pPr>
            <a:r>
              <a:rPr lang="en-US" sz="7200" dirty="0"/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 err="1"/>
              <a:t>сокеты</a:t>
            </a:r>
            <a:r>
              <a:rPr lang="ru-RU" b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0"/>
            <a:ext cx="5072098" cy="64291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480"/>
            <a:ext cx="914400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обеспечения сетевых коммуникаций используются </a:t>
            </a:r>
            <a:r>
              <a:rPr lang="ru-RU" sz="2800" dirty="0" err="1"/>
              <a:t>сокеты</a:t>
            </a:r>
            <a:r>
              <a:rPr lang="ru-RU" sz="2800" dirty="0"/>
              <a:t>. </a:t>
            </a:r>
            <a:r>
              <a:rPr lang="ru-RU" sz="3200" b="1" dirty="0" err="1"/>
              <a:t>Сокеты</a:t>
            </a:r>
            <a:r>
              <a:rPr lang="ru-RU" sz="3200" dirty="0"/>
              <a:t> (</a:t>
            </a:r>
            <a:r>
              <a:rPr lang="ru-RU" sz="3200" dirty="0" err="1"/>
              <a:t>sockets</a:t>
            </a:r>
            <a:r>
              <a:rPr lang="ru-RU" sz="3200" dirty="0"/>
              <a:t>) </a:t>
            </a:r>
            <a:r>
              <a:rPr lang="ru-RU" sz="2800" dirty="0"/>
              <a:t>представляют собой высокоуровневый унифицированный интерфейс взаимодействия с телекоммуникационными протоколами</a:t>
            </a:r>
            <a:r>
              <a:rPr lang="en-US" sz="2800" dirty="0"/>
              <a:t>. </a:t>
            </a:r>
          </a:p>
          <a:p>
            <a:pPr algn="just"/>
            <a:r>
              <a:rPr lang="ru-RU" sz="2800" dirty="0"/>
              <a:t>Интерфейс  </a:t>
            </a:r>
            <a:r>
              <a:rPr lang="ru-RU" sz="2800" dirty="0" err="1"/>
              <a:t>сокетов</a:t>
            </a:r>
            <a:r>
              <a:rPr lang="ru-RU" sz="2800" dirty="0"/>
              <a:t> впервые появился в </a:t>
            </a:r>
            <a:r>
              <a:rPr lang="en-US" sz="2800" b="1" dirty="0"/>
              <a:t>UNIX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/>
              <a:t>Socket</a:t>
            </a:r>
            <a:r>
              <a:rPr lang="en-US" sz="2800" dirty="0"/>
              <a:t> – </a:t>
            </a:r>
            <a:r>
              <a:rPr lang="ru-RU" sz="2800" dirty="0"/>
              <a:t>название программного интерфейса для обеспечения обмена данными между процессами.</a:t>
            </a:r>
          </a:p>
          <a:p>
            <a:pPr algn="just"/>
            <a:r>
              <a:rPr lang="ru-RU" sz="2800" dirty="0"/>
              <a:t>Процессы при таком обмене могут исполняться как на одном компьютере, так и на различных, связанных между собой сетью.</a:t>
            </a:r>
          </a:p>
          <a:p>
            <a:pPr algn="just"/>
            <a:r>
              <a:rPr lang="ru-RU" sz="2800" b="1" dirty="0" err="1"/>
              <a:t>Сокеты</a:t>
            </a:r>
            <a:r>
              <a:rPr lang="ru-RU" sz="2800" b="1" dirty="0"/>
              <a:t> </a:t>
            </a:r>
            <a:r>
              <a:rPr lang="ru-RU" sz="2800" dirty="0"/>
              <a:t>являются важным понятием в сетевом программировании. С их помощью разработчик может создавать свои прикладные протоколы, отличные от </a:t>
            </a:r>
            <a:r>
              <a:rPr lang="en-US" sz="2800" dirty="0"/>
              <a:t>HTTP </a:t>
            </a:r>
            <a:r>
              <a:rPr lang="ru-RU" sz="2800" dirty="0"/>
              <a:t>и </a:t>
            </a:r>
            <a:r>
              <a:rPr lang="en-US" sz="2800" dirty="0"/>
              <a:t>FTP</a:t>
            </a:r>
            <a:r>
              <a:rPr lang="ru-RU" sz="2800" dirty="0"/>
              <a:t>.</a:t>
            </a:r>
            <a:r>
              <a:rPr lang="ru-RU" sz="2800" b="1" dirty="0"/>
              <a:t>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#pragma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STUDENT\n"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int</a:t>
            </a:r>
            <a:r>
              <a:rPr lang="en-US" sz="2200" dirty="0"/>
              <a:t> main(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argc</a:t>
            </a:r>
            <a:r>
              <a:rPr lang="en-US" sz="2200" dirty="0"/>
              <a:t>, char* </a:t>
            </a:r>
            <a:r>
              <a:rPr lang="en-US" sz="2200" dirty="0" err="1"/>
              <a:t>argv</a:t>
            </a:r>
            <a:r>
              <a:rPr lang="en-US" sz="2200" dirty="0"/>
              <a:t>[])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/>
              <a:t>// шаг 2 - создание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    SOCKET </a:t>
            </a:r>
            <a:r>
              <a:rPr lang="en-US" sz="2400" dirty="0" err="1"/>
              <a:t>Lsock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Lsock</a:t>
            </a:r>
            <a:r>
              <a:rPr lang="en-US" sz="2400" dirty="0"/>
              <a:t>=socket(AF_INET,SOCK_DGRAM,0);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Lsock</a:t>
            </a:r>
            <a:r>
              <a:rPr lang="en-US" sz="2400" dirty="0"/>
              <a:t>==INVALID_SOCKET)</a:t>
            </a:r>
            <a:r>
              <a:rPr lang="ru-RU" sz="2400" dirty="0"/>
              <a:t>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&lt;&lt;"SOCKET() ERROR: "&lt;&lt; </a:t>
            </a:r>
            <a:r>
              <a:rPr lang="en-US" sz="2400" dirty="0" err="1"/>
              <a:t>WSAGetLastError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</a:t>
            </a:r>
            <a:r>
              <a:rPr lang="ru-RU" sz="2400" dirty="0"/>
              <a:t>      }</a:t>
            </a:r>
          </a:p>
          <a:p>
            <a:r>
              <a:rPr lang="ru-RU" sz="2400" b="1" dirty="0"/>
              <a:t> // шаг 3 - связывание </a:t>
            </a:r>
            <a:r>
              <a:rPr lang="ru-RU" sz="2400" b="1" dirty="0" err="1"/>
              <a:t>сокета</a:t>
            </a:r>
            <a:r>
              <a:rPr lang="ru-RU" sz="2400" b="1" dirty="0"/>
              <a:t> с локальным адресом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Laddr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Laddr.sin_addr.s_addr</a:t>
            </a:r>
            <a:r>
              <a:rPr lang="en-US" sz="2400" dirty="0"/>
              <a:t>=INADDR_ANY; </a:t>
            </a:r>
            <a:r>
              <a:rPr lang="ru-RU" sz="2400" dirty="0"/>
              <a:t>  </a:t>
            </a:r>
            <a:r>
              <a:rPr lang="en-US" sz="2400" b="1" dirty="0"/>
              <a:t>// </a:t>
            </a:r>
            <a:r>
              <a:rPr lang="ru-RU" sz="2400" b="1" dirty="0"/>
              <a:t>или 0 (любой </a:t>
            </a:r>
            <a:r>
              <a:rPr lang="en-US" sz="2400" b="1" dirty="0"/>
              <a:t>IP </a:t>
            </a:r>
            <a:r>
              <a:rPr lang="ru-RU" sz="2400" b="1" dirty="0"/>
              <a:t>адрес)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r>
              <a:rPr lang="en-US" sz="2400" dirty="0"/>
              <a:t>    if (bind(</a:t>
            </a:r>
            <a:r>
              <a:rPr lang="en-US" sz="2400" dirty="0" err="1"/>
              <a:t>Lsock</a:t>
            </a:r>
            <a:r>
              <a:rPr lang="en-US" sz="2400" dirty="0"/>
              <a:t>,(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Laddr,sizeof</a:t>
            </a:r>
            <a:r>
              <a:rPr lang="en-US" sz="2400" dirty="0"/>
              <a:t>(</a:t>
            </a:r>
            <a:r>
              <a:rPr lang="en-US" sz="2400" dirty="0" err="1"/>
              <a:t>Laddr</a:t>
            </a:r>
            <a:r>
              <a:rPr lang="en-US" sz="2400" dirty="0"/>
              <a:t>)))</a:t>
            </a:r>
          </a:p>
          <a:p>
            <a:r>
              <a:rPr lang="ru-RU" sz="2400" dirty="0"/>
              <a:t>    {  </a:t>
            </a: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 "BIND ERROR:"&lt;&lt; </a:t>
            </a:r>
            <a:r>
              <a:rPr lang="en-US" sz="2400" dirty="0" err="1"/>
              <a:t>WSAGetLastError</a:t>
            </a:r>
            <a:r>
              <a:rPr lang="en-US" sz="2400" dirty="0"/>
              <a:t> 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 </a:t>
            </a:r>
            <a:r>
              <a:rPr lang="en-US" sz="2400" dirty="0"/>
              <a:t>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Lsock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return -1;</a:t>
            </a:r>
            <a:r>
              <a:rPr lang="ru-RU" sz="2400" dirty="0"/>
              <a:t>   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7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/>
              <a:t>// шаг 4 обработка пакетов, присланных клиентами</a:t>
            </a:r>
          </a:p>
          <a:p>
            <a:r>
              <a:rPr lang="en-US" sz="2200" dirty="0"/>
              <a:t>    while(1)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sockaddr_in</a:t>
            </a:r>
            <a:r>
              <a:rPr lang="en-US" sz="2200" dirty="0"/>
              <a:t> </a:t>
            </a:r>
            <a:r>
              <a:rPr lang="en-US" sz="2200" dirty="0" err="1"/>
              <a:t>Caddr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Caddr_size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bsize</a:t>
            </a:r>
            <a:r>
              <a:rPr lang="en-US" sz="2200" dirty="0"/>
              <a:t>=</a:t>
            </a:r>
            <a:r>
              <a:rPr lang="en-US" sz="2200" dirty="0" err="1"/>
              <a:t>recvfrom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 </a:t>
            </a:r>
            <a:r>
              <a:rPr lang="en-US" sz="2200" dirty="0" err="1"/>
              <a:t>sizeof</a:t>
            </a:r>
            <a:r>
              <a:rPr lang="en-US" sz="2200" dirty="0"/>
              <a:t>(buff)-1,0,</a:t>
            </a:r>
          </a:p>
          <a:p>
            <a:r>
              <a:rPr lang="en-US" sz="2200" dirty="0"/>
              <a:t>        (</a:t>
            </a:r>
            <a:r>
              <a:rPr lang="en-US" sz="2200" dirty="0" err="1"/>
              <a:t>sockaddr</a:t>
            </a:r>
            <a:r>
              <a:rPr lang="en-US" sz="2200" dirty="0"/>
              <a:t> *) &amp;</a:t>
            </a:r>
            <a:r>
              <a:rPr lang="en-US" sz="2200" dirty="0" err="1"/>
              <a:t>Caddr</a:t>
            </a:r>
            <a:r>
              <a:rPr lang="en-US" sz="2200" dirty="0"/>
              <a:t>, &amp;</a:t>
            </a:r>
            <a:r>
              <a:rPr lang="en-US" sz="2200" dirty="0" err="1"/>
              <a:t>Caddr_size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if (</a:t>
            </a:r>
            <a:r>
              <a:rPr lang="en-US" sz="2200" dirty="0" err="1"/>
              <a:t>bsize</a:t>
            </a:r>
            <a:r>
              <a:rPr lang="en-US" sz="2200" dirty="0"/>
              <a:t>==SOCKET_ERROR)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"RECVFROM() ERROR:"&lt;&lt; </a:t>
            </a:r>
            <a:r>
              <a:rPr lang="en-US" sz="2200" dirty="0" err="1"/>
              <a:t>WSAGetLastError</a:t>
            </a:r>
            <a:r>
              <a:rPr lang="en-US" sz="2200" dirty="0"/>
              <a:t> ();</a:t>
            </a:r>
          </a:p>
          <a:p>
            <a:r>
              <a:rPr lang="ru-RU" sz="2200" b="1" dirty="0"/>
              <a:t>  // Определяем IP-адрес клиента и прочие атрибуты</a:t>
            </a:r>
          </a:p>
          <a:p>
            <a:r>
              <a:rPr lang="en-US" sz="2200" dirty="0"/>
              <a:t>      HOSTENT *</a:t>
            </a:r>
            <a:r>
              <a:rPr lang="en-US" sz="2200" dirty="0" err="1"/>
              <a:t>hst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hst</a:t>
            </a:r>
            <a:r>
              <a:rPr lang="en-US" sz="2200" dirty="0"/>
              <a:t>=</a:t>
            </a:r>
            <a:r>
              <a:rPr lang="en-US" sz="2200" dirty="0" err="1"/>
              <a:t>gethostbyaddr</a:t>
            </a:r>
            <a:r>
              <a:rPr lang="en-US" sz="2200" dirty="0"/>
              <a:t>((char *)&amp;Caddr.sin_addr,4,AF_INET);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"NEW DATAGRAM!\n"&lt;&lt;</a:t>
            </a:r>
          </a:p>
          <a:p>
            <a:r>
              <a:rPr lang="en-US" sz="2200" dirty="0"/>
              <a:t>      ((</a:t>
            </a:r>
            <a:r>
              <a:rPr lang="en-US" sz="2200" dirty="0" err="1"/>
              <a:t>hst</a:t>
            </a:r>
            <a:r>
              <a:rPr lang="en-US" sz="2200" dirty="0"/>
              <a:t>)?</a:t>
            </a:r>
            <a:r>
              <a:rPr lang="en-US" sz="2200" dirty="0" err="1"/>
              <a:t>hst</a:t>
            </a:r>
            <a:r>
              <a:rPr lang="en-US" sz="2200" dirty="0"/>
              <a:t>-&gt;</a:t>
            </a:r>
            <a:r>
              <a:rPr lang="en-US" sz="2200" dirty="0" err="1"/>
              <a:t>h_name</a:t>
            </a:r>
            <a:r>
              <a:rPr lang="en-US" sz="2200" dirty="0"/>
              <a:t>:"Unknown host")&lt;&lt;"/n"&lt;&lt;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inet_ntoa</a:t>
            </a:r>
            <a:r>
              <a:rPr lang="en-US" sz="2200" dirty="0"/>
              <a:t>(</a:t>
            </a:r>
            <a:r>
              <a:rPr lang="en-US" sz="2200" dirty="0" err="1"/>
              <a:t>Caddr.sin_addr</a:t>
            </a:r>
            <a:r>
              <a:rPr lang="en-US" sz="2200" dirty="0"/>
              <a:t>)&lt;&lt; "/n"&lt;&lt; </a:t>
            </a:r>
            <a:r>
              <a:rPr lang="en-US" sz="2200" dirty="0" err="1"/>
              <a:t>ntohs</a:t>
            </a:r>
            <a:r>
              <a:rPr lang="en-US" sz="2200" dirty="0"/>
              <a:t>(</a:t>
            </a:r>
            <a:r>
              <a:rPr lang="en-US" sz="2200" dirty="0" err="1"/>
              <a:t>Caddr.sin_port</a:t>
            </a:r>
            <a:r>
              <a:rPr lang="en-US" sz="2200" dirty="0"/>
              <a:t>)&lt;&lt; '\n';</a:t>
            </a:r>
          </a:p>
          <a:p>
            <a:r>
              <a:rPr lang="ru-RU" sz="2200" dirty="0"/>
              <a:t>      </a:t>
            </a:r>
            <a:r>
              <a:rPr lang="en-US" sz="2200" dirty="0"/>
              <a:t>buff[</a:t>
            </a:r>
            <a:r>
              <a:rPr lang="en-US" sz="2200" dirty="0" err="1"/>
              <a:t>bsize</a:t>
            </a:r>
            <a:r>
              <a:rPr lang="en-US" sz="2200" dirty="0"/>
              <a:t>]='\0';</a:t>
            </a:r>
            <a:r>
              <a:rPr lang="ru-RU" sz="2200" b="1" dirty="0"/>
              <a:t>              // добавление завершающего нуля</a:t>
            </a:r>
            <a:endParaRPr lang="en-US" sz="2200" dirty="0"/>
          </a:p>
          <a:p>
            <a:r>
              <a:rPr lang="ru-RU" sz="2200" b="1" dirty="0"/>
              <a:t>   </a:t>
            </a:r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"C=&gt;S:" &lt;&lt; buff&lt;&lt;'\n' ;</a:t>
            </a:r>
            <a:r>
              <a:rPr lang="ru-RU" sz="2200" b="1" dirty="0"/>
              <a:t>        // Вывод на экран </a:t>
            </a:r>
            <a:endParaRPr lang="en-US" sz="2200" dirty="0"/>
          </a:p>
          <a:p>
            <a:r>
              <a:rPr lang="ru-RU" sz="2200" dirty="0"/>
              <a:t>  </a:t>
            </a:r>
            <a:r>
              <a:rPr lang="ru-RU" sz="2200" b="1" dirty="0"/>
              <a:t>// посылка </a:t>
            </a:r>
            <a:r>
              <a:rPr lang="ru-RU" sz="2200" b="1" dirty="0" err="1"/>
              <a:t>датаграммы</a:t>
            </a:r>
            <a:r>
              <a:rPr lang="ru-RU" sz="2200" b="1" dirty="0"/>
              <a:t> клиенту</a:t>
            </a:r>
          </a:p>
          <a:p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sendto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[0],bsize,0,(</a:t>
            </a:r>
            <a:r>
              <a:rPr lang="en-US" sz="2200" dirty="0" err="1"/>
              <a:t>sockaddr</a:t>
            </a:r>
            <a:r>
              <a:rPr lang="en-US" sz="2200" dirty="0"/>
              <a:t> *)&amp;</a:t>
            </a:r>
            <a:r>
              <a:rPr lang="en-US" sz="2200" dirty="0" err="1"/>
              <a:t>Caddr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));</a:t>
            </a:r>
          </a:p>
          <a:p>
            <a:r>
              <a:rPr lang="ru-RU" sz="2200" dirty="0"/>
              <a:t>    }  </a:t>
            </a:r>
            <a:r>
              <a:rPr lang="en-US" sz="2200" dirty="0"/>
              <a:t>    return 0;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335846"/>
            <a:ext cx="75009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пример простого </a:t>
            </a:r>
            <a:r>
              <a:rPr lang="en-US" sz="2400" b="1" dirty="0"/>
              <a:t>UDP-</a:t>
            </a:r>
            <a:r>
              <a:rPr lang="ru-RU" sz="2400" b="1" dirty="0"/>
              <a:t>клиента</a:t>
            </a:r>
          </a:p>
          <a:p>
            <a:r>
              <a:rPr lang="en-US" sz="2400" dirty="0"/>
              <a:t>#define _WINSOCK_DEPRECATED_NO_WARNINGS</a:t>
            </a:r>
          </a:p>
          <a:p>
            <a:r>
              <a:rPr lang="en-US" sz="2400" dirty="0"/>
              <a:t>#include &lt;winsock2.h&gt;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stdafx.h</a:t>
            </a:r>
            <a:r>
              <a:rPr lang="en-US" sz="2400" dirty="0"/>
              <a:t>"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windows.h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comment(lib, "ws2_32.lib")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warning(disable: 4996)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  #define PORT 666</a:t>
            </a:r>
          </a:p>
          <a:p>
            <a:r>
              <a:rPr lang="en-US" sz="2400" dirty="0"/>
              <a:t>  #define SERVERADDR "127.0.0.1" </a:t>
            </a:r>
            <a:r>
              <a:rPr lang="en-US" sz="2400" b="1" dirty="0"/>
              <a:t>// IP-</a:t>
            </a:r>
            <a:r>
              <a:rPr lang="ru-RU" sz="2400" b="1" dirty="0"/>
              <a:t>адрес сервера</a:t>
            </a:r>
          </a:p>
          <a:p>
            <a:endParaRPr lang="ru-RU" sz="2400" dirty="0"/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 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ru-RU" sz="2400" dirty="0"/>
              <a:t>  {</a:t>
            </a:r>
          </a:p>
          <a:p>
            <a:r>
              <a:rPr lang="en-US" sz="2400" dirty="0"/>
              <a:t>char buff[10*1014];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 "UDP Demo Client\</a:t>
            </a:r>
            <a:r>
              <a:rPr lang="en-US" sz="2400" dirty="0" err="1"/>
              <a:t>nType</a:t>
            </a:r>
            <a:r>
              <a:rPr lang="en-US" sz="2400" dirty="0"/>
              <a:t> quit to quit \n";</a:t>
            </a:r>
            <a:endParaRPr lang="ru-RU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Шаг 1 - </a:t>
            </a:r>
            <a:r>
              <a:rPr lang="ru-RU" sz="2400" b="1" dirty="0" err="1"/>
              <a:t>иницилизация</a:t>
            </a:r>
            <a:r>
              <a:rPr lang="ru-RU" sz="2400" b="1" dirty="0"/>
              <a:t> библиотеки </a:t>
            </a:r>
            <a:r>
              <a:rPr lang="ru-RU" sz="2400" b="1" dirty="0" err="1"/>
              <a:t>Winsocks</a:t>
            </a:r>
            <a:endParaRPr lang="ru-RU" sz="2400" b="1" dirty="0"/>
          </a:p>
          <a:p>
            <a:r>
              <a:rPr lang="en-US" sz="2400" dirty="0"/>
              <a:t>    if (</a:t>
            </a:r>
            <a:r>
              <a:rPr lang="en-US" sz="2400" dirty="0" err="1"/>
              <a:t>WSAStartup</a:t>
            </a:r>
            <a:r>
              <a:rPr lang="en-US" sz="2400" dirty="0"/>
              <a:t>(0x202,(WSADATA *)&amp;buff))</a:t>
            </a:r>
          </a:p>
          <a:p>
            <a:r>
              <a:rPr lang="ru-RU" sz="2400" dirty="0"/>
              <a:t>  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 "WSASTARTUP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return -1;  </a:t>
            </a:r>
            <a:r>
              <a:rPr lang="ru-RU" sz="2400" dirty="0"/>
              <a:t>    }</a:t>
            </a:r>
          </a:p>
          <a:p>
            <a:r>
              <a:rPr lang="ru-RU" sz="2400" b="1" dirty="0"/>
              <a:t> // Шаг 2 - открытие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SOCKET </a:t>
            </a:r>
            <a:r>
              <a:rPr lang="en-US" sz="2400" dirty="0" err="1"/>
              <a:t>my_sock</a:t>
            </a:r>
            <a:r>
              <a:rPr lang="en-US" sz="2400" dirty="0"/>
              <a:t>=socket(AF_INET, SOCK_DGRAM, 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my_sock</a:t>
            </a:r>
            <a:r>
              <a:rPr lang="en-US" sz="2400" dirty="0"/>
              <a:t>==INVALID_SOCKET)  </a:t>
            </a:r>
            <a:r>
              <a:rPr lang="ru-RU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"SOCKET()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   </a:t>
            </a:r>
            <a:r>
              <a:rPr lang="ru-RU" sz="2400" dirty="0"/>
              <a:t>    }</a:t>
            </a:r>
            <a:endParaRPr lang="en-US" sz="2400" dirty="0"/>
          </a:p>
          <a:p>
            <a:r>
              <a:rPr lang="ru-RU" sz="2400" b="1" dirty="0"/>
              <a:t>// Шаг 3 - обмен сообщений с сервером</a:t>
            </a:r>
          </a:p>
          <a:p>
            <a:r>
              <a:rPr lang="en-US" sz="2400" dirty="0"/>
              <a:t>     HOSTENT *</a:t>
            </a:r>
            <a:r>
              <a:rPr lang="en-US" sz="2400" dirty="0" err="1"/>
              <a:t>hst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Daddr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  <a:endParaRPr lang="ru-RU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79654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/>
              <a:t>// определение </a:t>
            </a:r>
            <a:r>
              <a:rPr lang="en-US" sz="2400" b="1" dirty="0"/>
              <a:t>IP-</a:t>
            </a:r>
            <a:r>
              <a:rPr lang="ru-RU" sz="2400" b="1" dirty="0"/>
              <a:t>адреса узла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inet_addr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Daddr.sin_addr.s_addr</a:t>
            </a:r>
            <a:r>
              <a:rPr lang="en-US" sz="2400" dirty="0"/>
              <a:t>=</a:t>
            </a:r>
            <a:r>
              <a:rPr lang="en-US" sz="2400" dirty="0" err="1"/>
              <a:t>inet_addr</a:t>
            </a:r>
            <a:r>
              <a:rPr lang="en-US" sz="2400" dirty="0"/>
              <a:t>(SERVERADDR);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hst</a:t>
            </a:r>
            <a:r>
              <a:rPr lang="en-US" sz="2400" dirty="0"/>
              <a:t>=</a:t>
            </a:r>
            <a:r>
              <a:rPr lang="en-US" sz="2400" dirty="0" err="1"/>
              <a:t>gethostbyname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Daddr.sin_addr.s_addr</a:t>
            </a:r>
            <a:r>
              <a:rPr lang="en-US" sz="2400" dirty="0"/>
              <a:t>=((unsigned long **)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hst</a:t>
            </a:r>
            <a:r>
              <a:rPr lang="en-US" sz="2400" dirty="0"/>
              <a:t>-&gt;</a:t>
            </a:r>
            <a:r>
              <a:rPr lang="en-US" sz="2400" dirty="0" err="1"/>
              <a:t>h_addr_list</a:t>
            </a:r>
            <a:r>
              <a:rPr lang="en-US" sz="2400" dirty="0"/>
              <a:t>)[0][0];</a:t>
            </a:r>
          </a:p>
          <a:p>
            <a:r>
              <a:rPr lang="en-US" sz="2400" dirty="0"/>
              <a:t>             else </a:t>
            </a:r>
            <a:r>
              <a:rPr lang="ru-RU" sz="2400" dirty="0"/>
              <a:t>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"Unknown Host: "&lt;&lt;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return -1;  </a:t>
            </a:r>
            <a:r>
              <a:rPr lang="ru-RU" sz="2400" dirty="0"/>
              <a:t>      }</a:t>
            </a:r>
            <a:endParaRPr lang="en-US" sz="2400" dirty="0"/>
          </a:p>
          <a:p>
            <a:r>
              <a:rPr lang="en-US" sz="2400" dirty="0"/>
              <a:t>      while(1)  </a:t>
            </a:r>
            <a:r>
              <a:rPr lang="ru-RU" sz="2400" dirty="0"/>
              <a:t>    {</a:t>
            </a:r>
          </a:p>
          <a:p>
            <a:r>
              <a:rPr lang="ru-RU" sz="2400" b="1" dirty="0"/>
              <a:t>// чтение сообщения с клавиатуры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&lt;&lt;"S&lt;=C:";</a:t>
            </a:r>
          </a:p>
          <a:p>
            <a:r>
              <a:rPr lang="en-US" sz="2400" dirty="0"/>
              <a:t>      string SS;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cin,SS</a:t>
            </a:r>
            <a:r>
              <a:rPr lang="en-US" sz="2400" dirty="0"/>
              <a:t>);      </a:t>
            </a:r>
          </a:p>
          <a:p>
            <a:r>
              <a:rPr lang="en-US" sz="2400" dirty="0"/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64399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Передача сообщений на сервер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,(char*)&amp;SS[0],</a:t>
            </a:r>
            <a:r>
              <a:rPr lang="en-US" sz="2400" dirty="0" err="1"/>
              <a:t>SS.size</a:t>
            </a:r>
            <a:r>
              <a:rPr lang="en-US" sz="2400" dirty="0"/>
              <a:t>(),0,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Daddr,sizeof</a:t>
            </a:r>
            <a:r>
              <a:rPr lang="en-US" sz="2400" dirty="0"/>
              <a:t>(</a:t>
            </a:r>
            <a:r>
              <a:rPr lang="en-US" sz="2400" dirty="0" err="1"/>
              <a:t>Daddr</a:t>
            </a:r>
            <a:r>
              <a:rPr lang="en-US" sz="2400" dirty="0"/>
              <a:t>));</a:t>
            </a:r>
          </a:p>
          <a:p>
            <a:r>
              <a:rPr lang="ru-RU" sz="2400" b="1" dirty="0"/>
              <a:t>// Прием сообщения с сервера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SRaddr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SRaddr_size</a:t>
            </a:r>
            <a:r>
              <a:rPr lang="en-US" sz="2400" dirty="0"/>
              <a:t>=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SRaddr</a:t>
            </a:r>
            <a:r>
              <a:rPr lang="en-US" sz="2400" dirty="0"/>
              <a:t>);</a:t>
            </a:r>
          </a:p>
          <a:p>
            <a:r>
              <a:rPr lang="ru-RU" sz="2400" dirty="0"/>
              <a:t> </a:t>
            </a: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n=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dirty="0" err="1"/>
              <a:t>my_sock,buff,sizeof</a:t>
            </a:r>
            <a:r>
              <a:rPr lang="en-US" sz="2400" dirty="0"/>
              <a:t>(buff),0,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SRaddr</a:t>
            </a:r>
            <a:r>
              <a:rPr lang="en-US" sz="2400" dirty="0"/>
              <a:t>, &amp;</a:t>
            </a:r>
            <a:r>
              <a:rPr lang="en-US" sz="2400" dirty="0" err="1"/>
              <a:t>SRaddr_size</a:t>
            </a:r>
            <a:r>
              <a:rPr lang="en-US" dirty="0"/>
              <a:t>);</a:t>
            </a:r>
          </a:p>
          <a:p>
            <a:r>
              <a:rPr lang="en-US" sz="2400" dirty="0"/>
              <a:t>      if (n==SOCKET_ERROR)  </a:t>
            </a:r>
            <a:r>
              <a:rPr lang="ru-RU" sz="2400" dirty="0"/>
              <a:t> 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"RECVFROM() ERROR:"&lt;&lt;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WSACleanup</a:t>
            </a:r>
            <a:r>
              <a:rPr lang="en-US" sz="2400" dirty="0"/>
              <a:t>();  return -1;  </a:t>
            </a:r>
            <a:r>
              <a:rPr lang="ru-RU" sz="2400" dirty="0"/>
              <a:t>}</a:t>
            </a:r>
          </a:p>
          <a:p>
            <a:r>
              <a:rPr lang="ru-RU" sz="2400" dirty="0"/>
              <a:t>      </a:t>
            </a:r>
            <a:r>
              <a:rPr lang="en-US" sz="2400" dirty="0"/>
              <a:t> buff[n]='\0';</a:t>
            </a:r>
          </a:p>
          <a:p>
            <a:r>
              <a:rPr lang="ru-RU" sz="2400" b="1" dirty="0"/>
              <a:t>// Вывод принятого с сервера сообщения на экран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"S=&gt;C:"&lt;&lt; buff&lt;&lt; "\n"; </a:t>
            </a:r>
            <a:r>
              <a:rPr lang="ru-RU" sz="2400" dirty="0"/>
              <a:t>    }</a:t>
            </a:r>
          </a:p>
          <a:p>
            <a:r>
              <a:rPr lang="ru-RU" sz="2400" dirty="0"/>
              <a:t> </a:t>
            </a:r>
            <a:r>
              <a:rPr lang="ru-RU" sz="2400" b="1" dirty="0"/>
              <a:t>// шаг последний - выход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WSACleanup</a:t>
            </a:r>
            <a:r>
              <a:rPr lang="en-US" sz="2400" dirty="0"/>
              <a:t>();     return 0;  </a:t>
            </a:r>
            <a:r>
              <a:rPr lang="ru-RU" sz="2400" dirty="0"/>
              <a:t>  }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Каждый компьютер может выполнять несколько процессов.</a:t>
            </a:r>
            <a:r>
              <a:rPr lang="en-US" sz="2300" dirty="0"/>
              <a:t> </a:t>
            </a:r>
            <a:r>
              <a:rPr lang="ru-RU" sz="2300" dirty="0"/>
              <a:t>Главная задача протоколов транспортного уровня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заключается в передаче данных между прикладными процессами, выполняющимися на компьютерах в сети.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Протоколы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Такие </a:t>
            </a:r>
            <a:r>
              <a:rPr lang="ru-RU" sz="2300" b="1" dirty="0"/>
              <a:t>системные очереди называются портами</a:t>
            </a:r>
            <a:r>
              <a:rPr lang="ru-RU" sz="2300" dirty="0"/>
              <a:t>, причем входная и выходная очереди одного приложения рассматриваются как один порт.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За популярными системными службами </a:t>
            </a:r>
            <a:r>
              <a:rPr lang="ru-RU" sz="2300" b="1" dirty="0"/>
              <a:t>(FTP</a:t>
            </a:r>
            <a:r>
              <a:rPr lang="ru-RU" sz="2300" dirty="0"/>
              <a:t>, </a:t>
            </a:r>
            <a:r>
              <a:rPr lang="ru-RU" sz="2300" b="1" dirty="0"/>
              <a:t>TELNET</a:t>
            </a:r>
            <a:r>
              <a:rPr lang="ru-RU" sz="2300" dirty="0"/>
              <a:t>, </a:t>
            </a:r>
            <a:r>
              <a:rPr lang="ru-RU" sz="2300" b="1" dirty="0"/>
              <a:t>HTTP</a:t>
            </a:r>
            <a:r>
              <a:rPr lang="en-US" sz="2300" dirty="0"/>
              <a:t>) </a:t>
            </a:r>
            <a:r>
              <a:rPr lang="ru-RU" sz="2300" dirty="0"/>
              <a:t>закрепляются стандартные </a:t>
            </a:r>
            <a:r>
              <a:rPr lang="ru-RU" sz="2300" b="1" dirty="0"/>
              <a:t>назначенные</a:t>
            </a:r>
            <a:r>
              <a:rPr lang="ru-RU" sz="2300" dirty="0"/>
              <a:t> номера портов (</a:t>
            </a:r>
            <a:r>
              <a:rPr lang="ru-RU" sz="2300" dirty="0" err="1"/>
              <a:t>well-known</a:t>
            </a:r>
            <a:r>
              <a:rPr lang="ru-RU" sz="2300" dirty="0"/>
              <a:t>). Назначенные номера из диапазона от </a:t>
            </a:r>
            <a:r>
              <a:rPr lang="ru-RU" sz="2300" b="1" dirty="0"/>
              <a:t>0 до 10</a:t>
            </a:r>
            <a:r>
              <a:rPr lang="ru-RU" sz="2300" dirty="0"/>
              <a:t>23 являются уникальными в пределах Интернета и закрепляются за приложениями централизованно. Для не столь распространенных приложений номера портов назначаются локально разработчиками этих приложений или </a:t>
            </a:r>
            <a:r>
              <a:rPr lang="en-US" sz="2300" dirty="0"/>
              <a:t>OS </a:t>
            </a:r>
            <a:r>
              <a:rPr lang="ru-RU" sz="2300" dirty="0"/>
              <a:t>в ответ на поступление запроса от приложения из диапазона от </a:t>
            </a:r>
            <a:r>
              <a:rPr lang="ru-RU" sz="2300" b="1" dirty="0"/>
              <a:t>1024 до 65 535</a:t>
            </a:r>
            <a:r>
              <a:rPr lang="en-US" sz="2300" dirty="0"/>
              <a:t>. </a:t>
            </a:r>
            <a:r>
              <a:rPr lang="ru-RU" sz="2300" b="1" dirty="0"/>
              <a:t>Динамические</a:t>
            </a:r>
            <a:r>
              <a:rPr lang="ru-RU" sz="2300" dirty="0"/>
              <a:t> номера являются уникальными в пределах каждого компьютера</a:t>
            </a:r>
            <a:r>
              <a:rPr lang="en-US" sz="2300" dirty="0"/>
              <a:t>.</a:t>
            </a:r>
            <a:r>
              <a:rPr lang="ru-RU" sz="23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4" y="428604"/>
            <a:ext cx="908267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Каждый </a:t>
            </a:r>
            <a:r>
              <a:rPr lang="ru-RU" sz="2800" dirty="0" err="1"/>
              <a:t>сокет</a:t>
            </a:r>
            <a:r>
              <a:rPr lang="ru-RU" sz="2800" dirty="0"/>
              <a:t> имеет </a:t>
            </a:r>
            <a:r>
              <a:rPr lang="ru-RU" sz="2800" b="1" dirty="0"/>
              <a:t>тип</a:t>
            </a:r>
            <a:r>
              <a:rPr lang="ru-RU" sz="2800" dirty="0"/>
              <a:t> и ассоциированный с ним </a:t>
            </a:r>
            <a:r>
              <a:rPr lang="ru-RU" sz="2800" b="1" dirty="0"/>
              <a:t>процесс</a:t>
            </a:r>
            <a:r>
              <a:rPr lang="ru-RU" sz="2800" dirty="0"/>
              <a:t>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err="1"/>
              <a:t>Сокеты</a:t>
            </a:r>
            <a:r>
              <a:rPr lang="ru-RU" sz="2800" dirty="0"/>
              <a:t> существуют внутри коммуникационных доменов. </a:t>
            </a:r>
            <a:r>
              <a:rPr lang="ru-RU" sz="2800" b="1" dirty="0"/>
              <a:t>Домены </a:t>
            </a:r>
            <a:r>
              <a:rPr lang="ru-RU" sz="2800" dirty="0"/>
              <a:t>это абстракции, которые подразумевают конкретную структуру адресации и множество протоколов, которое определяет различные типы </a:t>
            </a:r>
            <a:r>
              <a:rPr lang="ru-RU" sz="2800" dirty="0" err="1"/>
              <a:t>сокетов</a:t>
            </a:r>
            <a:r>
              <a:rPr lang="ru-RU" sz="2800" dirty="0"/>
              <a:t> внутри домена. Примерами коммуникационных доменов могут быть: UNIX домен, Internet домен,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В Internet домене </a:t>
            </a:r>
            <a:r>
              <a:rPr lang="ru-RU" sz="2800" b="1" dirty="0" err="1"/>
              <a:t>сокет</a:t>
            </a:r>
            <a:r>
              <a:rPr lang="ru-RU" sz="2800" b="1" dirty="0"/>
              <a:t> </a:t>
            </a:r>
            <a:r>
              <a:rPr lang="ru-RU" sz="2800" dirty="0"/>
              <a:t>- это комбинация </a:t>
            </a:r>
            <a:r>
              <a:rPr lang="ru-RU" sz="2800" b="1" dirty="0"/>
              <a:t>IP адреса </a:t>
            </a:r>
            <a:r>
              <a:rPr lang="ru-RU" sz="2800" dirty="0"/>
              <a:t>и номера </a:t>
            </a:r>
            <a:r>
              <a:rPr lang="ru-RU" sz="2800" b="1" dirty="0"/>
              <a:t>порт</a:t>
            </a:r>
            <a:r>
              <a:rPr lang="ru-RU" sz="2800" dirty="0"/>
              <a:t>а, которая однозначно определяет отдельный сетевой процесс во всей глобальной сети Internet. Два </a:t>
            </a:r>
            <a:r>
              <a:rPr lang="ru-RU" sz="2800" dirty="0" err="1"/>
              <a:t>сокета</a:t>
            </a:r>
            <a:r>
              <a:rPr lang="ru-RU" sz="2800" dirty="0"/>
              <a:t>, один для хоста-получателя, другой для хоста-отправителя, определяют соединение для протоколов, ориентированных на установление связи, таких, как TCP.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429684" cy="3500462"/>
        </p:xfrm>
        <a:graphic>
          <a:graphicData uri="http://schemas.openxmlformats.org/drawingml/2006/table">
            <a:tbl>
              <a:tblPr/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Потоковый (SOCK_STREAM)</a:t>
                      </a:r>
                      <a:endParaRPr lang="ru-RU" sz="2000" b="1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Дейтаграммный</a:t>
                      </a: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(SOCK_DGRAM)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соединение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доставку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порядок доставки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целостность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Тоже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Разбивает сообщение на пакеты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Контролирует поток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0"/>
            <a:ext cx="567334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SOCK_STREAM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SOCK_DGRAM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/>
              <a:t>TCP</a:t>
            </a:r>
            <a:r>
              <a:rPr lang="ru-RU" sz="2200" dirty="0"/>
              <a:t> гарантирует доставку пакетов, их очередность, автоматически разбивает данные на пакеты и контролирует их передачу, в отличии от </a:t>
            </a:r>
            <a:r>
              <a:rPr lang="ru-RU" sz="2200" b="1" dirty="0"/>
              <a:t>UDP.</a:t>
            </a:r>
            <a:r>
              <a:rPr lang="ru-RU" sz="2200" dirty="0"/>
              <a:t> Но при этом </a:t>
            </a:r>
            <a:r>
              <a:rPr lang="ru-RU" sz="2200" b="1" dirty="0"/>
              <a:t>TCP</a:t>
            </a:r>
            <a:r>
              <a:rPr lang="ru-RU" sz="2200" dirty="0"/>
              <a:t> работает медленнее за счет повторной передачи потерянных пакетов и большему количеству выполняемых операций над пакетами. Поэтому там где требуется гарантированная доставка (</a:t>
            </a:r>
            <a:r>
              <a:rPr lang="en-US" sz="2200" dirty="0"/>
              <a:t>WWW</a:t>
            </a:r>
            <a:r>
              <a:rPr lang="ru-RU" sz="2200" dirty="0"/>
              <a:t>, </a:t>
            </a:r>
            <a:r>
              <a:rPr lang="ru-RU" sz="2200" dirty="0" err="1"/>
              <a:t>telnet</a:t>
            </a:r>
            <a:r>
              <a:rPr lang="ru-RU" sz="2200" dirty="0"/>
              <a:t>, </a:t>
            </a:r>
            <a:r>
              <a:rPr lang="en-US" sz="2200" dirty="0"/>
              <a:t>e-mail</a:t>
            </a:r>
            <a:r>
              <a:rPr lang="ru-RU" sz="2200" dirty="0"/>
              <a:t>) используется </a:t>
            </a:r>
            <a:r>
              <a:rPr lang="ru-RU" sz="2200" b="1" dirty="0"/>
              <a:t>TCP</a:t>
            </a:r>
            <a:r>
              <a:rPr lang="ru-RU" sz="2200" dirty="0"/>
              <a:t>, если же требуется передавать данные в реальном времени (многопользовательские игры, видео, звук) используют </a:t>
            </a:r>
            <a:r>
              <a:rPr lang="ru-RU" sz="2200" b="1" dirty="0"/>
              <a:t>UDP.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11158</TotalTime>
  <Words>2178</Words>
  <Application>Microsoft Office PowerPoint</Application>
  <PresentationFormat>Экран (4:3)</PresentationFormat>
  <Paragraphs>479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Times New Roman</vt:lpstr>
      <vt:lpstr>Тема Office</vt:lpstr>
      <vt:lpstr>СОКЕТЫ_3</vt:lpstr>
      <vt:lpstr>Презентация PowerPoint</vt:lpstr>
      <vt:lpstr>Клиент-серверная архитектурааааа </vt:lpstr>
      <vt:lpstr>Взаимодействие модулей распределенных сетевых приложений происходит на основе модели OSI</vt:lpstr>
      <vt:lpstr>СОКЕТЫ</vt:lpstr>
      <vt:lpstr>ПОРТЫ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Имеются отличия реализаций сокетов в UNIX и в Windows. WINSOCK – интерфейс для разработки сетевых приложений под Windows.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Создание сокета</vt:lpstr>
      <vt:lpstr>Дескриптор, полученный программой от функции socket, является индексом (порядковым номером) в таблице дескрипторов. </vt:lpstr>
      <vt:lpstr>Презентация PowerPoint</vt:lpstr>
      <vt:lpstr>Презентация PowerPoint</vt:lpstr>
      <vt:lpstr>4. Привязка к локальным именам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установления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7. Установление связи</vt:lpstr>
      <vt:lpstr>Презентация PowerPoint</vt:lpstr>
      <vt:lpstr>8. Передача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СОКЕТЫ</dc:title>
  <dc:creator>Лёля</dc:creator>
  <cp:lastModifiedBy>Прасол Артем Сергеевич</cp:lastModifiedBy>
  <cp:revision>12</cp:revision>
  <dcterms:created xsi:type="dcterms:W3CDTF">2020-03-05T16:57:51Z</dcterms:created>
  <dcterms:modified xsi:type="dcterms:W3CDTF">2022-10-26T07:00:23Z</dcterms:modified>
</cp:coreProperties>
</file>