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65" r:id="rId2"/>
    <p:sldId id="382" r:id="rId3"/>
    <p:sldId id="383" r:id="rId4"/>
    <p:sldId id="384" r:id="rId5"/>
    <p:sldId id="385" r:id="rId6"/>
    <p:sldId id="386" r:id="rId7"/>
    <p:sldId id="387" r:id="rId8"/>
    <p:sldId id="395" r:id="rId9"/>
    <p:sldId id="396" r:id="rId10"/>
    <p:sldId id="398" r:id="rId11"/>
    <p:sldId id="399" r:id="rId12"/>
    <p:sldId id="400" r:id="rId13"/>
    <p:sldId id="388" r:id="rId14"/>
    <p:sldId id="389" r:id="rId15"/>
    <p:sldId id="392" r:id="rId16"/>
    <p:sldId id="393" r:id="rId17"/>
    <p:sldId id="394" r:id="rId18"/>
    <p:sldId id="298" r:id="rId19"/>
  </p:sldIdLst>
  <p:sldSz cx="20104100" cy="11309350"/>
  <p:notesSz cx="20104100" cy="1130935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ormular" panose="020B0604020202020204" charset="-52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9" autoAdjust="0"/>
    <p:restoredTop sz="94660"/>
  </p:normalViewPr>
  <p:slideViewPr>
    <p:cSldViewPr>
      <p:cViewPr varScale="1">
        <p:scale>
          <a:sx n="49" d="100"/>
          <a:sy n="49" d="100"/>
        </p:scale>
        <p:origin x="1061" y="82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9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8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1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2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17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3404850" y="5164039"/>
            <a:ext cx="5105400" cy="7192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Копанев Анатолий Андреевич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56342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 9 — ноябрь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0A4D83-78A2-4B0F-9A87-E5B90CC65E04}"/>
              </a:ext>
            </a:extLst>
          </p:cNvPr>
          <p:cNvSpPr txBox="1"/>
          <p:nvPr/>
        </p:nvSpPr>
        <p:spPr>
          <a:xfrm>
            <a:off x="10908028" y="4925941"/>
            <a:ext cx="8001615" cy="20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Зависимость цены от количества приобретаемых навыков.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2D6D57-94CF-4A74-8078-4617224B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854736"/>
            <a:ext cx="10050997" cy="5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0A4D83-78A2-4B0F-9A87-E5B90CC65E04}"/>
              </a:ext>
            </a:extLst>
          </p:cNvPr>
          <p:cNvSpPr txBox="1"/>
          <p:nvPr/>
        </p:nvSpPr>
        <p:spPr>
          <a:xfrm>
            <a:off x="10908028" y="4925941"/>
            <a:ext cx="8001615" cy="147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Зависимость цены от уровня знаний.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C5916D-CE00-41F5-BB97-6FF5D7A6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3954689"/>
            <a:ext cx="8001614" cy="49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0A4D83-78A2-4B0F-9A87-E5B90CC65E04}"/>
              </a:ext>
            </a:extLst>
          </p:cNvPr>
          <p:cNvSpPr txBox="1"/>
          <p:nvPr/>
        </p:nvSpPr>
        <p:spPr>
          <a:xfrm>
            <a:off x="10908028" y="4925941"/>
            <a:ext cx="8001615" cy="20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Зависимость цены от выдачи сертификата.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E1E77F-6218-4DA1-A2FB-77126EAF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3634873"/>
            <a:ext cx="8007846" cy="53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2217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 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Выявлены наиболее востребованные навыки на рынке труда. Построена регрессионная модель для расчёта стоимости курса.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2217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 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Составить программу обучения из наиболее востребованных навыках</a:t>
            </a:r>
            <a:r>
              <a:rPr lang="en-US" sz="4400" kern="0" spc="-200" dirty="0">
                <a:latin typeface="Formular" panose="02000000000000000000" pitchFamily="2" charset="-52"/>
                <a:cs typeface="Tahoma"/>
              </a:rPr>
              <a:t>, 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объединив их согласно требованиям для конкретного специалиста.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D8B51-B6E5-496D-98AE-4D110F3E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831227"/>
            <a:ext cx="15571895" cy="88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640732-80C0-43C4-A22D-1DCABDD9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793296"/>
            <a:ext cx="15697200" cy="88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958482-BC90-4DF2-B0F5-05C60F06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1867273"/>
            <a:ext cx="15011400" cy="84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204450" y="8789895"/>
            <a:ext cx="8686800" cy="15196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Копанев Анатолий Андреевич</a:t>
            </a:r>
          </a:p>
          <a:p>
            <a:pPr marL="12700" algn="r">
              <a:spcBef>
                <a:spcPts val="130"/>
              </a:spcBef>
            </a:pPr>
            <a:r>
              <a:rPr lang="en-US" sz="3200" b="1" dirty="0">
                <a:latin typeface="Formular" panose="02000000000000000000" pitchFamily="2" charset="-52"/>
                <a:cs typeface="Tahoma"/>
              </a:rPr>
              <a:t>github.com/KopanevAnatoliy/TGU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  <a:p>
            <a:pPr marL="12700" algn="r"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+7 928 115 02 65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222269"/>
            <a:ext cx="17068800" cy="796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</a:t>
            </a:r>
          </a:p>
          <a:p>
            <a:pPr lvl="1"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Бизнес-цель заказчика:  выйти на рынок образовательных 	программ.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Объект исследования: Рынок </a:t>
            </a:r>
            <a:r>
              <a:rPr lang="en-US" sz="4400" kern="0" spc="-200" dirty="0">
                <a:latin typeface="Formular" panose="02000000000000000000" pitchFamily="2" charset="-52"/>
                <a:ea typeface="+mj-ea"/>
                <a:cs typeface="Tahoma"/>
              </a:rPr>
              <a:t>IT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специалистов и рынок образовательных программ.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Предмет исследования: Спрос на </a:t>
            </a:r>
            <a:r>
              <a:rPr lang="en-US" sz="4400" kern="0" spc="-200" dirty="0">
                <a:latin typeface="Formular" panose="02000000000000000000" pitchFamily="2" charset="-52"/>
                <a:ea typeface="+mj-ea"/>
                <a:cs typeface="Tahoma"/>
              </a:rPr>
              <a:t>IT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специалистов, их навыки. Ценообразование курсов.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 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dirty="0"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Проанализировать требования рынка к специалистам, и ключевые факторы ценообразования курсов.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635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Оценить ситуацию на рынке труда. Результаты предоставить в виде: </a:t>
            </a:r>
            <a:r>
              <a:rPr lang="ru-RU" sz="4400" kern="0" spc="-200" dirty="0" err="1">
                <a:latin typeface="Formular" panose="02000000000000000000" pitchFamily="2" charset="-52"/>
                <a:cs typeface="Tahoma"/>
              </a:rPr>
              <a:t>дашборда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, отчета, презентации и </a:t>
            </a:r>
            <a:r>
              <a:rPr lang="ru-RU" sz="4400" kern="0" spc="-200" dirty="0" err="1">
                <a:latin typeface="Formular" panose="02000000000000000000" pitchFamily="2" charset="-52"/>
                <a:cs typeface="Tahoma"/>
              </a:rPr>
              <a:t>скринкаста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 на 5-8 минут.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Подготовить результат до 18 ноября.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6204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Полу структурированные данные предоставленные заказчиком. 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Данные собраны заказчиком с наиболее популярного сервиса поиска работы </a:t>
            </a:r>
            <a:r>
              <a:rPr lang="en-US" sz="3600" kern="0" spc="-200" dirty="0">
                <a:latin typeface="Formular" panose="02000000000000000000" pitchFamily="2" charset="-52"/>
                <a:cs typeface="Tahoma"/>
              </a:rPr>
              <a:t>hh.ru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Структурированные данные образовательных программ собранных с агрегатора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obrazoval.ru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.</a:t>
            </a: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 </a:t>
            </a:r>
            <a:endParaRPr lang="ru-RU" sz="4400" kern="0" spc="-200" dirty="0">
              <a:latin typeface="Formular" panose="02000000000000000000" pitchFamily="2" charset="-52"/>
              <a:cs typeface="Tahoma"/>
            </a:endParaRPr>
          </a:p>
          <a:p>
            <a:pPr lvl="1" algn="just"/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Данные о вакансиях предоставлены заказчикам. Данные об образовательных программах собраны с помощью </a:t>
            </a:r>
            <a:r>
              <a:rPr lang="ru-RU" sz="4400" kern="0" spc="-200" dirty="0" err="1">
                <a:latin typeface="Formular" panose="02000000000000000000" pitchFamily="2" charset="-52"/>
                <a:cs typeface="Tahoma"/>
              </a:rPr>
              <a:t>парсинга</a:t>
            </a: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835275"/>
            <a:ext cx="15544800" cy="619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Планирование дизайна исследования: </a:t>
            </a:r>
            <a:r>
              <a:rPr lang="ru-RU" sz="36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Проанализировали требования заказчика, создали план дальнейшей работы.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Сбор данных: </a:t>
            </a:r>
            <a:r>
              <a:rPr lang="ru-RU" sz="40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Собрали данные о курсах.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Обработка данных: </a:t>
            </a:r>
            <a:r>
              <a:rPr lang="ru-RU" sz="36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Очистили данные, привели к читаемому виду и дальнейшему анализу.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Статистическое исследование данных: </a:t>
            </a:r>
            <a:r>
              <a:rPr lang="ru-RU" sz="36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Выявили статистически значимые данные для дальнейшей визуализации.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Оформление результатов анализа: </a:t>
            </a:r>
            <a:r>
              <a:rPr lang="ru-RU" sz="36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Сделали </a:t>
            </a:r>
            <a:r>
              <a:rPr lang="ru-RU" sz="3600" kern="0" spc="-200" dirty="0" err="1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дашборд</a:t>
            </a:r>
            <a:r>
              <a:rPr lang="ru-RU" sz="3600" kern="0" spc="-200" dirty="0">
                <a:solidFill>
                  <a:prstClr val="black"/>
                </a:solidFill>
                <a:latin typeface="Formular" panose="02000000000000000000" pitchFamily="2" charset="-52"/>
                <a:cs typeface="Tahoma"/>
              </a:rPr>
              <a:t> для заказчика.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2835275"/>
            <a:ext cx="17373600" cy="3249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Заработная плата значительно зависит от требуемых навыков.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Точный критерий Фишера.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6D3676-03E6-48DD-AC06-CACD23A3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2970641"/>
            <a:ext cx="7479265" cy="779059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80A4D83-78A2-4B0F-9A87-E5B90CC65E04}"/>
              </a:ext>
            </a:extLst>
          </p:cNvPr>
          <p:cNvSpPr txBox="1"/>
          <p:nvPr/>
        </p:nvSpPr>
        <p:spPr>
          <a:xfrm>
            <a:off x="9290050" y="4760826"/>
            <a:ext cx="9601200" cy="20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Видна явная зависимость средней зарплаты от наличие определенного навыка.</a:t>
            </a:r>
          </a:p>
        </p:txBody>
      </p:sp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2835275"/>
            <a:ext cx="17373600" cy="552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Ценообразование курсов зависит от длительности курса, количества приобретаемых навыков, получение сертификата, а так же уровня сложности образовательной программы.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cs typeface="Tahoma"/>
              </a:rPr>
              <a:t>Манна Уитни, Точный критерий Фишера.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cs typeface="Tahoma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326083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0A4D83-78A2-4B0F-9A87-E5B90CC65E04}"/>
              </a:ext>
            </a:extLst>
          </p:cNvPr>
          <p:cNvSpPr txBox="1"/>
          <p:nvPr/>
        </p:nvSpPr>
        <p:spPr>
          <a:xfrm>
            <a:off x="10737850" y="4621924"/>
            <a:ext cx="8686800" cy="20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Линейная зависимость цена от длительности.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FC3940-3725-4B25-9306-57678D7B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3341013"/>
            <a:ext cx="9016231" cy="68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8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11777</TotalTime>
  <Words>477</Words>
  <Application>Microsoft Office PowerPoint</Application>
  <PresentationFormat>Произвольный</PresentationFormat>
  <Paragraphs>89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Formular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анатолий копанев</cp:lastModifiedBy>
  <cp:revision>160</cp:revision>
  <dcterms:created xsi:type="dcterms:W3CDTF">2022-03-29T11:34:13Z</dcterms:created>
  <dcterms:modified xsi:type="dcterms:W3CDTF">2022-11-04T17:28:41Z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