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5.jpg" ContentType="image/jpeg"/>
  <Override PartName="/ppt/media/image8.jpg" ContentType="image/jpeg"/>
  <Override PartName="/ppt/media/image9.jpg" ContentType="image/jpeg"/>
  <Override PartName="/ppt/media/image10.jpg" ContentType="image/jpeg"/>
  <Override PartName="/ppt/media/image12.jpg" ContentType="image/jpeg"/>
  <Override PartName="/ppt/media/image13.jpg" ContentType="image/jpeg"/>
  <Override PartName="/ppt/media/image14.jpg" ContentType="image/jpeg"/>
  <Override PartName="/ppt/media/image1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91" r:id="rId3"/>
    <p:sldId id="292" r:id="rId4"/>
    <p:sldId id="293" r:id="rId5"/>
    <p:sldId id="281" r:id="rId6"/>
    <p:sldId id="280" r:id="rId7"/>
    <p:sldId id="282" r:id="rId8"/>
    <p:sldId id="283" r:id="rId9"/>
    <p:sldId id="263" r:id="rId10"/>
    <p:sldId id="294" r:id="rId11"/>
    <p:sldId id="296" r:id="rId12"/>
    <p:sldId id="295" r:id="rId13"/>
    <p:sldId id="297" r:id="rId14"/>
    <p:sldId id="272" r:id="rId15"/>
    <p:sldId id="298" r:id="rId16"/>
    <p:sldId id="299" r:id="rId17"/>
    <p:sldId id="271" r:id="rId18"/>
    <p:sldId id="273" r:id="rId19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CCBEF5-FE66-40AD-B4DB-B9EB778D6D4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D582E21-F57A-46A1-BF76-1A8398714703}">
      <dgm:prSet/>
      <dgm:spPr/>
      <dgm:t>
        <a:bodyPr/>
        <a:lstStyle/>
        <a:p>
          <a:r>
            <a:rPr lang="el-GR" dirty="0"/>
            <a:t>Μήκος κύματος</a:t>
          </a:r>
          <a:endParaRPr lang="en-US" dirty="0"/>
        </a:p>
      </dgm:t>
    </dgm:pt>
    <dgm:pt modelId="{E8908B56-49DD-452F-8114-411CE5390C13}" type="parTrans" cxnId="{7F090CF1-54C0-469F-83A4-31FE2AF59FBD}">
      <dgm:prSet/>
      <dgm:spPr/>
      <dgm:t>
        <a:bodyPr/>
        <a:lstStyle/>
        <a:p>
          <a:endParaRPr lang="en-US"/>
        </a:p>
      </dgm:t>
    </dgm:pt>
    <dgm:pt modelId="{D5866CC3-D4F5-44F7-AFAC-7EFC24578F9D}" type="sibTrans" cxnId="{7F090CF1-54C0-469F-83A4-31FE2AF59FBD}">
      <dgm:prSet/>
      <dgm:spPr/>
      <dgm:t>
        <a:bodyPr/>
        <a:lstStyle/>
        <a:p>
          <a:endParaRPr lang="en-US"/>
        </a:p>
      </dgm:t>
    </dgm:pt>
    <dgm:pt modelId="{C468E021-5B59-4BE6-BFE6-04BBB453E156}">
      <dgm:prSet/>
      <dgm:spPr/>
      <dgm:t>
        <a:bodyPr/>
        <a:lstStyle/>
        <a:p>
          <a:r>
            <a:rPr lang="el-GR"/>
            <a:t>Ένταση</a:t>
          </a:r>
          <a:endParaRPr lang="en-US"/>
        </a:p>
      </dgm:t>
    </dgm:pt>
    <dgm:pt modelId="{1D4C8A61-263C-43D1-9AB5-91AB2E76454A}" type="parTrans" cxnId="{6847ACEC-BCFA-4B42-AD62-5AFB144B0C9C}">
      <dgm:prSet/>
      <dgm:spPr/>
      <dgm:t>
        <a:bodyPr/>
        <a:lstStyle/>
        <a:p>
          <a:endParaRPr lang="en-US"/>
        </a:p>
      </dgm:t>
    </dgm:pt>
    <dgm:pt modelId="{051AA096-F20E-48A8-8BDC-71E51DCB6A24}" type="sibTrans" cxnId="{6847ACEC-BCFA-4B42-AD62-5AFB144B0C9C}">
      <dgm:prSet/>
      <dgm:spPr/>
      <dgm:t>
        <a:bodyPr/>
        <a:lstStyle/>
        <a:p>
          <a:endParaRPr lang="en-US"/>
        </a:p>
      </dgm:t>
    </dgm:pt>
    <dgm:pt modelId="{5B50E8ED-77E8-41AC-BB39-F96A5D441BB6}">
      <dgm:prSet/>
      <dgm:spPr/>
      <dgm:t>
        <a:bodyPr/>
        <a:lstStyle/>
        <a:p>
          <a:r>
            <a:rPr lang="el-GR"/>
            <a:t>Ικανότητα εκπομπής</a:t>
          </a:r>
          <a:endParaRPr lang="en-US"/>
        </a:p>
      </dgm:t>
    </dgm:pt>
    <dgm:pt modelId="{442B38CC-C6E9-4D2D-9DC1-17C3D562B0E4}" type="parTrans" cxnId="{4368BB5D-0CC5-439A-A15E-73644EC30B9A}">
      <dgm:prSet/>
      <dgm:spPr/>
      <dgm:t>
        <a:bodyPr/>
        <a:lstStyle/>
        <a:p>
          <a:endParaRPr lang="en-US"/>
        </a:p>
      </dgm:t>
    </dgm:pt>
    <dgm:pt modelId="{F86C1CC2-FCAF-4818-963B-E7BB1CC0CB58}" type="sibTrans" cxnId="{4368BB5D-0CC5-439A-A15E-73644EC30B9A}">
      <dgm:prSet/>
      <dgm:spPr/>
      <dgm:t>
        <a:bodyPr/>
        <a:lstStyle/>
        <a:p>
          <a:endParaRPr lang="en-US"/>
        </a:p>
      </dgm:t>
    </dgm:pt>
    <dgm:pt modelId="{2E34E552-7393-4274-8001-E4E76CC40909}" type="pres">
      <dgm:prSet presAssocID="{D4CCBEF5-FE66-40AD-B4DB-B9EB778D6D4C}" presName="linear" presStyleCnt="0">
        <dgm:presLayoutVars>
          <dgm:animLvl val="lvl"/>
          <dgm:resizeHandles val="exact"/>
        </dgm:presLayoutVars>
      </dgm:prSet>
      <dgm:spPr/>
    </dgm:pt>
    <dgm:pt modelId="{221F0E9D-716F-49F1-BB30-80D90ACAFB60}" type="pres">
      <dgm:prSet presAssocID="{2D582E21-F57A-46A1-BF76-1A839871470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CEB08FB-A300-4B5E-B103-60298A9A2676}" type="pres">
      <dgm:prSet presAssocID="{D5866CC3-D4F5-44F7-AFAC-7EFC24578F9D}" presName="spacer" presStyleCnt="0"/>
      <dgm:spPr/>
    </dgm:pt>
    <dgm:pt modelId="{2AB7FE14-9135-4CE8-9D75-507667BEC847}" type="pres">
      <dgm:prSet presAssocID="{C468E021-5B59-4BE6-BFE6-04BBB453E15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7149B52-18FD-4888-8D25-793C2C6397F3}" type="pres">
      <dgm:prSet presAssocID="{051AA096-F20E-48A8-8BDC-71E51DCB6A24}" presName="spacer" presStyleCnt="0"/>
      <dgm:spPr/>
    </dgm:pt>
    <dgm:pt modelId="{0F56D9D8-4314-407E-8177-C238A6F5BC85}" type="pres">
      <dgm:prSet presAssocID="{5B50E8ED-77E8-41AC-BB39-F96A5D441BB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9815013-6519-4A23-BF02-0989475C1033}" type="presOf" srcId="{5B50E8ED-77E8-41AC-BB39-F96A5D441BB6}" destId="{0F56D9D8-4314-407E-8177-C238A6F5BC85}" srcOrd="0" destOrd="0" presId="urn:microsoft.com/office/officeart/2005/8/layout/vList2"/>
    <dgm:cxn modelId="{CC40B640-5369-488C-9A56-685D7F03688B}" type="presOf" srcId="{D4CCBEF5-FE66-40AD-B4DB-B9EB778D6D4C}" destId="{2E34E552-7393-4274-8001-E4E76CC40909}" srcOrd="0" destOrd="0" presId="urn:microsoft.com/office/officeart/2005/8/layout/vList2"/>
    <dgm:cxn modelId="{48F7BA5D-05A2-4163-BF3E-380210FB83AA}" type="presOf" srcId="{C468E021-5B59-4BE6-BFE6-04BBB453E156}" destId="{2AB7FE14-9135-4CE8-9D75-507667BEC847}" srcOrd="0" destOrd="0" presId="urn:microsoft.com/office/officeart/2005/8/layout/vList2"/>
    <dgm:cxn modelId="{4368BB5D-0CC5-439A-A15E-73644EC30B9A}" srcId="{D4CCBEF5-FE66-40AD-B4DB-B9EB778D6D4C}" destId="{5B50E8ED-77E8-41AC-BB39-F96A5D441BB6}" srcOrd="2" destOrd="0" parTransId="{442B38CC-C6E9-4D2D-9DC1-17C3D562B0E4}" sibTransId="{F86C1CC2-FCAF-4818-963B-E7BB1CC0CB58}"/>
    <dgm:cxn modelId="{2273E05A-6A3F-405C-8FC5-E4972FFF90D3}" type="presOf" srcId="{2D582E21-F57A-46A1-BF76-1A8398714703}" destId="{221F0E9D-716F-49F1-BB30-80D90ACAFB60}" srcOrd="0" destOrd="0" presId="urn:microsoft.com/office/officeart/2005/8/layout/vList2"/>
    <dgm:cxn modelId="{6847ACEC-BCFA-4B42-AD62-5AFB144B0C9C}" srcId="{D4CCBEF5-FE66-40AD-B4DB-B9EB778D6D4C}" destId="{C468E021-5B59-4BE6-BFE6-04BBB453E156}" srcOrd="1" destOrd="0" parTransId="{1D4C8A61-263C-43D1-9AB5-91AB2E76454A}" sibTransId="{051AA096-F20E-48A8-8BDC-71E51DCB6A24}"/>
    <dgm:cxn modelId="{7F090CF1-54C0-469F-83A4-31FE2AF59FBD}" srcId="{D4CCBEF5-FE66-40AD-B4DB-B9EB778D6D4C}" destId="{2D582E21-F57A-46A1-BF76-1A8398714703}" srcOrd="0" destOrd="0" parTransId="{E8908B56-49DD-452F-8114-411CE5390C13}" sibTransId="{D5866CC3-D4F5-44F7-AFAC-7EFC24578F9D}"/>
    <dgm:cxn modelId="{574219D9-2A04-4319-B2E0-A2D788F6A652}" type="presParOf" srcId="{2E34E552-7393-4274-8001-E4E76CC40909}" destId="{221F0E9D-716F-49F1-BB30-80D90ACAFB60}" srcOrd="0" destOrd="0" presId="urn:microsoft.com/office/officeart/2005/8/layout/vList2"/>
    <dgm:cxn modelId="{CD90649A-2DCD-4560-9E1B-81A9434F4BAB}" type="presParOf" srcId="{2E34E552-7393-4274-8001-E4E76CC40909}" destId="{2CEB08FB-A300-4B5E-B103-60298A9A2676}" srcOrd="1" destOrd="0" presId="urn:microsoft.com/office/officeart/2005/8/layout/vList2"/>
    <dgm:cxn modelId="{B93DDBFD-B970-4301-AA77-7035FDA15870}" type="presParOf" srcId="{2E34E552-7393-4274-8001-E4E76CC40909}" destId="{2AB7FE14-9135-4CE8-9D75-507667BEC847}" srcOrd="2" destOrd="0" presId="urn:microsoft.com/office/officeart/2005/8/layout/vList2"/>
    <dgm:cxn modelId="{5C47BDCD-CB2E-4C08-836C-57C33281E62A}" type="presParOf" srcId="{2E34E552-7393-4274-8001-E4E76CC40909}" destId="{17149B52-18FD-4888-8D25-793C2C6397F3}" srcOrd="3" destOrd="0" presId="urn:microsoft.com/office/officeart/2005/8/layout/vList2"/>
    <dgm:cxn modelId="{710889E4-99F2-40B3-90A0-AE64FFE84F21}" type="presParOf" srcId="{2E34E552-7393-4274-8001-E4E76CC40909}" destId="{0F56D9D8-4314-407E-8177-C238A6F5BC8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F0E9D-716F-49F1-BB30-80D90ACAFB60}">
      <dsp:nvSpPr>
        <dsp:cNvPr id="0" name=""/>
        <dsp:cNvSpPr/>
      </dsp:nvSpPr>
      <dsp:spPr>
        <a:xfrm>
          <a:off x="0" y="764942"/>
          <a:ext cx="6110962" cy="12472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5200" kern="1200" dirty="0"/>
            <a:t>Μήκος κύματος</a:t>
          </a:r>
          <a:endParaRPr lang="en-US" sz="5200" kern="1200" dirty="0"/>
        </a:p>
      </dsp:txBody>
      <dsp:txXfrm>
        <a:off x="60884" y="825826"/>
        <a:ext cx="5989194" cy="1125452"/>
      </dsp:txXfrm>
    </dsp:sp>
    <dsp:sp modelId="{2AB7FE14-9135-4CE8-9D75-507667BEC847}">
      <dsp:nvSpPr>
        <dsp:cNvPr id="0" name=""/>
        <dsp:cNvSpPr/>
      </dsp:nvSpPr>
      <dsp:spPr>
        <a:xfrm>
          <a:off x="0" y="2161923"/>
          <a:ext cx="6110962" cy="12472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5200" kern="1200"/>
            <a:t>Ένταση</a:t>
          </a:r>
          <a:endParaRPr lang="en-US" sz="5200" kern="1200"/>
        </a:p>
      </dsp:txBody>
      <dsp:txXfrm>
        <a:off x="60884" y="2222807"/>
        <a:ext cx="5989194" cy="1125452"/>
      </dsp:txXfrm>
    </dsp:sp>
    <dsp:sp modelId="{0F56D9D8-4314-407E-8177-C238A6F5BC85}">
      <dsp:nvSpPr>
        <dsp:cNvPr id="0" name=""/>
        <dsp:cNvSpPr/>
      </dsp:nvSpPr>
      <dsp:spPr>
        <a:xfrm>
          <a:off x="0" y="3558903"/>
          <a:ext cx="6110962" cy="12472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5200" kern="1200"/>
            <a:t>Ικανότητα εκπομπής</a:t>
          </a:r>
          <a:endParaRPr lang="en-US" sz="5200" kern="1200"/>
        </a:p>
      </dsp:txBody>
      <dsp:txXfrm>
        <a:off x="60884" y="3619787"/>
        <a:ext cx="5989194" cy="1125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782F93C-22EA-4D89-A48C-C928FEAC6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511C8B26-4629-4A07-A264-623CCA5C8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11760AF-8673-494E-B92C-FA978D124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35C-9F90-4E50-BB5E-F1E63A4A8F63}" type="datetimeFigureOut">
              <a:rPr lang="el-GR" smtClean="0"/>
              <a:t>26/5/2021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3603AA6-A49E-4600-9C99-5EB6EC92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376B5A0-5F68-46BD-8019-A7E593A8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80BC-F3B9-4E21-A16F-2FF32481EF7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2223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E619773-373A-479E-9F80-FE643C77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6FADF2FB-5647-424B-8EFB-EE8CEDCDE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6FC9B60-7327-46F7-82B9-3294EB0DD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35C-9F90-4E50-BB5E-F1E63A4A8F63}" type="datetimeFigureOut">
              <a:rPr lang="el-GR" smtClean="0"/>
              <a:t>26/5/2021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98EAAE3-07B1-4022-B6CC-AF09B3F9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FB90E75D-9983-46D4-8A9E-7ED3086B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80BC-F3B9-4E21-A16F-2FF32481EF7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2453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3D8A82E5-B53B-4A5D-AFE8-B841957DB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7D54C0D1-AB8F-4D8E-A514-C2280F431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6947113B-6DA1-4724-8890-C58A14E6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35C-9F90-4E50-BB5E-F1E63A4A8F63}" type="datetimeFigureOut">
              <a:rPr lang="el-GR" smtClean="0"/>
              <a:t>26/5/2021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31F5207-7E6C-42A9-8AC7-3E0241BE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DC751E4-3295-44FC-9EE1-074D4D65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80BC-F3B9-4E21-A16F-2FF32481EF7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3588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6287F40-04C1-4E2A-AB3A-429509B4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A698C3C-09C0-4069-B65C-B34443532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2662F10-5F9A-48CF-924C-B4C2F13C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35C-9F90-4E50-BB5E-F1E63A4A8F63}" type="datetimeFigureOut">
              <a:rPr lang="el-GR" smtClean="0"/>
              <a:t>26/5/2021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F590697-C626-4416-AA51-E36356479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69A5D95-E4F0-4ED5-8B8F-67172D4D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80BC-F3B9-4E21-A16F-2FF32481EF7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9079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7D4E7A4-487E-43E8-A2A2-419F6DE99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A3D9209-94C4-448D-A913-78782BF2E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9300587-5388-4763-8770-0F12FFAD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35C-9F90-4E50-BB5E-F1E63A4A8F63}" type="datetimeFigureOut">
              <a:rPr lang="el-GR" smtClean="0"/>
              <a:t>26/5/2021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A55A8553-D476-4C80-A468-1A3C0069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3EA39FA-9672-4A59-937D-2CD9ED1C3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80BC-F3B9-4E21-A16F-2FF32481EF7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6725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DD3C319-3C89-4427-B706-F8800355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3610AA5-B9A6-498C-8D59-5CE63267F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568F217-B19E-4D98-95E1-B86AF1D02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87DC151D-A4E7-4A49-8F5D-8EE2D065B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35C-9F90-4E50-BB5E-F1E63A4A8F63}" type="datetimeFigureOut">
              <a:rPr lang="el-GR" smtClean="0"/>
              <a:t>26/5/2021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FB3F228F-C7C4-4A8D-97BC-8E4B550D6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7DEB9F3C-893F-40B6-9628-FC806911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80BC-F3B9-4E21-A16F-2FF32481EF7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5865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6B13741-7EC3-45A5-83E3-C856CEC29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E8BBF9CF-EB10-441E-A02C-A9D2DD719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FA15AB8F-E947-439C-A63E-B464230EB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43FFA7DA-A7A4-4536-8E0D-21D0D733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6D0B06AD-2611-4F02-8451-AB4CCC8A6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B9CAA3C9-AADC-4905-BF48-722E75B09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35C-9F90-4E50-BB5E-F1E63A4A8F63}" type="datetimeFigureOut">
              <a:rPr lang="el-GR" smtClean="0"/>
              <a:t>26/5/2021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6BC4D146-9EF9-481E-A5EF-E607FCE3C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3F348EDE-7E85-4D04-A5CC-C0C1D282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80BC-F3B9-4E21-A16F-2FF32481EF7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8830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EC2CC56-6631-4230-BEE0-391BAB48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FB3DFA69-14AA-46F6-9500-8C9ED02B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35C-9F90-4E50-BB5E-F1E63A4A8F63}" type="datetimeFigureOut">
              <a:rPr lang="el-GR" smtClean="0"/>
              <a:t>26/5/2021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C16CD6A8-8841-419B-ABA5-5BDCBBAB8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F9F14221-F6C4-4CD8-B701-59E2FD88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80BC-F3B9-4E21-A16F-2FF32481EF7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79867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84308FD4-2E3A-409E-A5B7-D20C4EC3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35C-9F90-4E50-BB5E-F1E63A4A8F63}" type="datetimeFigureOut">
              <a:rPr lang="el-GR" smtClean="0"/>
              <a:t>26/5/2021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FCCBC944-7ED3-4377-8832-F26919BA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ED59BCC2-BABB-40FF-B0BB-BCE8C94B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80BC-F3B9-4E21-A16F-2FF32481EF7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8789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13DE9CA-2D39-4571-A256-54CB80D7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F05DB94-53D4-424E-94B1-79CED386B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A44A5D3E-F9CA-4249-B604-5DAC4E3FD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0F6E5804-E2FA-4076-BFC9-963015C3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35C-9F90-4E50-BB5E-F1E63A4A8F63}" type="datetimeFigureOut">
              <a:rPr lang="el-GR" smtClean="0"/>
              <a:t>26/5/2021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60D08EE3-CFD6-4486-9CA5-FE6D826CB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2513E2CA-A071-4C80-AE3F-C2346B63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80BC-F3B9-4E21-A16F-2FF32481EF7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0280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429255-09FA-4023-A5D7-96844D11C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68578944-0674-45A7-9BD7-9C6751C5D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4039B115-D4F1-4B46-82E5-4EE34C99A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931A0555-A30E-422E-842D-7F57C564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35C-9F90-4E50-BB5E-F1E63A4A8F63}" type="datetimeFigureOut">
              <a:rPr lang="el-GR" smtClean="0"/>
              <a:t>26/5/2021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AC88F406-D844-4A64-A1B2-1BC3803AD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6364C2A7-41B9-41AB-B191-785AA0C5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80BC-F3B9-4E21-A16F-2FF32481EF7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0919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47EEFDAB-886C-41A5-AAF8-B93A27AD5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709AB242-35A1-487D-9F87-E4A85F8C1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3015B44-0F7E-4010-AEFD-6292279AA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8835C-9F90-4E50-BB5E-F1E63A4A8F63}" type="datetimeFigureOut">
              <a:rPr lang="el-GR" smtClean="0"/>
              <a:t>26/5/2021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582F33E-D34D-40F8-BB9E-5E2C33A18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49648ACB-9DBC-44FD-B337-DB9C6C5C3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880BC-F3B9-4E21-A16F-2FF32481EF7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2770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923AC97-F764-4E61-B939-A55228A8A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l-GR">
                <a:solidFill>
                  <a:schemeClr val="bg1"/>
                </a:solidFill>
              </a:rPr>
              <a:t>Ηλιακή Ακτινοβολία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6C43DD-8A29-4F1C-81E0-98E34A4AA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endParaRPr lang="el-GR" sz="2400"/>
          </a:p>
          <a:p>
            <a:pPr marL="0" indent="0">
              <a:buNone/>
            </a:pPr>
            <a:r>
              <a:rPr lang="el-GR" sz="2400"/>
              <a:t>Μαραντίδης Κυριάκος</a:t>
            </a:r>
          </a:p>
          <a:p>
            <a:pPr marL="0" indent="0">
              <a:buNone/>
            </a:pPr>
            <a:r>
              <a:rPr lang="el-GR" sz="2400"/>
              <a:t>Διανεμημένη Παραγωγή</a:t>
            </a:r>
          </a:p>
          <a:p>
            <a:pPr marL="0" indent="0">
              <a:buNone/>
            </a:pPr>
            <a:r>
              <a:rPr lang="el-GR" sz="2400"/>
              <a:t>Εαρινό εξάμηνο 2021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18572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4C3A44BB-E01C-4AA8-B2C8-32FC346D2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923AC97-F764-4E61-B939-A55228A8A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846" y="3696269"/>
            <a:ext cx="6003980" cy="1325563"/>
          </a:xfrm>
          <a:prstGeom prst="ellipse">
            <a:avLst/>
          </a:prstGeom>
        </p:spPr>
        <p:txBody>
          <a:bodyPr anchor="b">
            <a:normAutofit/>
          </a:bodyPr>
          <a:lstStyle/>
          <a:p>
            <a:r>
              <a:rPr lang="el-GR" sz="4100"/>
              <a:t>Όργανα Μέτρησης</a:t>
            </a:r>
          </a:p>
        </p:txBody>
      </p:sp>
      <p:pic>
        <p:nvPicPr>
          <p:cNvPr id="4" name="Εικόνα 3" descr="Εικόνα που περιέχει εσωτερικό, μαγειρικά σκεύη, τηγάνι&#10;&#10;Περιγραφή που δημιουργήθηκε αυτόματα">
            <a:extLst>
              <a:ext uri="{FF2B5EF4-FFF2-40B4-BE49-F238E27FC236}">
                <a16:creationId xmlns:a16="http://schemas.microsoft.com/office/drawing/2014/main" id="{83DE9CAF-6185-4BBC-8CC4-60BE0B965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" r="12854"/>
          <a:stretch/>
        </p:blipFill>
        <p:spPr>
          <a:xfrm>
            <a:off x="4406845" y="3"/>
            <a:ext cx="4101288" cy="3418797"/>
          </a:xfrm>
          <a:custGeom>
            <a:avLst/>
            <a:gdLst/>
            <a:ahLst/>
            <a:cxnLst/>
            <a:rect l="l" t="t" r="r" b="b"/>
            <a:pathLst>
              <a:path w="4101288" h="3418797">
                <a:moveTo>
                  <a:pt x="989912" y="0"/>
                </a:moveTo>
                <a:lnTo>
                  <a:pt x="3844502" y="0"/>
                </a:lnTo>
                <a:lnTo>
                  <a:pt x="3760850" y="25406"/>
                </a:lnTo>
                <a:cubicBezTo>
                  <a:pt x="3711615" y="43967"/>
                  <a:pt x="3663870" y="67007"/>
                  <a:pt x="3618425" y="98254"/>
                </a:cubicBezTo>
                <a:cubicBezTo>
                  <a:pt x="3626136" y="110145"/>
                  <a:pt x="3665355" y="144049"/>
                  <a:pt x="3649272" y="146579"/>
                </a:cubicBezTo>
                <a:cubicBezTo>
                  <a:pt x="3604102" y="153917"/>
                  <a:pt x="3564000" y="178711"/>
                  <a:pt x="3522797" y="199205"/>
                </a:cubicBezTo>
                <a:cubicBezTo>
                  <a:pt x="3504948" y="208060"/>
                  <a:pt x="3483356" y="219700"/>
                  <a:pt x="3491728" y="251325"/>
                </a:cubicBezTo>
                <a:cubicBezTo>
                  <a:pt x="3506932" y="260181"/>
                  <a:pt x="3518169" y="247783"/>
                  <a:pt x="3530727" y="246772"/>
                </a:cubicBezTo>
                <a:cubicBezTo>
                  <a:pt x="3543507" y="245761"/>
                  <a:pt x="3572153" y="252336"/>
                  <a:pt x="3564219" y="256638"/>
                </a:cubicBezTo>
                <a:cubicBezTo>
                  <a:pt x="3528083" y="276121"/>
                  <a:pt x="3593085" y="322928"/>
                  <a:pt x="3550339" y="322928"/>
                </a:cubicBezTo>
                <a:cubicBezTo>
                  <a:pt x="3478728" y="323181"/>
                  <a:pt x="3440609" y="406169"/>
                  <a:pt x="3371643" y="408447"/>
                </a:cubicBezTo>
                <a:cubicBezTo>
                  <a:pt x="3360627" y="408698"/>
                  <a:pt x="3355338" y="423373"/>
                  <a:pt x="3355558" y="436278"/>
                </a:cubicBezTo>
                <a:cubicBezTo>
                  <a:pt x="3355558" y="451712"/>
                  <a:pt x="3365694" y="454494"/>
                  <a:pt x="3376931" y="456013"/>
                </a:cubicBezTo>
                <a:cubicBezTo>
                  <a:pt x="3394118" y="458289"/>
                  <a:pt x="3411965" y="436278"/>
                  <a:pt x="3434660" y="466133"/>
                </a:cubicBezTo>
                <a:cubicBezTo>
                  <a:pt x="3393898" y="483590"/>
                  <a:pt x="3353135" y="501049"/>
                  <a:pt x="3353797" y="561013"/>
                </a:cubicBezTo>
                <a:cubicBezTo>
                  <a:pt x="3354015" y="577205"/>
                  <a:pt x="3337050" y="583277"/>
                  <a:pt x="3324270" y="587325"/>
                </a:cubicBezTo>
                <a:cubicBezTo>
                  <a:pt x="3303117" y="593904"/>
                  <a:pt x="3285272" y="605543"/>
                  <a:pt x="3273812" y="628061"/>
                </a:cubicBezTo>
                <a:cubicBezTo>
                  <a:pt x="3274033" y="632362"/>
                  <a:pt x="3274254" y="636917"/>
                  <a:pt x="3272930" y="640459"/>
                </a:cubicBezTo>
                <a:cubicBezTo>
                  <a:pt x="3276676" y="694855"/>
                  <a:pt x="3307523" y="693336"/>
                  <a:pt x="3341676" y="684230"/>
                </a:cubicBezTo>
                <a:cubicBezTo>
                  <a:pt x="3382439" y="673096"/>
                  <a:pt x="3422762" y="652855"/>
                  <a:pt x="3465728" y="672338"/>
                </a:cubicBezTo>
                <a:cubicBezTo>
                  <a:pt x="3405133" y="698397"/>
                  <a:pt x="3339253" y="700422"/>
                  <a:pt x="3282405" y="737615"/>
                </a:cubicBezTo>
                <a:cubicBezTo>
                  <a:pt x="3490406" y="744447"/>
                  <a:pt x="3674169" y="627048"/>
                  <a:pt x="3875781" y="582013"/>
                </a:cubicBezTo>
                <a:cubicBezTo>
                  <a:pt x="3868951" y="612120"/>
                  <a:pt x="3852646" y="618193"/>
                  <a:pt x="3837883" y="622747"/>
                </a:cubicBezTo>
                <a:cubicBezTo>
                  <a:pt x="3763408" y="645519"/>
                  <a:pt x="3698188" y="690809"/>
                  <a:pt x="3630322" y="730023"/>
                </a:cubicBezTo>
                <a:cubicBezTo>
                  <a:pt x="3602340" y="746216"/>
                  <a:pt x="3582066" y="762411"/>
                  <a:pt x="3571492" y="797327"/>
                </a:cubicBezTo>
                <a:cubicBezTo>
                  <a:pt x="3562015" y="828953"/>
                  <a:pt x="3543728" y="843628"/>
                  <a:pt x="3509797" y="834518"/>
                </a:cubicBezTo>
                <a:cubicBezTo>
                  <a:pt x="3482254" y="826927"/>
                  <a:pt x="3452068" y="830975"/>
                  <a:pt x="3423203" y="833760"/>
                </a:cubicBezTo>
                <a:cubicBezTo>
                  <a:pt x="3389931" y="836796"/>
                  <a:pt x="3352693" y="872470"/>
                  <a:pt x="3361728" y="890941"/>
                </a:cubicBezTo>
                <a:cubicBezTo>
                  <a:pt x="3377151" y="922314"/>
                  <a:pt x="3402931" y="906627"/>
                  <a:pt x="3425847" y="903084"/>
                </a:cubicBezTo>
                <a:cubicBezTo>
                  <a:pt x="3451848" y="898784"/>
                  <a:pt x="3500100" y="889927"/>
                  <a:pt x="3500982" y="893723"/>
                </a:cubicBezTo>
                <a:cubicBezTo>
                  <a:pt x="3517950" y="972410"/>
                  <a:pt x="3637374" y="903845"/>
                  <a:pt x="3663154" y="896758"/>
                </a:cubicBezTo>
                <a:cubicBezTo>
                  <a:pt x="3695322" y="887904"/>
                  <a:pt x="3725509" y="904097"/>
                  <a:pt x="3756136" y="907891"/>
                </a:cubicBezTo>
                <a:cubicBezTo>
                  <a:pt x="3783459" y="911433"/>
                  <a:pt x="3937918" y="922314"/>
                  <a:pt x="3969866" y="888915"/>
                </a:cubicBezTo>
                <a:cubicBezTo>
                  <a:pt x="3974273" y="914976"/>
                  <a:pt x="3965020" y="925602"/>
                  <a:pt x="3957306" y="937494"/>
                </a:cubicBezTo>
                <a:cubicBezTo>
                  <a:pt x="3946511" y="954445"/>
                  <a:pt x="3944747" y="966337"/>
                  <a:pt x="3965239" y="979747"/>
                </a:cubicBezTo>
                <a:cubicBezTo>
                  <a:pt x="4023630" y="1018206"/>
                  <a:pt x="4022747" y="1019470"/>
                  <a:pt x="3968324" y="1071591"/>
                </a:cubicBezTo>
                <a:cubicBezTo>
                  <a:pt x="3965678" y="1073867"/>
                  <a:pt x="3966782" y="1081459"/>
                  <a:pt x="3966341" y="1086519"/>
                </a:cubicBezTo>
                <a:cubicBezTo>
                  <a:pt x="3980663" y="1094615"/>
                  <a:pt x="3997409" y="1074373"/>
                  <a:pt x="4014153" y="1096133"/>
                </a:cubicBezTo>
                <a:cubicBezTo>
                  <a:pt x="3941222" y="1191771"/>
                  <a:pt x="3829950" y="1215299"/>
                  <a:pt x="3729254" y="1287157"/>
                </a:cubicBezTo>
                <a:cubicBezTo>
                  <a:pt x="3810780" y="1310939"/>
                  <a:pt x="3859696" y="1227952"/>
                  <a:pt x="3919628" y="1238578"/>
                </a:cubicBezTo>
                <a:cubicBezTo>
                  <a:pt x="3949596" y="1264639"/>
                  <a:pt x="3860577" y="1306386"/>
                  <a:pt x="3945409" y="1318784"/>
                </a:cubicBezTo>
                <a:cubicBezTo>
                  <a:pt x="3908610" y="1341555"/>
                  <a:pt x="3881289" y="1363817"/>
                  <a:pt x="3855951" y="1390133"/>
                </a:cubicBezTo>
                <a:cubicBezTo>
                  <a:pt x="3810780" y="1437192"/>
                  <a:pt x="3801967" y="1468060"/>
                  <a:pt x="3822900" y="1531314"/>
                </a:cubicBezTo>
                <a:cubicBezTo>
                  <a:pt x="3836562" y="1572808"/>
                  <a:pt x="3856611" y="1611013"/>
                  <a:pt x="3838986" y="1660349"/>
                </a:cubicBezTo>
                <a:cubicBezTo>
                  <a:pt x="3826646" y="1694254"/>
                  <a:pt x="3831494" y="1716517"/>
                  <a:pt x="3877323" y="1701337"/>
                </a:cubicBezTo>
                <a:cubicBezTo>
                  <a:pt x="3926679" y="1685144"/>
                  <a:pt x="3945187" y="1715505"/>
                  <a:pt x="3932849" y="1774963"/>
                </a:cubicBezTo>
                <a:cubicBezTo>
                  <a:pt x="3924917" y="1813169"/>
                  <a:pt x="3933291" y="1824806"/>
                  <a:pt x="3967221" y="1820505"/>
                </a:cubicBezTo>
                <a:cubicBezTo>
                  <a:pt x="4004680" y="1815698"/>
                  <a:pt x="4040375" y="1790649"/>
                  <a:pt x="4086646" y="1802795"/>
                </a:cubicBezTo>
                <a:cubicBezTo>
                  <a:pt x="4049631" y="1872120"/>
                  <a:pt x="3970527" y="1852385"/>
                  <a:pt x="3927340" y="1918423"/>
                </a:cubicBezTo>
                <a:cubicBezTo>
                  <a:pt x="3978900" y="1918674"/>
                  <a:pt x="4018341" y="1918423"/>
                  <a:pt x="4056460" y="1903999"/>
                </a:cubicBezTo>
                <a:cubicBezTo>
                  <a:pt x="4072325" y="1898179"/>
                  <a:pt x="4089732" y="1892109"/>
                  <a:pt x="4098545" y="1912096"/>
                </a:cubicBezTo>
                <a:cubicBezTo>
                  <a:pt x="4108901" y="1936132"/>
                  <a:pt x="4087529" y="1945241"/>
                  <a:pt x="4074527" y="1949542"/>
                </a:cubicBezTo>
                <a:cubicBezTo>
                  <a:pt x="4037951" y="1961686"/>
                  <a:pt x="4009969" y="1990529"/>
                  <a:pt x="3979782" y="2013047"/>
                </a:cubicBezTo>
                <a:cubicBezTo>
                  <a:pt x="3913460" y="2062386"/>
                  <a:pt x="3840746" y="2103626"/>
                  <a:pt x="3784559" y="2185097"/>
                </a:cubicBezTo>
                <a:cubicBezTo>
                  <a:pt x="3855290" y="2164349"/>
                  <a:pt x="3907951" y="2116025"/>
                  <a:pt x="3973612" y="2106157"/>
                </a:cubicBezTo>
                <a:cubicBezTo>
                  <a:pt x="3916764" y="2180290"/>
                  <a:pt x="3843611" y="2229120"/>
                  <a:pt x="3774426" y="2283011"/>
                </a:cubicBezTo>
                <a:cubicBezTo>
                  <a:pt x="3754594" y="2298192"/>
                  <a:pt x="3734543" y="2308566"/>
                  <a:pt x="3730136" y="2341710"/>
                </a:cubicBezTo>
                <a:cubicBezTo>
                  <a:pt x="3721542" y="2405976"/>
                  <a:pt x="3695763" y="2459107"/>
                  <a:pt x="3640678" y="2487444"/>
                </a:cubicBezTo>
                <a:cubicBezTo>
                  <a:pt x="3640238" y="2487699"/>
                  <a:pt x="3643322" y="2497314"/>
                  <a:pt x="3645085" y="2503890"/>
                </a:cubicBezTo>
                <a:cubicBezTo>
                  <a:pt x="3678797" y="2505916"/>
                  <a:pt x="3705458" y="2467963"/>
                  <a:pt x="3748425" y="2480360"/>
                </a:cubicBezTo>
                <a:cubicBezTo>
                  <a:pt x="3707220" y="2531974"/>
                  <a:pt x="3672847" y="2578277"/>
                  <a:pt x="3614458" y="2602819"/>
                </a:cubicBezTo>
                <a:cubicBezTo>
                  <a:pt x="3567745" y="2622300"/>
                  <a:pt x="3510016" y="2633686"/>
                  <a:pt x="3476083" y="2696937"/>
                </a:cubicBezTo>
                <a:cubicBezTo>
                  <a:pt x="3515524" y="2709337"/>
                  <a:pt x="3544831" y="2693651"/>
                  <a:pt x="3574357" y="2682517"/>
                </a:cubicBezTo>
                <a:cubicBezTo>
                  <a:pt x="3619525" y="2665312"/>
                  <a:pt x="3664255" y="2645832"/>
                  <a:pt x="3709425" y="2628625"/>
                </a:cubicBezTo>
                <a:cubicBezTo>
                  <a:pt x="3726611" y="2622047"/>
                  <a:pt x="3745340" y="2617491"/>
                  <a:pt x="3756357" y="2648866"/>
                </a:cubicBezTo>
                <a:cubicBezTo>
                  <a:pt x="3698847" y="2655446"/>
                  <a:pt x="3664475" y="2697951"/>
                  <a:pt x="3628340" y="2737926"/>
                </a:cubicBezTo>
                <a:cubicBezTo>
                  <a:pt x="3608067" y="2760445"/>
                  <a:pt x="3591541" y="2790554"/>
                  <a:pt x="3554967" y="2779169"/>
                </a:cubicBezTo>
                <a:cubicBezTo>
                  <a:pt x="3535796" y="2773097"/>
                  <a:pt x="3523678" y="2790046"/>
                  <a:pt x="3525662" y="2810794"/>
                </a:cubicBezTo>
                <a:cubicBezTo>
                  <a:pt x="3532932" y="2883915"/>
                  <a:pt x="3488203" y="2909469"/>
                  <a:pt x="3441932" y="2923637"/>
                </a:cubicBezTo>
                <a:cubicBezTo>
                  <a:pt x="3354236" y="2950204"/>
                  <a:pt x="3281303" y="3012697"/>
                  <a:pt x="3196032" y="3046854"/>
                </a:cubicBezTo>
                <a:cubicBezTo>
                  <a:pt x="3113184" y="3079999"/>
                  <a:pt x="3049065" y="3158685"/>
                  <a:pt x="2965998" y="3199927"/>
                </a:cubicBezTo>
                <a:cubicBezTo>
                  <a:pt x="2905843" y="3229783"/>
                  <a:pt x="2848335" y="3268239"/>
                  <a:pt x="2786418" y="3295311"/>
                </a:cubicBezTo>
                <a:cubicBezTo>
                  <a:pt x="2639894" y="3359324"/>
                  <a:pt x="2490503" y="3410685"/>
                  <a:pt x="2332519" y="3418022"/>
                </a:cubicBezTo>
                <a:cubicBezTo>
                  <a:pt x="2202077" y="3423842"/>
                  <a:pt x="1070633" y="3418277"/>
                  <a:pt x="611003" y="2585615"/>
                </a:cubicBezTo>
                <a:cubicBezTo>
                  <a:pt x="602189" y="2581565"/>
                  <a:pt x="592275" y="2570939"/>
                  <a:pt x="589190" y="2560818"/>
                </a:cubicBezTo>
                <a:cubicBezTo>
                  <a:pt x="574427" y="2513505"/>
                  <a:pt x="538291" y="2493011"/>
                  <a:pt x="505681" y="2467457"/>
                </a:cubicBezTo>
                <a:cubicBezTo>
                  <a:pt x="477036" y="2444939"/>
                  <a:pt x="446628" y="2421409"/>
                  <a:pt x="434730" y="2383456"/>
                </a:cubicBezTo>
                <a:cubicBezTo>
                  <a:pt x="419086" y="2332854"/>
                  <a:pt x="463594" y="2374348"/>
                  <a:pt x="471748" y="2355119"/>
                </a:cubicBezTo>
                <a:cubicBezTo>
                  <a:pt x="454782" y="2328807"/>
                  <a:pt x="428560" y="2304770"/>
                  <a:pt x="421730" y="2274915"/>
                </a:cubicBezTo>
                <a:cubicBezTo>
                  <a:pt x="396833" y="2167131"/>
                  <a:pt x="343069" y="2088698"/>
                  <a:pt x="262645" y="2027722"/>
                </a:cubicBezTo>
                <a:cubicBezTo>
                  <a:pt x="239509" y="2010264"/>
                  <a:pt x="224307" y="1978384"/>
                  <a:pt x="192799" y="1973326"/>
                </a:cubicBezTo>
                <a:cubicBezTo>
                  <a:pt x="122730" y="1962193"/>
                  <a:pt x="144764" y="1875156"/>
                  <a:pt x="107746" y="1836446"/>
                </a:cubicBezTo>
                <a:cubicBezTo>
                  <a:pt x="100695" y="1829107"/>
                  <a:pt x="94306" y="1814687"/>
                  <a:pt x="95627" y="1804821"/>
                </a:cubicBezTo>
                <a:cubicBezTo>
                  <a:pt x="97609" y="1790649"/>
                  <a:pt x="105983" y="1777240"/>
                  <a:pt x="113034" y="1764589"/>
                </a:cubicBezTo>
                <a:cubicBezTo>
                  <a:pt x="120306" y="1751939"/>
                  <a:pt x="131322" y="1740806"/>
                  <a:pt x="126034" y="1724108"/>
                </a:cubicBezTo>
                <a:cubicBezTo>
                  <a:pt x="123833" y="1717277"/>
                  <a:pt x="125373" y="1693494"/>
                  <a:pt x="109068" y="1712215"/>
                </a:cubicBezTo>
                <a:cubicBezTo>
                  <a:pt x="64340" y="1763578"/>
                  <a:pt x="38339" y="1715001"/>
                  <a:pt x="0" y="1691723"/>
                </a:cubicBezTo>
                <a:cubicBezTo>
                  <a:pt x="30848" y="1667686"/>
                  <a:pt x="58610" y="1650735"/>
                  <a:pt x="63238" y="1614808"/>
                </a:cubicBezTo>
                <a:cubicBezTo>
                  <a:pt x="72712" y="1540674"/>
                  <a:pt x="113253" y="1506772"/>
                  <a:pt x="174729" y="1500192"/>
                </a:cubicBezTo>
                <a:cubicBezTo>
                  <a:pt x="152034" y="1428591"/>
                  <a:pt x="152034" y="1428591"/>
                  <a:pt x="225408" y="1418722"/>
                </a:cubicBezTo>
                <a:cubicBezTo>
                  <a:pt x="197204" y="1373181"/>
                  <a:pt x="197204" y="1361542"/>
                  <a:pt x="231358" y="1345855"/>
                </a:cubicBezTo>
                <a:cubicBezTo>
                  <a:pt x="264188" y="1330927"/>
                  <a:pt x="300543" y="1325867"/>
                  <a:pt x="330952" y="1302844"/>
                </a:cubicBezTo>
                <a:cubicBezTo>
                  <a:pt x="302967" y="1244651"/>
                  <a:pt x="295035" y="1177097"/>
                  <a:pt x="237307" y="1148758"/>
                </a:cubicBezTo>
                <a:cubicBezTo>
                  <a:pt x="228273" y="1144458"/>
                  <a:pt x="222103" y="1127000"/>
                  <a:pt x="227831" y="1116880"/>
                </a:cubicBezTo>
                <a:cubicBezTo>
                  <a:pt x="248764" y="1080194"/>
                  <a:pt x="218798" y="1010614"/>
                  <a:pt x="284017" y="1002772"/>
                </a:cubicBezTo>
                <a:cubicBezTo>
                  <a:pt x="292171" y="1002013"/>
                  <a:pt x="299663" y="994421"/>
                  <a:pt x="293273" y="984554"/>
                </a:cubicBezTo>
                <a:cubicBezTo>
                  <a:pt x="271238" y="950145"/>
                  <a:pt x="297900" y="952421"/>
                  <a:pt x="313983" y="948120"/>
                </a:cubicBezTo>
                <a:cubicBezTo>
                  <a:pt x="333375" y="942809"/>
                  <a:pt x="355409" y="957988"/>
                  <a:pt x="373477" y="939265"/>
                </a:cubicBezTo>
                <a:cubicBezTo>
                  <a:pt x="369289" y="919530"/>
                  <a:pt x="353646" y="919783"/>
                  <a:pt x="342629" y="913458"/>
                </a:cubicBezTo>
                <a:cubicBezTo>
                  <a:pt x="310460" y="895240"/>
                  <a:pt x="284238" y="873483"/>
                  <a:pt x="282695" y="826169"/>
                </a:cubicBezTo>
                <a:cubicBezTo>
                  <a:pt x="281595" y="787964"/>
                  <a:pt x="278069" y="754314"/>
                  <a:pt x="322578" y="742675"/>
                </a:cubicBezTo>
                <a:cubicBezTo>
                  <a:pt x="341086" y="737866"/>
                  <a:pt x="335797" y="710289"/>
                  <a:pt x="325221" y="696626"/>
                </a:cubicBezTo>
                <a:cubicBezTo>
                  <a:pt x="306272" y="672338"/>
                  <a:pt x="290629" y="639953"/>
                  <a:pt x="258017" y="637675"/>
                </a:cubicBezTo>
                <a:cubicBezTo>
                  <a:pt x="238187" y="636158"/>
                  <a:pt x="222983" y="626035"/>
                  <a:pt x="207340" y="614398"/>
                </a:cubicBezTo>
                <a:cubicBezTo>
                  <a:pt x="196103" y="606047"/>
                  <a:pt x="182662" y="598964"/>
                  <a:pt x="183983" y="581001"/>
                </a:cubicBezTo>
                <a:cubicBezTo>
                  <a:pt x="185306" y="563795"/>
                  <a:pt x="198305" y="556711"/>
                  <a:pt x="211526" y="553169"/>
                </a:cubicBezTo>
                <a:cubicBezTo>
                  <a:pt x="255595" y="541784"/>
                  <a:pt x="297017" y="525085"/>
                  <a:pt x="333816" y="486880"/>
                </a:cubicBezTo>
                <a:cubicBezTo>
                  <a:pt x="309357" y="466639"/>
                  <a:pt x="286001" y="451964"/>
                  <a:pt x="267934" y="431469"/>
                </a:cubicBezTo>
                <a:cubicBezTo>
                  <a:pt x="224307" y="381881"/>
                  <a:pt x="593817" y="225772"/>
                  <a:pt x="612325" y="170108"/>
                </a:cubicBezTo>
                <a:cubicBezTo>
                  <a:pt x="618054" y="152904"/>
                  <a:pt x="637663" y="135194"/>
                  <a:pt x="653971" y="130133"/>
                </a:cubicBezTo>
                <a:cubicBezTo>
                  <a:pt x="730427" y="106350"/>
                  <a:pt x="796748" y="52963"/>
                  <a:pt x="874970" y="33228"/>
                </a:cubicBezTo>
                <a:cubicBezTo>
                  <a:pt x="911877" y="23867"/>
                  <a:pt x="948509" y="12925"/>
                  <a:pt x="986021" y="1223"/>
                </a:cubicBezTo>
                <a:close/>
              </a:path>
            </a:pathLst>
          </a:custGeom>
        </p:spPr>
      </p:pic>
      <p:sp>
        <p:nvSpPr>
          <p:cNvPr id="75" name="Content Placeholder 8">
            <a:extLst>
              <a:ext uri="{FF2B5EF4-FFF2-40B4-BE49-F238E27FC236}">
                <a16:creationId xmlns:a16="http://schemas.microsoft.com/office/drawing/2014/main" id="{AD6C43DD-8A29-4F1C-81E0-98E34A4AA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6844" y="5021831"/>
            <a:ext cx="6946955" cy="1299943"/>
          </a:xfrm>
        </p:spPr>
        <p:txBody>
          <a:bodyPr>
            <a:normAutofit/>
          </a:bodyPr>
          <a:lstStyle/>
          <a:p>
            <a:r>
              <a:rPr lang="el-GR" sz="2000"/>
              <a:t>Φωτοδίοδος</a:t>
            </a:r>
          </a:p>
          <a:p>
            <a:r>
              <a:rPr lang="el-GR" sz="2000"/>
              <a:t>Πυρανόμετρο</a:t>
            </a:r>
          </a:p>
          <a:p>
            <a:r>
              <a:rPr lang="el-GR" sz="2000"/>
              <a:t>Φασματοσκόπιο </a:t>
            </a:r>
          </a:p>
          <a:p>
            <a:pPr lvl="1"/>
            <a:endParaRPr lang="el-GR" sz="2000"/>
          </a:p>
          <a:p>
            <a:pPr marL="0" indent="0">
              <a:buNone/>
            </a:pPr>
            <a:endParaRPr lang="el-GR" sz="2000"/>
          </a:p>
        </p:txBody>
      </p:sp>
      <p:pic>
        <p:nvPicPr>
          <p:cNvPr id="12" name="Εικόνα 11" descr="Εικόνα που περιέχει μουσική&#10;&#10;Περιγραφή που δημιουργήθηκε αυτόματα">
            <a:extLst>
              <a:ext uri="{FF2B5EF4-FFF2-40B4-BE49-F238E27FC236}">
                <a16:creationId xmlns:a16="http://schemas.microsoft.com/office/drawing/2014/main" id="{BEA7CB3D-1712-40D1-B004-22B2D92400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4" r="3" b="3"/>
          <a:stretch/>
        </p:blipFill>
        <p:spPr>
          <a:xfrm>
            <a:off x="20" y="277472"/>
            <a:ext cx="4552718" cy="5946218"/>
          </a:xfrm>
          <a:custGeom>
            <a:avLst/>
            <a:gdLst/>
            <a:ahLst/>
            <a:cxnLst/>
            <a:rect l="l" t="t" r="r" b="b"/>
            <a:pathLst>
              <a:path w="4552738" h="5946218">
                <a:moveTo>
                  <a:pt x="0" y="0"/>
                </a:moveTo>
                <a:lnTo>
                  <a:pt x="193217" y="10418"/>
                </a:lnTo>
                <a:cubicBezTo>
                  <a:pt x="612089" y="35802"/>
                  <a:pt x="1030148" y="71660"/>
                  <a:pt x="1446580" y="128061"/>
                </a:cubicBezTo>
                <a:cubicBezTo>
                  <a:pt x="1735723" y="167547"/>
                  <a:pt x="2027715" y="194943"/>
                  <a:pt x="2320927" y="163517"/>
                </a:cubicBezTo>
                <a:cubicBezTo>
                  <a:pt x="2335563" y="161905"/>
                  <a:pt x="2352239" y="156669"/>
                  <a:pt x="2364438" y="161905"/>
                </a:cubicBezTo>
                <a:cubicBezTo>
                  <a:pt x="2506776" y="220729"/>
                  <a:pt x="2662121" y="178424"/>
                  <a:pt x="2809744" y="215490"/>
                </a:cubicBezTo>
                <a:cubicBezTo>
                  <a:pt x="2771925" y="358517"/>
                  <a:pt x="2609662" y="346832"/>
                  <a:pt x="2518162" y="445944"/>
                </a:cubicBezTo>
                <a:cubicBezTo>
                  <a:pt x="2667409" y="485424"/>
                  <a:pt x="2801610" y="525312"/>
                  <a:pt x="2937846" y="555124"/>
                </a:cubicBezTo>
                <a:cubicBezTo>
                  <a:pt x="3082216" y="586550"/>
                  <a:pt x="3204622" y="671561"/>
                  <a:pt x="3345734" y="709433"/>
                </a:cubicBezTo>
                <a:cubicBezTo>
                  <a:pt x="3375832" y="717492"/>
                  <a:pt x="3412025" y="745693"/>
                  <a:pt x="3422598" y="773089"/>
                </a:cubicBezTo>
                <a:cubicBezTo>
                  <a:pt x="3456757" y="861726"/>
                  <a:pt x="4138745" y="1110310"/>
                  <a:pt x="4058225" y="1189273"/>
                </a:cubicBezTo>
                <a:cubicBezTo>
                  <a:pt x="4024878" y="1221909"/>
                  <a:pt x="3981773" y="1245276"/>
                  <a:pt x="3936629" y="1277508"/>
                </a:cubicBezTo>
                <a:cubicBezTo>
                  <a:pt x="4004547" y="1338344"/>
                  <a:pt x="4080998" y="1364935"/>
                  <a:pt x="4162334" y="1383065"/>
                </a:cubicBezTo>
                <a:cubicBezTo>
                  <a:pt x="4186736" y="1388705"/>
                  <a:pt x="4210728" y="1399986"/>
                  <a:pt x="4213168" y="1427383"/>
                </a:cubicBezTo>
                <a:cubicBezTo>
                  <a:pt x="4215607" y="1455987"/>
                  <a:pt x="4190800" y="1467266"/>
                  <a:pt x="4170061" y="1480564"/>
                </a:cubicBezTo>
                <a:cubicBezTo>
                  <a:pt x="4141188" y="1499095"/>
                  <a:pt x="4113127" y="1515214"/>
                  <a:pt x="4076527" y="1517630"/>
                </a:cubicBezTo>
                <a:cubicBezTo>
                  <a:pt x="4016337" y="1521257"/>
                  <a:pt x="3987466" y="1572826"/>
                  <a:pt x="3952493" y="1611502"/>
                </a:cubicBezTo>
                <a:cubicBezTo>
                  <a:pt x="3932973" y="1633259"/>
                  <a:pt x="3923211" y="1677172"/>
                  <a:pt x="3957370" y="1684828"/>
                </a:cubicBezTo>
                <a:cubicBezTo>
                  <a:pt x="4039518" y="1703363"/>
                  <a:pt x="4033011" y="1756946"/>
                  <a:pt x="4030981" y="1817782"/>
                </a:cubicBezTo>
                <a:cubicBezTo>
                  <a:pt x="4028133" y="1893124"/>
                  <a:pt x="3979737" y="1927770"/>
                  <a:pt x="3920363" y="1956780"/>
                </a:cubicBezTo>
                <a:cubicBezTo>
                  <a:pt x="3900029" y="1966851"/>
                  <a:pt x="3871158" y="1966449"/>
                  <a:pt x="3863429" y="1997874"/>
                </a:cubicBezTo>
                <a:cubicBezTo>
                  <a:pt x="3896777" y="2027688"/>
                  <a:pt x="3937444" y="2003517"/>
                  <a:pt x="3973233" y="2011975"/>
                </a:cubicBezTo>
                <a:cubicBezTo>
                  <a:pt x="4002918" y="2018824"/>
                  <a:pt x="4052127" y="2015199"/>
                  <a:pt x="4011458" y="2069991"/>
                </a:cubicBezTo>
                <a:cubicBezTo>
                  <a:pt x="3999664" y="2085704"/>
                  <a:pt x="4013491" y="2097792"/>
                  <a:pt x="4028540" y="2099000"/>
                </a:cubicBezTo>
                <a:cubicBezTo>
                  <a:pt x="4148913" y="2111489"/>
                  <a:pt x="4093606" y="2222285"/>
                  <a:pt x="4132241" y="2280703"/>
                </a:cubicBezTo>
                <a:cubicBezTo>
                  <a:pt x="4142812" y="2296818"/>
                  <a:pt x="4131425" y="2324618"/>
                  <a:pt x="4114752" y="2331466"/>
                </a:cubicBezTo>
                <a:cubicBezTo>
                  <a:pt x="4008205" y="2376592"/>
                  <a:pt x="3993565" y="2484163"/>
                  <a:pt x="3941916" y="2576828"/>
                </a:cubicBezTo>
                <a:cubicBezTo>
                  <a:pt x="3998039" y="2613488"/>
                  <a:pt x="4065138" y="2621547"/>
                  <a:pt x="4125732" y="2645318"/>
                </a:cubicBezTo>
                <a:cubicBezTo>
                  <a:pt x="4188768" y="2670298"/>
                  <a:pt x="4188768" y="2688831"/>
                  <a:pt x="4136714" y="2761349"/>
                </a:cubicBezTo>
                <a:cubicBezTo>
                  <a:pt x="4272135" y="2777064"/>
                  <a:pt x="4272135" y="2777064"/>
                  <a:pt x="4230249" y="2891080"/>
                </a:cubicBezTo>
                <a:cubicBezTo>
                  <a:pt x="4343713" y="2901557"/>
                  <a:pt x="4418537" y="2955542"/>
                  <a:pt x="4436023" y="3073591"/>
                </a:cubicBezTo>
                <a:cubicBezTo>
                  <a:pt x="4444564" y="3130800"/>
                  <a:pt x="4495804" y="3157792"/>
                  <a:pt x="4552738" y="3196068"/>
                </a:cubicBezTo>
                <a:cubicBezTo>
                  <a:pt x="4481978" y="3233136"/>
                  <a:pt x="4433989" y="3310489"/>
                  <a:pt x="4351436" y="3228700"/>
                </a:cubicBezTo>
                <a:cubicBezTo>
                  <a:pt x="4321344" y="3198888"/>
                  <a:pt x="4324186" y="3236761"/>
                  <a:pt x="4320122" y="3247637"/>
                </a:cubicBezTo>
                <a:cubicBezTo>
                  <a:pt x="4310364" y="3274227"/>
                  <a:pt x="4330695" y="3291956"/>
                  <a:pt x="4344116" y="3312099"/>
                </a:cubicBezTo>
                <a:cubicBezTo>
                  <a:pt x="4357130" y="3332244"/>
                  <a:pt x="4372586" y="3353596"/>
                  <a:pt x="4376244" y="3376163"/>
                </a:cubicBezTo>
                <a:cubicBezTo>
                  <a:pt x="4378682" y="3391874"/>
                  <a:pt x="4366890" y="3414835"/>
                  <a:pt x="4353877" y="3426522"/>
                </a:cubicBezTo>
                <a:cubicBezTo>
                  <a:pt x="4285554" y="3488163"/>
                  <a:pt x="4326221" y="3626757"/>
                  <a:pt x="4196898" y="3644486"/>
                </a:cubicBezTo>
                <a:cubicBezTo>
                  <a:pt x="4138745" y="3652541"/>
                  <a:pt x="4110687" y="3703306"/>
                  <a:pt x="4067986" y="3731106"/>
                </a:cubicBezTo>
                <a:cubicBezTo>
                  <a:pt x="3919551" y="3828201"/>
                  <a:pt x="3820322" y="3953097"/>
                  <a:pt x="3774370" y="4124729"/>
                </a:cubicBezTo>
                <a:cubicBezTo>
                  <a:pt x="3761764" y="4172269"/>
                  <a:pt x="3713368" y="4210546"/>
                  <a:pt x="3682054" y="4252444"/>
                </a:cubicBezTo>
                <a:cubicBezTo>
                  <a:pt x="3697103" y="4283064"/>
                  <a:pt x="3779250" y="4216990"/>
                  <a:pt x="3750377" y="4297567"/>
                </a:cubicBezTo>
                <a:cubicBezTo>
                  <a:pt x="3728417" y="4358002"/>
                  <a:pt x="3672294" y="4395470"/>
                  <a:pt x="3619425" y="4431328"/>
                </a:cubicBezTo>
                <a:cubicBezTo>
                  <a:pt x="3559239" y="4472019"/>
                  <a:pt x="3492545" y="4504653"/>
                  <a:pt x="3465296" y="4579993"/>
                </a:cubicBezTo>
                <a:cubicBezTo>
                  <a:pt x="3459603" y="4596110"/>
                  <a:pt x="3441305" y="4613031"/>
                  <a:pt x="3425038" y="4619479"/>
                </a:cubicBezTo>
                <a:cubicBezTo>
                  <a:pt x="2576720" y="5945389"/>
                  <a:pt x="488463" y="5954251"/>
                  <a:pt x="247714" y="5944983"/>
                </a:cubicBezTo>
                <a:cubicBezTo>
                  <a:pt x="174818" y="5942062"/>
                  <a:pt x="102913" y="5934760"/>
                  <a:pt x="31834" y="5923857"/>
                </a:cubicBezTo>
                <a:lnTo>
                  <a:pt x="0" y="5917408"/>
                </a:lnTo>
                <a:close/>
              </a:path>
            </a:pathLst>
          </a:custGeom>
        </p:spPr>
      </p:pic>
      <p:pic>
        <p:nvPicPr>
          <p:cNvPr id="10" name="Εικόνα 9" descr="Εικόνα που περιέχει εσωτερικό, μπλε&#10;&#10;Περιγραφή που δημιουργήθηκε αυτόματα">
            <a:extLst>
              <a:ext uri="{FF2B5EF4-FFF2-40B4-BE49-F238E27FC236}">
                <a16:creationId xmlns:a16="http://schemas.microsoft.com/office/drawing/2014/main" id="{E503CF8F-D988-43BC-BC5C-E9F9D6ED25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8" r="16767" b="-1"/>
          <a:stretch/>
        </p:blipFill>
        <p:spPr>
          <a:xfrm>
            <a:off x="8653074" y="-2"/>
            <a:ext cx="3538926" cy="4290182"/>
          </a:xfrm>
          <a:custGeom>
            <a:avLst/>
            <a:gdLst/>
            <a:ahLst/>
            <a:cxnLst/>
            <a:rect l="l" t="t" r="r" b="b"/>
            <a:pathLst>
              <a:path w="3538926" h="4290182">
                <a:moveTo>
                  <a:pt x="1370437" y="0"/>
                </a:moveTo>
                <a:lnTo>
                  <a:pt x="3538926" y="0"/>
                </a:lnTo>
                <a:lnTo>
                  <a:pt x="3538926" y="4256362"/>
                </a:lnTo>
                <a:lnTo>
                  <a:pt x="3455334" y="4273195"/>
                </a:lnTo>
                <a:cubicBezTo>
                  <a:pt x="3401009" y="4281478"/>
                  <a:pt x="3346052" y="4287025"/>
                  <a:pt x="3290337" y="4289244"/>
                </a:cubicBezTo>
                <a:cubicBezTo>
                  <a:pt x="3106332" y="4296285"/>
                  <a:pt x="1510274" y="4289552"/>
                  <a:pt x="861903" y="3282295"/>
                </a:cubicBezTo>
                <a:cubicBezTo>
                  <a:pt x="849470" y="3277397"/>
                  <a:pt x="835485" y="3264542"/>
                  <a:pt x="831133" y="3252299"/>
                </a:cubicBezTo>
                <a:cubicBezTo>
                  <a:pt x="810307" y="3195065"/>
                  <a:pt x="759333" y="3170274"/>
                  <a:pt x="713332" y="3139362"/>
                </a:cubicBezTo>
                <a:cubicBezTo>
                  <a:pt x="672925" y="3112122"/>
                  <a:pt x="630030" y="3083658"/>
                  <a:pt x="613246" y="3037747"/>
                </a:cubicBezTo>
                <a:cubicBezTo>
                  <a:pt x="591178" y="2976535"/>
                  <a:pt x="653963" y="3026730"/>
                  <a:pt x="665465" y="3003469"/>
                </a:cubicBezTo>
                <a:cubicBezTo>
                  <a:pt x="641532" y="2971640"/>
                  <a:pt x="604543" y="2942562"/>
                  <a:pt x="594908" y="2906447"/>
                </a:cubicBezTo>
                <a:cubicBezTo>
                  <a:pt x="559787" y="2776063"/>
                  <a:pt x="483946" y="2681183"/>
                  <a:pt x="370497" y="2607422"/>
                </a:cubicBezTo>
                <a:cubicBezTo>
                  <a:pt x="337860" y="2586304"/>
                  <a:pt x="316415" y="2547739"/>
                  <a:pt x="271969" y="2541620"/>
                </a:cubicBezTo>
                <a:cubicBezTo>
                  <a:pt x="173127" y="2528152"/>
                  <a:pt x="204209" y="2422866"/>
                  <a:pt x="151990" y="2376038"/>
                </a:cubicBezTo>
                <a:cubicBezTo>
                  <a:pt x="142044" y="2367161"/>
                  <a:pt x="133031" y="2349717"/>
                  <a:pt x="134895" y="2337782"/>
                </a:cubicBezTo>
                <a:cubicBezTo>
                  <a:pt x="137691" y="2320639"/>
                  <a:pt x="149504" y="2304419"/>
                  <a:pt x="159450" y="2289115"/>
                </a:cubicBezTo>
                <a:cubicBezTo>
                  <a:pt x="169707" y="2273813"/>
                  <a:pt x="185247" y="2260344"/>
                  <a:pt x="177788" y="2240145"/>
                </a:cubicBezTo>
                <a:cubicBezTo>
                  <a:pt x="174683" y="2231882"/>
                  <a:pt x="176855" y="2203112"/>
                  <a:pt x="153855" y="2225759"/>
                </a:cubicBezTo>
                <a:cubicBezTo>
                  <a:pt x="90759" y="2287892"/>
                  <a:pt x="54081" y="2229129"/>
                  <a:pt x="0" y="2200970"/>
                </a:cubicBezTo>
                <a:cubicBezTo>
                  <a:pt x="43514" y="2171892"/>
                  <a:pt x="82677" y="2151388"/>
                  <a:pt x="89205" y="2107927"/>
                </a:cubicBezTo>
                <a:cubicBezTo>
                  <a:pt x="102570" y="2018249"/>
                  <a:pt x="159758" y="1977237"/>
                  <a:pt x="246479" y="1969279"/>
                </a:cubicBezTo>
                <a:cubicBezTo>
                  <a:pt x="214465" y="1882663"/>
                  <a:pt x="214465" y="1882663"/>
                  <a:pt x="317968" y="1870725"/>
                </a:cubicBezTo>
                <a:cubicBezTo>
                  <a:pt x="278183" y="1815635"/>
                  <a:pt x="278183" y="1801556"/>
                  <a:pt x="326361" y="1782580"/>
                </a:cubicBezTo>
                <a:cubicBezTo>
                  <a:pt x="372673" y="1764521"/>
                  <a:pt x="423957" y="1758400"/>
                  <a:pt x="466852" y="1730550"/>
                </a:cubicBezTo>
                <a:cubicBezTo>
                  <a:pt x="427377" y="1660155"/>
                  <a:pt x="416187" y="1578436"/>
                  <a:pt x="334753" y="1544155"/>
                </a:cubicBezTo>
                <a:cubicBezTo>
                  <a:pt x="322010" y="1538952"/>
                  <a:pt x="313307" y="1517834"/>
                  <a:pt x="321386" y="1505592"/>
                </a:cubicBezTo>
                <a:cubicBezTo>
                  <a:pt x="350915" y="1461214"/>
                  <a:pt x="308644" y="1377045"/>
                  <a:pt x="400645" y="1367557"/>
                </a:cubicBezTo>
                <a:cubicBezTo>
                  <a:pt x="412147" y="1366640"/>
                  <a:pt x="422716" y="1357456"/>
                  <a:pt x="413701" y="1345520"/>
                </a:cubicBezTo>
                <a:cubicBezTo>
                  <a:pt x="382618" y="1303896"/>
                  <a:pt x="420228" y="1306649"/>
                  <a:pt x="442916" y="1301447"/>
                </a:cubicBezTo>
                <a:cubicBezTo>
                  <a:pt x="470270" y="1295021"/>
                  <a:pt x="501352" y="1313384"/>
                  <a:pt x="526840" y="1290735"/>
                </a:cubicBezTo>
                <a:cubicBezTo>
                  <a:pt x="520932" y="1266862"/>
                  <a:pt x="498866" y="1267167"/>
                  <a:pt x="483325" y="1259517"/>
                </a:cubicBezTo>
                <a:cubicBezTo>
                  <a:pt x="437945" y="1237479"/>
                  <a:pt x="400956" y="1211159"/>
                  <a:pt x="398780" y="1153924"/>
                </a:cubicBezTo>
                <a:cubicBezTo>
                  <a:pt x="397228" y="1107708"/>
                  <a:pt x="392254" y="1067003"/>
                  <a:pt x="455041" y="1052922"/>
                </a:cubicBezTo>
                <a:cubicBezTo>
                  <a:pt x="481149" y="1047106"/>
                  <a:pt x="473687" y="1013747"/>
                  <a:pt x="458768" y="997218"/>
                </a:cubicBezTo>
                <a:cubicBezTo>
                  <a:pt x="432038" y="967837"/>
                  <a:pt x="409972" y="928661"/>
                  <a:pt x="363968" y="925907"/>
                </a:cubicBezTo>
                <a:cubicBezTo>
                  <a:pt x="335995" y="924071"/>
                  <a:pt x="314548" y="911826"/>
                  <a:pt x="292481" y="897749"/>
                </a:cubicBezTo>
                <a:cubicBezTo>
                  <a:pt x="276630" y="887646"/>
                  <a:pt x="257670" y="879078"/>
                  <a:pt x="259533" y="857348"/>
                </a:cubicBezTo>
                <a:cubicBezTo>
                  <a:pt x="261399" y="836535"/>
                  <a:pt x="279736" y="827966"/>
                  <a:pt x="298387" y="823681"/>
                </a:cubicBezTo>
                <a:cubicBezTo>
                  <a:pt x="360552" y="809909"/>
                  <a:pt x="418983" y="789708"/>
                  <a:pt x="470893" y="743493"/>
                </a:cubicBezTo>
                <a:cubicBezTo>
                  <a:pt x="436390" y="719007"/>
                  <a:pt x="403444" y="701256"/>
                  <a:pt x="377957" y="676463"/>
                </a:cubicBezTo>
                <a:cubicBezTo>
                  <a:pt x="316415" y="616477"/>
                  <a:pt x="837660" y="427634"/>
                  <a:pt x="863768" y="360299"/>
                </a:cubicBezTo>
                <a:cubicBezTo>
                  <a:pt x="871849" y="339488"/>
                  <a:pt x="899511" y="318064"/>
                  <a:pt x="922515" y="311942"/>
                </a:cubicBezTo>
                <a:cubicBezTo>
                  <a:pt x="1030367" y="283171"/>
                  <a:pt x="1123922" y="218591"/>
                  <a:pt x="1234265" y="194718"/>
                </a:cubicBezTo>
                <a:cubicBezTo>
                  <a:pt x="1338390" y="172070"/>
                  <a:pt x="1440960" y="141768"/>
                  <a:pt x="1555030" y="111776"/>
                </a:cubicBezTo>
                <a:cubicBezTo>
                  <a:pt x="1520063" y="74130"/>
                  <a:pt x="1471575" y="57526"/>
                  <a:pt x="1428216" y="36752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82273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462276D-5D04-4CDD-B68B-31795FE81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l-GR">
                <a:solidFill>
                  <a:schemeClr val="bg1"/>
                </a:solidFill>
              </a:rPr>
              <a:t>Πυρανόμετρο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2622357-741A-42E3-8EA0-861115F20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l-GR" sz="1400">
                <a:solidFill>
                  <a:schemeClr val="bg1">
                    <a:alpha val="60000"/>
                  </a:schemeClr>
                </a:solidFill>
              </a:rPr>
              <a:t>Αρχή λειτουργίας: Θερμοηλεκτρικό Φαινόμενο</a:t>
            </a:r>
          </a:p>
          <a:p>
            <a:pPr lvl="1"/>
            <a:r>
              <a:rPr lang="el-GR" sz="1400">
                <a:solidFill>
                  <a:schemeClr val="bg1">
                    <a:alpha val="60000"/>
                  </a:schemeClr>
                </a:solidFill>
              </a:rPr>
              <a:t>Η ακτινοβολία προσπίπτει στην ενεργό επιφάνεια και τη θερμαίνει</a:t>
            </a:r>
          </a:p>
          <a:p>
            <a:pPr lvl="1"/>
            <a:r>
              <a:rPr lang="el-GR" sz="1400">
                <a:solidFill>
                  <a:schemeClr val="bg1">
                    <a:alpha val="60000"/>
                  </a:schemeClr>
                </a:solidFill>
              </a:rPr>
              <a:t>Δημιουργείται διαφορά θερμοκρασίας μεταξύ της θερμαινόμενης πλάκας και μιας άλλης στο εσωτερικό του</a:t>
            </a:r>
          </a:p>
          <a:p>
            <a:pPr lvl="1"/>
            <a:r>
              <a:rPr lang="el-GR" sz="1400">
                <a:solidFill>
                  <a:schemeClr val="bg1">
                    <a:alpha val="60000"/>
                  </a:schemeClr>
                </a:solidFill>
              </a:rPr>
              <a:t>Η διαφορά θερμοκρασίας οδηγεί σε διαφορά  δυναμικού που μετριέται με ένα βολτόμετρο.</a:t>
            </a:r>
          </a:p>
          <a:p>
            <a:pPr lvl="1"/>
            <a:r>
              <a:rPr lang="el-GR" sz="1400">
                <a:solidFill>
                  <a:schemeClr val="bg1">
                    <a:alpha val="60000"/>
                  </a:schemeClr>
                </a:solidFill>
              </a:rPr>
              <a:t>Κάθε πυρανόμετρο χαρακτηρίζεται από μία σταθερά, την ευαισθησία του σε ΗΜ ακτινοβολία</a:t>
            </a:r>
          </a:p>
          <a:p>
            <a:endParaRPr lang="el-GR" sz="140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5" name="Εικόνα 4" descr="Εικόνα που περιέχει εσωτερικό, μαγειρικά σκεύη, τηγάνι&#10;&#10;Περιγραφή που δημιουργήθηκε αυτόματα">
            <a:extLst>
              <a:ext uri="{FF2B5EF4-FFF2-40B4-BE49-F238E27FC236}">
                <a16:creationId xmlns:a16="http://schemas.microsoft.com/office/drawing/2014/main" id="{02E57470-151D-46F3-B2B6-55940A955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53" y="1324035"/>
            <a:ext cx="6014185" cy="420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24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462276D-5D04-4CDD-B68B-31795FE81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l-GR">
                <a:solidFill>
                  <a:schemeClr val="bg1"/>
                </a:solidFill>
              </a:rPr>
              <a:t>Φωτοδίοδος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2622357-741A-42E3-8EA0-861115F20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l-GR" sz="1300">
                <a:solidFill>
                  <a:schemeClr val="bg1">
                    <a:alpha val="60000"/>
                  </a:schemeClr>
                </a:solidFill>
                <a:effectLst/>
                <a:latin typeface="Arial" panose="020B0604020202020204" pitchFamily="34" charset="0"/>
              </a:rPr>
              <a:t>Αποτελούνται από μία φωτοευαίσθητη δίοδο ημιαγωγού, δηλαδή μία</a:t>
            </a:r>
            <a:r>
              <a:rPr lang="en-US" sz="1300">
                <a:solidFill>
                  <a:schemeClr val="bg1">
                    <a:alpha val="6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l-GR" sz="1300">
                <a:solidFill>
                  <a:schemeClr val="bg1">
                    <a:alpha val="60000"/>
                  </a:schemeClr>
                </a:solidFill>
                <a:effectLst/>
                <a:latin typeface="Arial" panose="020B0604020202020204" pitchFamily="34" charset="0"/>
              </a:rPr>
              <a:t>επαφή p-n που έχει στην άνω όψη της ένα φωτ</a:t>
            </a:r>
            <a:r>
              <a:rPr lang="en-US" sz="1300">
                <a:solidFill>
                  <a:schemeClr val="bg1">
                    <a:alpha val="60000"/>
                  </a:schemeClr>
                </a:solidFill>
                <a:effectLst/>
                <a:latin typeface="Arial" panose="020B0604020202020204" pitchFamily="34" charset="0"/>
              </a:rPr>
              <a:t>o</a:t>
            </a:r>
            <a:r>
              <a:rPr lang="el-GR" sz="1300">
                <a:solidFill>
                  <a:schemeClr val="bg1">
                    <a:alpha val="60000"/>
                  </a:schemeClr>
                </a:solidFill>
                <a:effectLst/>
                <a:latin typeface="Arial" panose="020B0604020202020204" pitchFamily="34" charset="0"/>
              </a:rPr>
              <a:t>αγώγιμο στρώμα</a:t>
            </a:r>
            <a:endParaRPr lang="en-US" sz="1300">
              <a:solidFill>
                <a:schemeClr val="bg1">
                  <a:alpha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r>
              <a:rPr lang="el-GR" sz="1300">
                <a:solidFill>
                  <a:schemeClr val="bg1">
                    <a:alpha val="60000"/>
                  </a:schemeClr>
                </a:solidFill>
                <a:effectLst/>
                <a:latin typeface="Arial" panose="020B0604020202020204" pitchFamily="34" charset="0"/>
              </a:rPr>
              <a:t>Η πρόσπτωση φωτός στην επιφάνειά τους δημιουργεί ζεύγη</a:t>
            </a:r>
            <a:r>
              <a:rPr lang="en-US" sz="1300">
                <a:solidFill>
                  <a:schemeClr val="bg1">
                    <a:alpha val="6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l-GR" sz="1300">
                <a:solidFill>
                  <a:schemeClr val="bg1">
                    <a:alpha val="60000"/>
                  </a:schemeClr>
                </a:solidFill>
                <a:effectLst/>
                <a:latin typeface="Arial" panose="020B0604020202020204" pitchFamily="34" charset="0"/>
              </a:rPr>
              <a:t>ηλεκτρονίων-οπών στην περιοχή της επαφής, δηλαδή ένα μικρόρεύμα (φωτόρευμα)</a:t>
            </a:r>
            <a:endParaRPr lang="en-US" sz="1300">
              <a:solidFill>
                <a:schemeClr val="bg1">
                  <a:alpha val="60000"/>
                </a:schemeClr>
              </a:solidFill>
              <a:latin typeface="Arial" panose="020B0604020202020204" pitchFamily="34" charset="0"/>
            </a:endParaRPr>
          </a:p>
          <a:p>
            <a:r>
              <a:rPr lang="el-GR" sz="1300">
                <a:solidFill>
                  <a:schemeClr val="bg1">
                    <a:alpha val="60000"/>
                  </a:schemeClr>
                </a:solidFill>
                <a:effectLst/>
                <a:latin typeface="Arial" panose="020B0604020202020204" pitchFamily="34" charset="0"/>
              </a:rPr>
              <a:t>Το φωτόρευμα είναι αμελητέο σε σύγκριση με τα ρεύματα που</a:t>
            </a:r>
            <a:r>
              <a:rPr lang="en-US" sz="1300">
                <a:solidFill>
                  <a:schemeClr val="bg1">
                    <a:alpha val="6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l-GR" sz="1300">
                <a:solidFill>
                  <a:schemeClr val="bg1">
                    <a:alpha val="60000"/>
                  </a:schemeClr>
                </a:solidFill>
                <a:effectLst/>
                <a:latin typeface="Arial" panose="020B0604020202020204" pitchFamily="34" charset="0"/>
              </a:rPr>
              <a:t>διαρρέουν τις φωτοδιόδους όταν αυτές είναι ορθά πολωμένες, οπότε</a:t>
            </a:r>
            <a:r>
              <a:rPr lang="en-US" sz="1300">
                <a:solidFill>
                  <a:schemeClr val="bg1">
                    <a:alpha val="6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l-GR" sz="1300">
                <a:solidFill>
                  <a:schemeClr val="bg1">
                    <a:alpha val="60000"/>
                  </a:schemeClr>
                </a:solidFill>
                <a:effectLst/>
                <a:latin typeface="Arial" panose="020B0604020202020204" pitchFamily="34" charset="0"/>
              </a:rPr>
              <a:t>άγουν ως κανονικές δίοδοι</a:t>
            </a:r>
            <a:endParaRPr lang="en-US" sz="1300">
              <a:solidFill>
                <a:schemeClr val="bg1">
                  <a:alpha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r>
              <a:rPr lang="el-GR" sz="1300">
                <a:solidFill>
                  <a:schemeClr val="bg1">
                    <a:alpha val="60000"/>
                  </a:schemeClr>
                </a:solidFill>
                <a:effectLst/>
                <a:latin typeface="Arial" panose="020B0604020202020204" pitchFamily="34" charset="0"/>
              </a:rPr>
              <a:t>Όταν όμως οι φωτοδίοδοι είναι ανάστροφα πολωμένες, το</a:t>
            </a:r>
            <a:r>
              <a:rPr lang="en-US" sz="1300">
                <a:solidFill>
                  <a:schemeClr val="bg1">
                    <a:alpha val="6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l-GR" sz="1300">
                <a:solidFill>
                  <a:schemeClr val="bg1">
                    <a:alpha val="60000"/>
                  </a:schemeClr>
                </a:solidFill>
                <a:effectLst/>
                <a:latin typeface="Arial" panose="020B0604020202020204" pitchFamily="34" charset="0"/>
              </a:rPr>
              <a:t>φωτόρευμα καθίσταται σημαντικό και επιτρέπει τη μέτρηση της</a:t>
            </a:r>
            <a:r>
              <a:rPr lang="en-US" sz="1300">
                <a:solidFill>
                  <a:schemeClr val="bg1">
                    <a:alpha val="6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l-GR" sz="1300">
                <a:solidFill>
                  <a:schemeClr val="bg1">
                    <a:alpha val="60000"/>
                  </a:schemeClr>
                </a:solidFill>
                <a:effectLst/>
                <a:latin typeface="Arial" panose="020B0604020202020204" pitchFamily="34" charset="0"/>
              </a:rPr>
              <a:t>προσπίπτουσας φωτεινής έντασης.</a:t>
            </a:r>
            <a:endParaRPr lang="el-GR" sz="1300">
              <a:solidFill>
                <a:schemeClr val="bg1">
                  <a:alpha val="60000"/>
                </a:schemeClr>
              </a:solidFill>
            </a:endParaRPr>
          </a:p>
          <a:p>
            <a:endParaRPr lang="el-GR" sz="130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7" name="Εικόνα 6" descr="Εικόνα που περιέχει μουσική&#10;&#10;Περιγραφή που δημιουργήθηκε αυτόματα">
            <a:extLst>
              <a:ext uri="{FF2B5EF4-FFF2-40B4-BE49-F238E27FC236}">
                <a16:creationId xmlns:a16="http://schemas.microsoft.com/office/drawing/2014/main" id="{EB5E861A-91BB-4DBB-B14D-3E846F0DC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614" y="643469"/>
            <a:ext cx="5571062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73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462276D-5D04-4CDD-B68B-31795FE81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l-GR">
                <a:solidFill>
                  <a:schemeClr val="bg1"/>
                </a:solidFill>
              </a:rPr>
              <a:t>Τροχιά Ηλίου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2622357-741A-42E3-8EA0-861115F20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l-GR" sz="1900">
                <a:solidFill>
                  <a:schemeClr val="bg1">
                    <a:alpha val="60000"/>
                  </a:schemeClr>
                </a:solidFill>
              </a:rPr>
              <a:t>Ο ήλιος περιστρέφεται γύρω από το κέντρο του γαλαξία.</a:t>
            </a:r>
          </a:p>
          <a:p>
            <a:pPr lvl="1"/>
            <a:r>
              <a:rPr lang="el-GR" sz="1900">
                <a:solidFill>
                  <a:schemeClr val="bg1">
                    <a:alpha val="60000"/>
                  </a:schemeClr>
                </a:solidFill>
              </a:rPr>
              <a:t>720.000 χιλ την ώρα ( 230 εκκατομύρια χρόνια για να περιστραφεί γύρω από το κέντρο του γαλαξία).</a:t>
            </a:r>
            <a:endParaRPr lang="en-US" sz="1900">
              <a:solidFill>
                <a:schemeClr val="bg1">
                  <a:alpha val="60000"/>
                </a:schemeClr>
              </a:solidFill>
            </a:endParaRPr>
          </a:p>
          <a:p>
            <a:pPr lvl="1"/>
            <a:r>
              <a:rPr lang="el-GR" sz="1900">
                <a:solidFill>
                  <a:schemeClr val="bg1">
                    <a:alpha val="60000"/>
                  </a:schemeClr>
                </a:solidFill>
              </a:rPr>
              <a:t>Κλίση περιστροφής είναι 7.25 μοίρες ενώ διαφορετικά μέρη του ήλιου περιστρέφονται με διαφορετική ταχύτητα.</a:t>
            </a:r>
          </a:p>
          <a:p>
            <a:endParaRPr lang="el-GR" sz="190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332BB0C8-2BFF-435F-A4A5-447B3200F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53" y="804977"/>
            <a:ext cx="6014185" cy="524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76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6D95AC9B-ACA5-47E2-B8EB-5BD6CBC54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l-GR" dirty="0">
                <a:solidFill>
                  <a:schemeClr val="bg1"/>
                </a:solidFill>
              </a:rPr>
              <a:t>Ατμόσφαιρα Ήλιου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B3D418B-7F6C-4B16-81E4-EC7991904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l-GR" sz="2000">
                <a:solidFill>
                  <a:schemeClr val="bg1">
                    <a:alpha val="60000"/>
                  </a:schemeClr>
                </a:solidFill>
              </a:rPr>
              <a:t>Πυρήνας</a:t>
            </a:r>
          </a:p>
          <a:p>
            <a:r>
              <a:rPr lang="el-GR" sz="2000">
                <a:solidFill>
                  <a:schemeClr val="bg1">
                    <a:alpha val="60000"/>
                  </a:schemeClr>
                </a:solidFill>
              </a:rPr>
              <a:t>Ραδιενεργή Ζώνη</a:t>
            </a:r>
          </a:p>
          <a:p>
            <a:r>
              <a:rPr lang="el-GR" sz="2000">
                <a:solidFill>
                  <a:schemeClr val="bg1">
                    <a:alpha val="60000"/>
                  </a:schemeClr>
                </a:solidFill>
              </a:rPr>
              <a:t>Ζώνη Μεταφοράς</a:t>
            </a:r>
          </a:p>
          <a:p>
            <a:r>
              <a:rPr lang="el-GR" sz="2000">
                <a:solidFill>
                  <a:schemeClr val="bg1">
                    <a:alpha val="60000"/>
                  </a:schemeClr>
                </a:solidFill>
              </a:rPr>
              <a:t>Φωτόσφαιρα </a:t>
            </a:r>
          </a:p>
          <a:p>
            <a:r>
              <a:rPr lang="el-GR" sz="2000">
                <a:solidFill>
                  <a:schemeClr val="bg1">
                    <a:alpha val="60000"/>
                  </a:schemeClr>
                </a:solidFill>
              </a:rPr>
              <a:t>Χρωμόσφαιρα</a:t>
            </a:r>
          </a:p>
          <a:p>
            <a:r>
              <a:rPr lang="el-GR" sz="2000">
                <a:solidFill>
                  <a:schemeClr val="bg1">
                    <a:alpha val="60000"/>
                  </a:schemeClr>
                </a:solidFill>
              </a:rPr>
              <a:t>Κορόνα </a:t>
            </a:r>
          </a:p>
          <a:p>
            <a:endParaRPr lang="el-GR" sz="200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E60A2F68-2C03-4AEA-A397-8F266CD35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53" y="1737511"/>
            <a:ext cx="6014185" cy="33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74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6D95AC9B-ACA5-47E2-B8EB-5BD6CBC54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4" y="643467"/>
            <a:ext cx="4772975" cy="1800526"/>
          </a:xfrm>
        </p:spPr>
        <p:txBody>
          <a:bodyPr>
            <a:normAutofit/>
          </a:bodyPr>
          <a:lstStyle/>
          <a:p>
            <a:r>
              <a:rPr lang="el-GR"/>
              <a:t>Διακύμανση Ακτινοβολίας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B3D418B-7F6C-4B16-81E4-EC7991904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824" y="2623381"/>
            <a:ext cx="4772974" cy="3553581"/>
          </a:xfrm>
        </p:spPr>
        <p:txBody>
          <a:bodyPr>
            <a:normAutofit/>
          </a:bodyPr>
          <a:lstStyle/>
          <a:p>
            <a:r>
              <a:rPr lang="el-GR" sz="2000"/>
              <a:t>Ημερήσια</a:t>
            </a:r>
          </a:p>
          <a:p>
            <a:r>
              <a:rPr lang="el-GR" sz="2000"/>
              <a:t>Εποχική</a:t>
            </a:r>
          </a:p>
          <a:p>
            <a:r>
              <a:rPr lang="el-GR" sz="2000"/>
              <a:t>Διακύμανση με βάση τις συντεταγμένες</a:t>
            </a:r>
          </a:p>
          <a:p>
            <a:endParaRPr lang="el-GR" sz="2000"/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389161CE-FA85-40AC-BB03-8E9E90BEF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076" y="643468"/>
            <a:ext cx="3462591" cy="2545005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D99AC87E-EEDF-410F-97E5-D5084716B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699" y="3657600"/>
            <a:ext cx="3447346" cy="258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05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9615E535-5A0D-4BE8-A71C-5CE941193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Εποχική Διακύμανση</a:t>
            </a:r>
          </a:p>
        </p:txBody>
      </p:sp>
      <p:pic>
        <p:nvPicPr>
          <p:cNvPr id="11" name="Θέση περιεχομένου 10">
            <a:extLst>
              <a:ext uri="{FF2B5EF4-FFF2-40B4-BE49-F238E27FC236}">
                <a16:creationId xmlns:a16="http://schemas.microsoft.com/office/drawing/2014/main" id="{B4C52470-E4F0-4264-9709-1E366DE79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996" y="1766312"/>
            <a:ext cx="6274296" cy="332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79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9615E535-5A0D-4BE8-A71C-5CE941193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Εποχική Διακύμανση</a:t>
            </a:r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B6115D38-C0A1-486F-A123-31A66CB9E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" r="1175" b="-2"/>
          <a:stretch/>
        </p:blipFill>
        <p:spPr>
          <a:xfrm>
            <a:off x="5320996" y="834658"/>
            <a:ext cx="6274296" cy="518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00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3885C83-39B0-408D-B424-52F4A354F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Διακύμανση Συντεταγμένων</a:t>
            </a:r>
          </a:p>
        </p:txBody>
      </p:sp>
      <p:pic>
        <p:nvPicPr>
          <p:cNvPr id="7" name="Θέση περιεχομένου 6">
            <a:extLst>
              <a:ext uri="{FF2B5EF4-FFF2-40B4-BE49-F238E27FC236}">
                <a16:creationId xmlns:a16="http://schemas.microsoft.com/office/drawing/2014/main" id="{BC58E522-B289-4E33-9ACC-91139E023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611" y="643467"/>
            <a:ext cx="5571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5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8CAE0C30-A5BA-4540-B6AF-A9B20E108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l-GR">
                <a:solidFill>
                  <a:schemeClr val="bg1"/>
                </a:solidFill>
              </a:rPr>
              <a:t>Τι είναι η ακτινοβολία;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CA4C2B9-64B8-4098-BD81-54485EB7A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l-GR" sz="2400"/>
              <a:t>Ακτινοβολία είναι η εκπομπή και διάδοση ενέργειας με ηλεκτρομαγνητικά κύματα είτε στο κενό είτε σε διαπερατό από την ακτινοβολία μέσο.</a:t>
            </a:r>
          </a:p>
          <a:p>
            <a:endParaRPr lang="el-GR" sz="2400"/>
          </a:p>
        </p:txBody>
      </p:sp>
    </p:spTree>
    <p:extLst>
      <p:ext uri="{BB962C8B-B14F-4D97-AF65-F5344CB8AC3E}">
        <p14:creationId xmlns:p14="http://schemas.microsoft.com/office/powerpoint/2010/main" val="2790453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792DF6-CC34-4DC4-9334-D43BB7836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34376" cy="6858000"/>
          </a:xfrm>
          <a:prstGeom prst="rect">
            <a:avLst/>
          </a:prstGeom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8CAE0C30-A5BA-4540-B6AF-A9B20E108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891539"/>
            <a:ext cx="3134807" cy="5071110"/>
          </a:xfrm>
        </p:spPr>
        <p:txBody>
          <a:bodyPr>
            <a:normAutofit/>
          </a:bodyPr>
          <a:lstStyle/>
          <a:p>
            <a:r>
              <a:rPr lang="el-GR" sz="3400" dirty="0">
                <a:solidFill>
                  <a:srgbClr val="FFFFFF"/>
                </a:solidFill>
              </a:rPr>
              <a:t>Χαρακτηριστικά ακτινοβολίας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B660204-C393-4F3C-8ACC-5771824A2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Θέση περιεχομένου 2">
            <a:extLst>
              <a:ext uri="{FF2B5EF4-FFF2-40B4-BE49-F238E27FC236}">
                <a16:creationId xmlns:a16="http://schemas.microsoft.com/office/drawing/2014/main" id="{BAC54CBD-B0E6-4021-A97B-F2345F9196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69215"/>
              </p:ext>
            </p:extLst>
          </p:nvPr>
        </p:nvGraphicFramePr>
        <p:xfrm>
          <a:off x="5261530" y="643467"/>
          <a:ext cx="6110962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836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48B4735-AAC1-4FCA-B552-0DA854402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l-GR">
                <a:solidFill>
                  <a:schemeClr val="bg1"/>
                </a:solidFill>
              </a:rPr>
              <a:t>Μήκος κύματος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286F83E7-AF95-49A3-9651-61881D4411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5051" y="2286000"/>
                <a:ext cx="3384000" cy="3844800"/>
              </a:xfrm>
            </p:spPr>
            <p:txBody>
              <a:bodyPr>
                <a:normAutofit/>
              </a:bodyPr>
              <a:lstStyle/>
              <a:p>
                <a:r>
                  <a:rPr lang="el-GR" sz="3200" dirty="0">
                    <a:solidFill>
                      <a:schemeClr val="bg1">
                        <a:alpha val="60000"/>
                      </a:schemeClr>
                    </a:solidFill>
                  </a:rPr>
                  <a:t>Μετριέται σε </a:t>
                </a:r>
                <a:r>
                  <a:rPr lang="en-US" sz="3200" dirty="0">
                    <a:solidFill>
                      <a:schemeClr val="bg1">
                        <a:alpha val="60000"/>
                      </a:schemeClr>
                    </a:solidFill>
                  </a:rPr>
                  <a:t>microns</a:t>
                </a:r>
                <a:endParaRPr lang="el-GR" sz="3200" dirty="0">
                  <a:solidFill>
                    <a:schemeClr val="bg1">
                      <a:alpha val="60000"/>
                    </a:schemeClr>
                  </a:solidFill>
                </a:endParaRPr>
              </a:p>
              <a:p>
                <a:r>
                  <a:rPr lang="el-GR" sz="3200" dirty="0">
                    <a:solidFill>
                      <a:schemeClr val="bg1">
                        <a:alpha val="60000"/>
                      </a:schemeClr>
                    </a:solidFill>
                  </a:rPr>
                  <a:t>Τύπος: λ=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3200" i="1">
                            <a:solidFill>
                              <a:schemeClr val="bg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>
                            <a:solidFill>
                              <a:schemeClr val="bg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3200" b="0" i="1">
                            <a:solidFill>
                              <a:schemeClr val="bg1">
                                <a:alpha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endParaRPr lang="en-US" sz="3200" dirty="0">
                  <a:solidFill>
                    <a:schemeClr val="bg1">
                      <a:alpha val="60000"/>
                    </a:schemeClr>
                  </a:solidFill>
                </a:endParaRPr>
              </a:p>
              <a:p>
                <a:endParaRPr lang="el-GR" sz="2000" dirty="0">
                  <a:solidFill>
                    <a:schemeClr val="bg1">
                      <a:alpha val="6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286F83E7-AF95-49A3-9651-61881D4411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5051" y="2286000"/>
                <a:ext cx="3384000" cy="3844800"/>
              </a:xfrm>
              <a:blipFill>
                <a:blip r:embed="rId2"/>
                <a:stretch>
                  <a:fillRect l="-4144" t="-332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Εικόνα 4">
            <a:extLst>
              <a:ext uri="{FF2B5EF4-FFF2-40B4-BE49-F238E27FC236}">
                <a16:creationId xmlns:a16="http://schemas.microsoft.com/office/drawing/2014/main" id="{A2B83596-B127-408C-8D49-8827EDF0F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53" y="1677369"/>
            <a:ext cx="6014185" cy="350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57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D654BAF-89DA-4D52-A791-C0AB014F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l-GR" dirty="0">
                <a:solidFill>
                  <a:schemeClr val="bg1"/>
                </a:solidFill>
              </a:rPr>
              <a:t>Ένταση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l-GR" dirty="0">
                <a:solidFill>
                  <a:schemeClr val="bg1"/>
                </a:solidFill>
              </a:rPr>
              <a:t>ακτινοβολίας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7025BA1-E261-4FCF-94E7-F3871B002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000" dirty="0">
                <a:solidFill>
                  <a:schemeClr val="bg1">
                    <a:alpha val="60000"/>
                  </a:schemeClr>
                </a:solidFill>
              </a:rPr>
              <a:t>Ένταση ακτινοβολίας είναι η ενέργεια που προσπίπτει σε στοιχειώδη χρόνο, στη μονάδα επιφάνειας από μία διεύθυνση σε στερεά γωνία δια την προβολή της επιφάνειας σε επίπεδο κάθετο προς την διεύθυνση.</a:t>
            </a:r>
          </a:p>
          <a:p>
            <a:endParaRPr lang="el-GR" sz="20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38E77C09-122A-41D2-AA80-C8619E656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53" y="2384035"/>
            <a:ext cx="6014185" cy="208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56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B2EBC25E-E88C-4058-85CA-BF01B25A7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l-GR">
                <a:solidFill>
                  <a:schemeClr val="bg1"/>
                </a:solidFill>
              </a:rPr>
              <a:t>Ικανότητα Εκπομπής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AB083AB-C8D9-460E-869B-61D544D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l-GR" sz="2000">
                <a:solidFill>
                  <a:schemeClr val="bg1">
                    <a:alpha val="60000"/>
                  </a:schemeClr>
                </a:solidFill>
                <a:effectLst/>
                <a:latin typeface="Arial" panose="020B0604020202020204" pitchFamily="34" charset="0"/>
              </a:rPr>
              <a:t>Ικανότητα εκπομπής για ορισμένο μήκος κύματος λ και ορισμένη θερμοκρασία Τ, είναι η ενέργεια που εκπέμπει το σώμα από την μονάδα επιφάνειας στην μονάδα του χρόνο</a:t>
            </a:r>
          </a:p>
          <a:p>
            <a:endParaRPr lang="el-GR" sz="200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C05E987D-D5F2-4048-8BE0-A6EDD282F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53" y="1414248"/>
            <a:ext cx="6014185" cy="402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570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8DEC96E4-3282-4884-B9A8-93FC6224E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Ηλεκτρομαγνητικό φάσμα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7E47006-4795-4B8D-A8C6-27CF88A45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l-GR" sz="2000" dirty="0">
                <a:solidFill>
                  <a:schemeClr val="bg1"/>
                </a:solidFill>
              </a:rPr>
              <a:t>Ραδιοκύματα</a:t>
            </a:r>
          </a:p>
          <a:p>
            <a:r>
              <a:rPr lang="el-GR" sz="2000" dirty="0">
                <a:solidFill>
                  <a:schemeClr val="bg1"/>
                </a:solidFill>
              </a:rPr>
              <a:t>Μικροκύματα</a:t>
            </a:r>
          </a:p>
          <a:p>
            <a:r>
              <a:rPr lang="el-GR" sz="2000" dirty="0">
                <a:solidFill>
                  <a:schemeClr val="bg1"/>
                </a:solidFill>
              </a:rPr>
              <a:t>Υπέρυθρη ακτινοβολία</a:t>
            </a:r>
          </a:p>
          <a:p>
            <a:r>
              <a:rPr lang="el-GR" sz="2000" dirty="0">
                <a:solidFill>
                  <a:schemeClr val="bg1"/>
                </a:solidFill>
              </a:rPr>
              <a:t>Ορατό φως</a:t>
            </a:r>
          </a:p>
          <a:p>
            <a:r>
              <a:rPr lang="el-GR" sz="2000" dirty="0">
                <a:solidFill>
                  <a:schemeClr val="bg1"/>
                </a:solidFill>
              </a:rPr>
              <a:t>Υπεριώδης ακτινοβολία</a:t>
            </a:r>
          </a:p>
          <a:p>
            <a:r>
              <a:rPr lang="el-GR" sz="2000" dirty="0">
                <a:solidFill>
                  <a:schemeClr val="bg1"/>
                </a:solidFill>
              </a:rPr>
              <a:t>Ακτίνες Χ</a:t>
            </a:r>
          </a:p>
          <a:p>
            <a:r>
              <a:rPr lang="el-GR" sz="2000" dirty="0">
                <a:solidFill>
                  <a:schemeClr val="bg1"/>
                </a:solidFill>
              </a:rPr>
              <a:t>Ακτίνες Υ</a:t>
            </a:r>
          </a:p>
          <a:p>
            <a:r>
              <a:rPr lang="el-GR" sz="2000" dirty="0">
                <a:solidFill>
                  <a:schemeClr val="bg1"/>
                </a:solidFill>
              </a:rPr>
              <a:t>Κοσμικές ακτίνες</a:t>
            </a:r>
          </a:p>
          <a:p>
            <a:endParaRPr lang="en-US" sz="20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A282275B-F4D4-4471-8D03-17CF6331A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53" y="1173681"/>
            <a:ext cx="6014185" cy="45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9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D46B2F0C-296B-4FDB-9211-3059D84B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Συνιστώσες Ηλιακής Ακτινοβολίας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2340056-F528-4B9E-89F3-61308FDE4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l-GR" sz="2000" dirty="0">
                <a:solidFill>
                  <a:schemeClr val="bg1"/>
                </a:solidFill>
              </a:rPr>
              <a:t>Διάχυτη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l-GR" sz="1600" dirty="0">
                <a:solidFill>
                  <a:schemeClr val="bg1"/>
                </a:solidFill>
              </a:rPr>
              <a:t>Είναι η ηλιακή ακτινοβολία η οποία φτάνει στην γη αφού έχει διασκορπιστεί από την άμεση.</a:t>
            </a:r>
          </a:p>
          <a:p>
            <a:r>
              <a:rPr lang="el-GR" sz="2000" dirty="0">
                <a:solidFill>
                  <a:schemeClr val="bg1"/>
                </a:solidFill>
              </a:rPr>
              <a:t>Άμεση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H </a:t>
            </a:r>
            <a:r>
              <a:rPr lang="el-GR" sz="1600" dirty="0">
                <a:solidFill>
                  <a:schemeClr val="bg1"/>
                </a:solidFill>
              </a:rPr>
              <a:t>ηλιακή ακτινοβολία η οποία προέρχεται κατευθείαν από τον ήλιο.</a:t>
            </a:r>
          </a:p>
          <a:p>
            <a:r>
              <a:rPr lang="el-GR" sz="2000" dirty="0">
                <a:solidFill>
                  <a:schemeClr val="bg1"/>
                </a:solidFill>
              </a:rPr>
              <a:t>Καθολική 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To </a:t>
            </a:r>
            <a:r>
              <a:rPr lang="el-GR" sz="1600" dirty="0">
                <a:solidFill>
                  <a:schemeClr val="bg1"/>
                </a:solidFill>
              </a:rPr>
              <a:t>άθροισμα της διάχυτης και της άμεσης ακτινοβολίας.</a:t>
            </a:r>
          </a:p>
          <a:p>
            <a:endParaRPr lang="en-US" sz="20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7" name="Θέση περιεχομένου 6" descr="Εικόνα που περιέχει χάρτης&#10;&#10;Περιγραφή που δημιουργήθηκε αυτόματα">
            <a:extLst>
              <a:ext uri="{FF2B5EF4-FFF2-40B4-BE49-F238E27FC236}">
                <a16:creationId xmlns:a16="http://schemas.microsoft.com/office/drawing/2014/main" id="{45C95CBE-16BD-4663-9B95-DB93D046A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53" y="833134"/>
            <a:ext cx="6014185" cy="519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29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923AC97-F764-4E61-B939-A55228A8A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  <a:prstGeom prst="ellipse">
            <a:avLst/>
          </a:prstGeom>
        </p:spPr>
        <p:txBody>
          <a:bodyPr anchor="t">
            <a:normAutofit/>
          </a:bodyPr>
          <a:lstStyle/>
          <a:p>
            <a:r>
              <a:rPr lang="el-GR" sz="3400">
                <a:solidFill>
                  <a:schemeClr val="bg1"/>
                </a:solidFill>
              </a:rPr>
              <a:t>Μεγέθη-Μονάδες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6C43DD-8A29-4F1C-81E0-98E34A4AA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l-GR" sz="2000" dirty="0">
                <a:solidFill>
                  <a:schemeClr val="bg1">
                    <a:alpha val="60000"/>
                  </a:schemeClr>
                </a:solidFill>
              </a:rPr>
              <a:t>Ένταση ακτινοβολίας</a:t>
            </a:r>
          </a:p>
          <a:p>
            <a:pPr lvl="1"/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Watt per square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metre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W/m</a:t>
            </a:r>
            <a:r>
              <a:rPr lang="en-US" sz="2000" baseline="30000" dirty="0">
                <a:solidFill>
                  <a:schemeClr val="bg1">
                    <a:alpha val="60000"/>
                  </a:schemeClr>
                </a:solidFill>
              </a:rPr>
              <a:t>2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= Wm</a:t>
            </a:r>
            <a:r>
              <a:rPr lang="en-US" sz="2000" baseline="30000" dirty="0">
                <a:solidFill>
                  <a:schemeClr val="bg1">
                    <a:alpha val="60000"/>
                  </a:schemeClr>
                </a:solidFill>
              </a:rPr>
              <a:t>−2</a:t>
            </a:r>
            <a:endParaRPr lang="en-US" sz="2000" dirty="0">
              <a:solidFill>
                <a:schemeClr val="bg1">
                  <a:alpha val="6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Langley J/m</a:t>
            </a:r>
            <a:r>
              <a:rPr lang="en-US" sz="2000" baseline="30000" dirty="0">
                <a:solidFill>
                  <a:schemeClr val="bg1">
                    <a:alpha val="60000"/>
                  </a:schemeClr>
                </a:solidFill>
              </a:rPr>
              <a:t>2</a:t>
            </a:r>
          </a:p>
          <a:p>
            <a:pPr lvl="1"/>
            <a:endParaRPr lang="el-GR" sz="2000" dirty="0">
              <a:solidFill>
                <a:schemeClr val="bg1">
                  <a:alpha val="60000"/>
                </a:schemeClr>
              </a:solidFill>
            </a:endParaRPr>
          </a:p>
          <a:p>
            <a:pPr marL="0" indent="0">
              <a:buNone/>
            </a:pPr>
            <a:endParaRPr lang="el-GR" sz="20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61C9AB5C-D829-47FA-8585-C69EBAE4D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53" y="1651674"/>
            <a:ext cx="6014185" cy="355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40508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9445</TotalTime>
  <Words>408</Words>
  <Application>Microsoft Office PowerPoint</Application>
  <PresentationFormat>Ευρεία οθόνη</PresentationFormat>
  <Paragraphs>71</Paragraphs>
  <Slides>18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Θέμα του Office</vt:lpstr>
      <vt:lpstr>Ηλιακή Ακτινοβολία</vt:lpstr>
      <vt:lpstr>Τι είναι η ακτινοβολία;</vt:lpstr>
      <vt:lpstr>Χαρακτηριστικά ακτινοβολίας</vt:lpstr>
      <vt:lpstr>Μήκος κύματος</vt:lpstr>
      <vt:lpstr>Ένταση ακτινοβολίας</vt:lpstr>
      <vt:lpstr>Ικανότητα Εκπομπής</vt:lpstr>
      <vt:lpstr>Ηλεκτρομαγνητικό φάσμα</vt:lpstr>
      <vt:lpstr>Συνιστώσες Ηλιακής Ακτινοβολίας</vt:lpstr>
      <vt:lpstr>Μεγέθη-Μονάδες</vt:lpstr>
      <vt:lpstr>Όργανα Μέτρησης</vt:lpstr>
      <vt:lpstr>Πυρανόμετρο</vt:lpstr>
      <vt:lpstr>Φωτοδίοδος</vt:lpstr>
      <vt:lpstr>Τροχιά Ηλίου</vt:lpstr>
      <vt:lpstr>Ατμόσφαιρα Ήλιου</vt:lpstr>
      <vt:lpstr>Διακύμανση Ακτινοβολίας</vt:lpstr>
      <vt:lpstr>Εποχική Διακύμανση</vt:lpstr>
      <vt:lpstr>Εποχική Διακύμανση</vt:lpstr>
      <vt:lpstr>Διακύμανση Συντεταγμένων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ΗΛΙΑΚΗ ΑΚΤΙΝΟΒΟΛΙΑ </dc:title>
  <dc:creator>Κυριακος Μαραντιδης</dc:creator>
  <cp:lastModifiedBy>Κυριακος Μαραντιδης</cp:lastModifiedBy>
  <cp:revision>67</cp:revision>
  <dcterms:created xsi:type="dcterms:W3CDTF">2021-04-01T11:53:53Z</dcterms:created>
  <dcterms:modified xsi:type="dcterms:W3CDTF">2021-05-27T07:53:19Z</dcterms:modified>
</cp:coreProperties>
</file>