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65"/>
  </p:notesMasterIdLst>
  <p:handoutMasterIdLst>
    <p:handoutMasterId r:id="rId66"/>
  </p:handoutMasterIdLst>
  <p:sldIdLst>
    <p:sldId id="256" r:id="rId2"/>
    <p:sldId id="269" r:id="rId3"/>
    <p:sldId id="270" r:id="rId4"/>
    <p:sldId id="271" r:id="rId5"/>
    <p:sldId id="274" r:id="rId6"/>
    <p:sldId id="318" r:id="rId7"/>
    <p:sldId id="275" r:id="rId8"/>
    <p:sldId id="276" r:id="rId9"/>
    <p:sldId id="305" r:id="rId10"/>
    <p:sldId id="273" r:id="rId11"/>
    <p:sldId id="280" r:id="rId12"/>
    <p:sldId id="277" r:id="rId13"/>
    <p:sldId id="278" r:id="rId14"/>
    <p:sldId id="306" r:id="rId15"/>
    <p:sldId id="307" r:id="rId16"/>
    <p:sldId id="309" r:id="rId17"/>
    <p:sldId id="310" r:id="rId18"/>
    <p:sldId id="311" r:id="rId19"/>
    <p:sldId id="312" r:id="rId20"/>
    <p:sldId id="304" r:id="rId21"/>
    <p:sldId id="313" r:id="rId22"/>
    <p:sldId id="291" r:id="rId23"/>
    <p:sldId id="314" r:id="rId24"/>
    <p:sldId id="315" r:id="rId25"/>
    <p:sldId id="316" r:id="rId26"/>
    <p:sldId id="317" r:id="rId27"/>
    <p:sldId id="319" r:id="rId28"/>
    <p:sldId id="320" r:id="rId29"/>
    <p:sldId id="321" r:id="rId30"/>
    <p:sldId id="323" r:id="rId31"/>
    <p:sldId id="322" r:id="rId32"/>
    <p:sldId id="327" r:id="rId33"/>
    <p:sldId id="331" r:id="rId34"/>
    <p:sldId id="326" r:id="rId35"/>
    <p:sldId id="332" r:id="rId36"/>
    <p:sldId id="333" r:id="rId37"/>
    <p:sldId id="334" r:id="rId38"/>
    <p:sldId id="335" r:id="rId39"/>
    <p:sldId id="336" r:id="rId40"/>
    <p:sldId id="337" r:id="rId41"/>
    <p:sldId id="338" r:id="rId42"/>
    <p:sldId id="339" r:id="rId43"/>
    <p:sldId id="340" r:id="rId44"/>
    <p:sldId id="328" r:id="rId45"/>
    <p:sldId id="341" r:id="rId46"/>
    <p:sldId id="356" r:id="rId47"/>
    <p:sldId id="343" r:id="rId48"/>
    <p:sldId id="344" r:id="rId49"/>
    <p:sldId id="345" r:id="rId50"/>
    <p:sldId id="346" r:id="rId51"/>
    <p:sldId id="347" r:id="rId52"/>
    <p:sldId id="348" r:id="rId53"/>
    <p:sldId id="349" r:id="rId54"/>
    <p:sldId id="355" r:id="rId55"/>
    <p:sldId id="354" r:id="rId56"/>
    <p:sldId id="330" r:id="rId57"/>
    <p:sldId id="357" r:id="rId58"/>
    <p:sldId id="358" r:id="rId59"/>
    <p:sldId id="353" r:id="rId60"/>
    <p:sldId id="300" r:id="rId61"/>
    <p:sldId id="350" r:id="rId62"/>
    <p:sldId id="351" r:id="rId63"/>
    <p:sldId id="352"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113" d="100"/>
          <a:sy n="113" d="100"/>
        </p:scale>
        <p:origin x="-150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14"/>
    </p:cViewPr>
  </p:sorterViewPr>
  <p:notesViewPr>
    <p:cSldViewPr>
      <p:cViewPr varScale="1">
        <p:scale>
          <a:sx n="83" d="100"/>
          <a:sy n="83" d="100"/>
        </p:scale>
        <p:origin x="-19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2DA25-CA38-49F1-AB90-A5EE190626E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l-GR"/>
        </a:p>
      </dgm:t>
    </dgm:pt>
    <dgm:pt modelId="{1BB67373-A5B6-451E-B036-399B21D0869D}">
      <dgm:prSet phldrT="[Text]" custT="1"/>
      <dgm:spPr/>
      <dgm:t>
        <a:bodyPr/>
        <a:lstStyle/>
        <a:p>
          <a:r>
            <a:rPr lang="el-GR" sz="1800" dirty="0"/>
            <a:t>Εξοικονόμηση Ενέργειας</a:t>
          </a:r>
        </a:p>
      </dgm:t>
    </dgm:pt>
    <dgm:pt modelId="{2803CFAC-69C2-4144-A7BB-4569B1838A20}" type="parTrans" cxnId="{0D3E2328-1424-452A-9704-614A4B3237D5}">
      <dgm:prSet/>
      <dgm:spPr/>
      <dgm:t>
        <a:bodyPr/>
        <a:lstStyle/>
        <a:p>
          <a:endParaRPr lang="el-GR"/>
        </a:p>
      </dgm:t>
    </dgm:pt>
    <dgm:pt modelId="{DC513E9D-551D-4F41-9022-83CD1644A99F}" type="sibTrans" cxnId="{0D3E2328-1424-452A-9704-614A4B3237D5}">
      <dgm:prSet/>
      <dgm:spPr/>
      <dgm:t>
        <a:bodyPr/>
        <a:lstStyle/>
        <a:p>
          <a:endParaRPr lang="el-GR"/>
        </a:p>
      </dgm:t>
    </dgm:pt>
    <dgm:pt modelId="{ACDBAD3D-F721-444B-806C-15761772E344}">
      <dgm:prSet phldrT="[Text]" custT="1"/>
      <dgm:spPr/>
      <dgm:t>
        <a:bodyPr/>
        <a:lstStyle/>
        <a:p>
          <a:r>
            <a:rPr lang="el-GR" sz="1800" dirty="0"/>
            <a:t>Ικανοποίηση χρηστών</a:t>
          </a:r>
        </a:p>
      </dgm:t>
    </dgm:pt>
    <dgm:pt modelId="{E364B271-95A3-40A7-87AA-6573F970C919}" type="parTrans" cxnId="{256D3921-03EC-4C06-9CCC-DB663DD74E8A}">
      <dgm:prSet/>
      <dgm:spPr/>
      <dgm:t>
        <a:bodyPr/>
        <a:lstStyle/>
        <a:p>
          <a:endParaRPr lang="el-GR"/>
        </a:p>
      </dgm:t>
    </dgm:pt>
    <dgm:pt modelId="{3AB9282C-5C3F-44BC-85DB-3DAEBDBF3B04}" type="sibTrans" cxnId="{256D3921-03EC-4C06-9CCC-DB663DD74E8A}">
      <dgm:prSet/>
      <dgm:spPr/>
      <dgm:t>
        <a:bodyPr/>
        <a:lstStyle/>
        <a:p>
          <a:endParaRPr lang="el-GR"/>
        </a:p>
      </dgm:t>
    </dgm:pt>
    <dgm:pt modelId="{24DC516A-7311-4D1B-B2CF-87A8A8027948}" type="pres">
      <dgm:prSet presAssocID="{32C2DA25-CA38-49F1-AB90-A5EE190626EC}" presName="compositeShape" presStyleCnt="0">
        <dgm:presLayoutVars>
          <dgm:chMax val="2"/>
          <dgm:dir/>
          <dgm:resizeHandles val="exact"/>
        </dgm:presLayoutVars>
      </dgm:prSet>
      <dgm:spPr/>
      <dgm:t>
        <a:bodyPr/>
        <a:lstStyle/>
        <a:p>
          <a:endParaRPr lang="el-GR"/>
        </a:p>
      </dgm:t>
    </dgm:pt>
    <dgm:pt modelId="{46B820A4-DF30-4C45-94FD-328D29527973}" type="pres">
      <dgm:prSet presAssocID="{32C2DA25-CA38-49F1-AB90-A5EE190626EC}" presName="divider" presStyleLbl="fgShp" presStyleIdx="0" presStyleCnt="1"/>
      <dgm:spPr/>
    </dgm:pt>
    <dgm:pt modelId="{DEDB2DD4-C0EA-4ACB-80AA-DCF6201E1E28}" type="pres">
      <dgm:prSet presAssocID="{1BB67373-A5B6-451E-B036-399B21D0869D}" presName="downArrow" presStyleLbl="node1" presStyleIdx="0" presStyleCnt="2"/>
      <dgm:spPr/>
    </dgm:pt>
    <dgm:pt modelId="{C10A7B62-4086-42A3-BD0F-8E6EA7A9A620}" type="pres">
      <dgm:prSet presAssocID="{1BB67373-A5B6-451E-B036-399B21D0869D}" presName="downArrowText" presStyleLbl="revTx" presStyleIdx="0" presStyleCnt="2" custScaleX="136363">
        <dgm:presLayoutVars>
          <dgm:bulletEnabled val="1"/>
        </dgm:presLayoutVars>
      </dgm:prSet>
      <dgm:spPr/>
      <dgm:t>
        <a:bodyPr/>
        <a:lstStyle/>
        <a:p>
          <a:endParaRPr lang="el-GR"/>
        </a:p>
      </dgm:t>
    </dgm:pt>
    <dgm:pt modelId="{56C0262E-4B84-4877-A77F-53488E8CA3E8}" type="pres">
      <dgm:prSet presAssocID="{ACDBAD3D-F721-444B-806C-15761772E344}" presName="upArrow" presStyleLbl="node1" presStyleIdx="1" presStyleCnt="2"/>
      <dgm:spPr/>
    </dgm:pt>
    <dgm:pt modelId="{43324528-1898-42AA-A4D6-3F219A6C05B5}" type="pres">
      <dgm:prSet presAssocID="{ACDBAD3D-F721-444B-806C-15761772E344}" presName="upArrowText" presStyleLbl="revTx" presStyleIdx="1" presStyleCnt="2" custScaleX="141975">
        <dgm:presLayoutVars>
          <dgm:bulletEnabled val="1"/>
        </dgm:presLayoutVars>
      </dgm:prSet>
      <dgm:spPr/>
      <dgm:t>
        <a:bodyPr/>
        <a:lstStyle/>
        <a:p>
          <a:endParaRPr lang="el-GR"/>
        </a:p>
      </dgm:t>
    </dgm:pt>
  </dgm:ptLst>
  <dgm:cxnLst>
    <dgm:cxn modelId="{0D3E2328-1424-452A-9704-614A4B3237D5}" srcId="{32C2DA25-CA38-49F1-AB90-A5EE190626EC}" destId="{1BB67373-A5B6-451E-B036-399B21D0869D}" srcOrd="0" destOrd="0" parTransId="{2803CFAC-69C2-4144-A7BB-4569B1838A20}" sibTransId="{DC513E9D-551D-4F41-9022-83CD1644A99F}"/>
    <dgm:cxn modelId="{407C48DD-4D67-4A1C-ADB6-003024538BEA}" type="presOf" srcId="{32C2DA25-CA38-49F1-AB90-A5EE190626EC}" destId="{24DC516A-7311-4D1B-B2CF-87A8A8027948}" srcOrd="0" destOrd="0" presId="urn:microsoft.com/office/officeart/2005/8/layout/arrow3"/>
    <dgm:cxn modelId="{4FC1C85F-88EB-45FD-A952-AC336CC31761}" type="presOf" srcId="{ACDBAD3D-F721-444B-806C-15761772E344}" destId="{43324528-1898-42AA-A4D6-3F219A6C05B5}" srcOrd="0" destOrd="0" presId="urn:microsoft.com/office/officeart/2005/8/layout/arrow3"/>
    <dgm:cxn modelId="{FFEAEA1A-EC62-400C-A703-E64B74E13DAB}" type="presOf" srcId="{1BB67373-A5B6-451E-B036-399B21D0869D}" destId="{C10A7B62-4086-42A3-BD0F-8E6EA7A9A620}" srcOrd="0" destOrd="0" presId="urn:microsoft.com/office/officeart/2005/8/layout/arrow3"/>
    <dgm:cxn modelId="{256D3921-03EC-4C06-9CCC-DB663DD74E8A}" srcId="{32C2DA25-CA38-49F1-AB90-A5EE190626EC}" destId="{ACDBAD3D-F721-444B-806C-15761772E344}" srcOrd="1" destOrd="0" parTransId="{E364B271-95A3-40A7-87AA-6573F970C919}" sibTransId="{3AB9282C-5C3F-44BC-85DB-3DAEBDBF3B04}"/>
    <dgm:cxn modelId="{C79A1B7A-D28E-4573-81BA-144216D9DFA3}" type="presParOf" srcId="{24DC516A-7311-4D1B-B2CF-87A8A8027948}" destId="{46B820A4-DF30-4C45-94FD-328D29527973}" srcOrd="0" destOrd="0" presId="urn:microsoft.com/office/officeart/2005/8/layout/arrow3"/>
    <dgm:cxn modelId="{25AF6FD5-F2BB-4516-A020-C9047E7A84EE}" type="presParOf" srcId="{24DC516A-7311-4D1B-B2CF-87A8A8027948}" destId="{DEDB2DD4-C0EA-4ACB-80AA-DCF6201E1E28}" srcOrd="1" destOrd="0" presId="urn:microsoft.com/office/officeart/2005/8/layout/arrow3"/>
    <dgm:cxn modelId="{A87D2EAD-7126-4912-97D7-570FB45BA457}" type="presParOf" srcId="{24DC516A-7311-4D1B-B2CF-87A8A8027948}" destId="{C10A7B62-4086-42A3-BD0F-8E6EA7A9A620}" srcOrd="2" destOrd="0" presId="urn:microsoft.com/office/officeart/2005/8/layout/arrow3"/>
    <dgm:cxn modelId="{15900BF9-5810-4417-9211-73A69D91FE3D}" type="presParOf" srcId="{24DC516A-7311-4D1B-B2CF-87A8A8027948}" destId="{56C0262E-4B84-4877-A77F-53488E8CA3E8}" srcOrd="3" destOrd="0" presId="urn:microsoft.com/office/officeart/2005/8/layout/arrow3"/>
    <dgm:cxn modelId="{CCE440D6-5E7B-4AD9-BC78-B266D0A371C4}" type="presParOf" srcId="{24DC516A-7311-4D1B-B2CF-87A8A8027948}" destId="{43324528-1898-42AA-A4D6-3F219A6C05B5}"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65083-0C4E-4D9E-9826-D7A8AD396C87}" type="doc">
      <dgm:prSet loTypeId="urn:microsoft.com/office/officeart/2005/8/layout/process1" loCatId="process" qsTypeId="urn:microsoft.com/office/officeart/2005/8/quickstyle/simple1" qsCatId="simple" csTypeId="urn:microsoft.com/office/officeart/2005/8/colors/accent1_2" csCatId="accent1" phldr="1"/>
      <dgm:spPr/>
    </dgm:pt>
    <dgm:pt modelId="{F6F3B7B7-05E4-4166-98B5-EC6C6D11D9AC}">
      <dgm:prSet phldrT="[Text]" custT="1"/>
      <dgm:spPr>
        <a:solidFill>
          <a:schemeClr val="accent1">
            <a:lumMod val="60000"/>
            <a:lumOff val="40000"/>
          </a:schemeClr>
        </a:solidFill>
      </dgm:spPr>
      <dgm:t>
        <a:bodyPr/>
        <a:lstStyle/>
        <a:p>
          <a:r>
            <a:rPr lang="el-GR" sz="1800" baseline="0" dirty="0">
              <a:solidFill>
                <a:schemeClr val="tx1"/>
              </a:solidFill>
            </a:rPr>
            <a:t>Εσωτερική Ένταση Φωτισμού / Ανά εξωτερική συνθήκη</a:t>
          </a:r>
        </a:p>
      </dgm:t>
    </dgm:pt>
    <dgm:pt modelId="{9EEDFE33-B3DB-4280-A4B5-BEEB91383E5B}" type="parTrans" cxnId="{3D018118-CF33-4A57-B605-B59CDF4702F3}">
      <dgm:prSet/>
      <dgm:spPr/>
      <dgm:t>
        <a:bodyPr/>
        <a:lstStyle/>
        <a:p>
          <a:endParaRPr lang="el-GR"/>
        </a:p>
      </dgm:t>
    </dgm:pt>
    <dgm:pt modelId="{284E73E1-6CD3-41D8-B798-78718EA68662}" type="sibTrans" cxnId="{3D018118-CF33-4A57-B605-B59CDF4702F3}">
      <dgm:prSet/>
      <dgm:spPr/>
      <dgm:t>
        <a:bodyPr/>
        <a:lstStyle/>
        <a:p>
          <a:endParaRPr lang="el-GR"/>
        </a:p>
      </dgm:t>
    </dgm:pt>
    <dgm:pt modelId="{52560288-2334-49A8-B51C-0597B0CCBEE9}">
      <dgm:prSet phldrT="[Text]" custT="1"/>
      <dgm:spPr>
        <a:solidFill>
          <a:schemeClr val="accent1">
            <a:lumMod val="60000"/>
            <a:lumOff val="40000"/>
          </a:schemeClr>
        </a:solidFill>
      </dgm:spPr>
      <dgm:t>
        <a:bodyPr/>
        <a:lstStyle/>
        <a:p>
          <a:r>
            <a:rPr lang="el-GR" sz="1800" baseline="0" dirty="0">
              <a:solidFill>
                <a:schemeClr val="tx1"/>
              </a:solidFill>
            </a:rPr>
            <a:t>Όχληση ή Άνεση Χρήστη </a:t>
          </a:r>
        </a:p>
        <a:p>
          <a:r>
            <a:rPr lang="el-GR" sz="1800" baseline="0" dirty="0">
              <a:solidFill>
                <a:schemeClr val="tx1"/>
              </a:solidFill>
            </a:rPr>
            <a:t>Πρόβλεψη Δράσεων</a:t>
          </a:r>
        </a:p>
      </dgm:t>
    </dgm:pt>
    <dgm:pt modelId="{21CDCE08-056C-42B0-87B8-A07EEA6B695F}" type="parTrans" cxnId="{AB46A1E6-91F9-4663-B60A-60E7E3E52515}">
      <dgm:prSet/>
      <dgm:spPr/>
      <dgm:t>
        <a:bodyPr/>
        <a:lstStyle/>
        <a:p>
          <a:endParaRPr lang="el-GR"/>
        </a:p>
      </dgm:t>
    </dgm:pt>
    <dgm:pt modelId="{18B11F9A-8568-481F-BC89-A6E993855A09}" type="sibTrans" cxnId="{AB46A1E6-91F9-4663-B60A-60E7E3E52515}">
      <dgm:prSet/>
      <dgm:spPr/>
      <dgm:t>
        <a:bodyPr/>
        <a:lstStyle/>
        <a:p>
          <a:endParaRPr lang="el-GR"/>
        </a:p>
      </dgm:t>
    </dgm:pt>
    <dgm:pt modelId="{FC690597-5ECB-4614-A90E-36FC7FA487AB}">
      <dgm:prSet phldrT="[Text]" custT="1"/>
      <dgm:spPr>
        <a:solidFill>
          <a:schemeClr val="accent1">
            <a:lumMod val="60000"/>
            <a:lumOff val="40000"/>
          </a:schemeClr>
        </a:solidFill>
      </dgm:spPr>
      <dgm:t>
        <a:bodyPr/>
        <a:lstStyle/>
        <a:p>
          <a:r>
            <a:rPr lang="el-GR" sz="1800" baseline="0" dirty="0">
              <a:solidFill>
                <a:schemeClr val="tx1"/>
              </a:solidFill>
            </a:rPr>
            <a:t>Ρύθμιση τεχνητού φωτισμού και περσίδων για βέλτιστη ένταση φωτισμού</a:t>
          </a:r>
        </a:p>
      </dgm:t>
    </dgm:pt>
    <dgm:pt modelId="{0D8F0DBB-F1A1-4ABE-A571-EB76754611F0}" type="parTrans" cxnId="{AF0A20B1-B3FB-4DAA-B2D9-8F3C8936C6F4}">
      <dgm:prSet/>
      <dgm:spPr/>
      <dgm:t>
        <a:bodyPr/>
        <a:lstStyle/>
        <a:p>
          <a:endParaRPr lang="el-GR"/>
        </a:p>
      </dgm:t>
    </dgm:pt>
    <dgm:pt modelId="{28967630-35AD-4B53-A31D-A299B0B92E55}" type="sibTrans" cxnId="{AF0A20B1-B3FB-4DAA-B2D9-8F3C8936C6F4}">
      <dgm:prSet/>
      <dgm:spPr/>
      <dgm:t>
        <a:bodyPr/>
        <a:lstStyle/>
        <a:p>
          <a:endParaRPr lang="el-GR"/>
        </a:p>
      </dgm:t>
    </dgm:pt>
    <dgm:pt modelId="{88BB5041-368C-45D9-9C80-A0B15A957FFA}" type="pres">
      <dgm:prSet presAssocID="{88C65083-0C4E-4D9E-9826-D7A8AD396C87}" presName="Name0" presStyleCnt="0">
        <dgm:presLayoutVars>
          <dgm:dir/>
          <dgm:resizeHandles val="exact"/>
        </dgm:presLayoutVars>
      </dgm:prSet>
      <dgm:spPr/>
    </dgm:pt>
    <dgm:pt modelId="{1B623321-8071-4C4B-BC78-844375D8A919}" type="pres">
      <dgm:prSet presAssocID="{F6F3B7B7-05E4-4166-98B5-EC6C6D11D9AC}" presName="node" presStyleLbl="node1" presStyleIdx="0" presStyleCnt="3">
        <dgm:presLayoutVars>
          <dgm:bulletEnabled val="1"/>
        </dgm:presLayoutVars>
      </dgm:prSet>
      <dgm:spPr/>
      <dgm:t>
        <a:bodyPr/>
        <a:lstStyle/>
        <a:p>
          <a:endParaRPr lang="el-GR"/>
        </a:p>
      </dgm:t>
    </dgm:pt>
    <dgm:pt modelId="{3B5732E8-F649-4F8F-B948-3609238DA1A7}" type="pres">
      <dgm:prSet presAssocID="{284E73E1-6CD3-41D8-B798-78718EA68662}" presName="sibTrans" presStyleLbl="sibTrans2D1" presStyleIdx="0" presStyleCnt="2"/>
      <dgm:spPr/>
      <dgm:t>
        <a:bodyPr/>
        <a:lstStyle/>
        <a:p>
          <a:endParaRPr lang="el-GR"/>
        </a:p>
      </dgm:t>
    </dgm:pt>
    <dgm:pt modelId="{9D6B24DC-1178-44AB-BBAD-34CD5A193608}" type="pres">
      <dgm:prSet presAssocID="{284E73E1-6CD3-41D8-B798-78718EA68662}" presName="connectorText" presStyleLbl="sibTrans2D1" presStyleIdx="0" presStyleCnt="2"/>
      <dgm:spPr/>
      <dgm:t>
        <a:bodyPr/>
        <a:lstStyle/>
        <a:p>
          <a:endParaRPr lang="el-GR"/>
        </a:p>
      </dgm:t>
    </dgm:pt>
    <dgm:pt modelId="{8996DD38-AF90-4C22-A1A8-E54A78B015C0}" type="pres">
      <dgm:prSet presAssocID="{52560288-2334-49A8-B51C-0597B0CCBEE9}" presName="node" presStyleLbl="node1" presStyleIdx="1" presStyleCnt="3">
        <dgm:presLayoutVars>
          <dgm:bulletEnabled val="1"/>
        </dgm:presLayoutVars>
      </dgm:prSet>
      <dgm:spPr/>
      <dgm:t>
        <a:bodyPr/>
        <a:lstStyle/>
        <a:p>
          <a:endParaRPr lang="el-GR"/>
        </a:p>
      </dgm:t>
    </dgm:pt>
    <dgm:pt modelId="{493F4D26-7C9A-4545-8516-AF12BB01CB6F}" type="pres">
      <dgm:prSet presAssocID="{18B11F9A-8568-481F-BC89-A6E993855A09}" presName="sibTrans" presStyleLbl="sibTrans2D1" presStyleIdx="1" presStyleCnt="2"/>
      <dgm:spPr/>
      <dgm:t>
        <a:bodyPr/>
        <a:lstStyle/>
        <a:p>
          <a:endParaRPr lang="el-GR"/>
        </a:p>
      </dgm:t>
    </dgm:pt>
    <dgm:pt modelId="{694EC00A-4560-49D0-85FB-8ADFBE577F3B}" type="pres">
      <dgm:prSet presAssocID="{18B11F9A-8568-481F-BC89-A6E993855A09}" presName="connectorText" presStyleLbl="sibTrans2D1" presStyleIdx="1" presStyleCnt="2"/>
      <dgm:spPr/>
      <dgm:t>
        <a:bodyPr/>
        <a:lstStyle/>
        <a:p>
          <a:endParaRPr lang="el-GR"/>
        </a:p>
      </dgm:t>
    </dgm:pt>
    <dgm:pt modelId="{6FFC1BE7-5F58-49C4-8A0F-B39EE2667A30}" type="pres">
      <dgm:prSet presAssocID="{FC690597-5ECB-4614-A90E-36FC7FA487AB}" presName="node" presStyleLbl="node1" presStyleIdx="2" presStyleCnt="3">
        <dgm:presLayoutVars>
          <dgm:bulletEnabled val="1"/>
        </dgm:presLayoutVars>
      </dgm:prSet>
      <dgm:spPr/>
      <dgm:t>
        <a:bodyPr/>
        <a:lstStyle/>
        <a:p>
          <a:endParaRPr lang="el-GR"/>
        </a:p>
      </dgm:t>
    </dgm:pt>
  </dgm:ptLst>
  <dgm:cxnLst>
    <dgm:cxn modelId="{AF0A20B1-B3FB-4DAA-B2D9-8F3C8936C6F4}" srcId="{88C65083-0C4E-4D9E-9826-D7A8AD396C87}" destId="{FC690597-5ECB-4614-A90E-36FC7FA487AB}" srcOrd="2" destOrd="0" parTransId="{0D8F0DBB-F1A1-4ABE-A571-EB76754611F0}" sibTransId="{28967630-35AD-4B53-A31D-A299B0B92E55}"/>
    <dgm:cxn modelId="{D672E37D-6B29-4E1F-954E-43AB43BE1BE1}" type="presOf" srcId="{18B11F9A-8568-481F-BC89-A6E993855A09}" destId="{694EC00A-4560-49D0-85FB-8ADFBE577F3B}" srcOrd="1" destOrd="0" presId="urn:microsoft.com/office/officeart/2005/8/layout/process1"/>
    <dgm:cxn modelId="{66F1DBD7-2DC4-450F-A92F-D6793302A613}" type="presOf" srcId="{18B11F9A-8568-481F-BC89-A6E993855A09}" destId="{493F4D26-7C9A-4545-8516-AF12BB01CB6F}" srcOrd="0" destOrd="0" presId="urn:microsoft.com/office/officeart/2005/8/layout/process1"/>
    <dgm:cxn modelId="{A0C7C31A-FD2E-466E-B89A-4A0550435831}" type="presOf" srcId="{88C65083-0C4E-4D9E-9826-D7A8AD396C87}" destId="{88BB5041-368C-45D9-9C80-A0B15A957FFA}" srcOrd="0" destOrd="0" presId="urn:microsoft.com/office/officeart/2005/8/layout/process1"/>
    <dgm:cxn modelId="{3D018118-CF33-4A57-B605-B59CDF4702F3}" srcId="{88C65083-0C4E-4D9E-9826-D7A8AD396C87}" destId="{F6F3B7B7-05E4-4166-98B5-EC6C6D11D9AC}" srcOrd="0" destOrd="0" parTransId="{9EEDFE33-B3DB-4280-A4B5-BEEB91383E5B}" sibTransId="{284E73E1-6CD3-41D8-B798-78718EA68662}"/>
    <dgm:cxn modelId="{84E7F222-D302-4B11-912F-2D0ED1C4FA73}" type="presOf" srcId="{F6F3B7B7-05E4-4166-98B5-EC6C6D11D9AC}" destId="{1B623321-8071-4C4B-BC78-844375D8A919}" srcOrd="0" destOrd="0" presId="urn:microsoft.com/office/officeart/2005/8/layout/process1"/>
    <dgm:cxn modelId="{2A703DCC-6185-49F8-9EF1-191228610EF6}" type="presOf" srcId="{FC690597-5ECB-4614-A90E-36FC7FA487AB}" destId="{6FFC1BE7-5F58-49C4-8A0F-B39EE2667A30}" srcOrd="0" destOrd="0" presId="urn:microsoft.com/office/officeart/2005/8/layout/process1"/>
    <dgm:cxn modelId="{E3D46928-E49A-4847-BF9C-2A56B361545E}" type="presOf" srcId="{284E73E1-6CD3-41D8-B798-78718EA68662}" destId="{3B5732E8-F649-4F8F-B948-3609238DA1A7}" srcOrd="0" destOrd="0" presId="urn:microsoft.com/office/officeart/2005/8/layout/process1"/>
    <dgm:cxn modelId="{AB46A1E6-91F9-4663-B60A-60E7E3E52515}" srcId="{88C65083-0C4E-4D9E-9826-D7A8AD396C87}" destId="{52560288-2334-49A8-B51C-0597B0CCBEE9}" srcOrd="1" destOrd="0" parTransId="{21CDCE08-056C-42B0-87B8-A07EEA6B695F}" sibTransId="{18B11F9A-8568-481F-BC89-A6E993855A09}"/>
    <dgm:cxn modelId="{E1C381BF-F3E2-4FA2-B0E7-E5CBC2885E65}" type="presOf" srcId="{52560288-2334-49A8-B51C-0597B0CCBEE9}" destId="{8996DD38-AF90-4C22-A1A8-E54A78B015C0}" srcOrd="0" destOrd="0" presId="urn:microsoft.com/office/officeart/2005/8/layout/process1"/>
    <dgm:cxn modelId="{4E7DA10E-F9FA-40CC-8513-28F5E86C4488}" type="presOf" srcId="{284E73E1-6CD3-41D8-B798-78718EA68662}" destId="{9D6B24DC-1178-44AB-BBAD-34CD5A193608}" srcOrd="1" destOrd="0" presId="urn:microsoft.com/office/officeart/2005/8/layout/process1"/>
    <dgm:cxn modelId="{DB739309-9737-4A8E-8D77-5CF3D84C3ACF}" type="presParOf" srcId="{88BB5041-368C-45D9-9C80-A0B15A957FFA}" destId="{1B623321-8071-4C4B-BC78-844375D8A919}" srcOrd="0" destOrd="0" presId="urn:microsoft.com/office/officeart/2005/8/layout/process1"/>
    <dgm:cxn modelId="{B79D1ED7-2DF7-4209-8AC7-BF5BE54AEDF4}" type="presParOf" srcId="{88BB5041-368C-45D9-9C80-A0B15A957FFA}" destId="{3B5732E8-F649-4F8F-B948-3609238DA1A7}" srcOrd="1" destOrd="0" presId="urn:microsoft.com/office/officeart/2005/8/layout/process1"/>
    <dgm:cxn modelId="{47F0839B-6C77-4586-81EF-A7897BCA3EDD}" type="presParOf" srcId="{3B5732E8-F649-4F8F-B948-3609238DA1A7}" destId="{9D6B24DC-1178-44AB-BBAD-34CD5A193608}" srcOrd="0" destOrd="0" presId="urn:microsoft.com/office/officeart/2005/8/layout/process1"/>
    <dgm:cxn modelId="{8E868FF5-9BCA-4C7D-BB25-7CF5D6437A36}" type="presParOf" srcId="{88BB5041-368C-45D9-9C80-A0B15A957FFA}" destId="{8996DD38-AF90-4C22-A1A8-E54A78B015C0}" srcOrd="2" destOrd="0" presId="urn:microsoft.com/office/officeart/2005/8/layout/process1"/>
    <dgm:cxn modelId="{63F69FA8-CB02-4FD7-820C-244183F5115F}" type="presParOf" srcId="{88BB5041-368C-45D9-9C80-A0B15A957FFA}" destId="{493F4D26-7C9A-4545-8516-AF12BB01CB6F}" srcOrd="3" destOrd="0" presId="urn:microsoft.com/office/officeart/2005/8/layout/process1"/>
    <dgm:cxn modelId="{5DC0B505-54E3-4B32-B364-8A5EE21DAAC2}" type="presParOf" srcId="{493F4D26-7C9A-4545-8516-AF12BB01CB6F}" destId="{694EC00A-4560-49D0-85FB-8ADFBE577F3B}" srcOrd="0" destOrd="0" presId="urn:microsoft.com/office/officeart/2005/8/layout/process1"/>
    <dgm:cxn modelId="{08EE8C5B-6570-4B17-9306-F69D17DAB1B7}" type="presParOf" srcId="{88BB5041-368C-45D9-9C80-A0B15A957FFA}" destId="{6FFC1BE7-5F58-49C4-8A0F-B39EE2667A3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3FD220-CEC6-4B3E-8C63-141AD1C43B45}"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l-GR"/>
        </a:p>
      </dgm:t>
    </dgm:pt>
    <dgm:pt modelId="{9ED8091E-3583-493D-A033-506DB95865D5}">
      <dgm:prSet phldrT="[Text]"/>
      <dgm:spPr>
        <a:solidFill>
          <a:schemeClr val="accent1">
            <a:lumMod val="60000"/>
            <a:lumOff val="40000"/>
          </a:schemeClr>
        </a:solidFill>
      </dgm:spPr>
      <dgm:t>
        <a:bodyPr/>
        <a:lstStyle/>
        <a:p>
          <a:r>
            <a:rPr lang="el-GR" dirty="0">
              <a:solidFill>
                <a:schemeClr val="tx1"/>
              </a:solidFill>
              <a:latin typeface="+mn-lt"/>
            </a:rPr>
            <a:t>Χρήστες υπό τις ίδιες αντικειμενικές συνθήκες παρουσιάζουν στην πράξη διαφορετική </a:t>
          </a:r>
          <a:r>
            <a:rPr lang="el-GR" dirty="0">
              <a:solidFill>
                <a:schemeClr val="accent2"/>
              </a:solidFill>
              <a:latin typeface="+mn-lt"/>
            </a:rPr>
            <a:t>συμπεριφορά</a:t>
          </a:r>
          <a:r>
            <a:rPr lang="el-GR" dirty="0">
              <a:solidFill>
                <a:schemeClr val="tx1"/>
              </a:solidFill>
              <a:latin typeface="+mn-lt"/>
            </a:rPr>
            <a:t>.</a:t>
          </a:r>
          <a:endParaRPr lang="el-GR" dirty="0">
            <a:solidFill>
              <a:schemeClr val="tx1"/>
            </a:solidFill>
          </a:endParaRPr>
        </a:p>
      </dgm:t>
    </dgm:pt>
    <dgm:pt modelId="{1E6FD6FB-2AB2-4E77-9E2E-CBC11316243D}" type="parTrans" cxnId="{75E33679-5852-496E-AF95-18AA3CCCA026}">
      <dgm:prSet/>
      <dgm:spPr/>
      <dgm:t>
        <a:bodyPr/>
        <a:lstStyle/>
        <a:p>
          <a:endParaRPr lang="el-GR"/>
        </a:p>
      </dgm:t>
    </dgm:pt>
    <dgm:pt modelId="{7599E3A8-1156-4F16-8903-9FAEA33D5004}" type="sibTrans" cxnId="{75E33679-5852-496E-AF95-18AA3CCCA026}">
      <dgm:prSet/>
      <dgm:spPr/>
      <dgm:t>
        <a:bodyPr/>
        <a:lstStyle/>
        <a:p>
          <a:endParaRPr lang="el-GR"/>
        </a:p>
      </dgm:t>
    </dgm:pt>
    <dgm:pt modelId="{09EE828D-6967-4212-873D-6E2B3B530ADA}">
      <dgm:prSet phldrT="[Text]"/>
      <dgm:spPr>
        <a:solidFill>
          <a:schemeClr val="accent1">
            <a:lumMod val="60000"/>
            <a:lumOff val="40000"/>
          </a:schemeClr>
        </a:solidFill>
      </dgm:spPr>
      <dgm:t>
        <a:bodyPr/>
        <a:lstStyle/>
        <a:p>
          <a:r>
            <a:rPr lang="el-GR" dirty="0">
              <a:solidFill>
                <a:schemeClr val="tx1"/>
              </a:solidFill>
              <a:latin typeface="+mn-lt"/>
            </a:rPr>
            <a:t>Τα δομικά χαρακτηριστικά ενός κτιρίου καθώς και ο τύπος της εργασίας που εκτελείται </a:t>
          </a:r>
          <a:r>
            <a:rPr lang="el-GR" dirty="0">
              <a:solidFill>
                <a:schemeClr val="accent2"/>
              </a:solidFill>
              <a:latin typeface="+mn-lt"/>
            </a:rPr>
            <a:t>δεν επαρκούν</a:t>
          </a:r>
          <a:r>
            <a:rPr lang="el-GR" dirty="0">
              <a:solidFill>
                <a:schemeClr val="tx1"/>
              </a:solidFill>
              <a:latin typeface="+mn-lt"/>
            </a:rPr>
            <a:t> για να καθορίσουν την βέλτιστη ένταση φωτισμού στην επιφάνεια εργασίας.</a:t>
          </a:r>
          <a:endParaRPr lang="el-GR" dirty="0">
            <a:solidFill>
              <a:schemeClr val="tx1"/>
            </a:solidFill>
          </a:endParaRPr>
        </a:p>
      </dgm:t>
    </dgm:pt>
    <dgm:pt modelId="{DB8C43E5-402E-4326-BB99-779D55B15BFE}" type="parTrans" cxnId="{CEC2D9CE-9F4C-4F9F-BCB7-2F810AD05239}">
      <dgm:prSet/>
      <dgm:spPr/>
      <dgm:t>
        <a:bodyPr/>
        <a:lstStyle/>
        <a:p>
          <a:endParaRPr lang="el-GR"/>
        </a:p>
      </dgm:t>
    </dgm:pt>
    <dgm:pt modelId="{94487F90-FF7C-4513-8B85-F28C1C00E851}" type="sibTrans" cxnId="{CEC2D9CE-9F4C-4F9F-BCB7-2F810AD05239}">
      <dgm:prSet/>
      <dgm:spPr/>
      <dgm:t>
        <a:bodyPr/>
        <a:lstStyle/>
        <a:p>
          <a:endParaRPr lang="el-GR"/>
        </a:p>
      </dgm:t>
    </dgm:pt>
    <dgm:pt modelId="{B772EEC9-557B-4662-932F-2E6B99353113}">
      <dgm:prSet phldrT="[Text]"/>
      <dgm:spPr>
        <a:solidFill>
          <a:schemeClr val="accent1">
            <a:lumMod val="60000"/>
            <a:lumOff val="40000"/>
          </a:schemeClr>
        </a:solidFill>
      </dgm:spPr>
      <dgm:t>
        <a:bodyPr/>
        <a:lstStyle/>
        <a:p>
          <a:r>
            <a:rPr lang="el-GR" dirty="0">
              <a:solidFill>
                <a:schemeClr val="tx1"/>
              </a:solidFill>
              <a:latin typeface="+mn-lt"/>
            </a:rPr>
            <a:t>Κάθε χρήστης, ή ομάδα χρηστών, τείνει να παρουσιάζει εποχική συμπεριφορά και άρα μπορεί να </a:t>
          </a:r>
          <a:r>
            <a:rPr lang="el-GR" dirty="0">
              <a:solidFill>
                <a:schemeClr val="accent2"/>
              </a:solidFill>
              <a:latin typeface="+mn-lt"/>
            </a:rPr>
            <a:t>μοντελοποιηθεί</a:t>
          </a:r>
          <a:r>
            <a:rPr lang="el-GR" dirty="0">
              <a:solidFill>
                <a:schemeClr val="tx1"/>
              </a:solidFill>
              <a:latin typeface="+mn-lt"/>
            </a:rPr>
            <a:t> και να προβλεφθεί</a:t>
          </a:r>
          <a:endParaRPr lang="el-GR" dirty="0">
            <a:solidFill>
              <a:schemeClr val="tx1"/>
            </a:solidFill>
          </a:endParaRPr>
        </a:p>
      </dgm:t>
    </dgm:pt>
    <dgm:pt modelId="{A3C0A880-1118-4053-B8D9-E505E1918D46}" type="parTrans" cxnId="{69913D7C-4A70-44FA-BFF7-AA4D593F6853}">
      <dgm:prSet/>
      <dgm:spPr/>
      <dgm:t>
        <a:bodyPr/>
        <a:lstStyle/>
        <a:p>
          <a:endParaRPr lang="el-GR"/>
        </a:p>
      </dgm:t>
    </dgm:pt>
    <dgm:pt modelId="{2C3B5E6B-CBFC-4289-8F47-A4B8AA067E30}" type="sibTrans" cxnId="{69913D7C-4A70-44FA-BFF7-AA4D593F6853}">
      <dgm:prSet/>
      <dgm:spPr/>
      <dgm:t>
        <a:bodyPr/>
        <a:lstStyle/>
        <a:p>
          <a:endParaRPr lang="el-GR"/>
        </a:p>
      </dgm:t>
    </dgm:pt>
    <dgm:pt modelId="{3D76767A-E000-43CC-8E16-155EC5BCD7EB}">
      <dgm:prSet phldrT="[Text]"/>
      <dgm:spPr>
        <a:solidFill>
          <a:schemeClr val="accent1">
            <a:lumMod val="60000"/>
            <a:lumOff val="40000"/>
          </a:schemeClr>
        </a:solidFill>
      </dgm:spPr>
      <dgm:t>
        <a:bodyPr/>
        <a:lstStyle/>
        <a:p>
          <a:r>
            <a:rPr lang="el-GR" dirty="0">
              <a:solidFill>
                <a:schemeClr val="tx1"/>
              </a:solidFill>
              <a:latin typeface="+mn-lt"/>
            </a:rPr>
            <a:t>Στις περισσότερες περιπτώσεις οι χρήστες είναι ικανοποιημένοι σε επίπεδα τεχνητού φωτισμού κάτω από τα </a:t>
          </a:r>
          <a:r>
            <a:rPr lang="en-US" dirty="0">
              <a:solidFill>
                <a:schemeClr val="tx1"/>
              </a:solidFill>
              <a:latin typeface="+mn-lt"/>
            </a:rPr>
            <a:t>500lux. </a:t>
          </a:r>
          <a:r>
            <a:rPr lang="el-GR" dirty="0">
              <a:solidFill>
                <a:schemeClr val="tx1"/>
              </a:solidFill>
              <a:latin typeface="+mn-lt"/>
            </a:rPr>
            <a:t>Άρα μπορεί να επιτευχθεί καλή </a:t>
          </a:r>
          <a:r>
            <a:rPr lang="el-GR" dirty="0">
              <a:solidFill>
                <a:schemeClr val="accent2"/>
              </a:solidFill>
              <a:latin typeface="+mn-lt"/>
            </a:rPr>
            <a:t>ενεργειακή απόδοση</a:t>
          </a:r>
          <a:r>
            <a:rPr lang="el-GR" dirty="0">
              <a:solidFill>
                <a:schemeClr val="tx1"/>
              </a:solidFill>
              <a:latin typeface="+mn-lt"/>
            </a:rPr>
            <a:t>.</a:t>
          </a:r>
          <a:endParaRPr lang="el-GR" dirty="0">
            <a:solidFill>
              <a:schemeClr val="tx1"/>
            </a:solidFill>
          </a:endParaRPr>
        </a:p>
      </dgm:t>
    </dgm:pt>
    <dgm:pt modelId="{9C42EE2F-C908-4D2A-9D90-F9BF0793566D}" type="parTrans" cxnId="{EA280DEB-D69B-40F1-B99E-29BD6CBE778F}">
      <dgm:prSet/>
      <dgm:spPr/>
      <dgm:t>
        <a:bodyPr/>
        <a:lstStyle/>
        <a:p>
          <a:endParaRPr lang="el-GR"/>
        </a:p>
      </dgm:t>
    </dgm:pt>
    <dgm:pt modelId="{DFE9B8CD-793B-4EEC-A235-662E82FD0C5A}" type="sibTrans" cxnId="{EA280DEB-D69B-40F1-B99E-29BD6CBE778F}">
      <dgm:prSet/>
      <dgm:spPr/>
      <dgm:t>
        <a:bodyPr/>
        <a:lstStyle/>
        <a:p>
          <a:endParaRPr lang="el-GR"/>
        </a:p>
      </dgm:t>
    </dgm:pt>
    <dgm:pt modelId="{A9D0B4BE-070D-49EE-AC65-6B1061C293EC}">
      <dgm:prSet phldrT="[Text]"/>
      <dgm:spPr>
        <a:solidFill>
          <a:schemeClr val="accent1">
            <a:lumMod val="60000"/>
            <a:lumOff val="40000"/>
          </a:schemeClr>
        </a:solidFill>
      </dgm:spPr>
      <dgm:t>
        <a:bodyPr/>
        <a:lstStyle/>
        <a:p>
          <a:r>
            <a:rPr lang="el-GR" dirty="0">
              <a:solidFill>
                <a:schemeClr val="tx1"/>
              </a:solidFill>
              <a:latin typeface="+mn-lt"/>
            </a:rPr>
            <a:t>Η </a:t>
          </a:r>
          <a:r>
            <a:rPr lang="el-GR" dirty="0">
              <a:solidFill>
                <a:schemeClr val="accent2"/>
              </a:solidFill>
              <a:latin typeface="+mn-lt"/>
            </a:rPr>
            <a:t>ανοχή</a:t>
          </a:r>
          <a:r>
            <a:rPr lang="el-GR" dirty="0">
              <a:solidFill>
                <a:schemeClr val="tx1"/>
              </a:solidFill>
              <a:latin typeface="+mn-lt"/>
            </a:rPr>
            <a:t> στις υψηλές τιμές φυσικού φωτισμού διαπιστώθηκε ότι διαφέρει σημαντικά μεταξύ των χρηστών που εξετάστηκαν</a:t>
          </a:r>
          <a:r>
            <a:rPr lang="en-US" dirty="0">
              <a:solidFill>
                <a:schemeClr val="tx1"/>
              </a:solidFill>
              <a:latin typeface="+mn-lt"/>
            </a:rPr>
            <a:t>.</a:t>
          </a:r>
          <a:endParaRPr lang="el-GR" dirty="0">
            <a:solidFill>
              <a:schemeClr val="tx1"/>
            </a:solidFill>
          </a:endParaRPr>
        </a:p>
      </dgm:t>
    </dgm:pt>
    <dgm:pt modelId="{71CF1C21-305A-4F8D-B172-5A036E79A716}" type="parTrans" cxnId="{8511A940-5429-47C3-96CD-D22A2069C1CA}">
      <dgm:prSet/>
      <dgm:spPr/>
      <dgm:t>
        <a:bodyPr/>
        <a:lstStyle/>
        <a:p>
          <a:endParaRPr lang="el-GR"/>
        </a:p>
      </dgm:t>
    </dgm:pt>
    <dgm:pt modelId="{E12BFF50-1448-45C3-B219-B60973847B84}" type="sibTrans" cxnId="{8511A940-5429-47C3-96CD-D22A2069C1CA}">
      <dgm:prSet/>
      <dgm:spPr/>
      <dgm:t>
        <a:bodyPr/>
        <a:lstStyle/>
        <a:p>
          <a:endParaRPr lang="el-GR"/>
        </a:p>
      </dgm:t>
    </dgm:pt>
    <dgm:pt modelId="{7575EA83-D7F9-4A01-93A4-F1AD91BA03EC}" type="pres">
      <dgm:prSet presAssocID="{7D3FD220-CEC6-4B3E-8C63-141AD1C43B45}" presName="diagram" presStyleCnt="0">
        <dgm:presLayoutVars>
          <dgm:dir/>
          <dgm:resizeHandles val="exact"/>
        </dgm:presLayoutVars>
      </dgm:prSet>
      <dgm:spPr/>
      <dgm:t>
        <a:bodyPr/>
        <a:lstStyle/>
        <a:p>
          <a:endParaRPr lang="el-GR"/>
        </a:p>
      </dgm:t>
    </dgm:pt>
    <dgm:pt modelId="{B71D86EE-21E0-490C-B4BB-460CC0DF8F43}" type="pres">
      <dgm:prSet presAssocID="{9ED8091E-3583-493D-A033-506DB95865D5}" presName="node" presStyleLbl="node1" presStyleIdx="0" presStyleCnt="5" custLinFactX="11520" custLinFactNeighborX="100000" custLinFactNeighborY="1667">
        <dgm:presLayoutVars>
          <dgm:bulletEnabled val="1"/>
        </dgm:presLayoutVars>
      </dgm:prSet>
      <dgm:spPr/>
      <dgm:t>
        <a:bodyPr/>
        <a:lstStyle/>
        <a:p>
          <a:endParaRPr lang="el-GR"/>
        </a:p>
      </dgm:t>
    </dgm:pt>
    <dgm:pt modelId="{0BDCCBC9-6C33-4D26-8CF0-1E828EC0D238}" type="pres">
      <dgm:prSet presAssocID="{7599E3A8-1156-4F16-8903-9FAEA33D5004}" presName="sibTrans" presStyleCnt="0"/>
      <dgm:spPr/>
    </dgm:pt>
    <dgm:pt modelId="{46C88EB8-AF90-454B-B80F-3FAA8FB42684}" type="pres">
      <dgm:prSet presAssocID="{09EE828D-6967-4212-873D-6E2B3B530ADA}" presName="node" presStyleLbl="node1" presStyleIdx="1" presStyleCnt="5" custLinFactX="-4182" custLinFactNeighborX="-100000" custLinFactNeighborY="1667">
        <dgm:presLayoutVars>
          <dgm:bulletEnabled val="1"/>
        </dgm:presLayoutVars>
      </dgm:prSet>
      <dgm:spPr/>
      <dgm:t>
        <a:bodyPr/>
        <a:lstStyle/>
        <a:p>
          <a:endParaRPr lang="el-GR"/>
        </a:p>
      </dgm:t>
    </dgm:pt>
    <dgm:pt modelId="{913B3261-ED5B-414A-AFC7-04952F58C621}" type="pres">
      <dgm:prSet presAssocID="{94487F90-FF7C-4513-8B85-F28C1C00E851}" presName="sibTrans" presStyleCnt="0"/>
      <dgm:spPr/>
    </dgm:pt>
    <dgm:pt modelId="{492E960C-4520-4012-96F9-B879A1253781}" type="pres">
      <dgm:prSet presAssocID="{B772EEC9-557B-4662-932F-2E6B99353113}" presName="node" presStyleLbl="node1" presStyleIdx="2" presStyleCnt="5">
        <dgm:presLayoutVars>
          <dgm:bulletEnabled val="1"/>
        </dgm:presLayoutVars>
      </dgm:prSet>
      <dgm:spPr/>
      <dgm:t>
        <a:bodyPr/>
        <a:lstStyle/>
        <a:p>
          <a:endParaRPr lang="el-GR"/>
        </a:p>
      </dgm:t>
    </dgm:pt>
    <dgm:pt modelId="{A43F18C3-BABF-4076-B572-CCD06B9D3FEE}" type="pres">
      <dgm:prSet presAssocID="{2C3B5E6B-CBFC-4289-8F47-A4B8AA067E30}" presName="sibTrans" presStyleCnt="0"/>
      <dgm:spPr/>
    </dgm:pt>
    <dgm:pt modelId="{E01A7E08-0909-47D0-BA24-D656F26ACB9D}" type="pres">
      <dgm:prSet presAssocID="{3D76767A-E000-43CC-8E16-155EC5BCD7EB}" presName="node" presStyleLbl="node1" presStyleIdx="3" presStyleCnt="5">
        <dgm:presLayoutVars>
          <dgm:bulletEnabled val="1"/>
        </dgm:presLayoutVars>
      </dgm:prSet>
      <dgm:spPr/>
      <dgm:t>
        <a:bodyPr/>
        <a:lstStyle/>
        <a:p>
          <a:endParaRPr lang="el-GR"/>
        </a:p>
      </dgm:t>
    </dgm:pt>
    <dgm:pt modelId="{B650979C-1512-4555-ACCE-B6EA1DC68083}" type="pres">
      <dgm:prSet presAssocID="{DFE9B8CD-793B-4EEC-A235-662E82FD0C5A}" presName="sibTrans" presStyleCnt="0"/>
      <dgm:spPr/>
    </dgm:pt>
    <dgm:pt modelId="{F3A53880-BF64-48C8-90E0-029CC95495B4}" type="pres">
      <dgm:prSet presAssocID="{A9D0B4BE-070D-49EE-AC65-6B1061C293EC}" presName="node" presStyleLbl="node1" presStyleIdx="4" presStyleCnt="5">
        <dgm:presLayoutVars>
          <dgm:bulletEnabled val="1"/>
        </dgm:presLayoutVars>
      </dgm:prSet>
      <dgm:spPr/>
      <dgm:t>
        <a:bodyPr/>
        <a:lstStyle/>
        <a:p>
          <a:endParaRPr lang="el-GR"/>
        </a:p>
      </dgm:t>
    </dgm:pt>
  </dgm:ptLst>
  <dgm:cxnLst>
    <dgm:cxn modelId="{69913D7C-4A70-44FA-BFF7-AA4D593F6853}" srcId="{7D3FD220-CEC6-4B3E-8C63-141AD1C43B45}" destId="{B772EEC9-557B-4662-932F-2E6B99353113}" srcOrd="2" destOrd="0" parTransId="{A3C0A880-1118-4053-B8D9-E505E1918D46}" sibTransId="{2C3B5E6B-CBFC-4289-8F47-A4B8AA067E30}"/>
    <dgm:cxn modelId="{57EFA925-1C5B-4EEA-947C-93551A190C44}" type="presOf" srcId="{B772EEC9-557B-4662-932F-2E6B99353113}" destId="{492E960C-4520-4012-96F9-B879A1253781}" srcOrd="0" destOrd="0" presId="urn:microsoft.com/office/officeart/2005/8/layout/default#1"/>
    <dgm:cxn modelId="{EA280DEB-D69B-40F1-B99E-29BD6CBE778F}" srcId="{7D3FD220-CEC6-4B3E-8C63-141AD1C43B45}" destId="{3D76767A-E000-43CC-8E16-155EC5BCD7EB}" srcOrd="3" destOrd="0" parTransId="{9C42EE2F-C908-4D2A-9D90-F9BF0793566D}" sibTransId="{DFE9B8CD-793B-4EEC-A235-662E82FD0C5A}"/>
    <dgm:cxn modelId="{CEC2D9CE-9F4C-4F9F-BCB7-2F810AD05239}" srcId="{7D3FD220-CEC6-4B3E-8C63-141AD1C43B45}" destId="{09EE828D-6967-4212-873D-6E2B3B530ADA}" srcOrd="1" destOrd="0" parTransId="{DB8C43E5-402E-4326-BB99-779D55B15BFE}" sibTransId="{94487F90-FF7C-4513-8B85-F28C1C00E851}"/>
    <dgm:cxn modelId="{8511A940-5429-47C3-96CD-D22A2069C1CA}" srcId="{7D3FD220-CEC6-4B3E-8C63-141AD1C43B45}" destId="{A9D0B4BE-070D-49EE-AC65-6B1061C293EC}" srcOrd="4" destOrd="0" parTransId="{71CF1C21-305A-4F8D-B172-5A036E79A716}" sibTransId="{E12BFF50-1448-45C3-B219-B60973847B84}"/>
    <dgm:cxn modelId="{5FE9C49B-66F4-4A55-92E2-93398A123012}" type="presOf" srcId="{09EE828D-6967-4212-873D-6E2B3B530ADA}" destId="{46C88EB8-AF90-454B-B80F-3FAA8FB42684}" srcOrd="0" destOrd="0" presId="urn:microsoft.com/office/officeart/2005/8/layout/default#1"/>
    <dgm:cxn modelId="{45A1BC5E-E0AF-4298-8F82-C6D2C05CD1E5}" type="presOf" srcId="{A9D0B4BE-070D-49EE-AC65-6B1061C293EC}" destId="{F3A53880-BF64-48C8-90E0-029CC95495B4}" srcOrd="0" destOrd="0" presId="urn:microsoft.com/office/officeart/2005/8/layout/default#1"/>
    <dgm:cxn modelId="{75E33679-5852-496E-AF95-18AA3CCCA026}" srcId="{7D3FD220-CEC6-4B3E-8C63-141AD1C43B45}" destId="{9ED8091E-3583-493D-A033-506DB95865D5}" srcOrd="0" destOrd="0" parTransId="{1E6FD6FB-2AB2-4E77-9E2E-CBC11316243D}" sibTransId="{7599E3A8-1156-4F16-8903-9FAEA33D5004}"/>
    <dgm:cxn modelId="{919240B5-9296-46A7-88DF-26360A94B1C5}" type="presOf" srcId="{7D3FD220-CEC6-4B3E-8C63-141AD1C43B45}" destId="{7575EA83-D7F9-4A01-93A4-F1AD91BA03EC}" srcOrd="0" destOrd="0" presId="urn:microsoft.com/office/officeart/2005/8/layout/default#1"/>
    <dgm:cxn modelId="{115DB3C9-40B8-40F9-A1B4-3D5994D0E337}" type="presOf" srcId="{3D76767A-E000-43CC-8E16-155EC5BCD7EB}" destId="{E01A7E08-0909-47D0-BA24-D656F26ACB9D}" srcOrd="0" destOrd="0" presId="urn:microsoft.com/office/officeart/2005/8/layout/default#1"/>
    <dgm:cxn modelId="{229DDED8-755B-42A3-A66A-DC0E89A1D64B}" type="presOf" srcId="{9ED8091E-3583-493D-A033-506DB95865D5}" destId="{B71D86EE-21E0-490C-B4BB-460CC0DF8F43}" srcOrd="0" destOrd="0" presId="urn:microsoft.com/office/officeart/2005/8/layout/default#1"/>
    <dgm:cxn modelId="{BDA4227C-EB5A-412E-B839-B326F404869F}" type="presParOf" srcId="{7575EA83-D7F9-4A01-93A4-F1AD91BA03EC}" destId="{B71D86EE-21E0-490C-B4BB-460CC0DF8F43}" srcOrd="0" destOrd="0" presId="urn:microsoft.com/office/officeart/2005/8/layout/default#1"/>
    <dgm:cxn modelId="{87A0F227-3CC7-4FBD-9539-BD171694CC63}" type="presParOf" srcId="{7575EA83-D7F9-4A01-93A4-F1AD91BA03EC}" destId="{0BDCCBC9-6C33-4D26-8CF0-1E828EC0D238}" srcOrd="1" destOrd="0" presId="urn:microsoft.com/office/officeart/2005/8/layout/default#1"/>
    <dgm:cxn modelId="{B5260B59-DD55-4DE5-A37F-5D0705F8CBE1}" type="presParOf" srcId="{7575EA83-D7F9-4A01-93A4-F1AD91BA03EC}" destId="{46C88EB8-AF90-454B-B80F-3FAA8FB42684}" srcOrd="2" destOrd="0" presId="urn:microsoft.com/office/officeart/2005/8/layout/default#1"/>
    <dgm:cxn modelId="{BC20A717-971E-417D-872A-DC69A8D40D89}" type="presParOf" srcId="{7575EA83-D7F9-4A01-93A4-F1AD91BA03EC}" destId="{913B3261-ED5B-414A-AFC7-04952F58C621}" srcOrd="3" destOrd="0" presId="urn:microsoft.com/office/officeart/2005/8/layout/default#1"/>
    <dgm:cxn modelId="{BA051C55-0B79-410F-B8E9-E2F1280A75F8}" type="presParOf" srcId="{7575EA83-D7F9-4A01-93A4-F1AD91BA03EC}" destId="{492E960C-4520-4012-96F9-B879A1253781}" srcOrd="4" destOrd="0" presId="urn:microsoft.com/office/officeart/2005/8/layout/default#1"/>
    <dgm:cxn modelId="{304D39BC-A63E-461D-AE94-2EF4E8326DDF}" type="presParOf" srcId="{7575EA83-D7F9-4A01-93A4-F1AD91BA03EC}" destId="{A43F18C3-BABF-4076-B572-CCD06B9D3FEE}" srcOrd="5" destOrd="0" presId="urn:microsoft.com/office/officeart/2005/8/layout/default#1"/>
    <dgm:cxn modelId="{CAE08D79-9B6A-4838-8825-FC8909EFD40A}" type="presParOf" srcId="{7575EA83-D7F9-4A01-93A4-F1AD91BA03EC}" destId="{E01A7E08-0909-47D0-BA24-D656F26ACB9D}" srcOrd="6" destOrd="0" presId="urn:microsoft.com/office/officeart/2005/8/layout/default#1"/>
    <dgm:cxn modelId="{7C30CF2F-8A46-461F-8596-DB143C7A5928}" type="presParOf" srcId="{7575EA83-D7F9-4A01-93A4-F1AD91BA03EC}" destId="{B650979C-1512-4555-ACCE-B6EA1DC68083}" srcOrd="7" destOrd="0" presId="urn:microsoft.com/office/officeart/2005/8/layout/default#1"/>
    <dgm:cxn modelId="{D311465A-9F0A-4789-98B5-C58550B4D3EE}" type="presParOf" srcId="{7575EA83-D7F9-4A01-93A4-F1AD91BA03EC}" destId="{F3A53880-BF64-48C8-90E0-029CC95495B4}"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B2CBA3-1EA8-4497-9292-3C9244DF059C}"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l-GR"/>
        </a:p>
      </dgm:t>
    </dgm:pt>
    <dgm:pt modelId="{DEF34B5E-A578-4694-8226-275A95F2B585}">
      <dgm:prSet phldrT="[Text]" custT="1"/>
      <dgm:spPr/>
      <dgm:t>
        <a:bodyPr/>
        <a:lstStyle/>
        <a:p>
          <a:r>
            <a:rPr lang="el-GR" sz="2000" b="1" dirty="0">
              <a:solidFill>
                <a:schemeClr val="tx1"/>
              </a:solidFill>
              <a:latin typeface="+mn-lt"/>
            </a:rPr>
            <a:t>Βέλτιστη ημερήσια καμπύλη έντασης φωτισμού ανά χρήστη</a:t>
          </a:r>
        </a:p>
      </dgm:t>
    </dgm:pt>
    <dgm:pt modelId="{5E0349B5-8414-4767-85D4-8A3BC57B2909}" type="parTrans" cxnId="{6341A4E9-EB8F-476F-965E-C63AAEBBB9D4}">
      <dgm:prSet/>
      <dgm:spPr/>
      <dgm:t>
        <a:bodyPr/>
        <a:lstStyle/>
        <a:p>
          <a:endParaRPr lang="el-GR"/>
        </a:p>
      </dgm:t>
    </dgm:pt>
    <dgm:pt modelId="{6DBDF360-4801-4D70-B616-91580A90E5F3}" type="sibTrans" cxnId="{6341A4E9-EB8F-476F-965E-C63AAEBBB9D4}">
      <dgm:prSet/>
      <dgm:spPr/>
      <dgm:t>
        <a:bodyPr/>
        <a:lstStyle/>
        <a:p>
          <a:endParaRPr lang="el-GR"/>
        </a:p>
      </dgm:t>
    </dgm:pt>
    <dgm:pt modelId="{57BFD267-02B6-4929-90D8-22916C1B5384}">
      <dgm:prSet custT="1"/>
      <dgm:spPr>
        <a:solidFill>
          <a:schemeClr val="accent1">
            <a:lumMod val="60000"/>
            <a:lumOff val="40000"/>
          </a:schemeClr>
        </a:solidFill>
      </dgm:spPr>
      <dgm:t>
        <a:bodyPr/>
        <a:lstStyle/>
        <a:p>
          <a:r>
            <a:rPr lang="el-GR" sz="1800" dirty="0">
              <a:solidFill>
                <a:schemeClr val="tx1"/>
              </a:solidFill>
              <a:latin typeface="+mn-lt"/>
            </a:rPr>
            <a:t>Κυμαινόμενες τιμές ανάλογα με την ώρα της ημέρας, την εποχή και τη μεταβολή των εξωτερικών συνθηκών.</a:t>
          </a:r>
        </a:p>
      </dgm:t>
    </dgm:pt>
    <dgm:pt modelId="{235A671A-E3C6-4A32-93FC-3D207D747D12}" type="parTrans" cxnId="{A6ABA124-1FA9-4A8F-91D4-E75F38F4706C}">
      <dgm:prSet/>
      <dgm:spPr/>
      <dgm:t>
        <a:bodyPr/>
        <a:lstStyle/>
        <a:p>
          <a:endParaRPr lang="el-GR"/>
        </a:p>
      </dgm:t>
    </dgm:pt>
    <dgm:pt modelId="{F18E60B7-F901-4387-91F0-354B1EA6223C}" type="sibTrans" cxnId="{A6ABA124-1FA9-4A8F-91D4-E75F38F4706C}">
      <dgm:prSet/>
      <dgm:spPr/>
      <dgm:t>
        <a:bodyPr/>
        <a:lstStyle/>
        <a:p>
          <a:endParaRPr lang="el-GR"/>
        </a:p>
      </dgm:t>
    </dgm:pt>
    <dgm:pt modelId="{58CABA63-D3FF-4A50-B1B3-DA16DE2A1BCD}">
      <dgm:prSet custT="1"/>
      <dgm:spPr>
        <a:solidFill>
          <a:schemeClr val="accent1">
            <a:lumMod val="60000"/>
            <a:lumOff val="40000"/>
          </a:schemeClr>
        </a:solidFill>
      </dgm:spPr>
      <dgm:t>
        <a:bodyPr/>
        <a:lstStyle/>
        <a:p>
          <a:r>
            <a:rPr lang="el-GR" sz="1600" dirty="0">
              <a:solidFill>
                <a:schemeClr val="tx1"/>
              </a:solidFill>
              <a:latin typeface="+mn-lt"/>
            </a:rPr>
            <a:t>η εφαρμογή σταθερών επιπέδων έντασης φωτισμού μπορεί να οδηγήσει σε διαταραχές του </a:t>
          </a:r>
          <a:r>
            <a:rPr lang="el-GR" sz="1600" dirty="0" err="1">
              <a:solidFill>
                <a:schemeClr val="tx1"/>
              </a:solidFill>
              <a:latin typeface="+mn-lt"/>
            </a:rPr>
            <a:t>κιρκαδικού</a:t>
          </a:r>
          <a:r>
            <a:rPr lang="el-GR" sz="1600" dirty="0">
              <a:solidFill>
                <a:schemeClr val="tx1"/>
              </a:solidFill>
              <a:latin typeface="+mn-lt"/>
            </a:rPr>
            <a:t> ρυθμού, της διάθεσης και της συμπεριφοράς του χρήστη. Χρειάζεται φωτισμός όσο το δυνατόν συντονισμένος στον φυσικό ημερήσιο κύκλο</a:t>
          </a:r>
        </a:p>
      </dgm:t>
    </dgm:pt>
    <dgm:pt modelId="{38895BA6-C937-4B6A-90B3-8E8643ABC5EA}" type="parTrans" cxnId="{65D218E2-2404-4B18-A1F7-FB56459F9C17}">
      <dgm:prSet/>
      <dgm:spPr/>
      <dgm:t>
        <a:bodyPr/>
        <a:lstStyle/>
        <a:p>
          <a:endParaRPr lang="el-GR"/>
        </a:p>
      </dgm:t>
    </dgm:pt>
    <dgm:pt modelId="{481954F7-F9FD-45C5-900E-EB79D6760448}" type="sibTrans" cxnId="{65D218E2-2404-4B18-A1F7-FB56459F9C17}">
      <dgm:prSet/>
      <dgm:spPr/>
      <dgm:t>
        <a:bodyPr/>
        <a:lstStyle/>
        <a:p>
          <a:endParaRPr lang="el-GR"/>
        </a:p>
      </dgm:t>
    </dgm:pt>
    <dgm:pt modelId="{48C121B7-61CE-44D3-986D-E8B72164A5D1}">
      <dgm:prSet custT="1"/>
      <dgm:spPr>
        <a:solidFill>
          <a:schemeClr val="accent1">
            <a:lumMod val="60000"/>
            <a:lumOff val="40000"/>
          </a:schemeClr>
        </a:solidFill>
      </dgm:spPr>
      <dgm:t>
        <a:bodyPr/>
        <a:lstStyle/>
        <a:p>
          <a:r>
            <a:rPr lang="el-GR" sz="1800" dirty="0">
              <a:solidFill>
                <a:schemeClr val="tx1"/>
              </a:solidFill>
              <a:latin typeface="+mn-lt"/>
            </a:rPr>
            <a:t>Προσωποποιημένη (όχι γενικευμένη), βασισμένη αποκλειστικά στις μετρήσεις έντασης φωτισμού από το γραφείο του κάθε χρήστη</a:t>
          </a:r>
        </a:p>
      </dgm:t>
    </dgm:pt>
    <dgm:pt modelId="{9BDD5316-E5FA-48F4-91BD-31FAA351A082}" type="parTrans" cxnId="{3363698E-92B1-4644-A0A7-B352019FE8B9}">
      <dgm:prSet/>
      <dgm:spPr/>
      <dgm:t>
        <a:bodyPr/>
        <a:lstStyle/>
        <a:p>
          <a:endParaRPr lang="el-GR"/>
        </a:p>
      </dgm:t>
    </dgm:pt>
    <dgm:pt modelId="{FCA29810-F750-4474-B570-15B1AE568BC0}" type="sibTrans" cxnId="{3363698E-92B1-4644-A0A7-B352019FE8B9}">
      <dgm:prSet/>
      <dgm:spPr/>
      <dgm:t>
        <a:bodyPr/>
        <a:lstStyle/>
        <a:p>
          <a:endParaRPr lang="el-GR"/>
        </a:p>
      </dgm:t>
    </dgm:pt>
    <dgm:pt modelId="{ED768104-CFC6-4CB4-AAC0-32C961F1098A}">
      <dgm:prSet custT="1"/>
      <dgm:spPr>
        <a:solidFill>
          <a:schemeClr val="accent1">
            <a:lumMod val="60000"/>
            <a:lumOff val="40000"/>
          </a:schemeClr>
        </a:solidFill>
      </dgm:spPr>
      <dgm:t>
        <a:bodyPr/>
        <a:lstStyle/>
        <a:p>
          <a:r>
            <a:rPr lang="el-GR" sz="1800" dirty="0">
              <a:solidFill>
                <a:schemeClr val="tx1"/>
              </a:solidFill>
              <a:latin typeface="+mn-lt"/>
            </a:rPr>
            <a:t>Παραγόμενες τιμές εντός της «Ζώνης Άνεσης» του χρήστη, Ελαχιστοποίηση και (ιδανικά) μηδενισμός των δράσεων/παρεμβάσεων του χρήστη </a:t>
          </a:r>
        </a:p>
      </dgm:t>
    </dgm:pt>
    <dgm:pt modelId="{E3041897-1A5F-4B9B-9FC1-C294583BBB77}" type="parTrans" cxnId="{32228519-7CF3-4CC6-8AF4-89796C3E0D28}">
      <dgm:prSet/>
      <dgm:spPr/>
      <dgm:t>
        <a:bodyPr/>
        <a:lstStyle/>
        <a:p>
          <a:endParaRPr lang="el-GR"/>
        </a:p>
      </dgm:t>
    </dgm:pt>
    <dgm:pt modelId="{B4ECFAD7-2E8F-4737-A9C0-75A2573C29EF}" type="sibTrans" cxnId="{32228519-7CF3-4CC6-8AF4-89796C3E0D28}">
      <dgm:prSet/>
      <dgm:spPr/>
      <dgm:t>
        <a:bodyPr/>
        <a:lstStyle/>
        <a:p>
          <a:endParaRPr lang="el-GR"/>
        </a:p>
      </dgm:t>
    </dgm:pt>
    <dgm:pt modelId="{A5ADC7B6-5B87-4391-A4F4-28C1536C9127}" type="pres">
      <dgm:prSet presAssocID="{D2B2CBA3-1EA8-4497-9292-3C9244DF059C}" presName="layout" presStyleCnt="0">
        <dgm:presLayoutVars>
          <dgm:chMax/>
          <dgm:chPref/>
          <dgm:dir/>
          <dgm:animOne val="branch"/>
          <dgm:animLvl val="lvl"/>
          <dgm:resizeHandles/>
        </dgm:presLayoutVars>
      </dgm:prSet>
      <dgm:spPr/>
      <dgm:t>
        <a:bodyPr/>
        <a:lstStyle/>
        <a:p>
          <a:endParaRPr lang="el-GR"/>
        </a:p>
      </dgm:t>
    </dgm:pt>
    <dgm:pt modelId="{4A385172-0BB8-498B-AFE4-6B1B31F429C8}" type="pres">
      <dgm:prSet presAssocID="{DEF34B5E-A578-4694-8226-275A95F2B585}" presName="root" presStyleCnt="0">
        <dgm:presLayoutVars>
          <dgm:chMax/>
          <dgm:chPref val="4"/>
        </dgm:presLayoutVars>
      </dgm:prSet>
      <dgm:spPr/>
    </dgm:pt>
    <dgm:pt modelId="{D49B8364-D76D-4340-9E3B-3CE4D935613D}" type="pres">
      <dgm:prSet presAssocID="{DEF34B5E-A578-4694-8226-275A95F2B585}" presName="rootComposite" presStyleCnt="0">
        <dgm:presLayoutVars/>
      </dgm:prSet>
      <dgm:spPr/>
    </dgm:pt>
    <dgm:pt modelId="{AA22AF62-3CC5-41B5-AA83-36965A0D66BF}" type="pres">
      <dgm:prSet presAssocID="{DEF34B5E-A578-4694-8226-275A95F2B585}" presName="rootText" presStyleLbl="node0" presStyleIdx="0" presStyleCnt="1" custScaleY="47886" custLinFactNeighborX="190" custLinFactNeighborY="-34947">
        <dgm:presLayoutVars>
          <dgm:chMax/>
          <dgm:chPref val="4"/>
        </dgm:presLayoutVars>
      </dgm:prSet>
      <dgm:spPr/>
      <dgm:t>
        <a:bodyPr/>
        <a:lstStyle/>
        <a:p>
          <a:endParaRPr lang="el-GR"/>
        </a:p>
      </dgm:t>
    </dgm:pt>
    <dgm:pt modelId="{261CE4B8-2906-4242-B1C4-29DF8B0656B8}" type="pres">
      <dgm:prSet presAssocID="{DEF34B5E-A578-4694-8226-275A95F2B585}" presName="childShape" presStyleCnt="0">
        <dgm:presLayoutVars>
          <dgm:chMax val="0"/>
          <dgm:chPref val="0"/>
        </dgm:presLayoutVars>
      </dgm:prSet>
      <dgm:spPr/>
    </dgm:pt>
    <dgm:pt modelId="{0CFF15A8-CB34-4ED7-83F7-810DEF21B1FD}" type="pres">
      <dgm:prSet presAssocID="{57BFD267-02B6-4929-90D8-22916C1B5384}" presName="childComposite" presStyleCnt="0">
        <dgm:presLayoutVars>
          <dgm:chMax val="0"/>
          <dgm:chPref val="0"/>
        </dgm:presLayoutVars>
      </dgm:prSet>
      <dgm:spPr/>
    </dgm:pt>
    <dgm:pt modelId="{99FCEABE-EAFE-4F72-BF5D-0D133EEF23E3}" type="pres">
      <dgm:prSet presAssocID="{57BFD267-02B6-4929-90D8-22916C1B5384}" presName="Image" presStyleLbl="node1" presStyleIdx="0" presStyleCnt="3" custScaleX="127192" custScaleY="91682" custLinFactNeighborX="-30179" custLinFactNeighborY="-22406"/>
      <dgm:spPr>
        <a:blipFill rotWithShape="1">
          <a:blip xmlns:r="http://schemas.openxmlformats.org/officeDocument/2006/relationships" r:embed="rId1"/>
          <a:stretch>
            <a:fillRect/>
          </a:stretch>
        </a:blipFill>
      </dgm:spPr>
    </dgm:pt>
    <dgm:pt modelId="{23BC5D34-C4E8-4B5C-BF30-3492717BE639}" type="pres">
      <dgm:prSet presAssocID="{57BFD267-02B6-4929-90D8-22916C1B5384}" presName="childText" presStyleLbl="lnNode1" presStyleIdx="0" presStyleCnt="3" custScaleY="159831" custLinFactNeighborX="-422" custLinFactNeighborY="-12581">
        <dgm:presLayoutVars>
          <dgm:chMax val="0"/>
          <dgm:chPref val="0"/>
          <dgm:bulletEnabled val="1"/>
        </dgm:presLayoutVars>
      </dgm:prSet>
      <dgm:spPr/>
      <dgm:t>
        <a:bodyPr/>
        <a:lstStyle/>
        <a:p>
          <a:endParaRPr lang="el-GR"/>
        </a:p>
      </dgm:t>
    </dgm:pt>
    <dgm:pt modelId="{906DBEF6-EA94-4622-81BA-33CE389D4305}" type="pres">
      <dgm:prSet presAssocID="{48C121B7-61CE-44D3-986D-E8B72164A5D1}" presName="childComposite" presStyleCnt="0">
        <dgm:presLayoutVars>
          <dgm:chMax val="0"/>
          <dgm:chPref val="0"/>
        </dgm:presLayoutVars>
      </dgm:prSet>
      <dgm:spPr/>
    </dgm:pt>
    <dgm:pt modelId="{A4041757-C92D-41B7-82D9-DB83ADECB836}" type="pres">
      <dgm:prSet presAssocID="{48C121B7-61CE-44D3-986D-E8B72164A5D1}" presName="Image" presStyleLbl="node1" presStyleIdx="1" presStyleCnt="3" custScaleX="87324" custScaleY="87056" custLinFactNeighborX="-29575" custLinFactNeighborY="-20186"/>
      <dgm:spPr>
        <a:blipFill rotWithShape="1">
          <a:blip xmlns:r="http://schemas.openxmlformats.org/officeDocument/2006/relationships" r:embed="rId2"/>
          <a:stretch>
            <a:fillRect/>
          </a:stretch>
        </a:blipFill>
      </dgm:spPr>
    </dgm:pt>
    <dgm:pt modelId="{8F528BF3-E03D-4944-BB13-26CE995A47B0}" type="pres">
      <dgm:prSet presAssocID="{48C121B7-61CE-44D3-986D-E8B72164A5D1}" presName="childText" presStyleLbl="lnNode1" presStyleIdx="1" presStyleCnt="3" custLinFactNeighborX="-422" custLinFactNeighborY="-7355">
        <dgm:presLayoutVars>
          <dgm:chMax val="0"/>
          <dgm:chPref val="0"/>
          <dgm:bulletEnabled val="1"/>
        </dgm:presLayoutVars>
      </dgm:prSet>
      <dgm:spPr/>
      <dgm:t>
        <a:bodyPr/>
        <a:lstStyle/>
        <a:p>
          <a:endParaRPr lang="el-GR"/>
        </a:p>
      </dgm:t>
    </dgm:pt>
    <dgm:pt modelId="{664257E9-15F8-4286-8278-5092EE593DD4}" type="pres">
      <dgm:prSet presAssocID="{ED768104-CFC6-4CB4-AAC0-32C961F1098A}" presName="childComposite" presStyleCnt="0">
        <dgm:presLayoutVars>
          <dgm:chMax val="0"/>
          <dgm:chPref val="0"/>
        </dgm:presLayoutVars>
      </dgm:prSet>
      <dgm:spPr/>
    </dgm:pt>
    <dgm:pt modelId="{DE0240AA-A469-4272-B70A-B01D2D0F3046}" type="pres">
      <dgm:prSet presAssocID="{ED768104-CFC6-4CB4-AAC0-32C961F1098A}" presName="Image" presStyleLbl="node1" presStyleIdx="2" presStyleCnt="3" custScaleX="118046" custScaleY="81406" custLinFactNeighborX="-27906" custLinFactNeighborY="-11787"/>
      <dgm:spPr>
        <a:blipFill rotWithShape="1">
          <a:blip xmlns:r="http://schemas.openxmlformats.org/officeDocument/2006/relationships" r:embed="rId3"/>
          <a:stretch>
            <a:fillRect/>
          </a:stretch>
        </a:blipFill>
      </dgm:spPr>
    </dgm:pt>
    <dgm:pt modelId="{C94E6363-E10E-4AC4-9FFE-9E8067B824B0}" type="pres">
      <dgm:prSet presAssocID="{ED768104-CFC6-4CB4-AAC0-32C961F1098A}" presName="childText" presStyleLbl="lnNode1" presStyleIdx="2" presStyleCnt="3" custLinFactNeighborX="-422" custLinFactNeighborY="-6038">
        <dgm:presLayoutVars>
          <dgm:chMax val="0"/>
          <dgm:chPref val="0"/>
          <dgm:bulletEnabled val="1"/>
        </dgm:presLayoutVars>
      </dgm:prSet>
      <dgm:spPr/>
      <dgm:t>
        <a:bodyPr/>
        <a:lstStyle/>
        <a:p>
          <a:endParaRPr lang="el-GR"/>
        </a:p>
      </dgm:t>
    </dgm:pt>
  </dgm:ptLst>
  <dgm:cxnLst>
    <dgm:cxn modelId="{567C4B2C-80FD-4810-A7FC-424D03C4DABD}" type="presOf" srcId="{ED768104-CFC6-4CB4-AAC0-32C961F1098A}" destId="{C94E6363-E10E-4AC4-9FFE-9E8067B824B0}" srcOrd="0" destOrd="0" presId="urn:microsoft.com/office/officeart/2008/layout/PictureAccentList"/>
    <dgm:cxn modelId="{3363698E-92B1-4644-A0A7-B352019FE8B9}" srcId="{DEF34B5E-A578-4694-8226-275A95F2B585}" destId="{48C121B7-61CE-44D3-986D-E8B72164A5D1}" srcOrd="1" destOrd="0" parTransId="{9BDD5316-E5FA-48F4-91BD-31FAA351A082}" sibTransId="{FCA29810-F750-4474-B570-15B1AE568BC0}"/>
    <dgm:cxn modelId="{32228519-7CF3-4CC6-8AF4-89796C3E0D28}" srcId="{DEF34B5E-A578-4694-8226-275A95F2B585}" destId="{ED768104-CFC6-4CB4-AAC0-32C961F1098A}" srcOrd="2" destOrd="0" parTransId="{E3041897-1A5F-4B9B-9FC1-C294583BBB77}" sibTransId="{B4ECFAD7-2E8F-4737-A9C0-75A2573C29EF}"/>
    <dgm:cxn modelId="{A6ABA124-1FA9-4A8F-91D4-E75F38F4706C}" srcId="{DEF34B5E-A578-4694-8226-275A95F2B585}" destId="{57BFD267-02B6-4929-90D8-22916C1B5384}" srcOrd="0" destOrd="0" parTransId="{235A671A-E3C6-4A32-93FC-3D207D747D12}" sibTransId="{F18E60B7-F901-4387-91F0-354B1EA6223C}"/>
    <dgm:cxn modelId="{6341A4E9-EB8F-476F-965E-C63AAEBBB9D4}" srcId="{D2B2CBA3-1EA8-4497-9292-3C9244DF059C}" destId="{DEF34B5E-A578-4694-8226-275A95F2B585}" srcOrd="0" destOrd="0" parTransId="{5E0349B5-8414-4767-85D4-8A3BC57B2909}" sibTransId="{6DBDF360-4801-4D70-B616-91580A90E5F3}"/>
    <dgm:cxn modelId="{31C60D76-D211-4E8B-9E08-8DADE5A41F3D}" type="presOf" srcId="{DEF34B5E-A578-4694-8226-275A95F2B585}" destId="{AA22AF62-3CC5-41B5-AA83-36965A0D66BF}" srcOrd="0" destOrd="0" presId="urn:microsoft.com/office/officeart/2008/layout/PictureAccentList"/>
    <dgm:cxn modelId="{9C71B1BC-BFCD-450C-AEA2-8B71C5357714}" type="presOf" srcId="{48C121B7-61CE-44D3-986D-E8B72164A5D1}" destId="{8F528BF3-E03D-4944-BB13-26CE995A47B0}" srcOrd="0" destOrd="0" presId="urn:microsoft.com/office/officeart/2008/layout/PictureAccentList"/>
    <dgm:cxn modelId="{01D8F2D9-8469-4EB8-A328-B8A2935DE1BD}" type="presOf" srcId="{57BFD267-02B6-4929-90D8-22916C1B5384}" destId="{23BC5D34-C4E8-4B5C-BF30-3492717BE639}" srcOrd="0" destOrd="0" presId="urn:microsoft.com/office/officeart/2008/layout/PictureAccentList"/>
    <dgm:cxn modelId="{91950FC6-B47B-4003-8AB0-68C818E2F909}" type="presOf" srcId="{D2B2CBA3-1EA8-4497-9292-3C9244DF059C}" destId="{A5ADC7B6-5B87-4391-A4F4-28C1536C9127}" srcOrd="0" destOrd="0" presId="urn:microsoft.com/office/officeart/2008/layout/PictureAccentList"/>
    <dgm:cxn modelId="{65D218E2-2404-4B18-A1F7-FB56459F9C17}" srcId="{57BFD267-02B6-4929-90D8-22916C1B5384}" destId="{58CABA63-D3FF-4A50-B1B3-DA16DE2A1BCD}" srcOrd="0" destOrd="0" parTransId="{38895BA6-C937-4B6A-90B3-8E8643ABC5EA}" sibTransId="{481954F7-F9FD-45C5-900E-EB79D6760448}"/>
    <dgm:cxn modelId="{570BB1B9-28A9-4C34-B177-FE2BF0A98344}" type="presOf" srcId="{58CABA63-D3FF-4A50-B1B3-DA16DE2A1BCD}" destId="{23BC5D34-C4E8-4B5C-BF30-3492717BE639}" srcOrd="0" destOrd="1" presId="urn:microsoft.com/office/officeart/2008/layout/PictureAccentList"/>
    <dgm:cxn modelId="{6BCEADFA-D7DA-4CA2-BA97-0A9D82653DFA}" type="presParOf" srcId="{A5ADC7B6-5B87-4391-A4F4-28C1536C9127}" destId="{4A385172-0BB8-498B-AFE4-6B1B31F429C8}" srcOrd="0" destOrd="0" presId="urn:microsoft.com/office/officeart/2008/layout/PictureAccentList"/>
    <dgm:cxn modelId="{C35F091E-78FA-412C-992E-654C0BAEDE98}" type="presParOf" srcId="{4A385172-0BB8-498B-AFE4-6B1B31F429C8}" destId="{D49B8364-D76D-4340-9E3B-3CE4D935613D}" srcOrd="0" destOrd="0" presId="urn:microsoft.com/office/officeart/2008/layout/PictureAccentList"/>
    <dgm:cxn modelId="{55C1F167-8401-448A-BA11-5160BE861827}" type="presParOf" srcId="{D49B8364-D76D-4340-9E3B-3CE4D935613D}" destId="{AA22AF62-3CC5-41B5-AA83-36965A0D66BF}" srcOrd="0" destOrd="0" presId="urn:microsoft.com/office/officeart/2008/layout/PictureAccentList"/>
    <dgm:cxn modelId="{5B90278C-3DBA-4355-8F6E-2A394F3B96E2}" type="presParOf" srcId="{4A385172-0BB8-498B-AFE4-6B1B31F429C8}" destId="{261CE4B8-2906-4242-B1C4-29DF8B0656B8}" srcOrd="1" destOrd="0" presId="urn:microsoft.com/office/officeart/2008/layout/PictureAccentList"/>
    <dgm:cxn modelId="{5C49AF79-3EBD-460D-BF0E-1DC4C7CCCFED}" type="presParOf" srcId="{261CE4B8-2906-4242-B1C4-29DF8B0656B8}" destId="{0CFF15A8-CB34-4ED7-83F7-810DEF21B1FD}" srcOrd="0" destOrd="0" presId="urn:microsoft.com/office/officeart/2008/layout/PictureAccentList"/>
    <dgm:cxn modelId="{3AE1F759-67AA-46B3-8CA7-84CA8CF703E6}" type="presParOf" srcId="{0CFF15A8-CB34-4ED7-83F7-810DEF21B1FD}" destId="{99FCEABE-EAFE-4F72-BF5D-0D133EEF23E3}" srcOrd="0" destOrd="0" presId="urn:microsoft.com/office/officeart/2008/layout/PictureAccentList"/>
    <dgm:cxn modelId="{44C9D203-F17A-488C-A93E-2A15689B353D}" type="presParOf" srcId="{0CFF15A8-CB34-4ED7-83F7-810DEF21B1FD}" destId="{23BC5D34-C4E8-4B5C-BF30-3492717BE639}" srcOrd="1" destOrd="0" presId="urn:microsoft.com/office/officeart/2008/layout/PictureAccentList"/>
    <dgm:cxn modelId="{C0FCAB39-01F2-432C-A9D9-21013CEDB0B7}" type="presParOf" srcId="{261CE4B8-2906-4242-B1C4-29DF8B0656B8}" destId="{906DBEF6-EA94-4622-81BA-33CE389D4305}" srcOrd="1" destOrd="0" presId="urn:microsoft.com/office/officeart/2008/layout/PictureAccentList"/>
    <dgm:cxn modelId="{96386AF3-1317-4799-867F-7AC88526FDFA}" type="presParOf" srcId="{906DBEF6-EA94-4622-81BA-33CE389D4305}" destId="{A4041757-C92D-41B7-82D9-DB83ADECB836}" srcOrd="0" destOrd="0" presId="urn:microsoft.com/office/officeart/2008/layout/PictureAccentList"/>
    <dgm:cxn modelId="{16598AA8-3976-431B-9D23-F12E780B2B8E}" type="presParOf" srcId="{906DBEF6-EA94-4622-81BA-33CE389D4305}" destId="{8F528BF3-E03D-4944-BB13-26CE995A47B0}" srcOrd="1" destOrd="0" presId="urn:microsoft.com/office/officeart/2008/layout/PictureAccentList"/>
    <dgm:cxn modelId="{F8AA5969-3EB9-4BEB-ABA3-9B33B4FB6B7A}" type="presParOf" srcId="{261CE4B8-2906-4242-B1C4-29DF8B0656B8}" destId="{664257E9-15F8-4286-8278-5092EE593DD4}" srcOrd="2" destOrd="0" presId="urn:microsoft.com/office/officeart/2008/layout/PictureAccentList"/>
    <dgm:cxn modelId="{B5DF6AE1-2B49-4B58-8E0C-F2BFF8E4956E}" type="presParOf" srcId="{664257E9-15F8-4286-8278-5092EE593DD4}" destId="{DE0240AA-A469-4272-B70A-B01D2D0F3046}" srcOrd="0" destOrd="0" presId="urn:microsoft.com/office/officeart/2008/layout/PictureAccentList"/>
    <dgm:cxn modelId="{E5BD8ECF-628C-4A3A-A7D3-641649D8BE29}" type="presParOf" srcId="{664257E9-15F8-4286-8278-5092EE593DD4}" destId="{C94E6363-E10E-4AC4-9FFE-9E8067B824B0}" srcOrd="1" destOrd="0" presId="urn:microsoft.com/office/officeart/2008/layout/PictureAccent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6F5A3E-8AEE-4686-BF16-5C1802CA7315}" type="doc">
      <dgm:prSet loTypeId="urn:microsoft.com/office/officeart/2005/8/layout/process1" loCatId="process" qsTypeId="urn:microsoft.com/office/officeart/2005/8/quickstyle/simple1" qsCatId="simple" csTypeId="urn:microsoft.com/office/officeart/2005/8/colors/accent1_2" csCatId="accent1" phldr="1"/>
      <dgm:spPr/>
    </dgm:pt>
    <dgm:pt modelId="{CFC45E4A-FB31-4B46-B46E-47D41030DAD0}">
      <dgm:prSet phldrT="[Text]" custT="1"/>
      <dgm:spPr>
        <a:solidFill>
          <a:schemeClr val="accent1">
            <a:lumMod val="40000"/>
            <a:lumOff val="60000"/>
          </a:schemeClr>
        </a:solidFill>
      </dgm:spPr>
      <dgm:t>
        <a:bodyPr/>
        <a:lstStyle/>
        <a:p>
          <a:r>
            <a:rPr lang="el-GR" sz="1800" dirty="0">
              <a:solidFill>
                <a:schemeClr val="tx1"/>
              </a:solidFill>
              <a:latin typeface="+mn-lt"/>
            </a:rPr>
            <a:t>Τιμή σφάλματος πρόβλεψης</a:t>
          </a:r>
        </a:p>
        <a:p>
          <a:r>
            <a:rPr lang="el-GR" sz="1800">
              <a:solidFill>
                <a:schemeClr val="tx1"/>
              </a:solidFill>
              <a:latin typeface="+mn-lt"/>
            </a:rPr>
            <a:t>(</a:t>
          </a:r>
          <a:r>
            <a:rPr lang="el-GR" sz="1800" smtClean="0">
              <a:solidFill>
                <a:schemeClr val="tx1"/>
              </a:solidFill>
              <a:latin typeface="+mn-lt"/>
            </a:rPr>
            <a:t>Μοντέλο-Πραγματική </a:t>
          </a:r>
          <a:r>
            <a:rPr lang="el-GR" sz="1800" dirty="0">
              <a:solidFill>
                <a:schemeClr val="tx1"/>
              </a:solidFill>
              <a:latin typeface="+mn-lt"/>
            </a:rPr>
            <a:t>Τιμή)</a:t>
          </a:r>
        </a:p>
      </dgm:t>
    </dgm:pt>
    <dgm:pt modelId="{95EB820A-84DA-4F16-A2D9-4AB206059912}" type="parTrans" cxnId="{853AC71A-EA2F-4F09-9D94-B27172602C46}">
      <dgm:prSet/>
      <dgm:spPr/>
      <dgm:t>
        <a:bodyPr/>
        <a:lstStyle/>
        <a:p>
          <a:endParaRPr lang="el-GR" sz="1800"/>
        </a:p>
      </dgm:t>
    </dgm:pt>
    <dgm:pt modelId="{88A4339A-D5D1-492A-B875-E320F1992B2A}" type="sibTrans" cxnId="{853AC71A-EA2F-4F09-9D94-B27172602C46}">
      <dgm:prSet custT="1"/>
      <dgm:spPr/>
      <dgm:t>
        <a:bodyPr/>
        <a:lstStyle/>
        <a:p>
          <a:endParaRPr lang="el-GR" sz="1800"/>
        </a:p>
      </dgm:t>
    </dgm:pt>
    <dgm:pt modelId="{34777BFE-091E-45C8-9F97-D3F8E795AB92}">
      <dgm:prSet phldrT="[Text]" custT="1"/>
      <dgm:spPr>
        <a:solidFill>
          <a:schemeClr val="accent1">
            <a:lumMod val="40000"/>
            <a:lumOff val="60000"/>
          </a:schemeClr>
        </a:solidFill>
      </dgm:spPr>
      <dgm:t>
        <a:bodyPr/>
        <a:lstStyle/>
        <a:p>
          <a:r>
            <a:rPr lang="el-GR" sz="1800" dirty="0">
              <a:solidFill>
                <a:schemeClr val="tx1"/>
              </a:solidFill>
              <a:latin typeface="+mn-lt"/>
            </a:rPr>
            <a:t>Μορφή ημερήσιου προφίλ έντασης φωτισμού ανά εποχή και ανά κατάσταση ουρανού</a:t>
          </a:r>
          <a:endParaRPr lang="el-GR" sz="1800" dirty="0">
            <a:solidFill>
              <a:schemeClr val="tx1"/>
            </a:solidFill>
          </a:endParaRPr>
        </a:p>
      </dgm:t>
    </dgm:pt>
    <dgm:pt modelId="{7D8C9897-5753-47C9-B19E-16C53A52E6B8}" type="parTrans" cxnId="{C906784D-3193-4CE7-A541-6118222F726C}">
      <dgm:prSet/>
      <dgm:spPr/>
      <dgm:t>
        <a:bodyPr/>
        <a:lstStyle/>
        <a:p>
          <a:endParaRPr lang="el-GR" sz="1800"/>
        </a:p>
      </dgm:t>
    </dgm:pt>
    <dgm:pt modelId="{3F90F561-CE41-4CCB-9519-2B9F62A82627}" type="sibTrans" cxnId="{C906784D-3193-4CE7-A541-6118222F726C}">
      <dgm:prSet custT="1"/>
      <dgm:spPr/>
      <dgm:t>
        <a:bodyPr/>
        <a:lstStyle/>
        <a:p>
          <a:endParaRPr lang="el-GR" sz="1800"/>
        </a:p>
      </dgm:t>
    </dgm:pt>
    <dgm:pt modelId="{84E08C22-3E41-4077-B0CE-D49A3A2C431A}">
      <dgm:prSet phldrT="[Text]" custT="1"/>
      <dgm:spPr>
        <a:solidFill>
          <a:schemeClr val="accent1">
            <a:lumMod val="40000"/>
            <a:lumOff val="60000"/>
          </a:schemeClr>
        </a:solidFill>
      </dgm:spPr>
      <dgm:t>
        <a:bodyPr/>
        <a:lstStyle/>
        <a:p>
          <a:r>
            <a:rPr lang="el-GR" sz="1800" dirty="0">
              <a:solidFill>
                <a:schemeClr val="tx1"/>
              </a:solidFill>
              <a:latin typeface="+mn-lt"/>
            </a:rPr>
            <a:t>Τιμές έντασης φωτισμού εντός της ζώνης άνεσης κάθε χρήστη</a:t>
          </a:r>
        </a:p>
      </dgm:t>
    </dgm:pt>
    <dgm:pt modelId="{C705BFB1-449D-4C8C-A089-C3ECAD20E8D4}" type="parTrans" cxnId="{9BFB912F-78C5-4496-A170-0D09ADF5CE4E}">
      <dgm:prSet/>
      <dgm:spPr/>
      <dgm:t>
        <a:bodyPr/>
        <a:lstStyle/>
        <a:p>
          <a:endParaRPr lang="el-GR" sz="1800"/>
        </a:p>
      </dgm:t>
    </dgm:pt>
    <dgm:pt modelId="{BCB77E51-2DD3-4049-950A-A827B112A051}" type="sibTrans" cxnId="{9BFB912F-78C5-4496-A170-0D09ADF5CE4E}">
      <dgm:prSet/>
      <dgm:spPr/>
      <dgm:t>
        <a:bodyPr/>
        <a:lstStyle/>
        <a:p>
          <a:endParaRPr lang="el-GR" sz="1800"/>
        </a:p>
      </dgm:t>
    </dgm:pt>
    <dgm:pt modelId="{90AAE35C-D9B8-483E-A9A1-C7FF4F9C7DB6}" type="pres">
      <dgm:prSet presAssocID="{056F5A3E-8AEE-4686-BF16-5C1802CA7315}" presName="Name0" presStyleCnt="0">
        <dgm:presLayoutVars>
          <dgm:dir/>
          <dgm:resizeHandles val="exact"/>
        </dgm:presLayoutVars>
      </dgm:prSet>
      <dgm:spPr/>
    </dgm:pt>
    <dgm:pt modelId="{B50A8D3C-B0F5-45D9-A364-DFE9E82E7A55}" type="pres">
      <dgm:prSet presAssocID="{CFC45E4A-FB31-4B46-B46E-47D41030DAD0}" presName="node" presStyleLbl="node1" presStyleIdx="0" presStyleCnt="3" custScaleX="94920" custScaleY="88090" custLinFactNeighborX="21843" custLinFactNeighborY="-1236">
        <dgm:presLayoutVars>
          <dgm:bulletEnabled val="1"/>
        </dgm:presLayoutVars>
      </dgm:prSet>
      <dgm:spPr/>
      <dgm:t>
        <a:bodyPr/>
        <a:lstStyle/>
        <a:p>
          <a:endParaRPr lang="el-GR"/>
        </a:p>
      </dgm:t>
    </dgm:pt>
    <dgm:pt modelId="{D51DC9FF-E0CC-4E57-8CFE-8391C33BBFA4}" type="pres">
      <dgm:prSet presAssocID="{88A4339A-D5D1-492A-B875-E320F1992B2A}" presName="sibTrans" presStyleLbl="sibTrans2D1" presStyleIdx="0" presStyleCnt="2"/>
      <dgm:spPr/>
      <dgm:t>
        <a:bodyPr/>
        <a:lstStyle/>
        <a:p>
          <a:endParaRPr lang="el-GR"/>
        </a:p>
      </dgm:t>
    </dgm:pt>
    <dgm:pt modelId="{FFFB025F-AEFE-4E59-8DAF-2790F149D7CA}" type="pres">
      <dgm:prSet presAssocID="{88A4339A-D5D1-492A-B875-E320F1992B2A}" presName="connectorText" presStyleLbl="sibTrans2D1" presStyleIdx="0" presStyleCnt="2"/>
      <dgm:spPr/>
      <dgm:t>
        <a:bodyPr/>
        <a:lstStyle/>
        <a:p>
          <a:endParaRPr lang="el-GR"/>
        </a:p>
      </dgm:t>
    </dgm:pt>
    <dgm:pt modelId="{3A7A3D00-47B3-494F-A345-A528FC547421}" type="pres">
      <dgm:prSet presAssocID="{34777BFE-091E-45C8-9F97-D3F8E795AB92}" presName="node" presStyleLbl="node1" presStyleIdx="1" presStyleCnt="3" custScaleX="96120" custScaleY="103897" custLinFactNeighborX="2003" custLinFactNeighborY="-1275">
        <dgm:presLayoutVars>
          <dgm:bulletEnabled val="1"/>
        </dgm:presLayoutVars>
      </dgm:prSet>
      <dgm:spPr/>
      <dgm:t>
        <a:bodyPr/>
        <a:lstStyle/>
        <a:p>
          <a:endParaRPr lang="el-GR"/>
        </a:p>
      </dgm:t>
    </dgm:pt>
    <dgm:pt modelId="{3F35AA0A-74E7-42AD-991A-2BDA39B7E56B}" type="pres">
      <dgm:prSet presAssocID="{3F90F561-CE41-4CCB-9519-2B9F62A82627}" presName="sibTrans" presStyleLbl="sibTrans2D1" presStyleIdx="1" presStyleCnt="2"/>
      <dgm:spPr/>
      <dgm:t>
        <a:bodyPr/>
        <a:lstStyle/>
        <a:p>
          <a:endParaRPr lang="el-GR"/>
        </a:p>
      </dgm:t>
    </dgm:pt>
    <dgm:pt modelId="{E051F500-4A3B-4C93-B398-FCB63782DCCA}" type="pres">
      <dgm:prSet presAssocID="{3F90F561-CE41-4CCB-9519-2B9F62A82627}" presName="connectorText" presStyleLbl="sibTrans2D1" presStyleIdx="1" presStyleCnt="2"/>
      <dgm:spPr/>
      <dgm:t>
        <a:bodyPr/>
        <a:lstStyle/>
        <a:p>
          <a:endParaRPr lang="el-GR"/>
        </a:p>
      </dgm:t>
    </dgm:pt>
    <dgm:pt modelId="{B4EF6B94-BD28-4B74-935F-CE31536FCFEC}" type="pres">
      <dgm:prSet presAssocID="{84E08C22-3E41-4077-B0CE-D49A3A2C431A}" presName="node" presStyleLbl="node1" presStyleIdx="2" presStyleCnt="3" custScaleX="93891" custScaleY="87161" custLinFactNeighborX="-6499" custLinFactNeighborY="-44">
        <dgm:presLayoutVars>
          <dgm:bulletEnabled val="1"/>
        </dgm:presLayoutVars>
      </dgm:prSet>
      <dgm:spPr/>
      <dgm:t>
        <a:bodyPr/>
        <a:lstStyle/>
        <a:p>
          <a:endParaRPr lang="el-GR"/>
        </a:p>
      </dgm:t>
    </dgm:pt>
  </dgm:ptLst>
  <dgm:cxnLst>
    <dgm:cxn modelId="{853AC71A-EA2F-4F09-9D94-B27172602C46}" srcId="{056F5A3E-8AEE-4686-BF16-5C1802CA7315}" destId="{CFC45E4A-FB31-4B46-B46E-47D41030DAD0}" srcOrd="0" destOrd="0" parTransId="{95EB820A-84DA-4F16-A2D9-4AB206059912}" sibTransId="{88A4339A-D5D1-492A-B875-E320F1992B2A}"/>
    <dgm:cxn modelId="{CF807D93-41DC-4559-A9C0-D0F0B32B32AE}" type="presOf" srcId="{3F90F561-CE41-4CCB-9519-2B9F62A82627}" destId="{E051F500-4A3B-4C93-B398-FCB63782DCCA}" srcOrd="1" destOrd="0" presId="urn:microsoft.com/office/officeart/2005/8/layout/process1"/>
    <dgm:cxn modelId="{9AF5F8B0-8EC4-4950-9B79-A1FBDBC89EDE}" type="presOf" srcId="{88A4339A-D5D1-492A-B875-E320F1992B2A}" destId="{FFFB025F-AEFE-4E59-8DAF-2790F149D7CA}" srcOrd="1" destOrd="0" presId="urn:microsoft.com/office/officeart/2005/8/layout/process1"/>
    <dgm:cxn modelId="{C906784D-3193-4CE7-A541-6118222F726C}" srcId="{056F5A3E-8AEE-4686-BF16-5C1802CA7315}" destId="{34777BFE-091E-45C8-9F97-D3F8E795AB92}" srcOrd="1" destOrd="0" parTransId="{7D8C9897-5753-47C9-B19E-16C53A52E6B8}" sibTransId="{3F90F561-CE41-4CCB-9519-2B9F62A82627}"/>
    <dgm:cxn modelId="{4590BDC0-7972-466C-96B2-7A82D07E0CE3}" type="presOf" srcId="{34777BFE-091E-45C8-9F97-D3F8E795AB92}" destId="{3A7A3D00-47B3-494F-A345-A528FC547421}" srcOrd="0" destOrd="0" presId="urn:microsoft.com/office/officeart/2005/8/layout/process1"/>
    <dgm:cxn modelId="{19CFDD40-4E65-4439-B426-E9467F4F1958}" type="presOf" srcId="{3F90F561-CE41-4CCB-9519-2B9F62A82627}" destId="{3F35AA0A-74E7-42AD-991A-2BDA39B7E56B}" srcOrd="0" destOrd="0" presId="urn:microsoft.com/office/officeart/2005/8/layout/process1"/>
    <dgm:cxn modelId="{2D6F0F6A-1718-4EF1-A767-5B5294A929FA}" type="presOf" srcId="{88A4339A-D5D1-492A-B875-E320F1992B2A}" destId="{D51DC9FF-E0CC-4E57-8CFE-8391C33BBFA4}" srcOrd="0" destOrd="0" presId="urn:microsoft.com/office/officeart/2005/8/layout/process1"/>
    <dgm:cxn modelId="{44E34456-1D4F-489E-887B-DC6A2E16BAF3}" type="presOf" srcId="{84E08C22-3E41-4077-B0CE-D49A3A2C431A}" destId="{B4EF6B94-BD28-4B74-935F-CE31536FCFEC}" srcOrd="0" destOrd="0" presId="urn:microsoft.com/office/officeart/2005/8/layout/process1"/>
    <dgm:cxn modelId="{9BFB912F-78C5-4496-A170-0D09ADF5CE4E}" srcId="{056F5A3E-8AEE-4686-BF16-5C1802CA7315}" destId="{84E08C22-3E41-4077-B0CE-D49A3A2C431A}" srcOrd="2" destOrd="0" parTransId="{C705BFB1-449D-4C8C-A089-C3ECAD20E8D4}" sibTransId="{BCB77E51-2DD3-4049-950A-A827B112A051}"/>
    <dgm:cxn modelId="{9E8A6D6D-5B5E-432B-94CD-BB0AD3D5CC45}" type="presOf" srcId="{056F5A3E-8AEE-4686-BF16-5C1802CA7315}" destId="{90AAE35C-D9B8-483E-A9A1-C7FF4F9C7DB6}" srcOrd="0" destOrd="0" presId="urn:microsoft.com/office/officeart/2005/8/layout/process1"/>
    <dgm:cxn modelId="{A70AC4E7-20F1-445D-BD72-2224647B26E8}" type="presOf" srcId="{CFC45E4A-FB31-4B46-B46E-47D41030DAD0}" destId="{B50A8D3C-B0F5-45D9-A364-DFE9E82E7A55}" srcOrd="0" destOrd="0" presId="urn:microsoft.com/office/officeart/2005/8/layout/process1"/>
    <dgm:cxn modelId="{66121BF4-B047-46BD-BF99-C3E814A91852}" type="presParOf" srcId="{90AAE35C-D9B8-483E-A9A1-C7FF4F9C7DB6}" destId="{B50A8D3C-B0F5-45D9-A364-DFE9E82E7A55}" srcOrd="0" destOrd="0" presId="urn:microsoft.com/office/officeart/2005/8/layout/process1"/>
    <dgm:cxn modelId="{11185D1E-1928-41E0-B9B6-9AD1F8095240}" type="presParOf" srcId="{90AAE35C-D9B8-483E-A9A1-C7FF4F9C7DB6}" destId="{D51DC9FF-E0CC-4E57-8CFE-8391C33BBFA4}" srcOrd="1" destOrd="0" presId="urn:microsoft.com/office/officeart/2005/8/layout/process1"/>
    <dgm:cxn modelId="{0071AA71-3A8D-4403-A812-B0FDFC0A5083}" type="presParOf" srcId="{D51DC9FF-E0CC-4E57-8CFE-8391C33BBFA4}" destId="{FFFB025F-AEFE-4E59-8DAF-2790F149D7CA}" srcOrd="0" destOrd="0" presId="urn:microsoft.com/office/officeart/2005/8/layout/process1"/>
    <dgm:cxn modelId="{4C291F36-6E1B-47E2-83AC-BD3617260B4E}" type="presParOf" srcId="{90AAE35C-D9B8-483E-A9A1-C7FF4F9C7DB6}" destId="{3A7A3D00-47B3-494F-A345-A528FC547421}" srcOrd="2" destOrd="0" presId="urn:microsoft.com/office/officeart/2005/8/layout/process1"/>
    <dgm:cxn modelId="{BEBB6C76-F44C-4A65-8657-D1A32BBE9D3C}" type="presParOf" srcId="{90AAE35C-D9B8-483E-A9A1-C7FF4F9C7DB6}" destId="{3F35AA0A-74E7-42AD-991A-2BDA39B7E56B}" srcOrd="3" destOrd="0" presId="urn:microsoft.com/office/officeart/2005/8/layout/process1"/>
    <dgm:cxn modelId="{BC771A31-112B-4A3F-A72E-3F89E139C4A1}" type="presParOf" srcId="{3F35AA0A-74E7-42AD-991A-2BDA39B7E56B}" destId="{E051F500-4A3B-4C93-B398-FCB63782DCCA}" srcOrd="0" destOrd="0" presId="urn:microsoft.com/office/officeart/2005/8/layout/process1"/>
    <dgm:cxn modelId="{0CE81A8A-1EBF-4D6B-9911-63000BDE83E1}" type="presParOf" srcId="{90AAE35C-D9B8-483E-A9A1-C7FF4F9C7DB6}" destId="{B4EF6B94-BD28-4B74-935F-CE31536FCFE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820A4-DF30-4C45-94FD-328D29527973}">
      <dsp:nvSpPr>
        <dsp:cNvPr id="0" name=""/>
        <dsp:cNvSpPr/>
      </dsp:nvSpPr>
      <dsp:spPr>
        <a:xfrm rot="21300000">
          <a:off x="11899" y="1060201"/>
          <a:ext cx="3853871" cy="441326"/>
        </a:xfrm>
        <a:prstGeom prst="mathMinus">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DB2DD4-C0EA-4ACB-80AA-DCF6201E1E28}">
      <dsp:nvSpPr>
        <dsp:cNvPr id="0" name=""/>
        <dsp:cNvSpPr/>
      </dsp:nvSpPr>
      <dsp:spPr>
        <a:xfrm>
          <a:off x="465320" y="128086"/>
          <a:ext cx="1163301" cy="1024691"/>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A7B62-4086-42A3-BD0F-8E6EA7A9A620}">
      <dsp:nvSpPr>
        <dsp:cNvPr id="0" name=""/>
        <dsp:cNvSpPr/>
      </dsp:nvSpPr>
      <dsp:spPr>
        <a:xfrm>
          <a:off x="1829559" y="0"/>
          <a:ext cx="1692066" cy="107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l-GR" sz="1800" kern="1200" dirty="0"/>
            <a:t>Εξοικονόμηση Ενέργειας</a:t>
          </a:r>
        </a:p>
      </dsp:txBody>
      <dsp:txXfrm>
        <a:off x="1829559" y="0"/>
        <a:ext cx="1692066" cy="1075926"/>
      </dsp:txXfrm>
    </dsp:sp>
    <dsp:sp modelId="{56C0262E-4B84-4877-A77F-53488E8CA3E8}">
      <dsp:nvSpPr>
        <dsp:cNvPr id="0" name=""/>
        <dsp:cNvSpPr/>
      </dsp:nvSpPr>
      <dsp:spPr>
        <a:xfrm>
          <a:off x="2249048" y="1408950"/>
          <a:ext cx="1163301" cy="1024691"/>
        </a:xfrm>
        <a:prstGeom prst="up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24528-1898-42AA-A4D6-3F219A6C05B5}">
      <dsp:nvSpPr>
        <dsp:cNvPr id="0" name=""/>
        <dsp:cNvSpPr/>
      </dsp:nvSpPr>
      <dsp:spPr>
        <a:xfrm>
          <a:off x="321226" y="1485802"/>
          <a:ext cx="1761703" cy="1075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l-GR" sz="1800" kern="1200" dirty="0"/>
            <a:t>Ικανοποίηση χρηστών</a:t>
          </a:r>
        </a:p>
      </dsp:txBody>
      <dsp:txXfrm>
        <a:off x="321226" y="1485802"/>
        <a:ext cx="1761703" cy="1075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23321-8071-4C4B-BC78-844375D8A919}">
      <dsp:nvSpPr>
        <dsp:cNvPr id="0" name=""/>
        <dsp:cNvSpPr/>
      </dsp:nvSpPr>
      <dsp:spPr>
        <a:xfrm>
          <a:off x="7500" y="223433"/>
          <a:ext cx="2241946" cy="1534332"/>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l-GR" sz="1800" kern="1200" baseline="0" dirty="0">
              <a:solidFill>
                <a:schemeClr val="tx1"/>
              </a:solidFill>
            </a:rPr>
            <a:t>Εσωτερική Ένταση Φωτισμού / Ανά εξωτερική συνθήκη</a:t>
          </a:r>
        </a:p>
      </dsp:txBody>
      <dsp:txXfrm>
        <a:off x="52439" y="268372"/>
        <a:ext cx="2152068" cy="1444454"/>
      </dsp:txXfrm>
    </dsp:sp>
    <dsp:sp modelId="{3B5732E8-F649-4F8F-B948-3609238DA1A7}">
      <dsp:nvSpPr>
        <dsp:cNvPr id="0" name=""/>
        <dsp:cNvSpPr/>
      </dsp:nvSpPr>
      <dsp:spPr>
        <a:xfrm>
          <a:off x="2473642" y="712598"/>
          <a:ext cx="475292" cy="5560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l-GR" sz="2300" kern="1200"/>
        </a:p>
      </dsp:txBody>
      <dsp:txXfrm>
        <a:off x="2473642" y="823798"/>
        <a:ext cx="332704" cy="333602"/>
      </dsp:txXfrm>
    </dsp:sp>
    <dsp:sp modelId="{8996DD38-AF90-4C22-A1A8-E54A78B015C0}">
      <dsp:nvSpPr>
        <dsp:cNvPr id="0" name=""/>
        <dsp:cNvSpPr/>
      </dsp:nvSpPr>
      <dsp:spPr>
        <a:xfrm>
          <a:off x="3146226" y="223433"/>
          <a:ext cx="2241946" cy="1534332"/>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l-GR" sz="1800" kern="1200" baseline="0" dirty="0">
              <a:solidFill>
                <a:schemeClr val="tx1"/>
              </a:solidFill>
            </a:rPr>
            <a:t>Όχληση ή Άνεση Χρήστη </a:t>
          </a:r>
        </a:p>
        <a:p>
          <a:pPr lvl="0" algn="ctr" defTabSz="800100">
            <a:lnSpc>
              <a:spcPct val="90000"/>
            </a:lnSpc>
            <a:spcBef>
              <a:spcPct val="0"/>
            </a:spcBef>
            <a:spcAft>
              <a:spcPct val="35000"/>
            </a:spcAft>
          </a:pPr>
          <a:r>
            <a:rPr lang="el-GR" sz="1800" kern="1200" baseline="0" dirty="0">
              <a:solidFill>
                <a:schemeClr val="tx1"/>
              </a:solidFill>
            </a:rPr>
            <a:t>Πρόβλεψη Δράσεων</a:t>
          </a:r>
        </a:p>
      </dsp:txBody>
      <dsp:txXfrm>
        <a:off x="3191165" y="268372"/>
        <a:ext cx="2152068" cy="1444454"/>
      </dsp:txXfrm>
    </dsp:sp>
    <dsp:sp modelId="{493F4D26-7C9A-4545-8516-AF12BB01CB6F}">
      <dsp:nvSpPr>
        <dsp:cNvPr id="0" name=""/>
        <dsp:cNvSpPr/>
      </dsp:nvSpPr>
      <dsp:spPr>
        <a:xfrm>
          <a:off x="5612368" y="712598"/>
          <a:ext cx="475292" cy="5560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l-GR" sz="2300" kern="1200"/>
        </a:p>
      </dsp:txBody>
      <dsp:txXfrm>
        <a:off x="5612368" y="823798"/>
        <a:ext cx="332704" cy="333602"/>
      </dsp:txXfrm>
    </dsp:sp>
    <dsp:sp modelId="{6FFC1BE7-5F58-49C4-8A0F-B39EE2667A30}">
      <dsp:nvSpPr>
        <dsp:cNvPr id="0" name=""/>
        <dsp:cNvSpPr/>
      </dsp:nvSpPr>
      <dsp:spPr>
        <a:xfrm>
          <a:off x="6284952" y="223433"/>
          <a:ext cx="2241946" cy="1534332"/>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l-GR" sz="1800" kern="1200" baseline="0" dirty="0">
              <a:solidFill>
                <a:schemeClr val="tx1"/>
              </a:solidFill>
            </a:rPr>
            <a:t>Ρύθμιση τεχνητού φωτισμού και περσίδων για βέλτιστη ένταση φωτισμού</a:t>
          </a:r>
        </a:p>
      </dsp:txBody>
      <dsp:txXfrm>
        <a:off x="6329891" y="268372"/>
        <a:ext cx="2152068" cy="1444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D86EE-21E0-490C-B4BB-460CC0DF8F43}">
      <dsp:nvSpPr>
        <dsp:cNvPr id="0" name=""/>
        <dsp:cNvSpPr/>
      </dsp:nvSpPr>
      <dsp:spPr>
        <a:xfrm>
          <a:off x="2921127" y="228605"/>
          <a:ext cx="2619374" cy="1571624"/>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l-GR" sz="1500" kern="1200" dirty="0">
              <a:solidFill>
                <a:schemeClr val="tx1"/>
              </a:solidFill>
              <a:latin typeface="+mn-lt"/>
            </a:rPr>
            <a:t>Χρήστες υπό τις ίδιες αντικειμενικές συνθήκες παρουσιάζουν στην πράξη διαφορετική </a:t>
          </a:r>
          <a:r>
            <a:rPr lang="el-GR" sz="1500" kern="1200" dirty="0">
              <a:solidFill>
                <a:schemeClr val="accent2"/>
              </a:solidFill>
              <a:latin typeface="+mn-lt"/>
            </a:rPr>
            <a:t>συμπεριφορά</a:t>
          </a:r>
          <a:r>
            <a:rPr lang="el-GR" sz="1500" kern="1200" dirty="0">
              <a:solidFill>
                <a:schemeClr val="tx1"/>
              </a:solidFill>
              <a:latin typeface="+mn-lt"/>
            </a:rPr>
            <a:t>.</a:t>
          </a:r>
          <a:endParaRPr lang="el-GR" sz="1500" kern="1200" dirty="0">
            <a:solidFill>
              <a:schemeClr val="tx1"/>
            </a:solidFill>
          </a:endParaRPr>
        </a:p>
      </dsp:txBody>
      <dsp:txXfrm>
        <a:off x="2921127" y="228605"/>
        <a:ext cx="2619374" cy="1571624"/>
      </dsp:txXfrm>
    </dsp:sp>
    <dsp:sp modelId="{46C88EB8-AF90-454B-B80F-3FAA8FB42684}">
      <dsp:nvSpPr>
        <dsp:cNvPr id="0" name=""/>
        <dsp:cNvSpPr/>
      </dsp:nvSpPr>
      <dsp:spPr>
        <a:xfrm>
          <a:off x="152395" y="228605"/>
          <a:ext cx="2619374" cy="1571624"/>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l-GR" sz="1500" kern="1200" dirty="0">
              <a:solidFill>
                <a:schemeClr val="tx1"/>
              </a:solidFill>
              <a:latin typeface="+mn-lt"/>
            </a:rPr>
            <a:t>Τα δομικά χαρακτηριστικά ενός κτιρίου καθώς και ο τύπος της εργασίας που εκτελείται </a:t>
          </a:r>
          <a:r>
            <a:rPr lang="el-GR" sz="1500" kern="1200" dirty="0">
              <a:solidFill>
                <a:schemeClr val="accent2"/>
              </a:solidFill>
              <a:latin typeface="+mn-lt"/>
            </a:rPr>
            <a:t>δεν επαρκούν</a:t>
          </a:r>
          <a:r>
            <a:rPr lang="el-GR" sz="1500" kern="1200" dirty="0">
              <a:solidFill>
                <a:schemeClr val="tx1"/>
              </a:solidFill>
              <a:latin typeface="+mn-lt"/>
            </a:rPr>
            <a:t> για να καθορίσουν την βέλτιστη ένταση φωτισμού στην επιφάνεια εργασίας.</a:t>
          </a:r>
          <a:endParaRPr lang="el-GR" sz="1500" kern="1200" dirty="0">
            <a:solidFill>
              <a:schemeClr val="tx1"/>
            </a:solidFill>
          </a:endParaRPr>
        </a:p>
      </dsp:txBody>
      <dsp:txXfrm>
        <a:off x="152395" y="228605"/>
        <a:ext cx="2619374" cy="1571624"/>
      </dsp:txXfrm>
    </dsp:sp>
    <dsp:sp modelId="{492E960C-4520-4012-96F9-B879A1253781}">
      <dsp:nvSpPr>
        <dsp:cNvPr id="0" name=""/>
        <dsp:cNvSpPr/>
      </dsp:nvSpPr>
      <dsp:spPr>
        <a:xfrm>
          <a:off x="5762625" y="202406"/>
          <a:ext cx="2619374" cy="1571624"/>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l-GR" sz="1500" kern="1200" dirty="0">
              <a:solidFill>
                <a:schemeClr val="tx1"/>
              </a:solidFill>
              <a:latin typeface="+mn-lt"/>
            </a:rPr>
            <a:t>Κάθε χρήστης, ή ομάδα χρηστών, τείνει να παρουσιάζει εποχική συμπεριφορά και άρα μπορεί να </a:t>
          </a:r>
          <a:r>
            <a:rPr lang="el-GR" sz="1500" kern="1200" dirty="0">
              <a:solidFill>
                <a:schemeClr val="accent2"/>
              </a:solidFill>
              <a:latin typeface="+mn-lt"/>
            </a:rPr>
            <a:t>μοντελοποιηθεί</a:t>
          </a:r>
          <a:r>
            <a:rPr lang="el-GR" sz="1500" kern="1200" dirty="0">
              <a:solidFill>
                <a:schemeClr val="tx1"/>
              </a:solidFill>
              <a:latin typeface="+mn-lt"/>
            </a:rPr>
            <a:t> και να προβλεφθεί</a:t>
          </a:r>
          <a:endParaRPr lang="el-GR" sz="1500" kern="1200" dirty="0">
            <a:solidFill>
              <a:schemeClr val="tx1"/>
            </a:solidFill>
          </a:endParaRPr>
        </a:p>
      </dsp:txBody>
      <dsp:txXfrm>
        <a:off x="5762625" y="202406"/>
        <a:ext cx="2619374" cy="1571624"/>
      </dsp:txXfrm>
    </dsp:sp>
    <dsp:sp modelId="{E01A7E08-0909-47D0-BA24-D656F26ACB9D}">
      <dsp:nvSpPr>
        <dsp:cNvPr id="0" name=""/>
        <dsp:cNvSpPr/>
      </dsp:nvSpPr>
      <dsp:spPr>
        <a:xfrm>
          <a:off x="1440656" y="2035968"/>
          <a:ext cx="2619374" cy="1571624"/>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l-GR" sz="1500" kern="1200" dirty="0">
              <a:solidFill>
                <a:schemeClr val="tx1"/>
              </a:solidFill>
              <a:latin typeface="+mn-lt"/>
            </a:rPr>
            <a:t>Στις περισσότερες περιπτώσεις οι χρήστες είναι ικανοποιημένοι σε επίπεδα τεχνητού φωτισμού κάτω από τα </a:t>
          </a:r>
          <a:r>
            <a:rPr lang="en-US" sz="1500" kern="1200" dirty="0">
              <a:solidFill>
                <a:schemeClr val="tx1"/>
              </a:solidFill>
              <a:latin typeface="+mn-lt"/>
            </a:rPr>
            <a:t>500lux. </a:t>
          </a:r>
          <a:r>
            <a:rPr lang="el-GR" sz="1500" kern="1200" dirty="0">
              <a:solidFill>
                <a:schemeClr val="tx1"/>
              </a:solidFill>
              <a:latin typeface="+mn-lt"/>
            </a:rPr>
            <a:t>Άρα μπορεί να επιτευχθεί καλή </a:t>
          </a:r>
          <a:r>
            <a:rPr lang="el-GR" sz="1500" kern="1200" dirty="0">
              <a:solidFill>
                <a:schemeClr val="accent2"/>
              </a:solidFill>
              <a:latin typeface="+mn-lt"/>
            </a:rPr>
            <a:t>ενεργειακή απόδοση</a:t>
          </a:r>
          <a:r>
            <a:rPr lang="el-GR" sz="1500" kern="1200" dirty="0">
              <a:solidFill>
                <a:schemeClr val="tx1"/>
              </a:solidFill>
              <a:latin typeface="+mn-lt"/>
            </a:rPr>
            <a:t>.</a:t>
          </a:r>
          <a:endParaRPr lang="el-GR" sz="1500" kern="1200" dirty="0">
            <a:solidFill>
              <a:schemeClr val="tx1"/>
            </a:solidFill>
          </a:endParaRPr>
        </a:p>
      </dsp:txBody>
      <dsp:txXfrm>
        <a:off x="1440656" y="2035968"/>
        <a:ext cx="2619374" cy="1571624"/>
      </dsp:txXfrm>
    </dsp:sp>
    <dsp:sp modelId="{F3A53880-BF64-48C8-90E0-029CC95495B4}">
      <dsp:nvSpPr>
        <dsp:cNvPr id="0" name=""/>
        <dsp:cNvSpPr/>
      </dsp:nvSpPr>
      <dsp:spPr>
        <a:xfrm>
          <a:off x="4321968" y="2035968"/>
          <a:ext cx="2619374" cy="1571624"/>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l-GR" sz="1500" kern="1200" dirty="0">
              <a:solidFill>
                <a:schemeClr val="tx1"/>
              </a:solidFill>
              <a:latin typeface="+mn-lt"/>
            </a:rPr>
            <a:t>Η </a:t>
          </a:r>
          <a:r>
            <a:rPr lang="el-GR" sz="1500" kern="1200" dirty="0">
              <a:solidFill>
                <a:schemeClr val="accent2"/>
              </a:solidFill>
              <a:latin typeface="+mn-lt"/>
            </a:rPr>
            <a:t>ανοχή</a:t>
          </a:r>
          <a:r>
            <a:rPr lang="el-GR" sz="1500" kern="1200" dirty="0">
              <a:solidFill>
                <a:schemeClr val="tx1"/>
              </a:solidFill>
              <a:latin typeface="+mn-lt"/>
            </a:rPr>
            <a:t> στις υψηλές τιμές φυσικού φωτισμού διαπιστώθηκε ότι διαφέρει σημαντικά μεταξύ των χρηστών που εξετάστηκαν</a:t>
          </a:r>
          <a:r>
            <a:rPr lang="en-US" sz="1500" kern="1200" dirty="0">
              <a:solidFill>
                <a:schemeClr val="tx1"/>
              </a:solidFill>
              <a:latin typeface="+mn-lt"/>
            </a:rPr>
            <a:t>.</a:t>
          </a:r>
          <a:endParaRPr lang="el-GR" sz="1500" kern="1200" dirty="0">
            <a:solidFill>
              <a:schemeClr val="tx1"/>
            </a:solidFill>
          </a:endParaRPr>
        </a:p>
      </dsp:txBody>
      <dsp:txXfrm>
        <a:off x="4321968" y="2035968"/>
        <a:ext cx="2619374" cy="15716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2AF62-3CC5-41B5-AA83-36965A0D66BF}">
      <dsp:nvSpPr>
        <dsp:cNvPr id="0" name=""/>
        <dsp:cNvSpPr/>
      </dsp:nvSpPr>
      <dsp:spPr>
        <a:xfrm>
          <a:off x="502580" y="0"/>
          <a:ext cx="7787431" cy="533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l-GR" sz="2000" b="1" kern="1200" dirty="0">
              <a:solidFill>
                <a:schemeClr val="tx1"/>
              </a:solidFill>
              <a:latin typeface="+mn-lt"/>
            </a:rPr>
            <a:t>Βέλτιστη ημερήσια καμπύλη έντασης φωτισμού ανά χρήστη</a:t>
          </a:r>
        </a:p>
      </dsp:txBody>
      <dsp:txXfrm>
        <a:off x="518192" y="15612"/>
        <a:ext cx="7756207" cy="501792"/>
      </dsp:txXfrm>
    </dsp:sp>
    <dsp:sp modelId="{99FCEABE-EAFE-4F72-BF5D-0D133EEF23E3}">
      <dsp:nvSpPr>
        <dsp:cNvPr id="0" name=""/>
        <dsp:cNvSpPr/>
      </dsp:nvSpPr>
      <dsp:spPr>
        <a:xfrm>
          <a:off x="76195" y="865441"/>
          <a:ext cx="1415767" cy="1020507"/>
        </a:xfrm>
        <a:prstGeom prst="roundRect">
          <a:avLst>
            <a:gd name="adj" fmla="val 16670"/>
          </a:avLst>
        </a:prstGeom>
        <a:blipFill rotWithShape="1">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BC5D34-C4E8-4B5C-BF30-3492717BE639}">
      <dsp:nvSpPr>
        <dsp:cNvPr id="0" name=""/>
        <dsp:cNvSpPr/>
      </dsp:nvSpPr>
      <dsp:spPr>
        <a:xfrm>
          <a:off x="1715449" y="595521"/>
          <a:ext cx="6607550" cy="1779070"/>
        </a:xfrm>
        <a:prstGeom prst="roundRect">
          <a:avLst>
            <a:gd name="adj" fmla="val 16670"/>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l-GR" sz="1800" kern="1200" dirty="0">
              <a:solidFill>
                <a:schemeClr val="tx1"/>
              </a:solidFill>
              <a:latin typeface="+mn-lt"/>
            </a:rPr>
            <a:t>Κυμαινόμενες τιμές ανάλογα με την ώρα της ημέρας, την εποχή και τη μεταβολή των εξωτερικών συνθηκών.</a:t>
          </a:r>
        </a:p>
        <a:p>
          <a:pPr marL="171450" lvl="1" indent="-171450" algn="l" defTabSz="711200">
            <a:lnSpc>
              <a:spcPct val="90000"/>
            </a:lnSpc>
            <a:spcBef>
              <a:spcPct val="0"/>
            </a:spcBef>
            <a:spcAft>
              <a:spcPct val="15000"/>
            </a:spcAft>
            <a:buChar char="••"/>
          </a:pPr>
          <a:r>
            <a:rPr lang="el-GR" sz="1600" kern="1200" dirty="0">
              <a:solidFill>
                <a:schemeClr val="tx1"/>
              </a:solidFill>
              <a:latin typeface="+mn-lt"/>
            </a:rPr>
            <a:t>η εφαρμογή σταθερών επιπέδων έντασης φωτισμού μπορεί να οδηγήσει σε διαταραχές του </a:t>
          </a:r>
          <a:r>
            <a:rPr lang="el-GR" sz="1600" kern="1200" dirty="0" err="1">
              <a:solidFill>
                <a:schemeClr val="tx1"/>
              </a:solidFill>
              <a:latin typeface="+mn-lt"/>
            </a:rPr>
            <a:t>κιρκαδικού</a:t>
          </a:r>
          <a:r>
            <a:rPr lang="el-GR" sz="1600" kern="1200" dirty="0">
              <a:solidFill>
                <a:schemeClr val="tx1"/>
              </a:solidFill>
              <a:latin typeface="+mn-lt"/>
            </a:rPr>
            <a:t> ρυθμού, της διάθεσης και της συμπεριφοράς του χρήστη. Χρειάζεται φωτισμός όσο το δυνατόν συντονισμένος στον φυσικό ημερήσιο κύκλο</a:t>
          </a:r>
        </a:p>
      </dsp:txBody>
      <dsp:txXfrm>
        <a:off x="1802312" y="682384"/>
        <a:ext cx="6433824" cy="1605344"/>
      </dsp:txXfrm>
    </dsp:sp>
    <dsp:sp modelId="{A4041757-C92D-41B7-82D9-DB83ADECB836}">
      <dsp:nvSpPr>
        <dsp:cNvPr id="0" name=""/>
        <dsp:cNvSpPr/>
      </dsp:nvSpPr>
      <dsp:spPr>
        <a:xfrm>
          <a:off x="304802" y="2495552"/>
          <a:ext cx="971999" cy="969016"/>
        </a:xfrm>
        <a:prstGeom prst="roundRect">
          <a:avLst>
            <a:gd name="adj" fmla="val 16670"/>
          </a:avLst>
        </a:prstGeom>
        <a:blipFill rotWithShape="1">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528BF3-E03D-4944-BB13-26CE995A47B0}">
      <dsp:nvSpPr>
        <dsp:cNvPr id="0" name=""/>
        <dsp:cNvSpPr/>
      </dsp:nvSpPr>
      <dsp:spPr>
        <a:xfrm>
          <a:off x="1715449" y="2566334"/>
          <a:ext cx="6607550" cy="1113095"/>
        </a:xfrm>
        <a:prstGeom prst="roundRect">
          <a:avLst>
            <a:gd name="adj" fmla="val 16670"/>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l-GR" sz="1800" kern="1200" dirty="0">
              <a:solidFill>
                <a:schemeClr val="tx1"/>
              </a:solidFill>
              <a:latin typeface="+mn-lt"/>
            </a:rPr>
            <a:t>Προσωποποιημένη (όχι γενικευμένη), βασισμένη αποκλειστικά στις μετρήσεις έντασης φωτισμού από το γραφείο του κάθε χρήστη</a:t>
          </a:r>
        </a:p>
      </dsp:txBody>
      <dsp:txXfrm>
        <a:off x="1769796" y="2620681"/>
        <a:ext cx="6498856" cy="1004401"/>
      </dsp:txXfrm>
    </dsp:sp>
    <dsp:sp modelId="{DE0240AA-A469-4272-B70A-B01D2D0F3046}">
      <dsp:nvSpPr>
        <dsp:cNvPr id="0" name=""/>
        <dsp:cNvSpPr/>
      </dsp:nvSpPr>
      <dsp:spPr>
        <a:xfrm>
          <a:off x="152397" y="3867153"/>
          <a:ext cx="1313964" cy="906126"/>
        </a:xfrm>
        <a:prstGeom prst="roundRect">
          <a:avLst>
            <a:gd name="adj" fmla="val 16670"/>
          </a:avLst>
        </a:prstGeom>
        <a:blipFill rotWithShape="1">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E6363-E10E-4AC4-9FFE-9E8067B824B0}">
      <dsp:nvSpPr>
        <dsp:cNvPr id="0" name=""/>
        <dsp:cNvSpPr/>
      </dsp:nvSpPr>
      <dsp:spPr>
        <a:xfrm>
          <a:off x="1715449" y="3827660"/>
          <a:ext cx="6607550" cy="1113095"/>
        </a:xfrm>
        <a:prstGeom prst="roundRect">
          <a:avLst>
            <a:gd name="adj" fmla="val 16670"/>
          </a:avLst>
        </a:prstGeom>
        <a:solidFill>
          <a:schemeClr val="accent1">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l-GR" sz="1800" kern="1200" dirty="0">
              <a:solidFill>
                <a:schemeClr val="tx1"/>
              </a:solidFill>
              <a:latin typeface="+mn-lt"/>
            </a:rPr>
            <a:t>Παραγόμενες τιμές εντός της «Ζώνης Άνεσης» του χρήστη, Ελαχιστοποίηση και (ιδανικά) μηδενισμός των δράσεων/παρεμβάσεων του χρήστη </a:t>
          </a:r>
        </a:p>
      </dsp:txBody>
      <dsp:txXfrm>
        <a:off x="1769796" y="3882007"/>
        <a:ext cx="6498856" cy="1004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A8D3C-B0F5-45D9-A364-DFE9E82E7A55}">
      <dsp:nvSpPr>
        <dsp:cNvPr id="0" name=""/>
        <dsp:cNvSpPr/>
      </dsp:nvSpPr>
      <dsp:spPr>
        <a:xfrm>
          <a:off x="220060" y="44387"/>
          <a:ext cx="2325729" cy="1414540"/>
        </a:xfrm>
        <a:prstGeom prst="roundRect">
          <a:avLst>
            <a:gd name="adj" fmla="val 10000"/>
          </a:avLst>
        </a:prstGeom>
        <a:solidFill>
          <a:schemeClr val="accent1">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l-GR" sz="1800" kern="1200" dirty="0">
              <a:solidFill>
                <a:schemeClr val="tx1"/>
              </a:solidFill>
              <a:latin typeface="+mn-lt"/>
            </a:rPr>
            <a:t>Τιμή σφάλματος πρόβλεψης</a:t>
          </a:r>
        </a:p>
        <a:p>
          <a:pPr lvl="0" algn="ctr" defTabSz="800100">
            <a:lnSpc>
              <a:spcPct val="90000"/>
            </a:lnSpc>
            <a:spcBef>
              <a:spcPct val="0"/>
            </a:spcBef>
            <a:spcAft>
              <a:spcPct val="35000"/>
            </a:spcAft>
          </a:pPr>
          <a:r>
            <a:rPr lang="el-GR" sz="1800" kern="1200">
              <a:solidFill>
                <a:schemeClr val="tx1"/>
              </a:solidFill>
              <a:latin typeface="+mn-lt"/>
            </a:rPr>
            <a:t>(</a:t>
          </a:r>
          <a:r>
            <a:rPr lang="el-GR" sz="1800" kern="1200" smtClean="0">
              <a:solidFill>
                <a:schemeClr val="tx1"/>
              </a:solidFill>
              <a:latin typeface="+mn-lt"/>
            </a:rPr>
            <a:t>Μοντέλο-Πραγματική </a:t>
          </a:r>
          <a:r>
            <a:rPr lang="el-GR" sz="1800" kern="1200" dirty="0">
              <a:solidFill>
                <a:schemeClr val="tx1"/>
              </a:solidFill>
              <a:latin typeface="+mn-lt"/>
            </a:rPr>
            <a:t>Τιμή)</a:t>
          </a:r>
        </a:p>
      </dsp:txBody>
      <dsp:txXfrm>
        <a:off x="261490" y="85817"/>
        <a:ext cx="2242869" cy="1331680"/>
      </dsp:txXfrm>
    </dsp:sp>
    <dsp:sp modelId="{D51DC9FF-E0CC-4E57-8CFE-8391C33BBFA4}">
      <dsp:nvSpPr>
        <dsp:cNvPr id="0" name=""/>
        <dsp:cNvSpPr/>
      </dsp:nvSpPr>
      <dsp:spPr>
        <a:xfrm rot="21826">
          <a:off x="2742193" y="457784"/>
          <a:ext cx="416393" cy="6076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l-GR" sz="1800" kern="1200"/>
        </a:p>
      </dsp:txBody>
      <dsp:txXfrm>
        <a:off x="2742194" y="578917"/>
        <a:ext cx="291475" cy="364589"/>
      </dsp:txXfrm>
    </dsp:sp>
    <dsp:sp modelId="{3A7A3D00-47B3-494F-A345-A528FC547421}">
      <dsp:nvSpPr>
        <dsp:cNvPr id="0" name=""/>
        <dsp:cNvSpPr/>
      </dsp:nvSpPr>
      <dsp:spPr>
        <a:xfrm>
          <a:off x="3331421" y="-62678"/>
          <a:ext cx="2355131" cy="1668367"/>
        </a:xfrm>
        <a:prstGeom prst="roundRect">
          <a:avLst>
            <a:gd name="adj" fmla="val 10000"/>
          </a:avLst>
        </a:prstGeom>
        <a:solidFill>
          <a:schemeClr val="accent1">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l-GR" sz="1800" kern="1200" dirty="0">
              <a:solidFill>
                <a:schemeClr val="tx1"/>
              </a:solidFill>
              <a:latin typeface="+mn-lt"/>
            </a:rPr>
            <a:t>Μορφή ημερήσιου προφίλ έντασης φωτισμού ανά εποχή και ανά κατάσταση ουρανού</a:t>
          </a:r>
          <a:endParaRPr lang="el-GR" sz="1800" kern="1200" dirty="0">
            <a:solidFill>
              <a:schemeClr val="tx1"/>
            </a:solidFill>
          </a:endParaRPr>
        </a:p>
      </dsp:txBody>
      <dsp:txXfrm>
        <a:off x="3380286" y="-13813"/>
        <a:ext cx="2257401" cy="1570637"/>
      </dsp:txXfrm>
    </dsp:sp>
    <dsp:sp modelId="{3F35AA0A-74E7-42AD-991A-2BDA39B7E56B}">
      <dsp:nvSpPr>
        <dsp:cNvPr id="0" name=""/>
        <dsp:cNvSpPr/>
      </dsp:nvSpPr>
      <dsp:spPr>
        <a:xfrm rot="21599247">
          <a:off x="5910741" y="467321"/>
          <a:ext cx="475279" cy="6076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l-GR" sz="1800" kern="1200"/>
        </a:p>
      </dsp:txBody>
      <dsp:txXfrm>
        <a:off x="5910741" y="588867"/>
        <a:ext cx="332695" cy="364589"/>
      </dsp:txXfrm>
    </dsp:sp>
    <dsp:sp modelId="{B4EF6B94-BD28-4B74-935F-CE31536FCFEC}">
      <dsp:nvSpPr>
        <dsp:cNvPr id="0" name=""/>
        <dsp:cNvSpPr/>
      </dsp:nvSpPr>
      <dsp:spPr>
        <a:xfrm>
          <a:off x="6583306" y="70987"/>
          <a:ext cx="2300516" cy="1399622"/>
        </a:xfrm>
        <a:prstGeom prst="roundRect">
          <a:avLst>
            <a:gd name="adj" fmla="val 10000"/>
          </a:avLst>
        </a:prstGeom>
        <a:solidFill>
          <a:schemeClr val="accent1">
            <a:lumMod val="40000"/>
            <a:lumOff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l-GR" sz="1800" kern="1200" dirty="0">
              <a:solidFill>
                <a:schemeClr val="tx1"/>
              </a:solidFill>
              <a:latin typeface="+mn-lt"/>
            </a:rPr>
            <a:t>Τιμές έντασης φωτισμού εντός της ζώνης άνεσης κάθε χρήστη</a:t>
          </a:r>
        </a:p>
      </dsp:txBody>
      <dsp:txXfrm>
        <a:off x="6624300" y="111981"/>
        <a:ext cx="2218528" cy="1317634"/>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17BCE2F-D61D-4E62-9703-CE4355CD4BE1}" type="datetimeFigureOut">
              <a:rPr lang="en-US"/>
              <a:pPr>
                <a:defRPr/>
              </a:pPr>
              <a:t>6/22/2020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F89C0AE-FA5D-4CAC-A347-B98AF004D18F}" type="slidenum">
              <a:rPr lang="en-US"/>
              <a:pPr>
                <a:defRPr/>
              </a:pPr>
              <a:t>‹#›</a:t>
            </a:fld>
            <a:endParaRPr lang="en-US"/>
          </a:p>
        </p:txBody>
      </p:sp>
    </p:spTree>
    <p:extLst>
      <p:ext uri="{BB962C8B-B14F-4D97-AF65-F5344CB8AC3E}">
        <p14:creationId xmlns:p14="http://schemas.microsoft.com/office/powerpoint/2010/main" val="2438067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1A9F68A-0DBD-43D5-954F-5B0E34CD104D}" type="datetimeFigureOut">
              <a:rPr lang="en-US"/>
              <a:pPr>
                <a:defRPr/>
              </a:pPr>
              <a:t>6/22/2020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B3FFB0F-448F-4553-814C-95956908CAC5}" type="slidenum">
              <a:rPr lang="en-US"/>
              <a:pPr>
                <a:defRPr/>
              </a:pPr>
              <a:t>‹#›</a:t>
            </a:fld>
            <a:endParaRPr lang="en-US"/>
          </a:p>
        </p:txBody>
      </p:sp>
    </p:spTree>
    <p:extLst>
      <p:ext uri="{BB962C8B-B14F-4D97-AF65-F5344CB8AC3E}">
        <p14:creationId xmlns:p14="http://schemas.microsoft.com/office/powerpoint/2010/main" val="207036016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E9D18D-4FE8-4E69-AB97-47DCCDB42C71}" type="slidenum">
              <a:rPr lang="en-US" smtClean="0"/>
              <a:pPr/>
              <a:t>1</a:t>
            </a:fld>
            <a:endParaRPr lang="en-US"/>
          </a:p>
        </p:txBody>
      </p:sp>
    </p:spTree>
    <p:extLst>
      <p:ext uri="{BB962C8B-B14F-4D97-AF65-F5344CB8AC3E}">
        <p14:creationId xmlns:p14="http://schemas.microsoft.com/office/powerpoint/2010/main" val="187273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10</a:t>
            </a:fld>
            <a:endParaRPr lang="en-US"/>
          </a:p>
        </p:txBody>
      </p:sp>
    </p:spTree>
    <p:extLst>
      <p:ext uri="{BB962C8B-B14F-4D97-AF65-F5344CB8AC3E}">
        <p14:creationId xmlns:p14="http://schemas.microsoft.com/office/powerpoint/2010/main" val="93560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11</a:t>
            </a:fld>
            <a:endParaRPr lang="en-US"/>
          </a:p>
        </p:txBody>
      </p:sp>
    </p:spTree>
    <p:extLst>
      <p:ext uri="{BB962C8B-B14F-4D97-AF65-F5344CB8AC3E}">
        <p14:creationId xmlns:p14="http://schemas.microsoft.com/office/powerpoint/2010/main" val="4181249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12</a:t>
            </a:fld>
            <a:endParaRPr lang="en-US"/>
          </a:p>
        </p:txBody>
      </p:sp>
    </p:spTree>
    <p:extLst>
      <p:ext uri="{BB962C8B-B14F-4D97-AF65-F5344CB8AC3E}">
        <p14:creationId xmlns:p14="http://schemas.microsoft.com/office/powerpoint/2010/main" val="264172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13</a:t>
            </a:fld>
            <a:endParaRPr lang="en-US"/>
          </a:p>
        </p:txBody>
      </p:sp>
    </p:spTree>
    <p:extLst>
      <p:ext uri="{BB962C8B-B14F-4D97-AF65-F5344CB8AC3E}">
        <p14:creationId xmlns:p14="http://schemas.microsoft.com/office/powerpoint/2010/main" val="317955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14</a:t>
            </a:fld>
            <a:endParaRPr lang="en-US"/>
          </a:p>
        </p:txBody>
      </p:sp>
    </p:spTree>
    <p:extLst>
      <p:ext uri="{BB962C8B-B14F-4D97-AF65-F5344CB8AC3E}">
        <p14:creationId xmlns:p14="http://schemas.microsoft.com/office/powerpoint/2010/main" val="114242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15</a:t>
            </a:fld>
            <a:endParaRPr lang="en-US"/>
          </a:p>
        </p:txBody>
      </p:sp>
    </p:spTree>
    <p:extLst>
      <p:ext uri="{BB962C8B-B14F-4D97-AF65-F5344CB8AC3E}">
        <p14:creationId xmlns:p14="http://schemas.microsoft.com/office/powerpoint/2010/main" val="4090114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16</a:t>
            </a:fld>
            <a:endParaRPr lang="en-US"/>
          </a:p>
        </p:txBody>
      </p:sp>
    </p:spTree>
    <p:extLst>
      <p:ext uri="{BB962C8B-B14F-4D97-AF65-F5344CB8AC3E}">
        <p14:creationId xmlns:p14="http://schemas.microsoft.com/office/powerpoint/2010/main" val="33283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17</a:t>
            </a:fld>
            <a:endParaRPr lang="en-US"/>
          </a:p>
        </p:txBody>
      </p:sp>
    </p:spTree>
    <p:extLst>
      <p:ext uri="{BB962C8B-B14F-4D97-AF65-F5344CB8AC3E}">
        <p14:creationId xmlns:p14="http://schemas.microsoft.com/office/powerpoint/2010/main" val="368358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18</a:t>
            </a:fld>
            <a:endParaRPr lang="en-US"/>
          </a:p>
        </p:txBody>
      </p:sp>
    </p:spTree>
    <p:extLst>
      <p:ext uri="{BB962C8B-B14F-4D97-AF65-F5344CB8AC3E}">
        <p14:creationId xmlns:p14="http://schemas.microsoft.com/office/powerpoint/2010/main" val="3569715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19</a:t>
            </a:fld>
            <a:endParaRPr lang="en-US"/>
          </a:p>
        </p:txBody>
      </p:sp>
    </p:spTree>
    <p:extLst>
      <p:ext uri="{BB962C8B-B14F-4D97-AF65-F5344CB8AC3E}">
        <p14:creationId xmlns:p14="http://schemas.microsoft.com/office/powerpoint/2010/main" val="204943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pPr>
              <a:defRPr/>
            </a:pPr>
            <a:fld id="{1B3FFB0F-448F-4553-814C-95956908CAC5}" type="slidenum">
              <a:rPr lang="en-US" smtClean="0"/>
              <a:pPr>
                <a:defRPr/>
              </a:pPr>
              <a:t>2</a:t>
            </a:fld>
            <a:endParaRPr lang="en-US"/>
          </a:p>
        </p:txBody>
      </p:sp>
    </p:spTree>
    <p:extLst>
      <p:ext uri="{BB962C8B-B14F-4D97-AF65-F5344CB8AC3E}">
        <p14:creationId xmlns:p14="http://schemas.microsoft.com/office/powerpoint/2010/main" val="2091467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20</a:t>
            </a:fld>
            <a:endParaRPr lang="en-US"/>
          </a:p>
        </p:txBody>
      </p:sp>
    </p:spTree>
    <p:extLst>
      <p:ext uri="{BB962C8B-B14F-4D97-AF65-F5344CB8AC3E}">
        <p14:creationId xmlns:p14="http://schemas.microsoft.com/office/powerpoint/2010/main" val="337755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21</a:t>
            </a:fld>
            <a:endParaRPr lang="en-US"/>
          </a:p>
        </p:txBody>
      </p:sp>
    </p:spTree>
    <p:extLst>
      <p:ext uri="{BB962C8B-B14F-4D97-AF65-F5344CB8AC3E}">
        <p14:creationId xmlns:p14="http://schemas.microsoft.com/office/powerpoint/2010/main" val="3737075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22</a:t>
            </a:fld>
            <a:endParaRPr lang="en-US"/>
          </a:p>
        </p:txBody>
      </p:sp>
    </p:spTree>
    <p:extLst>
      <p:ext uri="{BB962C8B-B14F-4D97-AF65-F5344CB8AC3E}">
        <p14:creationId xmlns:p14="http://schemas.microsoft.com/office/powerpoint/2010/main" val="2263336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23</a:t>
            </a:fld>
            <a:endParaRPr lang="en-US"/>
          </a:p>
        </p:txBody>
      </p:sp>
    </p:spTree>
    <p:extLst>
      <p:ext uri="{BB962C8B-B14F-4D97-AF65-F5344CB8AC3E}">
        <p14:creationId xmlns:p14="http://schemas.microsoft.com/office/powerpoint/2010/main" val="1208954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24</a:t>
            </a:fld>
            <a:endParaRPr lang="en-US"/>
          </a:p>
        </p:txBody>
      </p:sp>
    </p:spTree>
    <p:extLst>
      <p:ext uri="{BB962C8B-B14F-4D97-AF65-F5344CB8AC3E}">
        <p14:creationId xmlns:p14="http://schemas.microsoft.com/office/powerpoint/2010/main" val="4168444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25</a:t>
            </a:fld>
            <a:endParaRPr lang="en-US"/>
          </a:p>
        </p:txBody>
      </p:sp>
    </p:spTree>
    <p:extLst>
      <p:ext uri="{BB962C8B-B14F-4D97-AF65-F5344CB8AC3E}">
        <p14:creationId xmlns:p14="http://schemas.microsoft.com/office/powerpoint/2010/main" val="2330068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26</a:t>
            </a:fld>
            <a:endParaRPr lang="en-US"/>
          </a:p>
        </p:txBody>
      </p:sp>
    </p:spTree>
    <p:extLst>
      <p:ext uri="{BB962C8B-B14F-4D97-AF65-F5344CB8AC3E}">
        <p14:creationId xmlns:p14="http://schemas.microsoft.com/office/powerpoint/2010/main" val="3628653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27</a:t>
            </a:fld>
            <a:endParaRPr lang="en-US"/>
          </a:p>
        </p:txBody>
      </p:sp>
    </p:spTree>
    <p:extLst>
      <p:ext uri="{BB962C8B-B14F-4D97-AF65-F5344CB8AC3E}">
        <p14:creationId xmlns:p14="http://schemas.microsoft.com/office/powerpoint/2010/main" val="84370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28</a:t>
            </a:fld>
            <a:endParaRPr lang="en-US"/>
          </a:p>
        </p:txBody>
      </p:sp>
    </p:spTree>
    <p:extLst>
      <p:ext uri="{BB962C8B-B14F-4D97-AF65-F5344CB8AC3E}">
        <p14:creationId xmlns:p14="http://schemas.microsoft.com/office/powerpoint/2010/main" val="1955692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29</a:t>
            </a:fld>
            <a:endParaRPr lang="en-US"/>
          </a:p>
        </p:txBody>
      </p:sp>
    </p:spTree>
    <p:extLst>
      <p:ext uri="{BB962C8B-B14F-4D97-AF65-F5344CB8AC3E}">
        <p14:creationId xmlns:p14="http://schemas.microsoft.com/office/powerpoint/2010/main" val="160729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a:t>
            </a:fld>
            <a:endParaRPr lang="en-US"/>
          </a:p>
        </p:txBody>
      </p:sp>
    </p:spTree>
    <p:extLst>
      <p:ext uri="{BB962C8B-B14F-4D97-AF65-F5344CB8AC3E}">
        <p14:creationId xmlns:p14="http://schemas.microsoft.com/office/powerpoint/2010/main" val="122112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30</a:t>
            </a:fld>
            <a:endParaRPr lang="en-US"/>
          </a:p>
        </p:txBody>
      </p:sp>
    </p:spTree>
    <p:extLst>
      <p:ext uri="{BB962C8B-B14F-4D97-AF65-F5344CB8AC3E}">
        <p14:creationId xmlns:p14="http://schemas.microsoft.com/office/powerpoint/2010/main" val="3702885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31</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32</a:t>
            </a:fld>
            <a:endParaRPr lang="en-US"/>
          </a:p>
        </p:txBody>
      </p:sp>
    </p:spTree>
    <p:extLst>
      <p:ext uri="{BB962C8B-B14F-4D97-AF65-F5344CB8AC3E}">
        <p14:creationId xmlns:p14="http://schemas.microsoft.com/office/powerpoint/2010/main" val="3628653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33</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34</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35</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36</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37</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38</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39</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a:t>
            </a:fld>
            <a:endParaRPr lang="en-US"/>
          </a:p>
        </p:txBody>
      </p:sp>
    </p:spTree>
    <p:extLst>
      <p:ext uri="{BB962C8B-B14F-4D97-AF65-F5344CB8AC3E}">
        <p14:creationId xmlns:p14="http://schemas.microsoft.com/office/powerpoint/2010/main" val="1789300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40</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41</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42</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43</a:t>
            </a:fld>
            <a:endParaRPr lang="en-US"/>
          </a:p>
        </p:txBody>
      </p:sp>
    </p:spTree>
    <p:extLst>
      <p:ext uri="{BB962C8B-B14F-4D97-AF65-F5344CB8AC3E}">
        <p14:creationId xmlns:p14="http://schemas.microsoft.com/office/powerpoint/2010/main" val="687453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44</a:t>
            </a:fld>
            <a:endParaRPr lang="en-US"/>
          </a:p>
        </p:txBody>
      </p:sp>
    </p:spTree>
    <p:extLst>
      <p:ext uri="{BB962C8B-B14F-4D97-AF65-F5344CB8AC3E}">
        <p14:creationId xmlns:p14="http://schemas.microsoft.com/office/powerpoint/2010/main" val="3628653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45</a:t>
            </a:fld>
            <a:endParaRPr lang="en-US"/>
          </a:p>
        </p:txBody>
      </p:sp>
    </p:spTree>
    <p:extLst>
      <p:ext uri="{BB962C8B-B14F-4D97-AF65-F5344CB8AC3E}">
        <p14:creationId xmlns:p14="http://schemas.microsoft.com/office/powerpoint/2010/main" val="25355938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46</a:t>
            </a:fld>
            <a:endParaRPr lang="en-US"/>
          </a:p>
        </p:txBody>
      </p:sp>
    </p:spTree>
    <p:extLst>
      <p:ext uri="{BB962C8B-B14F-4D97-AF65-F5344CB8AC3E}">
        <p14:creationId xmlns:p14="http://schemas.microsoft.com/office/powerpoint/2010/main" val="19615127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47</a:t>
            </a:fld>
            <a:endParaRPr lang="en-US"/>
          </a:p>
        </p:txBody>
      </p:sp>
    </p:spTree>
    <p:extLst>
      <p:ext uri="{BB962C8B-B14F-4D97-AF65-F5344CB8AC3E}">
        <p14:creationId xmlns:p14="http://schemas.microsoft.com/office/powerpoint/2010/main" val="2445902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48</a:t>
            </a:fld>
            <a:endParaRPr lang="en-US"/>
          </a:p>
        </p:txBody>
      </p:sp>
    </p:spTree>
    <p:extLst>
      <p:ext uri="{BB962C8B-B14F-4D97-AF65-F5344CB8AC3E}">
        <p14:creationId xmlns:p14="http://schemas.microsoft.com/office/powerpoint/2010/main" val="25119836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49</a:t>
            </a:fld>
            <a:endParaRPr lang="en-US"/>
          </a:p>
        </p:txBody>
      </p:sp>
    </p:spTree>
    <p:extLst>
      <p:ext uri="{BB962C8B-B14F-4D97-AF65-F5344CB8AC3E}">
        <p14:creationId xmlns:p14="http://schemas.microsoft.com/office/powerpoint/2010/main" val="1466325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a:t>
            </a:fld>
            <a:endParaRPr lang="en-US"/>
          </a:p>
        </p:txBody>
      </p:sp>
    </p:spTree>
    <p:extLst>
      <p:ext uri="{BB962C8B-B14F-4D97-AF65-F5344CB8AC3E}">
        <p14:creationId xmlns:p14="http://schemas.microsoft.com/office/powerpoint/2010/main" val="4435899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50</a:t>
            </a:fld>
            <a:endParaRPr lang="en-US"/>
          </a:p>
        </p:txBody>
      </p:sp>
    </p:spTree>
    <p:extLst>
      <p:ext uri="{BB962C8B-B14F-4D97-AF65-F5344CB8AC3E}">
        <p14:creationId xmlns:p14="http://schemas.microsoft.com/office/powerpoint/2010/main" val="1053176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51</a:t>
            </a:fld>
            <a:endParaRPr lang="en-US"/>
          </a:p>
        </p:txBody>
      </p:sp>
    </p:spTree>
    <p:extLst>
      <p:ext uri="{BB962C8B-B14F-4D97-AF65-F5344CB8AC3E}">
        <p14:creationId xmlns:p14="http://schemas.microsoft.com/office/powerpoint/2010/main" val="1934631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52</a:t>
            </a:fld>
            <a:endParaRPr lang="en-US"/>
          </a:p>
        </p:txBody>
      </p:sp>
    </p:spTree>
    <p:extLst>
      <p:ext uri="{BB962C8B-B14F-4D97-AF65-F5344CB8AC3E}">
        <p14:creationId xmlns:p14="http://schemas.microsoft.com/office/powerpoint/2010/main" val="2162262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53</a:t>
            </a:fld>
            <a:endParaRPr lang="en-US"/>
          </a:p>
        </p:txBody>
      </p:sp>
    </p:spTree>
    <p:extLst>
      <p:ext uri="{BB962C8B-B14F-4D97-AF65-F5344CB8AC3E}">
        <p14:creationId xmlns:p14="http://schemas.microsoft.com/office/powerpoint/2010/main" val="42393743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54</a:t>
            </a:fld>
            <a:endParaRPr lang="en-US"/>
          </a:p>
        </p:txBody>
      </p:sp>
    </p:spTree>
    <p:extLst>
      <p:ext uri="{BB962C8B-B14F-4D97-AF65-F5344CB8AC3E}">
        <p14:creationId xmlns:p14="http://schemas.microsoft.com/office/powerpoint/2010/main" val="42393743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55</a:t>
            </a:fld>
            <a:endParaRPr lang="en-US"/>
          </a:p>
        </p:txBody>
      </p:sp>
    </p:spTree>
    <p:extLst>
      <p:ext uri="{BB962C8B-B14F-4D97-AF65-F5344CB8AC3E}">
        <p14:creationId xmlns:p14="http://schemas.microsoft.com/office/powerpoint/2010/main" val="4239374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56</a:t>
            </a:fld>
            <a:endParaRPr lang="en-US"/>
          </a:p>
        </p:txBody>
      </p:sp>
    </p:spTree>
    <p:extLst>
      <p:ext uri="{BB962C8B-B14F-4D97-AF65-F5344CB8AC3E}">
        <p14:creationId xmlns:p14="http://schemas.microsoft.com/office/powerpoint/2010/main" val="36286530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57</a:t>
            </a:fld>
            <a:endParaRPr lang="en-US"/>
          </a:p>
        </p:txBody>
      </p:sp>
    </p:spTree>
    <p:extLst>
      <p:ext uri="{BB962C8B-B14F-4D97-AF65-F5344CB8AC3E}">
        <p14:creationId xmlns:p14="http://schemas.microsoft.com/office/powerpoint/2010/main" val="7969910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58</a:t>
            </a:fld>
            <a:endParaRPr lang="en-US"/>
          </a:p>
        </p:txBody>
      </p:sp>
    </p:spTree>
    <p:extLst>
      <p:ext uri="{BB962C8B-B14F-4D97-AF65-F5344CB8AC3E}">
        <p14:creationId xmlns:p14="http://schemas.microsoft.com/office/powerpoint/2010/main" val="113285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59</a:t>
            </a:fld>
            <a:endParaRPr lang="en-US"/>
          </a:p>
        </p:txBody>
      </p:sp>
    </p:spTree>
    <p:extLst>
      <p:ext uri="{BB962C8B-B14F-4D97-AF65-F5344CB8AC3E}">
        <p14:creationId xmlns:p14="http://schemas.microsoft.com/office/powerpoint/2010/main" val="88236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6</a:t>
            </a:fld>
            <a:endParaRPr lang="en-US"/>
          </a:p>
        </p:txBody>
      </p:sp>
    </p:spTree>
    <p:extLst>
      <p:ext uri="{BB962C8B-B14F-4D97-AF65-F5344CB8AC3E}">
        <p14:creationId xmlns:p14="http://schemas.microsoft.com/office/powerpoint/2010/main" val="7571249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E9D18D-4FE8-4E69-AB97-47DCCDB42C71}" type="slidenum">
              <a:rPr lang="en-US" smtClean="0"/>
              <a:pPr/>
              <a:t>60</a:t>
            </a:fld>
            <a:endParaRPr lang="en-US"/>
          </a:p>
        </p:txBody>
      </p:sp>
    </p:spTree>
    <p:extLst>
      <p:ext uri="{BB962C8B-B14F-4D97-AF65-F5344CB8AC3E}">
        <p14:creationId xmlns:p14="http://schemas.microsoft.com/office/powerpoint/2010/main" val="7442164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61</a:t>
            </a:fld>
            <a:endParaRPr lang="en-US"/>
          </a:p>
        </p:txBody>
      </p:sp>
    </p:spTree>
    <p:extLst>
      <p:ext uri="{BB962C8B-B14F-4D97-AF65-F5344CB8AC3E}">
        <p14:creationId xmlns:p14="http://schemas.microsoft.com/office/powerpoint/2010/main" val="40785166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62</a:t>
            </a:fld>
            <a:endParaRPr lang="en-US"/>
          </a:p>
        </p:txBody>
      </p:sp>
    </p:spTree>
    <p:extLst>
      <p:ext uri="{BB962C8B-B14F-4D97-AF65-F5344CB8AC3E}">
        <p14:creationId xmlns:p14="http://schemas.microsoft.com/office/powerpoint/2010/main" val="21986024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63</a:t>
            </a:fld>
            <a:endParaRPr lang="en-US"/>
          </a:p>
        </p:txBody>
      </p:sp>
    </p:spTree>
    <p:extLst>
      <p:ext uri="{BB962C8B-B14F-4D97-AF65-F5344CB8AC3E}">
        <p14:creationId xmlns:p14="http://schemas.microsoft.com/office/powerpoint/2010/main" val="272045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7</a:t>
            </a:fld>
            <a:endParaRPr lang="en-US"/>
          </a:p>
        </p:txBody>
      </p:sp>
    </p:spTree>
    <p:extLst>
      <p:ext uri="{BB962C8B-B14F-4D97-AF65-F5344CB8AC3E}">
        <p14:creationId xmlns:p14="http://schemas.microsoft.com/office/powerpoint/2010/main" val="2458143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8</a:t>
            </a:fld>
            <a:endParaRPr lang="en-US"/>
          </a:p>
        </p:txBody>
      </p:sp>
    </p:spTree>
    <p:extLst>
      <p:ext uri="{BB962C8B-B14F-4D97-AF65-F5344CB8AC3E}">
        <p14:creationId xmlns:p14="http://schemas.microsoft.com/office/powerpoint/2010/main" val="276407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pPr>
              <a:defRPr/>
            </a:pPr>
            <a:fld id="{1B3FFB0F-448F-4553-814C-95956908CAC5}" type="slidenum">
              <a:rPr lang="en-US" smtClean="0"/>
              <a:pPr>
                <a:defRPr/>
              </a:pPr>
              <a:t>9</a:t>
            </a:fld>
            <a:endParaRPr lang="en-US"/>
          </a:p>
        </p:txBody>
      </p:sp>
    </p:spTree>
    <p:extLst>
      <p:ext uri="{BB962C8B-B14F-4D97-AF65-F5344CB8AC3E}">
        <p14:creationId xmlns:p14="http://schemas.microsoft.com/office/powerpoint/2010/main" val="138794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EC76ED84-B263-43E9-82B0-94E416E4A5BE}" type="datetime1">
              <a:rPr lang="en-US" smtClean="0"/>
              <a:pPr>
                <a:defRPr/>
              </a:pPr>
              <a:t>6/22/2020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a:t>IEEE EEEIC 2017, 17th International Conference on Environment and Electrical Engineering, 6 – 9 June 2017, Milan Italy</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1187C20E-1F2E-4809-B9E2-100F2AADB42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66486FB-0C61-43F9-BBE9-3B208DE98FEC}" type="datetime1">
              <a:rPr lang="en-US" smtClean="0"/>
              <a:pPr>
                <a:defRPr/>
              </a:pPr>
              <a:t>6/22/2020</a:t>
            </a:fld>
            <a:endParaRPr lang="en-US"/>
          </a:p>
        </p:txBody>
      </p:sp>
      <p:sp>
        <p:nvSpPr>
          <p:cNvPr id="5" name="Footer Placeholder 4"/>
          <p:cNvSpPr>
            <a:spLocks noGrp="1"/>
          </p:cNvSpPr>
          <p:nvPr>
            <p:ph type="ftr" sz="quarter" idx="11"/>
          </p:nvPr>
        </p:nvSpPr>
        <p:spPr/>
        <p:txBody>
          <a:bodyPr/>
          <a:lstStyle/>
          <a:p>
            <a:pPr>
              <a:defRPr/>
            </a:pPr>
            <a:r>
              <a:rPr lang="en-US"/>
              <a:t>IEEE EEEIC 2017, 17th International Conference on Environment and Electrical Engineering, 6 – 9 June 2017, Milan Italy</a:t>
            </a:r>
          </a:p>
        </p:txBody>
      </p:sp>
      <p:sp>
        <p:nvSpPr>
          <p:cNvPr id="6" name="Slide Number Placeholder 5"/>
          <p:cNvSpPr>
            <a:spLocks noGrp="1"/>
          </p:cNvSpPr>
          <p:nvPr>
            <p:ph type="sldNum" sz="quarter" idx="12"/>
          </p:nvPr>
        </p:nvSpPr>
        <p:spPr/>
        <p:txBody>
          <a:bodyPr/>
          <a:lstStyle/>
          <a:p>
            <a:pPr>
              <a:defRPr/>
            </a:pPr>
            <a:fld id="{6CE46EEC-13A4-413A-89D0-B2CAFE7902A9}"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fld id="{34938CB1-CCFB-48AF-A48C-A21693C58FB9}" type="datetime1">
              <a:rPr lang="en-US" smtClean="0"/>
              <a:pPr>
                <a:defRPr/>
              </a:pPr>
              <a:t>6/22/2020</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a:t>IEEE EEEIC 2017, 17th International Conference on Environment and Electrical Engineering, 6 – 9 June 2017, Milan Italy</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34BBCCEA-27B6-4C84-9D21-A548A690A64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1905000" y="6477000"/>
            <a:ext cx="2133600" cy="365125"/>
          </a:xfrm>
        </p:spPr>
        <p:txBody>
          <a:bodyPr/>
          <a:lstStyle>
            <a:lvl1pPr>
              <a:defRPr/>
            </a:lvl1pPr>
          </a:lstStyle>
          <a:p>
            <a:pPr>
              <a:defRPr/>
            </a:pPr>
            <a:fld id="{1A71DCD6-7BA3-473B-93D4-29351ACE1C25}" type="datetime1">
              <a:rPr lang="en-US" smtClean="0"/>
              <a:pPr>
                <a:defRPr/>
              </a:pPr>
              <a:t>6/22/2020</a:t>
            </a:fld>
            <a:endParaRPr lang="en-US"/>
          </a:p>
        </p:txBody>
      </p:sp>
      <p:sp>
        <p:nvSpPr>
          <p:cNvPr id="5" name="Footer Placeholder 4"/>
          <p:cNvSpPr>
            <a:spLocks noGrp="1"/>
          </p:cNvSpPr>
          <p:nvPr>
            <p:ph type="ftr" sz="quarter" idx="11"/>
          </p:nvPr>
        </p:nvSpPr>
        <p:spPr>
          <a:xfrm>
            <a:off x="4114800" y="6477000"/>
            <a:ext cx="2895600" cy="365125"/>
          </a:xfrm>
        </p:spPr>
        <p:txBody>
          <a:bodyPr/>
          <a:lstStyle>
            <a:lvl1pPr>
              <a:defRPr/>
            </a:lvl1pPr>
          </a:lstStyle>
          <a:p>
            <a:pPr>
              <a:defRPr/>
            </a:pPr>
            <a:r>
              <a:rPr lang="en-US"/>
              <a:t>IEEE EEEIC 2017, 17th International Conference on Environment and Electrical Engineering, 6 – 9 June 2017, Milan Italy</a:t>
            </a:r>
          </a:p>
        </p:txBody>
      </p:sp>
      <p:sp>
        <p:nvSpPr>
          <p:cNvPr id="6" name="Slide Number Placeholder 5"/>
          <p:cNvSpPr>
            <a:spLocks noGrp="1"/>
          </p:cNvSpPr>
          <p:nvPr>
            <p:ph type="sldNum" sz="quarter" idx="12"/>
          </p:nvPr>
        </p:nvSpPr>
        <p:spPr>
          <a:xfrm>
            <a:off x="6934200" y="0"/>
            <a:ext cx="2209800" cy="365125"/>
          </a:xfrm>
        </p:spPr>
        <p:txBody>
          <a:bodyPr/>
          <a:lstStyle>
            <a:lvl1pPr>
              <a:defRPr/>
            </a:lvl1pPr>
          </a:lstStyle>
          <a:p>
            <a:pPr>
              <a:defRPr/>
            </a:pPr>
            <a:fld id="{1187C20E-1F2E-4809-B9E2-100F2AADB42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37639937-71BC-445C-86A5-2617D84BCD69}" type="datetime1">
              <a:rPr lang="en-US" smtClean="0"/>
              <a:pPr>
                <a:defRPr/>
              </a:pPr>
              <a:t>6/22/2020</a:t>
            </a:fld>
            <a:endParaRPr lang="en-US"/>
          </a:p>
        </p:txBody>
      </p:sp>
      <p:sp>
        <p:nvSpPr>
          <p:cNvPr id="5" name="Footer Placeholder 4"/>
          <p:cNvSpPr>
            <a:spLocks noGrp="1"/>
          </p:cNvSpPr>
          <p:nvPr>
            <p:ph type="ftr" sz="quarter" idx="11"/>
          </p:nvPr>
        </p:nvSpPr>
        <p:spPr/>
        <p:txBody>
          <a:bodyPr/>
          <a:lstStyle/>
          <a:p>
            <a:pPr>
              <a:defRPr/>
            </a:pPr>
            <a:r>
              <a:rPr lang="en-US"/>
              <a:t>IEEE EEEIC 2017, 17th International Conference on Environment and Electrical Engineering, 6 – 9 June 2017, Milan Italy</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2FFE4B61-D119-4C2A-B0FD-8BB9E4349C88}" type="slidenum">
              <a:rPr lang="en-US" smtClean="0"/>
              <a:pPr>
                <a:defRPr/>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a:defRPr/>
            </a:pPr>
            <a:fld id="{70AC353D-5628-40B8-A9A8-5CFBEC62C198}" type="datetime1">
              <a:rPr lang="en-US" smtClean="0"/>
              <a:pPr>
                <a:defRPr/>
              </a:pPr>
              <a:t>6/22/2020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5B4E44AA-0150-4A50-A27C-0310240D4121}" type="slidenum">
              <a:rPr lang="en-US" smtClean="0"/>
              <a:pPr>
                <a:defRPr/>
              </a:pPr>
              <a:t>‹#›</a:t>
            </a:fld>
            <a:endParaRPr lang="en-US" dirty="0"/>
          </a:p>
        </p:txBody>
      </p:sp>
      <p:sp>
        <p:nvSpPr>
          <p:cNvPr id="14" name="Footer Placeholder 13"/>
          <p:cNvSpPr>
            <a:spLocks noGrp="1"/>
          </p:cNvSpPr>
          <p:nvPr>
            <p:ph type="ftr" sz="quarter" idx="12"/>
          </p:nvPr>
        </p:nvSpPr>
        <p:spPr/>
        <p:txBody>
          <a:bodyPr/>
          <a:lstStyle/>
          <a:p>
            <a:pPr>
              <a:defRPr/>
            </a:pPr>
            <a:r>
              <a:rPr lang="en-US"/>
              <a:t>IEEE EEEIC 2017, 17th International Conference on Environment and Electrical Engineering, 6 – 9 June 2017, Milan Italy</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a:defRPr/>
            </a:pPr>
            <a:fld id="{710BBE64-267A-4743-969B-59D5630B8886}" type="datetime1">
              <a:rPr lang="en-US" smtClean="0"/>
              <a:pPr>
                <a:defRPr/>
              </a:pPr>
              <a:t>6/22/2020</a:t>
            </a:fld>
            <a:endParaRPr lang="en-US"/>
          </a:p>
        </p:txBody>
      </p:sp>
      <p:sp>
        <p:nvSpPr>
          <p:cNvPr id="10" name="Slide Number Placeholder 9"/>
          <p:cNvSpPr>
            <a:spLocks noGrp="1"/>
          </p:cNvSpPr>
          <p:nvPr>
            <p:ph type="sldNum" sz="quarter" idx="16"/>
          </p:nvPr>
        </p:nvSpPr>
        <p:spPr/>
        <p:txBody>
          <a:bodyPr rtlCol="0"/>
          <a:lstStyle/>
          <a:p>
            <a:pPr>
              <a:defRPr/>
            </a:pPr>
            <a:fld id="{063821DF-A11E-4644-91CD-53DC8D5D7B6A}" type="slidenum">
              <a:rPr lang="en-US" smtClean="0"/>
              <a:pPr>
                <a:defRPr/>
              </a:pPr>
              <a:t>‹#›</a:t>
            </a:fld>
            <a:endParaRPr lang="en-US" dirty="0"/>
          </a:p>
        </p:txBody>
      </p:sp>
      <p:sp>
        <p:nvSpPr>
          <p:cNvPr id="12" name="Footer Placeholder 11"/>
          <p:cNvSpPr>
            <a:spLocks noGrp="1"/>
          </p:cNvSpPr>
          <p:nvPr>
            <p:ph type="ftr" sz="quarter" idx="17"/>
          </p:nvPr>
        </p:nvSpPr>
        <p:spPr/>
        <p:txBody>
          <a:bodyPr rtlCol="0"/>
          <a:lstStyle/>
          <a:p>
            <a:pPr>
              <a:defRPr/>
            </a:pPr>
            <a:r>
              <a:rPr lang="en-US"/>
              <a:t>IEEE EEEIC 2017, 17th International Conference on Environment and Electrical Engineering, 6 – 9 June 2017, Milan Italy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a:defRPr/>
            </a:pPr>
            <a:fld id="{D20A8ACC-9ED5-45EF-91AC-E56C68A22E1A}" type="datetime1">
              <a:rPr lang="en-US" smtClean="0"/>
              <a:pPr>
                <a:defRPr/>
              </a:pPr>
              <a:t>6/22/2020</a:t>
            </a:fld>
            <a:endParaRPr lang="en-US"/>
          </a:p>
        </p:txBody>
      </p:sp>
      <p:sp>
        <p:nvSpPr>
          <p:cNvPr id="12" name="Slide Number Placeholder 11"/>
          <p:cNvSpPr>
            <a:spLocks noGrp="1"/>
          </p:cNvSpPr>
          <p:nvPr>
            <p:ph type="sldNum" sz="quarter" idx="16"/>
          </p:nvPr>
        </p:nvSpPr>
        <p:spPr/>
        <p:txBody>
          <a:bodyPr rtlCol="0"/>
          <a:lstStyle/>
          <a:p>
            <a:pPr>
              <a:defRPr/>
            </a:pPr>
            <a:fld id="{44662E9A-6385-4C30-BDC6-E81C10C4227F}" type="slidenum">
              <a:rPr lang="en-US" smtClean="0"/>
              <a:pPr>
                <a:defRPr/>
              </a:pPr>
              <a:t>‹#›</a:t>
            </a:fld>
            <a:endParaRPr lang="en-US" dirty="0"/>
          </a:p>
        </p:txBody>
      </p:sp>
      <p:sp>
        <p:nvSpPr>
          <p:cNvPr id="14" name="Footer Placeholder 13"/>
          <p:cNvSpPr>
            <a:spLocks noGrp="1"/>
          </p:cNvSpPr>
          <p:nvPr>
            <p:ph type="ftr" sz="quarter" idx="17"/>
          </p:nvPr>
        </p:nvSpPr>
        <p:spPr/>
        <p:txBody>
          <a:bodyPr rtlCol="0"/>
          <a:lstStyle/>
          <a:p>
            <a:pPr>
              <a:defRPr/>
            </a:pPr>
            <a:r>
              <a:rPr lang="en-US"/>
              <a:t>IEEE EEEIC 2017, 17th International Conference on Environment and Electrical Engineering, 6 – 9 June 2017, Milan Italy</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B020CEB1-FE52-4E5A-AAD2-E206DB63206C}" type="datetime1">
              <a:rPr lang="en-US" smtClean="0"/>
              <a:pPr>
                <a:defRPr/>
              </a:pPr>
              <a:t>6/22/2020</a:t>
            </a:fld>
            <a:endParaRPr lang="en-US"/>
          </a:p>
        </p:txBody>
      </p:sp>
      <p:sp>
        <p:nvSpPr>
          <p:cNvPr id="4" name="Footer Placeholder 3"/>
          <p:cNvSpPr>
            <a:spLocks noGrp="1"/>
          </p:cNvSpPr>
          <p:nvPr>
            <p:ph type="ftr" sz="quarter" idx="11"/>
          </p:nvPr>
        </p:nvSpPr>
        <p:spPr/>
        <p:txBody>
          <a:bodyPr/>
          <a:lstStyle/>
          <a:p>
            <a:pPr>
              <a:defRPr/>
            </a:pPr>
            <a:r>
              <a:rPr lang="en-US"/>
              <a:t>IEEE EEEIC 2017, 17th International Conference on Environment and Electrical Engineering, 6 – 9 June 2017, Milan Italy</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DD4E3F67-2221-4A6C-A554-369E8559BBD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484C95E-D574-4F4C-BE61-824DBBC40098}" type="datetime1">
              <a:rPr lang="en-US" smtClean="0"/>
              <a:pPr>
                <a:defRPr/>
              </a:pPr>
              <a:t>6/22/2020</a:t>
            </a:fld>
            <a:endParaRPr lang="en-US"/>
          </a:p>
        </p:txBody>
      </p:sp>
      <p:sp>
        <p:nvSpPr>
          <p:cNvPr id="3" name="Footer Placeholder 2"/>
          <p:cNvSpPr>
            <a:spLocks noGrp="1"/>
          </p:cNvSpPr>
          <p:nvPr>
            <p:ph type="ftr" sz="quarter" idx="11"/>
          </p:nvPr>
        </p:nvSpPr>
        <p:spPr/>
        <p:txBody>
          <a:bodyPr/>
          <a:lstStyle/>
          <a:p>
            <a:pPr>
              <a:defRPr/>
            </a:pPr>
            <a:r>
              <a:rPr lang="en-US"/>
              <a:t>IEEE EEEIC 2017, 17th International Conference on Environment and Electrical Engineering, 6 – 9 June 2017, Milan Italy</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9F8EDC-486C-486D-91C3-F0BB61E194C4}"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D6D84AA2-66D6-4BCE-9FF5-A455582F74A8}" type="datetime1">
              <a:rPr lang="en-US" smtClean="0"/>
              <a:pPr>
                <a:defRPr/>
              </a:pPr>
              <a:t>6/22/2020</a:t>
            </a:fld>
            <a:endParaRPr lang="en-US"/>
          </a:p>
        </p:txBody>
      </p:sp>
      <p:sp>
        <p:nvSpPr>
          <p:cNvPr id="6" name="Footer Placeholder 5"/>
          <p:cNvSpPr>
            <a:spLocks noGrp="1"/>
          </p:cNvSpPr>
          <p:nvPr>
            <p:ph type="ftr" sz="quarter" idx="11"/>
          </p:nvPr>
        </p:nvSpPr>
        <p:spPr/>
        <p:txBody>
          <a:bodyPr/>
          <a:lstStyle/>
          <a:p>
            <a:pPr>
              <a:defRPr/>
            </a:pPr>
            <a:r>
              <a:rPr lang="en-US"/>
              <a:t>IEEE EEEIC 2017, 17th International Conference on Environment and Electrical Engineering, 6 – 9 June 2017, Milan Italy</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EB9E6279-1404-4E11-81FA-B82ECB6FDC11}" type="slidenum">
              <a:rPr lang="en-US" smtClean="0"/>
              <a:pPr>
                <a:defRPr/>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fld id="{21023471-887A-4C9F-A245-641E969F179E}" type="datetime1">
              <a:rPr lang="en-US" smtClean="0"/>
              <a:pPr>
                <a:defRPr/>
              </a:pPr>
              <a:t>6/22/2020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28CBDB8F-D98A-42F3-AE15-FEC73D37FF0E}" type="slidenum">
              <a:rPr lang="en-US" smtClean="0"/>
              <a:pPr>
                <a:defRPr/>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a:t>IEEE EEEIC 2017, 17th International Conference on Environment and Electrical Engineering, 6 – 9 June 2017, Milan Italy</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4DE7447A-D949-40ED-BFCF-CA40F433EEB2}" type="datetime1">
              <a:rPr lang="en-US" smtClean="0"/>
              <a:pPr>
                <a:defRPr/>
              </a:pPr>
              <a:t>6/22/2020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t>IEEE EEEIC 2017, 17th International Conference on Environment and Electrical Engineering, 6 – 9 June 2017, Milan Italy</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283CEE0F-0A67-4BAA-86C5-A7ABFBF9A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731"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microsoft.com/office/2007/relationships/hdphoto" Target="../media/hdphoto1.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23.xml"/><Relationship Id="rId7" Type="http://schemas.openxmlformats.org/officeDocument/2006/relationships/oleObject" Target="../embeddings/oleObject2.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24.wmf"/><Relationship Id="rId4" Type="http://schemas.openxmlformats.org/officeDocument/2006/relationships/image" Target="../media/image28.png"/><Relationship Id="rId9"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25.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8.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6.emf"/><Relationship Id="rId3" Type="http://schemas.openxmlformats.org/officeDocument/2006/relationships/notesSlide" Target="../notesSlides/notesSlide38.xml"/><Relationship Id="rId7" Type="http://schemas.openxmlformats.org/officeDocument/2006/relationships/image" Target="../media/image42.wmf"/><Relationship Id="rId12"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3.wmf"/><Relationship Id="rId14" Type="http://schemas.openxmlformats.org/officeDocument/2006/relationships/image" Target="../media/image47.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0.xml"/><Relationship Id="rId7" Type="http://schemas.openxmlformats.org/officeDocument/2006/relationships/image" Target="../media/image42.wmf"/><Relationship Id="rId12"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43.wmf"/></Relationships>
</file>

<file path=ppt/slides/_rels/slide4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microsoft.com/office/2007/relationships/hdphoto" Target="../media/hdphoto3.wdp"/></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7457" y="4267200"/>
            <a:ext cx="8610600" cy="838200"/>
          </a:xfrm>
        </p:spPr>
        <p:txBody>
          <a:bodyPr rtlCol="0">
            <a:normAutofit fontScale="92500" lnSpcReduction="10000"/>
          </a:bodyPr>
          <a:lstStyle/>
          <a:p>
            <a:pPr algn="r"/>
            <a:r>
              <a:rPr lang="el-GR" sz="2400" dirty="0">
                <a:latin typeface="+mj-lt"/>
              </a:rPr>
              <a:t>Διδακτορική Διατριβή</a:t>
            </a:r>
          </a:p>
          <a:p>
            <a:pPr algn="r"/>
            <a:r>
              <a:rPr lang="el-GR" sz="2400" dirty="0">
                <a:latin typeface="+mj-lt"/>
              </a:rPr>
              <a:t>Βαρβάρα Ν. Κατσανού</a:t>
            </a:r>
            <a:endParaRPr lang="el-GR" sz="2400" dirty="0"/>
          </a:p>
          <a:p>
            <a:endParaRPr lang="el-GR" sz="2400" dirty="0"/>
          </a:p>
        </p:txBody>
      </p:sp>
      <p:pic>
        <p:nvPicPr>
          <p:cNvPr id="2" name="Εικόνα 1"/>
          <p:cNvPicPr>
            <a:picLocks noChangeAspect="1"/>
          </p:cNvPicPr>
          <p:nvPr/>
        </p:nvPicPr>
        <p:blipFill rotWithShape="1">
          <a:blip r:embed="rId3" cstate="print">
            <a:extLst>
              <a:ext uri="{28A0092B-C50C-407E-A947-70E740481C1C}">
                <a14:useLocalDpi xmlns:a14="http://schemas.microsoft.com/office/drawing/2010/main" val="0"/>
              </a:ext>
            </a:extLst>
          </a:blip>
          <a:srcRect t="-1614" b="24000"/>
          <a:stretch/>
        </p:blipFill>
        <p:spPr>
          <a:xfrm>
            <a:off x="152400" y="152401"/>
            <a:ext cx="914400" cy="709696"/>
          </a:xfrm>
          <a:prstGeom prst="rect">
            <a:avLst/>
          </a:prstGeom>
        </p:spPr>
      </p:pic>
      <p:sp>
        <p:nvSpPr>
          <p:cNvPr id="6" name="Subtitle 2"/>
          <p:cNvSpPr txBox="1">
            <a:spLocks/>
          </p:cNvSpPr>
          <p:nvPr/>
        </p:nvSpPr>
        <p:spPr bwMode="auto">
          <a:xfrm>
            <a:off x="1219200" y="152400"/>
            <a:ext cx="5867400" cy="838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70000" lnSpcReduction="20000"/>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fontAlgn="auto" hangingPunct="1">
              <a:spcAft>
                <a:spcPts val="0"/>
              </a:spcAft>
              <a:defRPr/>
            </a:pPr>
            <a:r>
              <a:rPr lang="el-GR" sz="2400" dirty="0">
                <a:solidFill>
                  <a:schemeClr val="tx1"/>
                </a:solidFill>
                <a:latin typeface="+mj-lt"/>
                <a:cs typeface="Aharoni" panose="02010803020104030203" pitchFamily="2" charset="-79"/>
              </a:rPr>
              <a:t>Τμήμα Ηλεκτρολόγων Μηχανικών και Μηχανικών Υπολογιστών</a:t>
            </a:r>
            <a:r>
              <a:rPr lang="en-US" sz="2400" dirty="0">
                <a:solidFill>
                  <a:schemeClr val="tx1"/>
                </a:solidFill>
                <a:latin typeface="Aharoni" panose="02010803020104030203" pitchFamily="2" charset="-79"/>
                <a:cs typeface="Aharoni" panose="02010803020104030203" pitchFamily="2" charset="-79"/>
              </a:rPr>
              <a:t/>
            </a:r>
            <a:br>
              <a:rPr lang="en-US" sz="2400" dirty="0">
                <a:solidFill>
                  <a:schemeClr val="tx1"/>
                </a:solidFill>
                <a:latin typeface="Aharoni" panose="02010803020104030203" pitchFamily="2" charset="-79"/>
                <a:cs typeface="Aharoni" panose="02010803020104030203" pitchFamily="2" charset="-79"/>
              </a:rPr>
            </a:br>
            <a:r>
              <a:rPr lang="el-GR" sz="2400" dirty="0">
                <a:solidFill>
                  <a:schemeClr val="tx1"/>
                </a:solidFill>
                <a:latin typeface="+mj-lt"/>
                <a:cs typeface="Aharoni" panose="02010803020104030203" pitchFamily="2" charset="-79"/>
              </a:rPr>
              <a:t>Εργαστήριο Συστημάτων Ηλεκτρικής Ενέργειας</a:t>
            </a:r>
            <a:r>
              <a:rPr lang="en-US" sz="2400" dirty="0">
                <a:solidFill>
                  <a:schemeClr val="tx1"/>
                </a:solidFill>
                <a:latin typeface="Aharoni" panose="02010803020104030203" pitchFamily="2" charset="-79"/>
                <a:cs typeface="Aharoni" panose="02010803020104030203" pitchFamily="2" charset="-79"/>
              </a:rPr>
              <a:t/>
            </a:r>
            <a:br>
              <a:rPr lang="en-US" sz="2400" dirty="0">
                <a:solidFill>
                  <a:schemeClr val="tx1"/>
                </a:solidFill>
                <a:latin typeface="Aharoni" panose="02010803020104030203" pitchFamily="2" charset="-79"/>
                <a:cs typeface="Aharoni" panose="02010803020104030203" pitchFamily="2" charset="-79"/>
              </a:rPr>
            </a:br>
            <a:r>
              <a:rPr lang="el-GR" sz="2400" dirty="0">
                <a:solidFill>
                  <a:schemeClr val="tx1"/>
                </a:solidFill>
                <a:cs typeface="Aharoni" panose="02010803020104030203" pitchFamily="2" charset="-79"/>
              </a:rPr>
              <a:t>Πολυτεχνική Σχολή – Αριστοτέλειο Πανεπιστήμιο Θεσσαλονίκης</a:t>
            </a:r>
          </a:p>
          <a:p>
            <a:pPr algn="l" eaLnBrk="1" fontAlgn="auto" hangingPunct="1">
              <a:spcAft>
                <a:spcPts val="0"/>
              </a:spcAft>
              <a:defRPr/>
            </a:pPr>
            <a:endParaRPr lang="en-US" sz="2400" b="1" dirty="0">
              <a:solidFill>
                <a:schemeClr val="tx1"/>
              </a:solidFill>
              <a:latin typeface="+mj-lt"/>
            </a:endParaRPr>
          </a:p>
        </p:txBody>
      </p:sp>
      <p:sp>
        <p:nvSpPr>
          <p:cNvPr id="7" name="TextBox 6"/>
          <p:cNvSpPr txBox="1"/>
          <p:nvPr/>
        </p:nvSpPr>
        <p:spPr>
          <a:xfrm>
            <a:off x="7086600" y="6096000"/>
            <a:ext cx="2057400" cy="369332"/>
          </a:xfrm>
          <a:prstGeom prst="rect">
            <a:avLst/>
          </a:prstGeom>
          <a:noFill/>
        </p:spPr>
        <p:txBody>
          <a:bodyPr wrap="square" rtlCol="0">
            <a:spAutoFit/>
          </a:bodyPr>
          <a:lstStyle/>
          <a:p>
            <a:r>
              <a:rPr lang="el-GR" dirty="0">
                <a:latin typeface="+mj-lt"/>
              </a:rPr>
              <a:t>Θεσσαλονίκη 2020</a:t>
            </a:r>
          </a:p>
        </p:txBody>
      </p:sp>
      <p:sp>
        <p:nvSpPr>
          <p:cNvPr id="8" name="Title 1"/>
          <p:cNvSpPr txBox="1">
            <a:spLocks/>
          </p:cNvSpPr>
          <p:nvPr/>
        </p:nvSpPr>
        <p:spPr>
          <a:xfrm>
            <a:off x="337457" y="1981200"/>
            <a:ext cx="8610600" cy="1470025"/>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r" fontAlgn="auto">
              <a:spcAft>
                <a:spcPts val="0"/>
              </a:spcAft>
            </a:pPr>
            <a:r>
              <a:rPr lang="el-GR" sz="2800" dirty="0" err="1"/>
              <a:t>Προσωποποιημενα</a:t>
            </a:r>
            <a:r>
              <a:rPr lang="el-GR" sz="2800" dirty="0"/>
              <a:t> </a:t>
            </a:r>
            <a:r>
              <a:rPr lang="el-GR" sz="2800" dirty="0" err="1"/>
              <a:t>μοντελα</a:t>
            </a:r>
            <a:r>
              <a:rPr lang="el-GR" sz="2800" dirty="0"/>
              <a:t> </a:t>
            </a:r>
            <a:r>
              <a:rPr lang="el-GR" sz="2800" dirty="0" err="1"/>
              <a:t>Προσδιορισμου</a:t>
            </a:r>
            <a:r>
              <a:rPr lang="el-GR" sz="2800" dirty="0"/>
              <a:t> </a:t>
            </a:r>
            <a:r>
              <a:rPr lang="el-GR" sz="2800" dirty="0" err="1"/>
              <a:t>εσωτερικησ</a:t>
            </a:r>
            <a:r>
              <a:rPr lang="el-GR" sz="2800" dirty="0"/>
              <a:t> </a:t>
            </a:r>
            <a:r>
              <a:rPr lang="el-GR" sz="2800" dirty="0" err="1"/>
              <a:t>εντασησ</a:t>
            </a:r>
            <a:r>
              <a:rPr lang="el-GR" sz="2800" dirty="0"/>
              <a:t> </a:t>
            </a:r>
            <a:r>
              <a:rPr lang="el-GR" sz="2800" dirty="0" err="1"/>
              <a:t>φωτισμου</a:t>
            </a:r>
            <a:r>
              <a:rPr lang="el-GR" sz="2800" dirty="0"/>
              <a:t> με </a:t>
            </a:r>
            <a:r>
              <a:rPr lang="el-GR" sz="2800" dirty="0" err="1"/>
              <a:t>χρηση</a:t>
            </a:r>
            <a:r>
              <a:rPr lang="el-GR" sz="2800" dirty="0"/>
              <a:t> </a:t>
            </a:r>
            <a:r>
              <a:rPr lang="el-GR" sz="2800" dirty="0" err="1"/>
              <a:t>τεχνικων</a:t>
            </a:r>
            <a:r>
              <a:rPr lang="el-GR" sz="2800" dirty="0"/>
              <a:t> </a:t>
            </a:r>
            <a:r>
              <a:rPr lang="el-GR" sz="2800" dirty="0" err="1"/>
              <a:t>υπολογιστικησ</a:t>
            </a:r>
            <a:r>
              <a:rPr lang="el-GR" sz="2800" dirty="0"/>
              <a:t> </a:t>
            </a:r>
            <a:r>
              <a:rPr lang="el-GR" sz="2800" dirty="0" err="1"/>
              <a:t>ευφυϊασ</a:t>
            </a:r>
            <a:endParaRPr lang="el-G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10</a:t>
            </a:fld>
            <a:endParaRPr lang="en-US" dirty="0"/>
          </a:p>
        </p:txBody>
      </p:sp>
      <p:sp>
        <p:nvSpPr>
          <p:cNvPr id="7" name="TextBox 6"/>
          <p:cNvSpPr txBox="1"/>
          <p:nvPr/>
        </p:nvSpPr>
        <p:spPr>
          <a:xfrm>
            <a:off x="228600" y="1600200"/>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dirty="0">
                <a:solidFill>
                  <a:schemeClr val="bg1">
                    <a:lumMod val="75000"/>
                  </a:schemeClr>
                </a:solidFill>
                <a:latin typeface="+mj-lt"/>
              </a:rPr>
              <a:t>Εισαγωγή</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b="1" dirty="0">
                <a:solidFill>
                  <a:schemeClr val="accent2"/>
                </a:solidFill>
                <a:latin typeface="+mj-lt"/>
              </a:rPr>
              <a:t>Ανάλυση Μετρήσεων Εσωτερικής Έντασης Φωτισμού</a:t>
            </a:r>
            <a:endParaRPr lang="en-US" sz="2000" b="1" dirty="0">
              <a:solidFill>
                <a:schemeClr val="accent2"/>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Μοντελοποίηση ουρανού – Συνιστώσες Ηλιακής Ακτινοβολίας</a:t>
            </a:r>
            <a:endParaRPr lang="en-US" sz="2000" dirty="0">
              <a:solidFill>
                <a:schemeClr val="bg1">
                  <a:lumMod val="65000"/>
                </a:schemeClr>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Μοντελοποίηση Συμπεριφοράς</a:t>
            </a:r>
          </a:p>
          <a:p>
            <a:pPr marL="514350" indent="-514350">
              <a:buFont typeface="Wingdings" panose="05000000000000000000" pitchFamily="2" charset="2"/>
              <a:buChar char="§"/>
            </a:pPr>
            <a:r>
              <a:rPr lang="el-GR" sz="2000" dirty="0">
                <a:solidFill>
                  <a:schemeClr val="bg1">
                    <a:lumMod val="65000"/>
                  </a:schemeClr>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dirty="0">
                <a:solidFill>
                  <a:schemeClr val="bg1">
                    <a:lumMod val="65000"/>
                  </a:schemeClr>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dirty="0">
                <a:solidFill>
                  <a:schemeClr val="bg1">
                    <a:lumMod val="65000"/>
                  </a:schemeClr>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Tree>
    <p:extLst>
      <p:ext uri="{BB962C8B-B14F-4D97-AF65-F5344CB8AC3E}">
        <p14:creationId xmlns:p14="http://schemas.microsoft.com/office/powerpoint/2010/main" val="2729054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Γραφεία υπό μελέτη</a:t>
            </a:r>
            <a:endParaRPr lang="en-US" sz="3200" b="1" dirty="0">
              <a:solidFill>
                <a:schemeClr val="tx2"/>
              </a:solidFill>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11</a:t>
            </a:fld>
            <a:endParaRPr lang="en-US" dirty="0"/>
          </a:p>
        </p:txBody>
      </p:sp>
      <p:pic>
        <p:nvPicPr>
          <p:cNvPr id="33793" name="Picture 1"/>
          <p:cNvPicPr>
            <a:picLocks noChangeAspect="1" noChangeArrowheads="1"/>
          </p:cNvPicPr>
          <p:nvPr/>
        </p:nvPicPr>
        <p:blipFill>
          <a:blip r:embed="rId3" cstate="print"/>
          <a:srcRect/>
          <a:stretch>
            <a:fillRect/>
          </a:stretch>
        </p:blipFill>
        <p:spPr bwMode="auto">
          <a:xfrm>
            <a:off x="152401" y="1676400"/>
            <a:ext cx="3657600" cy="2351314"/>
          </a:xfrm>
          <a:prstGeom prst="rect">
            <a:avLst/>
          </a:prstGeom>
          <a:noFill/>
          <a:ln w="9525">
            <a:noFill/>
            <a:miter lim="800000"/>
            <a:headEnd/>
            <a:tailEnd/>
          </a:ln>
        </p:spPr>
      </p:pic>
      <p:pic>
        <p:nvPicPr>
          <p:cNvPr id="33794"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Lst>
          </a:blip>
          <a:srcRect/>
          <a:stretch>
            <a:fillRect/>
          </a:stretch>
        </p:blipFill>
        <p:spPr bwMode="auto">
          <a:xfrm>
            <a:off x="4544704" y="1547955"/>
            <a:ext cx="3403394" cy="2479759"/>
          </a:xfrm>
          <a:prstGeom prst="rect">
            <a:avLst/>
          </a:prstGeom>
          <a:noFill/>
          <a:ln w="9525">
            <a:noFill/>
            <a:miter lim="800000"/>
            <a:headEnd/>
            <a:tailEnd/>
          </a:ln>
        </p:spPr>
      </p:pic>
      <p:sp>
        <p:nvSpPr>
          <p:cNvPr id="16" name="TextBox 15"/>
          <p:cNvSpPr txBox="1"/>
          <p:nvPr/>
        </p:nvSpPr>
        <p:spPr>
          <a:xfrm>
            <a:off x="152401" y="4314148"/>
            <a:ext cx="2438400" cy="646331"/>
          </a:xfrm>
          <a:prstGeom prst="rect">
            <a:avLst/>
          </a:prstGeom>
          <a:noFill/>
        </p:spPr>
        <p:txBody>
          <a:bodyPr wrap="square" rtlCol="0">
            <a:spAutoFit/>
          </a:bodyPr>
          <a:lstStyle/>
          <a:p>
            <a:r>
              <a:rPr lang="el-GR" dirty="0"/>
              <a:t>Κτίριο Δ’ Πολυτεχνικής Σχολής</a:t>
            </a:r>
          </a:p>
        </p:txBody>
      </p:sp>
      <p:pic>
        <p:nvPicPr>
          <p:cNvPr id="12" name="Picture 11" descr="4thcc.jpg"/>
          <p:cNvPicPr>
            <a:picLocks noChangeAspect="1"/>
          </p:cNvPicPr>
          <p:nvPr/>
        </p:nvPicPr>
        <p:blipFill>
          <a:blip r:embed="rId6" cstate="print"/>
          <a:stretch>
            <a:fillRect/>
          </a:stretch>
        </p:blipFill>
        <p:spPr>
          <a:xfrm>
            <a:off x="2819400" y="4191000"/>
            <a:ext cx="6019800" cy="2483694"/>
          </a:xfrm>
          <a:prstGeom prst="rect">
            <a:avLst/>
          </a:prstGeom>
        </p:spPr>
      </p:pic>
      <p:sp>
        <p:nvSpPr>
          <p:cNvPr id="13" name="TextBox 12"/>
          <p:cNvSpPr txBox="1"/>
          <p:nvPr/>
        </p:nvSpPr>
        <p:spPr>
          <a:xfrm>
            <a:off x="187089" y="5109681"/>
            <a:ext cx="2438400" cy="1200329"/>
          </a:xfrm>
          <a:prstGeom prst="rect">
            <a:avLst/>
          </a:prstGeom>
          <a:noFill/>
        </p:spPr>
        <p:txBody>
          <a:bodyPr wrap="square" rtlCol="0">
            <a:spAutoFit/>
          </a:bodyPr>
          <a:lstStyle/>
          <a:p>
            <a:pPr marL="285750" indent="-285750">
              <a:buFont typeface="Arial" panose="020B0604020202020204" pitchFamily="34" charset="0"/>
              <a:buChar char="•"/>
            </a:pPr>
            <a:r>
              <a:rPr lang="el-GR" dirty="0"/>
              <a:t>Δύο προσωπικά γραφεία</a:t>
            </a:r>
          </a:p>
          <a:p>
            <a:pPr marL="285750" indent="-285750">
              <a:buFont typeface="Arial" panose="020B0604020202020204" pitchFamily="34" charset="0"/>
              <a:buChar char="•"/>
            </a:pPr>
            <a:r>
              <a:rPr lang="el-GR" dirty="0"/>
              <a:t>Ένα γραφείο πολλών χρηστών</a:t>
            </a:r>
          </a:p>
        </p:txBody>
      </p:sp>
    </p:spTree>
    <p:extLst>
      <p:ext uri="{BB962C8B-B14F-4D97-AF65-F5344CB8AC3E}">
        <p14:creationId xmlns:p14="http://schemas.microsoft.com/office/powerpoint/2010/main" val="3027457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Μετρούμενα Μεγέθη και Διατάξεις</a:t>
            </a:r>
            <a:endParaRPr lang="en-US" sz="3200" b="1" dirty="0">
              <a:solidFill>
                <a:schemeClr val="tx2"/>
              </a:solidFill>
            </a:endParaRPr>
          </a:p>
        </p:txBody>
      </p:sp>
      <p:sp>
        <p:nvSpPr>
          <p:cNvPr id="14" name="Content Placeholder 13"/>
          <p:cNvSpPr>
            <a:spLocks noGrp="1"/>
          </p:cNvSpPr>
          <p:nvPr>
            <p:ph sz="quarter" idx="1"/>
          </p:nvPr>
        </p:nvSpPr>
        <p:spPr>
          <a:xfrm>
            <a:off x="228600" y="1600200"/>
            <a:ext cx="3543300" cy="2612066"/>
          </a:xfrm>
        </p:spPr>
        <p:txBody>
          <a:bodyPr>
            <a:noAutofit/>
          </a:bodyPr>
          <a:lstStyle/>
          <a:p>
            <a:pPr marL="0" indent="0">
              <a:buNone/>
            </a:pPr>
            <a:r>
              <a:rPr lang="el-GR" sz="2000" b="1" dirty="0"/>
              <a:t>Μέγεθος</a:t>
            </a:r>
            <a:r>
              <a:rPr lang="en-US" sz="2000" b="1" dirty="0"/>
              <a:t>:</a:t>
            </a:r>
          </a:p>
          <a:p>
            <a:r>
              <a:rPr lang="el-GR" sz="2000" b="1" dirty="0">
                <a:solidFill>
                  <a:schemeClr val="accent2"/>
                </a:solidFill>
              </a:rPr>
              <a:t>Ένταση Φωτισμού</a:t>
            </a:r>
            <a:r>
              <a:rPr lang="el-GR" sz="2000" b="1" dirty="0"/>
              <a:t> </a:t>
            </a:r>
            <a:r>
              <a:rPr lang="el-GR" sz="2000" dirty="0"/>
              <a:t>στην επιφάνεια εργασίας</a:t>
            </a:r>
            <a:endParaRPr lang="en-US" sz="2000" dirty="0"/>
          </a:p>
          <a:p>
            <a:endParaRPr lang="el-GR" sz="2000" dirty="0"/>
          </a:p>
          <a:p>
            <a:r>
              <a:rPr lang="el-GR" sz="2000" b="1" dirty="0">
                <a:solidFill>
                  <a:schemeClr val="accent2"/>
                </a:solidFill>
              </a:rPr>
              <a:t>Παρουσία</a:t>
            </a:r>
            <a:r>
              <a:rPr lang="el-GR" sz="2000" dirty="0"/>
              <a:t> Χρηστών:</a:t>
            </a:r>
          </a:p>
          <a:p>
            <a:pPr marL="605790" lvl="1" indent="-285750"/>
            <a:r>
              <a:rPr lang="el-GR" sz="1800" dirty="0"/>
              <a:t>Ώρες άφιξης και αναχώρησης</a:t>
            </a:r>
          </a:p>
          <a:p>
            <a:pPr marL="605790" lvl="1" indent="-285750"/>
            <a:r>
              <a:rPr lang="el-GR" sz="1800" dirty="0"/>
              <a:t>Χρήση τεχνητού φωτισμού</a:t>
            </a:r>
            <a:endParaRPr lang="en-US" sz="1800" dirty="0"/>
          </a:p>
          <a:p>
            <a:r>
              <a:rPr lang="el-GR" sz="2000" b="1" dirty="0">
                <a:solidFill>
                  <a:schemeClr val="accent2"/>
                </a:solidFill>
              </a:rPr>
              <a:t>Καιρικά</a:t>
            </a:r>
            <a:r>
              <a:rPr lang="el-GR" sz="2000" dirty="0"/>
              <a:t> δεδομένα</a:t>
            </a:r>
            <a:endParaRPr lang="en-US" sz="2000" dirty="0"/>
          </a:p>
          <a:p>
            <a:pPr marL="971550" lvl="1" indent="-514350"/>
            <a:endParaRPr lang="en-US" sz="2000" dirty="0"/>
          </a:p>
          <a:p>
            <a:endParaRPr lang="el-GR" sz="2000" dirty="0"/>
          </a:p>
        </p:txBody>
      </p:sp>
      <p:sp>
        <p:nvSpPr>
          <p:cNvPr id="15" name="Content Placeholder 14"/>
          <p:cNvSpPr>
            <a:spLocks noGrp="1"/>
          </p:cNvSpPr>
          <p:nvPr>
            <p:ph sz="quarter" idx="2"/>
          </p:nvPr>
        </p:nvSpPr>
        <p:spPr>
          <a:xfrm>
            <a:off x="4267200" y="1589567"/>
            <a:ext cx="4724400" cy="3744433"/>
          </a:xfrm>
        </p:spPr>
        <p:txBody>
          <a:bodyPr>
            <a:normAutofit/>
          </a:bodyPr>
          <a:lstStyle/>
          <a:p>
            <a:pPr marL="0" indent="0">
              <a:buNone/>
            </a:pPr>
            <a:r>
              <a:rPr lang="el-GR" sz="2000" b="1" dirty="0">
                <a:latin typeface="Calibri" panose="020F0502020204030204" pitchFamily="34" charset="0"/>
              </a:rPr>
              <a:t>Μετρητική Διάταξη:</a:t>
            </a:r>
            <a:endParaRPr lang="en-US" sz="2000" b="1" dirty="0">
              <a:latin typeface="Calibri" panose="020F0502020204030204" pitchFamily="34" charset="0"/>
            </a:endParaRPr>
          </a:p>
          <a:p>
            <a:r>
              <a:rPr lang="en-US" sz="2000" u="sng" dirty="0">
                <a:latin typeface="Calibri" panose="020F0502020204030204" pitchFamily="34" charset="0"/>
              </a:rPr>
              <a:t>Light Data Logger</a:t>
            </a:r>
            <a:endParaRPr lang="en-US" sz="2000" dirty="0">
              <a:latin typeface="Calibri" panose="020F0502020204030204" pitchFamily="34" charset="0"/>
            </a:endParaRPr>
          </a:p>
          <a:p>
            <a:pPr>
              <a:buNone/>
            </a:pPr>
            <a:r>
              <a:rPr lang="el-GR" sz="2000" dirty="0">
                <a:latin typeface="Calibri" panose="020F0502020204030204" pitchFamily="34" charset="0"/>
              </a:rPr>
              <a:t>     </a:t>
            </a:r>
            <a:r>
              <a:rPr lang="el-GR" sz="1800" dirty="0">
                <a:latin typeface="Calibri" panose="020F0502020204030204" pitchFamily="34" charset="0"/>
              </a:rPr>
              <a:t>Τοποθετημένος στην επιφάνεια εργασίας, δειγματοληψία ανά 5</a:t>
            </a:r>
            <a:r>
              <a:rPr lang="en-US" sz="1800" dirty="0">
                <a:latin typeface="Calibri" panose="020F0502020204030204" pitchFamily="34" charset="0"/>
              </a:rPr>
              <a:t>min</a:t>
            </a:r>
          </a:p>
          <a:p>
            <a:r>
              <a:rPr lang="en-US" sz="2000" u="sng" dirty="0">
                <a:latin typeface="Calibri" panose="020F0502020204030204" pitchFamily="34" charset="0"/>
              </a:rPr>
              <a:t>Occupancy – Light Data Logger</a:t>
            </a:r>
          </a:p>
          <a:p>
            <a:pPr>
              <a:buNone/>
            </a:pPr>
            <a:r>
              <a:rPr lang="en-US" sz="2000" dirty="0">
                <a:latin typeface="Calibri" panose="020F0502020204030204" pitchFamily="34" charset="0"/>
              </a:rPr>
              <a:t>   </a:t>
            </a:r>
            <a:r>
              <a:rPr lang="el-GR" sz="2000" dirty="0">
                <a:latin typeface="Calibri" panose="020F0502020204030204" pitchFamily="34" charset="0"/>
              </a:rPr>
              <a:t>  </a:t>
            </a:r>
            <a:r>
              <a:rPr lang="el-GR" sz="1800" dirty="0">
                <a:latin typeface="Calibri" panose="020F0502020204030204" pitchFamily="34" charset="0"/>
              </a:rPr>
              <a:t>Τοποθετημένος στην οροφή, καταγραφή παρουσίας, ΟΝ/</a:t>
            </a:r>
            <a:r>
              <a:rPr lang="en-US" sz="1800" dirty="0">
                <a:latin typeface="Calibri" panose="020F0502020204030204" pitchFamily="34" charset="0"/>
              </a:rPr>
              <a:t>OFF</a:t>
            </a:r>
            <a:r>
              <a:rPr lang="el-GR" sz="1800" dirty="0">
                <a:latin typeface="Calibri" panose="020F0502020204030204" pitchFamily="34" charset="0"/>
              </a:rPr>
              <a:t> τεχνητού φωτισμού</a:t>
            </a:r>
            <a:r>
              <a:rPr lang="en-US" sz="2000" dirty="0">
                <a:latin typeface="Calibri" panose="020F0502020204030204" pitchFamily="34" charset="0"/>
              </a:rPr>
              <a:t> </a:t>
            </a:r>
            <a:endParaRPr lang="el-GR" sz="2000" dirty="0">
              <a:latin typeface="Calibri" panose="020F0502020204030204" pitchFamily="34" charset="0"/>
            </a:endParaRPr>
          </a:p>
          <a:p>
            <a:r>
              <a:rPr lang="en-US" sz="2000" u="sng" dirty="0">
                <a:latin typeface="Calibri" panose="020F0502020204030204" pitchFamily="34" charset="0"/>
              </a:rPr>
              <a:t>Data Logging Wireless Weather Station</a:t>
            </a:r>
          </a:p>
          <a:p>
            <a:pPr>
              <a:buNone/>
            </a:pPr>
            <a:r>
              <a:rPr lang="el-GR" sz="2000" dirty="0">
                <a:latin typeface="Calibri" panose="020F0502020204030204" pitchFamily="34" charset="0"/>
              </a:rPr>
              <a:t>     </a:t>
            </a:r>
            <a:r>
              <a:rPr lang="el-GR" sz="1800" dirty="0">
                <a:latin typeface="Calibri" panose="020F0502020204030204" pitchFamily="34" charset="0"/>
              </a:rPr>
              <a:t>Τοποθετημένος εξωτερικά του κτιρίου</a:t>
            </a:r>
          </a:p>
        </p:txBody>
      </p:sp>
      <p:sp>
        <p:nvSpPr>
          <p:cNvPr id="10" name="Slide Number Placeholder 9"/>
          <p:cNvSpPr>
            <a:spLocks noGrp="1"/>
          </p:cNvSpPr>
          <p:nvPr>
            <p:ph type="sldNum" sz="quarter" idx="16"/>
          </p:nvPr>
        </p:nvSpPr>
        <p:spPr/>
        <p:txBody>
          <a:bodyPr>
            <a:normAutofit fontScale="85000" lnSpcReduction="20000"/>
          </a:bodyPr>
          <a:lstStyle/>
          <a:p>
            <a:pPr>
              <a:defRPr/>
            </a:pPr>
            <a:fld id="{2FFE4B61-D119-4C2A-B0FD-8BB9E4349C88}" type="slidenum">
              <a:rPr lang="en-US" smtClean="0"/>
              <a:pPr>
                <a:defRPr/>
              </a:pPr>
              <a:t>12</a:t>
            </a:fld>
            <a:endParaRPr lang="en-US" dirty="0"/>
          </a:p>
        </p:txBody>
      </p:sp>
      <p:sp>
        <p:nvSpPr>
          <p:cNvPr id="9" name="Right Arrow 8"/>
          <p:cNvSpPr/>
          <p:nvPr/>
        </p:nvSpPr>
        <p:spPr>
          <a:xfrm>
            <a:off x="3505199" y="2133600"/>
            <a:ext cx="54835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3" name="Picture 12" descr="Floor Plan.png"/>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96254" y="4600130"/>
            <a:ext cx="4038600" cy="2094837"/>
          </a:xfrm>
          <a:prstGeom prst="rect">
            <a:avLst/>
          </a:prstGeom>
        </p:spPr>
      </p:pic>
      <p:sp>
        <p:nvSpPr>
          <p:cNvPr id="16" name="Content Placeholder 14"/>
          <p:cNvSpPr txBox="1">
            <a:spLocks/>
          </p:cNvSpPr>
          <p:nvPr/>
        </p:nvSpPr>
        <p:spPr>
          <a:xfrm>
            <a:off x="4296770" y="5029200"/>
            <a:ext cx="4237630" cy="109426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fontAlgn="auto">
              <a:spcAft>
                <a:spcPts val="0"/>
              </a:spcAft>
            </a:pPr>
            <a:r>
              <a:rPr lang="el-GR" sz="2000" u="sng" dirty="0"/>
              <a:t>Μετρήσεις ακτινοβολίας </a:t>
            </a:r>
            <a:r>
              <a:rPr lang="el-GR" sz="2000" dirty="0"/>
              <a:t>από Φ/Β σταθμούς</a:t>
            </a:r>
          </a:p>
          <a:p>
            <a:pPr marL="320040" lvl="1" indent="0" fontAlgn="auto">
              <a:spcAft>
                <a:spcPts val="0"/>
              </a:spcAft>
              <a:buNone/>
            </a:pPr>
            <a:r>
              <a:rPr lang="el-GR" sz="1800" dirty="0"/>
              <a:t>Δειγματοληψία ανά 15 </a:t>
            </a:r>
            <a:r>
              <a:rPr lang="en-US" sz="1800" dirty="0"/>
              <a:t>min</a:t>
            </a:r>
          </a:p>
        </p:txBody>
      </p:sp>
      <p:sp>
        <p:nvSpPr>
          <p:cNvPr id="17" name="Right Arrow 8"/>
          <p:cNvSpPr/>
          <p:nvPr/>
        </p:nvSpPr>
        <p:spPr>
          <a:xfrm>
            <a:off x="3537955" y="3124200"/>
            <a:ext cx="54835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ight Arrow 8"/>
          <p:cNvSpPr/>
          <p:nvPr/>
        </p:nvSpPr>
        <p:spPr>
          <a:xfrm>
            <a:off x="3505200" y="4225184"/>
            <a:ext cx="54835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486962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Επίδραση της κατάστασης του ουρανού</a:t>
            </a:r>
            <a:endParaRPr lang="en-US" sz="3200" b="1" dirty="0">
              <a:solidFill>
                <a:schemeClr val="tx2"/>
              </a:solidFill>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13</a:t>
            </a:fld>
            <a:endParaRPr lang="en-US" dirty="0"/>
          </a:p>
        </p:txBody>
      </p:sp>
      <p:sp>
        <p:nvSpPr>
          <p:cNvPr id="3" name="Rectangle 2"/>
          <p:cNvSpPr/>
          <p:nvPr/>
        </p:nvSpPr>
        <p:spPr>
          <a:xfrm>
            <a:off x="239404" y="1509874"/>
            <a:ext cx="8583873" cy="1528624"/>
          </a:xfrm>
          <a:prstGeom prst="rect">
            <a:avLst/>
          </a:prstGeom>
        </p:spPr>
        <p:txBody>
          <a:bodyPr wrap="square">
            <a:spAutoFit/>
          </a:bodyPr>
          <a:lstStyle/>
          <a:p>
            <a:pPr marL="285750" indent="-285750">
              <a:spcBef>
                <a:spcPts val="600"/>
              </a:spcBef>
              <a:spcAft>
                <a:spcPts val="1000"/>
              </a:spcAft>
              <a:buFont typeface="Arial" panose="020B0604020202020204" pitchFamily="34" charset="0"/>
              <a:buChar char="•"/>
            </a:pPr>
            <a:r>
              <a:rPr lang="el-GR" sz="2000" dirty="0">
                <a:latin typeface="Calibri" panose="020F0502020204030204" pitchFamily="34" charset="0"/>
                <a:ea typeface="Calibri" panose="020F0502020204030204" pitchFamily="34" charset="0"/>
                <a:cs typeface="Times New Roman" panose="02020603050405020304" pitchFamily="18" charset="0"/>
              </a:rPr>
              <a:t>Οι ημερήσιες τιμές εσωτερικής έντασης φωτισμού ανά προσανατολισμό, εξαρτώνται από τις αντίστοιχες τιμές της εξωτερικής ακτινοβολίας. </a:t>
            </a:r>
          </a:p>
          <a:p>
            <a:pPr marL="285750" indent="-285750">
              <a:spcBef>
                <a:spcPts val="600"/>
              </a:spcBef>
              <a:spcAft>
                <a:spcPts val="1000"/>
              </a:spcAft>
              <a:buFont typeface="Arial" panose="020B0604020202020204" pitchFamily="34" charset="0"/>
              <a:buChar char="•"/>
            </a:pPr>
            <a:r>
              <a:rPr lang="el-GR" sz="2000" dirty="0">
                <a:latin typeface="Calibri" panose="020F0502020204030204" pitchFamily="34" charset="0"/>
                <a:ea typeface="Calibri" panose="020F0502020204030204" pitchFamily="34" charset="0"/>
                <a:cs typeface="Times New Roman" panose="02020603050405020304" pitchFamily="18" charset="0"/>
              </a:rPr>
              <a:t>Η μορφή και οι τιμές της εξωτερικής ακτινοβολίας επηρεάζονται από την ύπαρξη ή όχι νεφών.</a:t>
            </a:r>
          </a:p>
        </p:txBody>
      </p:sp>
      <p:sp>
        <p:nvSpPr>
          <p:cNvPr id="4" name="Rectangle 3"/>
          <p:cNvSpPr/>
          <p:nvPr/>
        </p:nvSpPr>
        <p:spPr>
          <a:xfrm>
            <a:off x="6248400" y="3733800"/>
            <a:ext cx="2574877" cy="1477328"/>
          </a:xfrm>
          <a:prstGeom prst="rect">
            <a:avLst/>
          </a:prstGeom>
        </p:spPr>
        <p:txBody>
          <a:bodyPr wrap="square">
            <a:spAutoFit/>
          </a:bodyPr>
          <a:lstStyle/>
          <a:p>
            <a:r>
              <a:rPr lang="el-GR" dirty="0">
                <a:latin typeface="Calibri" panose="020F0502020204030204" pitchFamily="34" charset="0"/>
                <a:ea typeface="Calibri" panose="020F0502020204030204" pitchFamily="34" charset="0"/>
                <a:cs typeface="Times New Roman" panose="02020603050405020304" pitchFamily="18" charset="0"/>
              </a:rPr>
              <a:t>Γραφείο 1 </a:t>
            </a:r>
          </a:p>
          <a:p>
            <a:pPr marL="285750" indent="-285750">
              <a:buFont typeface="Arial" panose="020B0604020202020204" pitchFamily="34" charset="0"/>
              <a:buChar char="•"/>
            </a:pPr>
            <a:r>
              <a:rPr lang="el-GR" dirty="0">
                <a:latin typeface="Calibri" panose="020F0502020204030204" pitchFamily="34" charset="0"/>
                <a:ea typeface="Calibri" panose="020F0502020204030204" pitchFamily="34" charset="0"/>
                <a:cs typeface="Times New Roman" panose="02020603050405020304" pitchFamily="18" charset="0"/>
              </a:rPr>
              <a:t>ΝΔ προσανατολισμός</a:t>
            </a:r>
          </a:p>
          <a:p>
            <a:pPr marL="285750" indent="-285750">
              <a:buFont typeface="Arial" panose="020B0604020202020204" pitchFamily="34" charset="0"/>
              <a:buChar char="•"/>
            </a:pPr>
            <a:r>
              <a:rPr lang="el-GR" dirty="0">
                <a:latin typeface="Calibri" panose="020F0502020204030204" pitchFamily="34" charset="0"/>
                <a:ea typeface="Calibri" panose="020F0502020204030204" pitchFamily="34" charset="0"/>
                <a:cs typeface="Times New Roman" panose="02020603050405020304" pitchFamily="18" charset="0"/>
              </a:rPr>
              <a:t>15 και 16 Ιουλίου</a:t>
            </a:r>
          </a:p>
          <a:p>
            <a:pPr marL="285750" indent="-285750">
              <a:buFont typeface="Arial" panose="020B0604020202020204" pitchFamily="34" charset="0"/>
              <a:buChar char="•"/>
            </a:pPr>
            <a:r>
              <a:rPr lang="el-GR" dirty="0">
                <a:latin typeface="Calibri" panose="020F0502020204030204" pitchFamily="34" charset="0"/>
                <a:cs typeface="Times New Roman" panose="02020603050405020304" pitchFamily="18" charset="0"/>
              </a:rPr>
              <a:t>Χωρίς παρουσία χρηστών</a:t>
            </a:r>
            <a:endParaRPr lang="el-GR" dirty="0">
              <a:latin typeface="Calibri" panose="020F0502020204030204" pitchFamily="34" charset="0"/>
            </a:endParaRPr>
          </a:p>
        </p:txBody>
      </p:sp>
      <p:pic>
        <p:nvPicPr>
          <p:cNvPr id="8" name="Εικόνα 7">
            <a:extLst>
              <a:ext uri="{FF2B5EF4-FFF2-40B4-BE49-F238E27FC236}">
                <a16:creationId xmlns:a16="http://schemas.microsoft.com/office/drawing/2014/main" xmlns="" id="{4CCC7FB7-CF47-49B5-956D-7D3282581DE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031674"/>
            <a:ext cx="5486400" cy="3826326"/>
          </a:xfrm>
          <a:prstGeom prst="rect">
            <a:avLst/>
          </a:prstGeom>
          <a:noFill/>
          <a:ln>
            <a:noFill/>
          </a:ln>
        </p:spPr>
      </p:pic>
    </p:spTree>
    <p:extLst>
      <p:ext uri="{BB962C8B-B14F-4D97-AF65-F5344CB8AC3E}">
        <p14:creationId xmlns:p14="http://schemas.microsoft.com/office/powerpoint/2010/main" val="3638748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8077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Επίδραση της εποχής</a:t>
            </a:r>
            <a:endParaRPr lang="en-US" sz="3200" b="1" dirty="0">
              <a:solidFill>
                <a:schemeClr val="tx2"/>
              </a:solidFill>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14</a:t>
            </a:fld>
            <a:endParaRPr lang="en-US" dirty="0"/>
          </a:p>
        </p:txBody>
      </p:sp>
      <p:sp>
        <p:nvSpPr>
          <p:cNvPr id="3" name="Rectangle 2"/>
          <p:cNvSpPr/>
          <p:nvPr/>
        </p:nvSpPr>
        <p:spPr>
          <a:xfrm>
            <a:off x="396923" y="1516698"/>
            <a:ext cx="8289877" cy="1631216"/>
          </a:xfrm>
          <a:prstGeom prst="rect">
            <a:avLst/>
          </a:prstGeom>
        </p:spPr>
        <p:txBody>
          <a:bodyPr wrap="square">
            <a:spAutoFit/>
          </a:bodyPr>
          <a:lstStyle/>
          <a:p>
            <a:pPr marL="285750" indent="-285750">
              <a:buFont typeface="Arial" panose="020B0604020202020204" pitchFamily="34" charset="0"/>
              <a:buChar char="•"/>
            </a:pPr>
            <a:r>
              <a:rPr lang="el-GR" sz="2000" dirty="0">
                <a:latin typeface="Calibri" panose="020F0502020204030204" pitchFamily="34" charset="0"/>
              </a:rPr>
              <a:t>Η μορφή και οι τιμές της εσωτερικής έντασης φωτισμού εμφανίζουν </a:t>
            </a:r>
            <a:r>
              <a:rPr lang="el-GR" sz="2000" dirty="0">
                <a:solidFill>
                  <a:schemeClr val="accent2"/>
                </a:solidFill>
                <a:latin typeface="Calibri" panose="020F0502020204030204" pitchFamily="34" charset="0"/>
              </a:rPr>
              <a:t>εποχικές διαφοροποιήσεις</a:t>
            </a:r>
            <a:r>
              <a:rPr lang="el-GR" sz="2000" dirty="0">
                <a:latin typeface="Calibri" panose="020F0502020204030204" pitchFamily="34" charset="0"/>
              </a:rPr>
              <a:t>, ανάλογα με τον προσανατολισμό του χώρου. </a:t>
            </a:r>
            <a:endParaRPr lang="en-US" sz="2000" dirty="0">
              <a:latin typeface="Calibri" panose="020F0502020204030204" pitchFamily="34" charset="0"/>
            </a:endParaRPr>
          </a:p>
          <a:p>
            <a:pPr marL="285750" indent="-285750">
              <a:buFont typeface="Arial" panose="020B0604020202020204" pitchFamily="34" charset="0"/>
              <a:buChar char="•"/>
            </a:pPr>
            <a:endParaRPr lang="el-GR" sz="2000" dirty="0">
              <a:latin typeface="Calibri" panose="020F0502020204030204" pitchFamily="34" charset="0"/>
            </a:endParaRPr>
          </a:p>
          <a:p>
            <a:pPr marL="285750" indent="-285750">
              <a:buFont typeface="Arial" panose="020B0604020202020204" pitchFamily="34" charset="0"/>
              <a:buChar char="•"/>
            </a:pPr>
            <a:r>
              <a:rPr lang="el-GR" sz="2000" dirty="0">
                <a:latin typeface="Calibri" panose="020F0502020204030204" pitchFamily="34" charset="0"/>
              </a:rPr>
              <a:t>Η διαφορετική γωνία ηλιακού ύψους οδηγεί σε άμεση εισχώρηση φυσικού φωτός κατά τους χειμερινούς μήνες (μικρή γωνία ηλιακού ύψους).</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98397"/>
            <a:ext cx="3581400" cy="2990174"/>
          </a:xfrm>
          <a:prstGeom prst="rect">
            <a:avLst/>
          </a:prstGeom>
          <a:noFill/>
          <a:ln>
            <a:noFill/>
          </a:ln>
        </p:spPr>
      </p:pic>
      <p:pic>
        <p:nvPicPr>
          <p:cNvPr id="12" name="Εικόνα 11">
            <a:extLst>
              <a:ext uri="{FF2B5EF4-FFF2-40B4-BE49-F238E27FC236}">
                <a16:creationId xmlns:a16="http://schemas.microsoft.com/office/drawing/2014/main" xmlns="" id="{1BBE6A83-B11B-4FE7-88B4-031D176F466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0" y="3127442"/>
            <a:ext cx="5274310" cy="3694430"/>
          </a:xfrm>
          <a:prstGeom prst="rect">
            <a:avLst/>
          </a:prstGeom>
          <a:noFill/>
          <a:ln>
            <a:noFill/>
          </a:ln>
        </p:spPr>
      </p:pic>
    </p:spTree>
    <p:extLst>
      <p:ext uri="{BB962C8B-B14F-4D97-AF65-F5344CB8AC3E}">
        <p14:creationId xmlns:p14="http://schemas.microsoft.com/office/powerpoint/2010/main" val="139315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Διαφορετικότητα των δράσεων των χρηστών</a:t>
            </a:r>
            <a:endParaRPr lang="en-US" sz="3200" b="1" dirty="0">
              <a:solidFill>
                <a:schemeClr val="tx2"/>
              </a:solidFill>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15</a:t>
            </a:fld>
            <a:endParaRPr lang="en-US" dirty="0"/>
          </a:p>
        </p:txBody>
      </p:sp>
      <p:sp>
        <p:nvSpPr>
          <p:cNvPr id="3" name="Rectangle 2"/>
          <p:cNvSpPr/>
          <p:nvPr/>
        </p:nvSpPr>
        <p:spPr>
          <a:xfrm>
            <a:off x="350861" y="1600200"/>
            <a:ext cx="8442277" cy="1015663"/>
          </a:xfrm>
          <a:prstGeom prst="rect">
            <a:avLst/>
          </a:prstGeom>
        </p:spPr>
        <p:txBody>
          <a:bodyPr wrap="square">
            <a:spAutoFit/>
          </a:bodyPr>
          <a:lstStyle/>
          <a:p>
            <a:r>
              <a:rPr lang="el-GR" sz="2000" dirty="0">
                <a:latin typeface="Calibri" panose="020F0502020204030204" pitchFamily="34" charset="0"/>
              </a:rPr>
              <a:t>Οι τιμές της εσωτερικής έντασης φωτισμού αλλάζουν εξαιτίας και των δράσεων των χρηστών, οι οποίοι ελέγχουν τον </a:t>
            </a:r>
            <a:r>
              <a:rPr lang="el-GR" sz="2000" dirty="0">
                <a:solidFill>
                  <a:schemeClr val="accent2"/>
                </a:solidFill>
                <a:latin typeface="Calibri" panose="020F0502020204030204" pitchFamily="34" charset="0"/>
              </a:rPr>
              <a:t>τεχνητό φωτισμό και τις περσίδες</a:t>
            </a:r>
            <a:r>
              <a:rPr lang="el-GR" sz="2000" dirty="0">
                <a:latin typeface="Calibri" panose="020F0502020204030204" pitchFamily="34" charset="0"/>
              </a:rPr>
              <a:t> με σκοπό να δημιουργήσουν συνθήκες άνεσης στο περιβάλλον τους. </a:t>
            </a:r>
          </a:p>
        </p:txBody>
      </p:sp>
      <p:cxnSp>
        <p:nvCxnSpPr>
          <p:cNvPr id="4" name="Straight Connector 3"/>
          <p:cNvCxnSpPr/>
          <p:nvPr/>
        </p:nvCxnSpPr>
        <p:spPr>
          <a:xfrm>
            <a:off x="4419600" y="2667000"/>
            <a:ext cx="0" cy="40386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2" name="Εικόνα 11">
            <a:extLst>
              <a:ext uri="{FF2B5EF4-FFF2-40B4-BE49-F238E27FC236}">
                <a16:creationId xmlns:a16="http://schemas.microsoft.com/office/drawing/2014/main" xmlns="" id="{93980AB2-D1F7-4341-9283-7A9EB9DF2D5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5761" y="3032105"/>
            <a:ext cx="4313545" cy="3273436"/>
          </a:xfrm>
          <a:prstGeom prst="rect">
            <a:avLst/>
          </a:prstGeom>
          <a:noFill/>
          <a:ln>
            <a:noFill/>
          </a:ln>
        </p:spPr>
      </p:pic>
      <p:pic>
        <p:nvPicPr>
          <p:cNvPr id="14" name="Εικόνα 13">
            <a:extLst>
              <a:ext uri="{FF2B5EF4-FFF2-40B4-BE49-F238E27FC236}">
                <a16:creationId xmlns:a16="http://schemas.microsoft.com/office/drawing/2014/main" xmlns="" id="{3E3A14CC-3CFB-48FC-9FAA-C7F2D3EEBC7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685" y="3032105"/>
            <a:ext cx="4138715" cy="3273436"/>
          </a:xfrm>
          <a:prstGeom prst="rect">
            <a:avLst/>
          </a:prstGeom>
          <a:noFill/>
          <a:ln>
            <a:noFill/>
          </a:ln>
        </p:spPr>
      </p:pic>
    </p:spTree>
    <p:extLst>
      <p:ext uri="{BB962C8B-B14F-4D97-AF65-F5344CB8AC3E}">
        <p14:creationId xmlns:p14="http://schemas.microsoft.com/office/powerpoint/2010/main" val="32338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Επίδραση του προσανατολισμού</a:t>
            </a:r>
            <a:endParaRPr lang="en-US" sz="3200" b="1" dirty="0">
              <a:solidFill>
                <a:schemeClr val="tx2"/>
              </a:solidFill>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16</a:t>
            </a:fld>
            <a:endParaRPr lang="en-US" dirty="0"/>
          </a:p>
        </p:txBody>
      </p:sp>
      <p:sp>
        <p:nvSpPr>
          <p:cNvPr id="3" name="Rectangle 2"/>
          <p:cNvSpPr/>
          <p:nvPr/>
        </p:nvSpPr>
        <p:spPr>
          <a:xfrm>
            <a:off x="419100" y="5339729"/>
            <a:ext cx="3924293" cy="1200329"/>
          </a:xfrm>
          <a:prstGeom prst="rect">
            <a:avLst/>
          </a:prstGeom>
        </p:spPr>
        <p:txBody>
          <a:bodyPr wrap="square">
            <a:spAutoFit/>
          </a:bodyPr>
          <a:lstStyle/>
          <a:p>
            <a:r>
              <a:rPr lang="el-GR" u="sng" dirty="0">
                <a:latin typeface="Calibri" panose="020F0502020204030204" pitchFamily="34" charset="0"/>
              </a:rPr>
              <a:t>Καθαρός ουρανός</a:t>
            </a:r>
            <a:r>
              <a:rPr lang="el-GR" dirty="0">
                <a:latin typeface="Calibri" panose="020F0502020204030204" pitchFamily="34" charset="0"/>
              </a:rPr>
              <a:t>, Γραφείο 1 (με </a:t>
            </a:r>
            <a:r>
              <a:rPr lang="el-GR" b="1" dirty="0">
                <a:solidFill>
                  <a:schemeClr val="accent2"/>
                </a:solidFill>
                <a:latin typeface="Calibri" panose="020F0502020204030204" pitchFamily="34" charset="0"/>
              </a:rPr>
              <a:t>ΝΔ</a:t>
            </a:r>
            <a:r>
              <a:rPr lang="el-GR" dirty="0">
                <a:latin typeface="Calibri" panose="020F0502020204030204" pitchFamily="34" charset="0"/>
              </a:rPr>
              <a:t> προσανατολισμό) και Γραφείο 3 (με </a:t>
            </a:r>
            <a:r>
              <a:rPr lang="el-GR" b="1" dirty="0">
                <a:solidFill>
                  <a:schemeClr val="accent2"/>
                </a:solidFill>
                <a:latin typeface="Calibri" panose="020F0502020204030204" pitchFamily="34" charset="0"/>
              </a:rPr>
              <a:t>ΒΑ</a:t>
            </a:r>
            <a:r>
              <a:rPr lang="el-GR" dirty="0">
                <a:latin typeface="Calibri" panose="020F0502020204030204" pitchFamily="34" charset="0"/>
              </a:rPr>
              <a:t> προσανατολισμό), </a:t>
            </a:r>
            <a:r>
              <a:rPr lang="el-GR" dirty="0">
                <a:solidFill>
                  <a:schemeClr val="accent2"/>
                </a:solidFill>
                <a:latin typeface="Calibri" panose="020F0502020204030204" pitchFamily="34" charset="0"/>
              </a:rPr>
              <a:t>χωρίς παρουσία </a:t>
            </a:r>
            <a:r>
              <a:rPr lang="el-GR" dirty="0">
                <a:latin typeface="Calibri" panose="020F0502020204030204" pitchFamily="34" charset="0"/>
              </a:rPr>
              <a:t>χρήστη</a:t>
            </a:r>
          </a:p>
        </p:txBody>
      </p:sp>
      <p:sp>
        <p:nvSpPr>
          <p:cNvPr id="14" name="Rectangle 13"/>
          <p:cNvSpPr/>
          <p:nvPr/>
        </p:nvSpPr>
        <p:spPr>
          <a:xfrm>
            <a:off x="5181600" y="5339728"/>
            <a:ext cx="3810000" cy="1200329"/>
          </a:xfrm>
          <a:prstGeom prst="rect">
            <a:avLst/>
          </a:prstGeom>
        </p:spPr>
        <p:txBody>
          <a:bodyPr wrap="square">
            <a:spAutoFit/>
          </a:bodyPr>
          <a:lstStyle/>
          <a:p>
            <a:r>
              <a:rPr lang="el-GR" u="sng" dirty="0">
                <a:latin typeface="Calibri" panose="020F0502020204030204" pitchFamily="34" charset="0"/>
              </a:rPr>
              <a:t>Νεφοσκεπής ουρανός</a:t>
            </a:r>
            <a:r>
              <a:rPr lang="el-GR" dirty="0">
                <a:latin typeface="Calibri" panose="020F0502020204030204" pitchFamily="34" charset="0"/>
              </a:rPr>
              <a:t>, Γραφείο 1 (με </a:t>
            </a:r>
            <a:r>
              <a:rPr lang="el-GR" b="1" dirty="0">
                <a:solidFill>
                  <a:schemeClr val="accent2"/>
                </a:solidFill>
                <a:latin typeface="Calibri" panose="020F0502020204030204" pitchFamily="34" charset="0"/>
              </a:rPr>
              <a:t>ΝΔ</a:t>
            </a:r>
            <a:r>
              <a:rPr lang="el-GR" dirty="0">
                <a:latin typeface="Calibri" panose="020F0502020204030204" pitchFamily="34" charset="0"/>
              </a:rPr>
              <a:t> προσανατολισμό) και Γραφείο 3 (με </a:t>
            </a:r>
            <a:r>
              <a:rPr lang="el-GR" b="1" dirty="0">
                <a:solidFill>
                  <a:schemeClr val="accent2"/>
                </a:solidFill>
                <a:latin typeface="Calibri" panose="020F0502020204030204" pitchFamily="34" charset="0"/>
              </a:rPr>
              <a:t>ΒΑ</a:t>
            </a:r>
            <a:r>
              <a:rPr lang="el-GR" dirty="0">
                <a:latin typeface="Calibri" panose="020F0502020204030204" pitchFamily="34" charset="0"/>
              </a:rPr>
              <a:t> προσανατολισμό), </a:t>
            </a:r>
            <a:r>
              <a:rPr lang="el-GR" dirty="0">
                <a:solidFill>
                  <a:schemeClr val="accent2"/>
                </a:solidFill>
                <a:latin typeface="Calibri" panose="020F0502020204030204" pitchFamily="34" charset="0"/>
              </a:rPr>
              <a:t>με παρουσία</a:t>
            </a:r>
            <a:r>
              <a:rPr lang="el-GR" dirty="0">
                <a:latin typeface="Calibri" panose="020F0502020204030204" pitchFamily="34" charset="0"/>
              </a:rPr>
              <a:t> χρήστη</a:t>
            </a:r>
          </a:p>
        </p:txBody>
      </p:sp>
      <p:cxnSp>
        <p:nvCxnSpPr>
          <p:cNvPr id="16" name="Straight Connector 15"/>
          <p:cNvCxnSpPr/>
          <p:nvPr/>
        </p:nvCxnSpPr>
        <p:spPr>
          <a:xfrm>
            <a:off x="4699715" y="1600200"/>
            <a:ext cx="0" cy="493985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 name="Εικόνα 16">
            <a:extLst>
              <a:ext uri="{FF2B5EF4-FFF2-40B4-BE49-F238E27FC236}">
                <a16:creationId xmlns:a16="http://schemas.microsoft.com/office/drawing/2014/main" xmlns="" id="{3C5C6FCB-89DF-4721-9A64-6C244D4E30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742" y="1873555"/>
            <a:ext cx="4313544" cy="3308046"/>
          </a:xfrm>
          <a:prstGeom prst="rect">
            <a:avLst/>
          </a:prstGeom>
          <a:noFill/>
          <a:ln>
            <a:noFill/>
          </a:ln>
        </p:spPr>
      </p:pic>
      <p:pic>
        <p:nvPicPr>
          <p:cNvPr id="18" name="Εικόνα 17">
            <a:extLst>
              <a:ext uri="{FF2B5EF4-FFF2-40B4-BE49-F238E27FC236}">
                <a16:creationId xmlns:a16="http://schemas.microsoft.com/office/drawing/2014/main" xmlns="" id="{8852517C-A4CA-47CB-8B07-3ACA0C58A32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8" y="2029213"/>
            <a:ext cx="4313540" cy="2996730"/>
          </a:xfrm>
          <a:prstGeom prst="rect">
            <a:avLst/>
          </a:prstGeom>
          <a:noFill/>
          <a:ln>
            <a:noFill/>
          </a:ln>
        </p:spPr>
      </p:pic>
    </p:spTree>
    <p:extLst>
      <p:ext uri="{BB962C8B-B14F-4D97-AF65-F5344CB8AC3E}">
        <p14:creationId xmlns:p14="http://schemas.microsoft.com/office/powerpoint/2010/main" val="277098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04800"/>
            <a:ext cx="8686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Μέσο Ημερήσιο προφίλ εσωτερικής έντασης φωτισμού ανά μήνα</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17</a:t>
            </a:fld>
            <a:endParaRPr lang="en-US" dirty="0"/>
          </a:p>
        </p:txBody>
      </p:sp>
      <p:sp>
        <p:nvSpPr>
          <p:cNvPr id="3" name="Rectangle 2"/>
          <p:cNvSpPr/>
          <p:nvPr/>
        </p:nvSpPr>
        <p:spPr>
          <a:xfrm>
            <a:off x="504423" y="5078467"/>
            <a:ext cx="3810000" cy="1754326"/>
          </a:xfrm>
          <a:prstGeom prst="rect">
            <a:avLst/>
          </a:prstGeom>
        </p:spPr>
        <p:txBody>
          <a:bodyPr wrap="square">
            <a:spAutoFit/>
          </a:bodyPr>
          <a:lstStyle/>
          <a:p>
            <a:r>
              <a:rPr lang="el-GR" dirty="0">
                <a:latin typeface="+mn-lt"/>
              </a:rPr>
              <a:t>Σύγκριση μηνιαίου προφίλ έντασης φωτισμού για τα τρία γραφεία, για τον </a:t>
            </a:r>
            <a:r>
              <a:rPr lang="el-GR" dirty="0">
                <a:solidFill>
                  <a:schemeClr val="accent2"/>
                </a:solidFill>
                <a:latin typeface="+mn-lt"/>
              </a:rPr>
              <a:t>Ιανουάριο</a:t>
            </a:r>
          </a:p>
          <a:p>
            <a:r>
              <a:rPr lang="el-GR" dirty="0">
                <a:latin typeface="+mn-lt"/>
              </a:rPr>
              <a:t>(μόνο για τις ώρες παρουσίας των χρηστών)</a:t>
            </a:r>
          </a:p>
          <a:p>
            <a:endParaRPr lang="el-GR" dirty="0">
              <a:latin typeface="+mn-lt"/>
            </a:endParaRPr>
          </a:p>
        </p:txBody>
      </p:sp>
      <p:sp>
        <p:nvSpPr>
          <p:cNvPr id="16" name="Rectangle 15"/>
          <p:cNvSpPr/>
          <p:nvPr/>
        </p:nvSpPr>
        <p:spPr>
          <a:xfrm>
            <a:off x="5151755" y="5111181"/>
            <a:ext cx="3810000" cy="1754326"/>
          </a:xfrm>
          <a:prstGeom prst="rect">
            <a:avLst/>
          </a:prstGeom>
        </p:spPr>
        <p:txBody>
          <a:bodyPr wrap="square">
            <a:spAutoFit/>
          </a:bodyPr>
          <a:lstStyle/>
          <a:p>
            <a:r>
              <a:rPr lang="el-GR" dirty="0">
                <a:latin typeface="+mn-lt"/>
              </a:rPr>
              <a:t>Σύγκριση μηνιαίου προφίλ έντασης φωτισμού για τα τρία γραφεία, για τον </a:t>
            </a:r>
            <a:r>
              <a:rPr lang="el-GR" dirty="0">
                <a:solidFill>
                  <a:schemeClr val="accent2"/>
                </a:solidFill>
                <a:latin typeface="+mn-lt"/>
              </a:rPr>
              <a:t>Ιούνιο</a:t>
            </a:r>
          </a:p>
          <a:p>
            <a:r>
              <a:rPr lang="el-GR" dirty="0">
                <a:latin typeface="+mn-lt"/>
              </a:rPr>
              <a:t>(μόνο για τις ώρες παρουσίας των χρηστών)</a:t>
            </a:r>
          </a:p>
          <a:p>
            <a:endParaRPr lang="el-GR" dirty="0">
              <a:latin typeface="+mn-lt"/>
            </a:endParaRPr>
          </a:p>
        </p:txBody>
      </p:sp>
      <p:cxnSp>
        <p:nvCxnSpPr>
          <p:cNvPr id="12" name="Straight Connector 11"/>
          <p:cNvCxnSpPr/>
          <p:nvPr/>
        </p:nvCxnSpPr>
        <p:spPr>
          <a:xfrm>
            <a:off x="4699715" y="1600200"/>
            <a:ext cx="0" cy="493985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Εικόνα 12">
            <a:extLst>
              <a:ext uri="{FF2B5EF4-FFF2-40B4-BE49-F238E27FC236}">
                <a16:creationId xmlns:a16="http://schemas.microsoft.com/office/drawing/2014/main" xmlns="" id="{E84E3954-82D7-4B53-BED5-B2D2F2740EA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923" y="1857692"/>
            <a:ext cx="4161146" cy="3142615"/>
          </a:xfrm>
          <a:prstGeom prst="rect">
            <a:avLst/>
          </a:prstGeom>
          <a:noFill/>
          <a:ln>
            <a:noFill/>
          </a:ln>
        </p:spPr>
      </p:pic>
      <p:pic>
        <p:nvPicPr>
          <p:cNvPr id="14" name="Εικόνα 13">
            <a:extLst>
              <a:ext uri="{FF2B5EF4-FFF2-40B4-BE49-F238E27FC236}">
                <a16:creationId xmlns:a16="http://schemas.microsoft.com/office/drawing/2014/main" xmlns="" id="{A606E764-82C1-4BC9-9CE9-ACAEFA2237F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8077" y="1907588"/>
            <a:ext cx="3810000" cy="3142615"/>
          </a:xfrm>
          <a:prstGeom prst="rect">
            <a:avLst/>
          </a:prstGeom>
          <a:noFill/>
          <a:ln>
            <a:noFill/>
          </a:ln>
        </p:spPr>
      </p:pic>
    </p:spTree>
    <p:extLst>
      <p:ext uri="{BB962C8B-B14F-4D97-AF65-F5344CB8AC3E}">
        <p14:creationId xmlns:p14="http://schemas.microsoft.com/office/powerpoint/2010/main" val="382961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Μέσο Ημερήσιο προφίλ εσωτερικής έντασης φωτισμού για όλο το έτος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367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latin typeface="Calibri" panose="020F0502020204030204" pitchFamily="34" charset="0"/>
            </a:endParaRP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latin typeface="Calibri" panose="020F0502020204030204" pitchFamily="34" charset="0"/>
              </a:rPr>
              <a:pPr>
                <a:defRPr/>
              </a:pPr>
              <a:t>18</a:t>
            </a:fld>
            <a:endParaRPr lang="en-US" dirty="0">
              <a:latin typeface="Calibri" panose="020F0502020204030204" pitchFamily="34" charset="0"/>
            </a:endParaRPr>
          </a:p>
        </p:txBody>
      </p:sp>
      <p:sp>
        <p:nvSpPr>
          <p:cNvPr id="3" name="Rectangle 2"/>
          <p:cNvSpPr/>
          <p:nvPr/>
        </p:nvSpPr>
        <p:spPr>
          <a:xfrm>
            <a:off x="458906" y="1708472"/>
            <a:ext cx="8380294" cy="2031325"/>
          </a:xfrm>
          <a:prstGeom prst="rect">
            <a:avLst/>
          </a:prstGeom>
        </p:spPr>
        <p:txBody>
          <a:bodyPr wrap="square">
            <a:spAutoFit/>
          </a:bodyPr>
          <a:lstStyle/>
          <a:p>
            <a:r>
              <a:rPr lang="el-GR" dirty="0">
                <a:latin typeface="Calibri" panose="020F0502020204030204" pitchFamily="34" charset="0"/>
              </a:rPr>
              <a:t>Οι χρήστες εμφανίζουν μια </a:t>
            </a:r>
            <a:r>
              <a:rPr lang="el-GR" dirty="0" err="1">
                <a:latin typeface="Calibri" panose="020F0502020204030204" pitchFamily="34" charset="0"/>
              </a:rPr>
              <a:t>στοχαστικότητα</a:t>
            </a:r>
            <a:r>
              <a:rPr lang="el-GR" dirty="0">
                <a:latin typeface="Calibri" panose="020F0502020204030204" pitchFamily="34" charset="0"/>
              </a:rPr>
              <a:t> στην συμπεριφορά τους:</a:t>
            </a:r>
          </a:p>
          <a:p>
            <a:pPr marL="285750" indent="-285750">
              <a:buFont typeface="Arial" panose="020B0604020202020204" pitchFamily="34" charset="0"/>
              <a:buChar char="•"/>
            </a:pPr>
            <a:r>
              <a:rPr lang="el-GR" dirty="0">
                <a:latin typeface="Calibri" panose="020F0502020204030204" pitchFamily="34" charset="0"/>
              </a:rPr>
              <a:t>επιλέγουν να κάνουν δράσεις όχι πάντα στην ίδια τιμή έντασης φωτισμού αλλά σε μια ζώνη φωτισμού (τιμές που τους προκαλούν όχληση),</a:t>
            </a:r>
          </a:p>
          <a:p>
            <a:pPr marL="285750" indent="-285750">
              <a:buFont typeface="Arial" panose="020B0604020202020204" pitchFamily="34" charset="0"/>
              <a:buChar char="•"/>
            </a:pPr>
            <a:r>
              <a:rPr lang="el-GR" dirty="0">
                <a:latin typeface="Calibri" panose="020F0502020204030204" pitchFamily="34" charset="0"/>
              </a:rPr>
              <a:t>όσο πιο μεγάλη είναι η ζώνη αυτή, τόσο πιο δύσκολο είναι να προβλεφθούν με ακρίβεια οι δράσεις του κάθε χρήστη,</a:t>
            </a:r>
          </a:p>
          <a:p>
            <a:pPr marL="285750" indent="-285750">
              <a:buFont typeface="Arial" panose="020B0604020202020204" pitchFamily="34" charset="0"/>
              <a:buChar char="•"/>
            </a:pPr>
            <a:r>
              <a:rPr lang="el-GR" dirty="0">
                <a:latin typeface="Calibri" panose="020F0502020204030204" pitchFamily="34" charset="0"/>
              </a:rPr>
              <a:t>χρήστες με μικρές διακυμάνσεις γύρω από μια μέση τιμή έντασης φωτισμού θεωρούνται συνεπείς και άρα πιο εύκολο να </a:t>
            </a:r>
            <a:r>
              <a:rPr lang="el-GR" dirty="0" err="1">
                <a:latin typeface="Calibri" panose="020F0502020204030204" pitchFamily="34" charset="0"/>
              </a:rPr>
              <a:t>μοντελοποιηθούν</a:t>
            </a:r>
            <a:r>
              <a:rPr lang="el-GR" dirty="0">
                <a:latin typeface="Calibri" panose="020F0502020204030204" pitchFamily="34" charset="0"/>
              </a:rPr>
              <a:t>.</a:t>
            </a:r>
          </a:p>
        </p:txBody>
      </p:sp>
      <p:sp>
        <p:nvSpPr>
          <p:cNvPr id="18" name="Rectangle 17"/>
          <p:cNvSpPr/>
          <p:nvPr/>
        </p:nvSpPr>
        <p:spPr>
          <a:xfrm>
            <a:off x="1143000" y="5986330"/>
            <a:ext cx="1215788" cy="338554"/>
          </a:xfrm>
          <a:prstGeom prst="rect">
            <a:avLst/>
          </a:prstGeom>
        </p:spPr>
        <p:txBody>
          <a:bodyPr wrap="square">
            <a:spAutoFit/>
          </a:bodyPr>
          <a:lstStyle/>
          <a:p>
            <a:r>
              <a:rPr lang="el-GR" sz="1600" dirty="0">
                <a:latin typeface="Calibri" panose="020F0502020204030204" pitchFamily="34" charset="0"/>
              </a:rPr>
              <a:t>Γραφείο 1</a:t>
            </a:r>
          </a:p>
        </p:txBody>
      </p:sp>
      <p:sp>
        <p:nvSpPr>
          <p:cNvPr id="19" name="Rectangle 18"/>
          <p:cNvSpPr/>
          <p:nvPr/>
        </p:nvSpPr>
        <p:spPr>
          <a:xfrm>
            <a:off x="4194412" y="6019800"/>
            <a:ext cx="1215788" cy="338554"/>
          </a:xfrm>
          <a:prstGeom prst="rect">
            <a:avLst/>
          </a:prstGeom>
        </p:spPr>
        <p:txBody>
          <a:bodyPr wrap="square">
            <a:spAutoFit/>
          </a:bodyPr>
          <a:lstStyle/>
          <a:p>
            <a:r>
              <a:rPr lang="el-GR" sz="1600" dirty="0">
                <a:latin typeface="Calibri" panose="020F0502020204030204" pitchFamily="34" charset="0"/>
              </a:rPr>
              <a:t>Γραφείο 2</a:t>
            </a:r>
          </a:p>
        </p:txBody>
      </p:sp>
      <p:sp>
        <p:nvSpPr>
          <p:cNvPr id="20" name="Rectangle 19"/>
          <p:cNvSpPr/>
          <p:nvPr/>
        </p:nvSpPr>
        <p:spPr>
          <a:xfrm>
            <a:off x="7162800" y="5986046"/>
            <a:ext cx="1215788" cy="338554"/>
          </a:xfrm>
          <a:prstGeom prst="rect">
            <a:avLst/>
          </a:prstGeom>
        </p:spPr>
        <p:txBody>
          <a:bodyPr wrap="square">
            <a:spAutoFit/>
          </a:bodyPr>
          <a:lstStyle/>
          <a:p>
            <a:r>
              <a:rPr lang="el-GR" sz="1600" dirty="0">
                <a:latin typeface="Calibri" panose="020F0502020204030204" pitchFamily="34" charset="0"/>
              </a:rPr>
              <a:t>Γραφείο 3</a:t>
            </a:r>
          </a:p>
        </p:txBody>
      </p:sp>
      <p:sp>
        <p:nvSpPr>
          <p:cNvPr id="2" name="Rectangle 1"/>
          <p:cNvSpPr/>
          <p:nvPr/>
        </p:nvSpPr>
        <p:spPr>
          <a:xfrm>
            <a:off x="687506" y="6358354"/>
            <a:ext cx="7999294" cy="338554"/>
          </a:xfrm>
          <a:prstGeom prst="rect">
            <a:avLst/>
          </a:prstGeom>
        </p:spPr>
        <p:txBody>
          <a:bodyPr wrap="square">
            <a:spAutoFit/>
          </a:bodyPr>
          <a:lstStyle/>
          <a:p>
            <a:pPr algn="ctr"/>
            <a:r>
              <a:rPr lang="el-GR" sz="1600" dirty="0">
                <a:latin typeface="Calibri" panose="020F0502020204030204" pitchFamily="34" charset="0"/>
                <a:ea typeface="Calibri" panose="020F0502020204030204" pitchFamily="34" charset="0"/>
                <a:cs typeface="Times New Roman" panose="02020603050405020304" pitchFamily="18" charset="0"/>
              </a:rPr>
              <a:t>Μέση ημερήσια καμπύλη εσωτερικής έντασης φωτισμού και τυπική απόκλιση για ένα έτος</a:t>
            </a:r>
            <a:endParaRPr lang="el-GR" sz="1600" dirty="0">
              <a:latin typeface="Calibri" panose="020F0502020204030204" pitchFamily="34" charset="0"/>
            </a:endParaRPr>
          </a:p>
        </p:txBody>
      </p:sp>
      <p:pic>
        <p:nvPicPr>
          <p:cNvPr id="16" name="Εικόνα 15">
            <a:extLst>
              <a:ext uri="{FF2B5EF4-FFF2-40B4-BE49-F238E27FC236}">
                <a16:creationId xmlns:a16="http://schemas.microsoft.com/office/drawing/2014/main" xmlns="" id="{43FDD3CE-9786-48B9-AFCE-1D37BA666F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0" y="3776727"/>
            <a:ext cx="3094355" cy="2192726"/>
          </a:xfrm>
          <a:prstGeom prst="rect">
            <a:avLst/>
          </a:prstGeom>
          <a:noFill/>
          <a:ln>
            <a:noFill/>
          </a:ln>
        </p:spPr>
      </p:pic>
      <p:pic>
        <p:nvPicPr>
          <p:cNvPr id="17" name="Εικόνα 16">
            <a:extLst>
              <a:ext uri="{FF2B5EF4-FFF2-40B4-BE49-F238E27FC236}">
                <a16:creationId xmlns:a16="http://schemas.microsoft.com/office/drawing/2014/main" xmlns="" id="{6C5171FE-2612-45F5-8433-E4A6DA647B2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6814" y="3819198"/>
            <a:ext cx="2650372" cy="2031325"/>
          </a:xfrm>
          <a:prstGeom prst="rect">
            <a:avLst/>
          </a:prstGeom>
          <a:noFill/>
          <a:ln>
            <a:noFill/>
          </a:ln>
        </p:spPr>
      </p:pic>
      <p:pic>
        <p:nvPicPr>
          <p:cNvPr id="21" name="Εικόνα 20">
            <a:extLst>
              <a:ext uri="{FF2B5EF4-FFF2-40B4-BE49-F238E27FC236}">
                <a16:creationId xmlns:a16="http://schemas.microsoft.com/office/drawing/2014/main" xmlns="" id="{E27C6D63-6EF6-4F1F-B3B9-DD22A737AB9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7245" y="3765588"/>
            <a:ext cx="2941955" cy="2158012"/>
          </a:xfrm>
          <a:prstGeom prst="rect">
            <a:avLst/>
          </a:prstGeom>
          <a:noFill/>
          <a:ln>
            <a:noFill/>
          </a:ln>
        </p:spPr>
      </p:pic>
    </p:spTree>
    <p:extLst>
      <p:ext uri="{BB962C8B-B14F-4D97-AF65-F5344CB8AC3E}">
        <p14:creationId xmlns:p14="http://schemas.microsoft.com/office/powerpoint/2010/main" val="1322601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Προσομοιώσεις Έντασης Φωτισμού</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367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latin typeface="Calibri" panose="020F0502020204030204" pitchFamily="34" charset="0"/>
            </a:endParaRPr>
          </a:p>
        </p:txBody>
      </p:sp>
      <p:sp>
        <p:nvSpPr>
          <p:cNvPr id="15" name="Slide Number Placeholder 14"/>
          <p:cNvSpPr>
            <a:spLocks noGrp="1"/>
          </p:cNvSpPr>
          <p:nvPr>
            <p:ph type="sldNum" sz="quarter" idx="12"/>
          </p:nvPr>
        </p:nvSpPr>
        <p:spPr/>
        <p:txBody>
          <a:bodyPr>
            <a:normAutofit fontScale="85000" lnSpcReduction="20000"/>
          </a:bodyPr>
          <a:lstStyle/>
          <a:p>
            <a:pPr>
              <a:defRPr/>
            </a:pPr>
            <a:fld id="{2FFE4B61-D119-4C2A-B0FD-8BB9E4349C88}" type="slidenum">
              <a:rPr lang="en-US" smtClean="0">
                <a:latin typeface="Calibri" panose="020F0502020204030204" pitchFamily="34" charset="0"/>
              </a:rPr>
              <a:pPr>
                <a:defRPr/>
              </a:pPr>
              <a:t>19</a:t>
            </a:fld>
            <a:endParaRPr lang="en-US" dirty="0">
              <a:latin typeface="Calibri" panose="020F0502020204030204" pitchFamily="34" charset="0"/>
            </a:endParaRPr>
          </a:p>
        </p:txBody>
      </p:sp>
      <p:sp>
        <p:nvSpPr>
          <p:cNvPr id="3" name="Rectangle 2"/>
          <p:cNvSpPr/>
          <p:nvPr/>
        </p:nvSpPr>
        <p:spPr>
          <a:xfrm>
            <a:off x="458906" y="1708472"/>
            <a:ext cx="8380294" cy="2031325"/>
          </a:xfrm>
          <a:prstGeom prst="rect">
            <a:avLst/>
          </a:prstGeom>
        </p:spPr>
        <p:txBody>
          <a:bodyPr wrap="square">
            <a:spAutoFit/>
          </a:bodyPr>
          <a:lstStyle/>
          <a:p>
            <a:r>
              <a:rPr lang="el-GR" dirty="0">
                <a:latin typeface="Calibri" panose="020F0502020204030204" pitchFamily="34" charset="0"/>
              </a:rPr>
              <a:t>Χρήση του εμπορικού λογισμικού </a:t>
            </a:r>
            <a:r>
              <a:rPr lang="en-US" dirty="0" err="1">
                <a:latin typeface="Calibri" panose="020F0502020204030204" pitchFamily="34" charset="0"/>
              </a:rPr>
              <a:t>Dialux</a:t>
            </a:r>
            <a:r>
              <a:rPr lang="en-US" dirty="0">
                <a:latin typeface="Calibri" panose="020F0502020204030204" pitchFamily="34" charset="0"/>
              </a:rPr>
              <a:t> </a:t>
            </a:r>
            <a:r>
              <a:rPr lang="en-US" dirty="0" err="1">
                <a:latin typeface="Calibri" panose="020F0502020204030204" pitchFamily="34" charset="0"/>
              </a:rPr>
              <a:t>Evo</a:t>
            </a:r>
            <a:endParaRPr lang="el-GR"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Δημιουργία πλήρους βάσης δεδομένων με τις τιμές έντασης φωτισμού που θα επικρατούσαν στους χώρους για ένα πλήρες έτος:</a:t>
            </a:r>
          </a:p>
          <a:p>
            <a:pPr marL="742950" lvl="1" indent="-285750">
              <a:buFont typeface="Arial" panose="020B0604020202020204" pitchFamily="34" charset="0"/>
              <a:buChar char="•"/>
            </a:pPr>
            <a:r>
              <a:rPr lang="el-GR" dirty="0">
                <a:latin typeface="Calibri" panose="020F0502020204030204" pitchFamily="34" charset="0"/>
              </a:rPr>
              <a:t>για όλους τους προσανατολισμούς, </a:t>
            </a:r>
          </a:p>
          <a:p>
            <a:pPr marL="742950" lvl="1" indent="-285750">
              <a:buFont typeface="Arial" panose="020B0604020202020204" pitchFamily="34" charset="0"/>
              <a:buChar char="•"/>
            </a:pPr>
            <a:r>
              <a:rPr lang="el-GR" dirty="0">
                <a:latin typeface="Calibri" panose="020F0502020204030204" pitchFamily="34" charset="0"/>
              </a:rPr>
              <a:t>για ποικίλες αποστάσεις της θέσης εργασίας από τα παράθυρα (0,5</a:t>
            </a:r>
            <a:r>
              <a:rPr lang="en-GB" dirty="0">
                <a:latin typeface="Calibri" panose="020F0502020204030204" pitchFamily="34" charset="0"/>
              </a:rPr>
              <a:t>m – 5,5m)</a:t>
            </a:r>
            <a:endParaRPr lang="el-GR" dirty="0">
              <a:latin typeface="Calibri" panose="020F0502020204030204" pitchFamily="34" charset="0"/>
            </a:endParaRPr>
          </a:p>
          <a:p>
            <a:pPr marL="742950" lvl="1" indent="-285750">
              <a:buFont typeface="Arial" panose="020B0604020202020204" pitchFamily="34" charset="0"/>
              <a:buChar char="•"/>
            </a:pPr>
            <a:r>
              <a:rPr lang="el-GR" dirty="0">
                <a:latin typeface="Calibri" panose="020F0502020204030204" pitchFamily="34" charset="0"/>
              </a:rPr>
              <a:t>για διαφορετικές καταστάσεις ουρανού </a:t>
            </a:r>
          </a:p>
          <a:p>
            <a:pPr marL="742950" lvl="1" indent="-285750">
              <a:buFont typeface="Arial" panose="020B0604020202020204" pitchFamily="34" charset="0"/>
              <a:buChar char="•"/>
            </a:pPr>
            <a:r>
              <a:rPr lang="el-GR" dirty="0">
                <a:latin typeface="Calibri" panose="020F0502020204030204" pitchFamily="34" charset="0"/>
              </a:rPr>
              <a:t>για διαφορετικά επίπεδα ρύθμισης των περσίδων</a:t>
            </a:r>
          </a:p>
        </p:txBody>
      </p:sp>
      <p:pic>
        <p:nvPicPr>
          <p:cNvPr id="7" name="Εικόνα 6">
            <a:extLst>
              <a:ext uri="{FF2B5EF4-FFF2-40B4-BE49-F238E27FC236}">
                <a16:creationId xmlns:a16="http://schemas.microsoft.com/office/drawing/2014/main" xmlns="" id="{D67BD00B-6219-4FF6-B034-92FA63F26A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739797"/>
            <a:ext cx="5029200" cy="3118203"/>
          </a:xfrm>
          <a:prstGeom prst="rect">
            <a:avLst/>
          </a:prstGeom>
          <a:noFill/>
          <a:ln>
            <a:noFill/>
          </a:ln>
        </p:spPr>
      </p:pic>
      <p:sp>
        <p:nvSpPr>
          <p:cNvPr id="2" name="Ορθογώνιο 1">
            <a:extLst>
              <a:ext uri="{FF2B5EF4-FFF2-40B4-BE49-F238E27FC236}">
                <a16:creationId xmlns:a16="http://schemas.microsoft.com/office/drawing/2014/main" xmlns="" id="{F6710211-7508-43B7-B124-F5A45A89101F}"/>
              </a:ext>
            </a:extLst>
          </p:cNvPr>
          <p:cNvSpPr/>
          <p:nvPr/>
        </p:nvSpPr>
        <p:spPr>
          <a:xfrm>
            <a:off x="6840665" y="6273734"/>
            <a:ext cx="1135247" cy="338554"/>
          </a:xfrm>
          <a:prstGeom prst="rect">
            <a:avLst/>
          </a:prstGeom>
        </p:spPr>
        <p:txBody>
          <a:bodyPr wrap="none">
            <a:spAutoFit/>
          </a:bodyPr>
          <a:lstStyle/>
          <a:p>
            <a:r>
              <a:rPr lang="el-GR" sz="1600" dirty="0">
                <a:latin typeface="Calibri" panose="020F0502020204030204" pitchFamily="34" charset="0"/>
              </a:rPr>
              <a:t>Ιανουάριος</a:t>
            </a:r>
            <a:endParaRPr lang="el-GR" sz="1600" dirty="0"/>
          </a:p>
        </p:txBody>
      </p:sp>
    </p:spTree>
    <p:extLst>
      <p:ext uri="{BB962C8B-B14F-4D97-AF65-F5344CB8AC3E}">
        <p14:creationId xmlns:p14="http://schemas.microsoft.com/office/powerpoint/2010/main" val="1933051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8" name="TextBox 7"/>
          <p:cNvSpPr txBox="1"/>
          <p:nvPr/>
        </p:nvSpPr>
        <p:spPr>
          <a:xfrm>
            <a:off x="228600" y="1600200"/>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b="1" dirty="0">
                <a:solidFill>
                  <a:schemeClr val="accent2"/>
                </a:solidFill>
                <a:latin typeface="+mj-lt"/>
              </a:rPr>
              <a:t>Εισαγωγή</a:t>
            </a:r>
            <a:endParaRPr lang="en-US" sz="2000" b="1" dirty="0">
              <a:solidFill>
                <a:schemeClr val="accent2"/>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Ανάλυση Μετρήσεων Εσωτερικής Έντασης Φωτισμού</a:t>
            </a:r>
            <a:endParaRPr lang="en-US" sz="2000" dirty="0">
              <a:solidFill>
                <a:schemeClr val="bg1">
                  <a:lumMod val="65000"/>
                </a:schemeClr>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Μοντελοποίηση ουρανού – Συνιστώσες Ηλιακής Ακτινοβολίας</a:t>
            </a:r>
            <a:endParaRPr lang="en-US" sz="2000" dirty="0">
              <a:solidFill>
                <a:schemeClr val="bg1">
                  <a:lumMod val="65000"/>
                </a:schemeClr>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Μοντελοποίηση Συμπεριφοράς</a:t>
            </a:r>
          </a:p>
          <a:p>
            <a:pPr marL="514350" indent="-514350">
              <a:buFont typeface="Wingdings" panose="05000000000000000000" pitchFamily="2" charset="2"/>
              <a:buChar char="§"/>
            </a:pPr>
            <a:r>
              <a:rPr lang="el-GR" sz="2000" dirty="0">
                <a:solidFill>
                  <a:schemeClr val="bg1">
                    <a:lumMod val="65000"/>
                  </a:schemeClr>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dirty="0">
                <a:solidFill>
                  <a:schemeClr val="bg1">
                    <a:lumMod val="65000"/>
                  </a:schemeClr>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dirty="0">
                <a:solidFill>
                  <a:schemeClr val="bg1">
                    <a:lumMod val="65000"/>
                  </a:schemeClr>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
        <p:nvSpPr>
          <p:cNvPr id="4" name="Slide Number Placeholder 19"/>
          <p:cNvSpPr>
            <a:spLocks noGrp="1"/>
          </p:cNvSpPr>
          <p:nvPr>
            <p:ph type="sldNum" sz="quarter" idx="12"/>
          </p:nvPr>
        </p:nvSpPr>
        <p:spPr>
          <a:xfrm>
            <a:off x="0" y="1211262"/>
            <a:ext cx="533400" cy="388938"/>
          </a:xfrm>
        </p:spPr>
        <p:txBody>
          <a:bodyPr>
            <a:normAutofit/>
          </a:bodyPr>
          <a:lstStyle/>
          <a:p>
            <a:pPr>
              <a:defRPr/>
            </a:pPr>
            <a:r>
              <a:rPr lang="el-GR" sz="1200" dirty="0"/>
              <a:t>2</a:t>
            </a:r>
            <a:endParaRPr lang="en-US" sz="1200" dirty="0"/>
          </a:p>
        </p:txBody>
      </p:sp>
    </p:spTree>
    <p:extLst>
      <p:ext uri="{BB962C8B-B14F-4D97-AF65-F5344CB8AC3E}">
        <p14:creationId xmlns:p14="http://schemas.microsoft.com/office/powerpoint/2010/main" val="1137457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20</a:t>
            </a:fld>
            <a:endParaRPr lang="en-US" dirty="0"/>
          </a:p>
        </p:txBody>
      </p:sp>
      <p:graphicFrame>
        <p:nvGraphicFramePr>
          <p:cNvPr id="5" name="Diagram 4"/>
          <p:cNvGraphicFramePr/>
          <p:nvPr>
            <p:extLst>
              <p:ext uri="{D42A27DB-BD31-4B8C-83A1-F6EECF244321}">
                <p14:modId xmlns:p14="http://schemas.microsoft.com/office/powerpoint/2010/main" val="977739676"/>
              </p:ext>
            </p:extLst>
          </p:nvPr>
        </p:nvGraphicFramePr>
        <p:xfrm>
          <a:off x="228600" y="1676400"/>
          <a:ext cx="8382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Αποτελέσματα Στατιστικής Ανάλυσης</a:t>
            </a:r>
            <a:endParaRPr lang="en-US" sz="3200" b="1" dirty="0">
              <a:solidFill>
                <a:schemeClr val="tx2"/>
              </a:solidFill>
            </a:endParaRPr>
          </a:p>
        </p:txBody>
      </p:sp>
      <p:sp>
        <p:nvSpPr>
          <p:cNvPr id="7" name="TextBox 6"/>
          <p:cNvSpPr txBox="1"/>
          <p:nvPr/>
        </p:nvSpPr>
        <p:spPr>
          <a:xfrm>
            <a:off x="497006" y="5638800"/>
            <a:ext cx="7924800" cy="923330"/>
          </a:xfrm>
          <a:prstGeom prst="rect">
            <a:avLst/>
          </a:prstGeom>
          <a:solidFill>
            <a:schemeClr val="accent2">
              <a:lumMod val="20000"/>
              <a:lumOff val="80000"/>
            </a:schemeClr>
          </a:solidFill>
        </p:spPr>
        <p:txBody>
          <a:bodyPr wrap="square" rtlCol="0">
            <a:spAutoFit/>
          </a:bodyPr>
          <a:lstStyle/>
          <a:p>
            <a:pPr algn="ctr"/>
            <a:r>
              <a:rPr lang="el-GR" dirty="0">
                <a:latin typeface="+mn-lt"/>
              </a:rPr>
              <a:t>Είναι αναγκαία η δημιουργία ενός προσωποποιημένου αλγόριθμου διαχείρισης φωτισμού &amp; περσίδων, που θα αναγνωρίζει και θα εκπληρώνει τις επιθυμίες του χρήστη υπό τις συνεχώς μεταβαλλόμενες εξωτερικές συνθήκες.</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21</a:t>
            </a:fld>
            <a:endParaRPr lang="en-US" dirty="0"/>
          </a:p>
        </p:txBody>
      </p:sp>
      <p:sp>
        <p:nvSpPr>
          <p:cNvPr id="7" name="TextBox 6"/>
          <p:cNvSpPr txBox="1"/>
          <p:nvPr/>
        </p:nvSpPr>
        <p:spPr>
          <a:xfrm>
            <a:off x="228600" y="1600200"/>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dirty="0">
                <a:solidFill>
                  <a:schemeClr val="bg1">
                    <a:lumMod val="75000"/>
                  </a:schemeClr>
                </a:solidFill>
                <a:latin typeface="+mj-lt"/>
              </a:rPr>
              <a:t>Εισαγωγή</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Ανάλυση Μετρήσεων Εσωτερικής Έντασης Φωτισμού</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b="1" dirty="0">
                <a:solidFill>
                  <a:schemeClr val="accent2"/>
                </a:solidFill>
                <a:latin typeface="+mj-lt"/>
              </a:rPr>
              <a:t>Μοντελοποίηση ουρανού – Συνιστώσες Ηλιακής Ακτινοβολίας</a:t>
            </a:r>
            <a:endParaRPr lang="en-US" sz="2000" b="1" dirty="0">
              <a:solidFill>
                <a:schemeClr val="accent2"/>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Μοντελοποίηση Συμπεριφοράς</a:t>
            </a:r>
          </a:p>
          <a:p>
            <a:pPr marL="514350" indent="-514350">
              <a:buFont typeface="Wingdings" panose="05000000000000000000" pitchFamily="2" charset="2"/>
              <a:buChar char="§"/>
            </a:pPr>
            <a:r>
              <a:rPr lang="el-GR" sz="2000" dirty="0">
                <a:solidFill>
                  <a:schemeClr val="bg1">
                    <a:lumMod val="65000"/>
                  </a:schemeClr>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dirty="0">
                <a:solidFill>
                  <a:schemeClr val="bg1">
                    <a:lumMod val="65000"/>
                  </a:schemeClr>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dirty="0">
                <a:solidFill>
                  <a:schemeClr val="bg1">
                    <a:lumMod val="65000"/>
                  </a:schemeClr>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Tree>
    <p:extLst>
      <p:ext uri="{BB962C8B-B14F-4D97-AF65-F5344CB8AC3E}">
        <p14:creationId xmlns:p14="http://schemas.microsoft.com/office/powerpoint/2010/main" val="1603956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Μοντέλα κατάστασης ουρανού</a:t>
            </a:r>
            <a:endParaRPr lang="en-US" sz="3200" b="1" dirty="0">
              <a:solidFill>
                <a:schemeClr val="tx2"/>
              </a:solidFill>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22</a:t>
            </a:fld>
            <a:endParaRPr lang="en-US" dirty="0"/>
          </a:p>
        </p:txBody>
      </p:sp>
      <p:sp>
        <p:nvSpPr>
          <p:cNvPr id="8" name="TextBox 7"/>
          <p:cNvSpPr txBox="1"/>
          <p:nvPr/>
        </p:nvSpPr>
        <p:spPr>
          <a:xfrm>
            <a:off x="381000" y="1752600"/>
            <a:ext cx="8458200" cy="2554545"/>
          </a:xfrm>
          <a:prstGeom prst="rect">
            <a:avLst/>
          </a:prstGeom>
          <a:noFill/>
        </p:spPr>
        <p:txBody>
          <a:bodyPr wrap="square" rtlCol="0">
            <a:spAutoFit/>
          </a:bodyPr>
          <a:lstStyle/>
          <a:p>
            <a:pPr marL="285750" indent="-285750">
              <a:buFont typeface="Arial" panose="020B0604020202020204" pitchFamily="34" charset="0"/>
              <a:buChar char="•"/>
            </a:pPr>
            <a:r>
              <a:rPr lang="el-GR" sz="2000" dirty="0">
                <a:latin typeface="Calibri" panose="020F0502020204030204" pitchFamily="34" charset="0"/>
              </a:rPr>
              <a:t>Η συσχέτιση της εσωτερικής έντασης φωτισμού με τις εξωτερικές συνθήκες που επικρατούν κάθε στιγμή απαιτεί τη γνώση της </a:t>
            </a:r>
            <a:r>
              <a:rPr lang="el-GR" sz="2000" b="1" dirty="0">
                <a:solidFill>
                  <a:schemeClr val="accent2"/>
                </a:solidFill>
                <a:latin typeface="Calibri" panose="020F0502020204030204" pitchFamily="34" charset="0"/>
              </a:rPr>
              <a:t>οριζόντιας ηλιακής ακτινοβολίας</a:t>
            </a:r>
            <a:r>
              <a:rPr lang="el-GR" sz="2000" dirty="0">
                <a:latin typeface="Calibri" panose="020F0502020204030204" pitchFamily="34" charset="0"/>
              </a:rPr>
              <a:t> αλλά και των συνιστωσών της (</a:t>
            </a:r>
            <a:r>
              <a:rPr lang="el-GR" sz="2000" dirty="0">
                <a:solidFill>
                  <a:schemeClr val="accent2"/>
                </a:solidFill>
                <a:latin typeface="Calibri" panose="020F0502020204030204" pitchFamily="34" charset="0"/>
              </a:rPr>
              <a:t>άμεση, διάχυτη και ανακλώμενη</a:t>
            </a:r>
            <a:r>
              <a:rPr lang="el-GR" sz="2000" dirty="0">
                <a:latin typeface="Calibri" panose="020F0502020204030204" pitchFamily="34" charset="0"/>
              </a:rPr>
              <a:t>).</a:t>
            </a:r>
          </a:p>
          <a:p>
            <a:pPr marL="285750" indent="-285750">
              <a:buFont typeface="Arial" panose="020B0604020202020204" pitchFamily="34" charset="0"/>
              <a:buChar char="•"/>
            </a:pPr>
            <a:endParaRPr lang="el-GR" sz="2000" dirty="0">
              <a:latin typeface="Calibri" panose="020F0502020204030204" pitchFamily="34" charset="0"/>
            </a:endParaRPr>
          </a:p>
          <a:p>
            <a:pPr marL="285750" indent="-285750">
              <a:buFont typeface="Arial" panose="020B0604020202020204" pitchFamily="34" charset="0"/>
              <a:buChar char="•"/>
            </a:pPr>
            <a:r>
              <a:rPr lang="el-GR" sz="2000" dirty="0">
                <a:latin typeface="Calibri" panose="020F0502020204030204" pitchFamily="34" charset="0"/>
              </a:rPr>
              <a:t>Η ηλιακή ακτινοβολία εξαρτάται από την ώρα της ημέρας, την ημέρα του έτους, τις γεωγραφικές συντεταγμένες της τοποθεσίας και από την αντίστοιχη </a:t>
            </a:r>
            <a:r>
              <a:rPr lang="el-GR" sz="2000" b="1" dirty="0">
                <a:solidFill>
                  <a:schemeClr val="accent2"/>
                </a:solidFill>
                <a:latin typeface="Calibri" panose="020F0502020204030204" pitchFamily="34" charset="0"/>
              </a:rPr>
              <a:t>κατάσταση του ουρανού</a:t>
            </a:r>
            <a:r>
              <a:rPr lang="el-GR" sz="2000" dirty="0">
                <a:latin typeface="Calibri" panose="020F0502020204030204" pitchFamily="34" charset="0"/>
              </a:rPr>
              <a:t>.</a:t>
            </a:r>
            <a:endParaRPr lang="el-GR" sz="2000" b="1" dirty="0">
              <a:solidFill>
                <a:schemeClr val="accent2"/>
              </a:solidFill>
              <a:latin typeface="Calibri" panose="020F0502020204030204" pitchFamily="34" charset="0"/>
            </a:endParaRPr>
          </a:p>
        </p:txBody>
      </p:sp>
      <p:sp>
        <p:nvSpPr>
          <p:cNvPr id="13" name="TextBox 12"/>
          <p:cNvSpPr txBox="1"/>
          <p:nvPr/>
        </p:nvSpPr>
        <p:spPr>
          <a:xfrm>
            <a:off x="4229100" y="4586319"/>
            <a:ext cx="3695700"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chemeClr val="tx2"/>
                </a:solidFill>
                <a:latin typeface="Calibri" panose="020F0502020204030204" pitchFamily="34" charset="0"/>
              </a:rPr>
              <a:t>Liu, B. Y., and Jordan, R. C. (1960)</a:t>
            </a:r>
            <a:endParaRPr lang="el-GR" i="1" dirty="0">
              <a:solidFill>
                <a:schemeClr val="tx2"/>
              </a:solidFill>
              <a:latin typeface="Calibri" panose="020F0502020204030204" pitchFamily="34" charset="0"/>
            </a:endParaRPr>
          </a:p>
          <a:p>
            <a:pPr marL="285750" indent="-285750">
              <a:buFont typeface="Arial" panose="020B0604020202020204" pitchFamily="34" charset="0"/>
              <a:buChar char="•"/>
            </a:pPr>
            <a:r>
              <a:rPr lang="en-US" i="1" dirty="0" err="1">
                <a:solidFill>
                  <a:schemeClr val="tx2"/>
                </a:solidFill>
                <a:latin typeface="Calibri" panose="020F0502020204030204" pitchFamily="34" charset="0"/>
              </a:rPr>
              <a:t>Orgill</a:t>
            </a:r>
            <a:r>
              <a:rPr lang="en-US" i="1" dirty="0">
                <a:solidFill>
                  <a:schemeClr val="tx2"/>
                </a:solidFill>
                <a:latin typeface="Calibri" panose="020F0502020204030204" pitchFamily="34" charset="0"/>
              </a:rPr>
              <a:t>, J.F., and Hollands, K.G.T. (1977)</a:t>
            </a:r>
            <a:endParaRPr lang="el-GR" i="1" dirty="0">
              <a:solidFill>
                <a:schemeClr val="tx2"/>
              </a:solidFill>
              <a:latin typeface="Calibri" panose="020F0502020204030204" pitchFamily="34" charset="0"/>
            </a:endParaRPr>
          </a:p>
          <a:p>
            <a:pPr marL="285750" indent="-285750">
              <a:buFont typeface="Arial" panose="020B0604020202020204" pitchFamily="34" charset="0"/>
              <a:buChar char="•"/>
            </a:pPr>
            <a:r>
              <a:rPr lang="en-US" i="1" dirty="0" err="1">
                <a:solidFill>
                  <a:schemeClr val="tx2"/>
                </a:solidFill>
                <a:latin typeface="Calibri" panose="020F0502020204030204" pitchFamily="34" charset="0"/>
              </a:rPr>
              <a:t>Erbs</a:t>
            </a:r>
            <a:r>
              <a:rPr lang="en-US" i="1" dirty="0">
                <a:solidFill>
                  <a:schemeClr val="tx2"/>
                </a:solidFill>
                <a:latin typeface="Calibri" panose="020F0502020204030204" pitchFamily="34" charset="0"/>
              </a:rPr>
              <a:t>, D.G.et. al (1982) </a:t>
            </a:r>
            <a:endParaRPr lang="el-GR" i="1" dirty="0">
              <a:solidFill>
                <a:schemeClr val="tx2"/>
              </a:solidFill>
              <a:latin typeface="Calibri" panose="020F0502020204030204" pitchFamily="34" charset="0"/>
            </a:endParaRPr>
          </a:p>
          <a:p>
            <a:pPr marL="285750" indent="-285750">
              <a:buFont typeface="Arial" panose="020B0604020202020204" pitchFamily="34" charset="0"/>
              <a:buChar char="•"/>
            </a:pPr>
            <a:r>
              <a:rPr lang="en-US" i="1" dirty="0">
                <a:solidFill>
                  <a:schemeClr val="tx2"/>
                </a:solidFill>
                <a:latin typeface="Calibri" panose="020F0502020204030204" pitchFamily="34" charset="0"/>
              </a:rPr>
              <a:t>Lam, </a:t>
            </a:r>
            <a:r>
              <a:rPr lang="en-US" i="1" dirty="0" err="1">
                <a:solidFill>
                  <a:schemeClr val="tx2"/>
                </a:solidFill>
                <a:latin typeface="Calibri" panose="020F0502020204030204" pitchFamily="34" charset="0"/>
              </a:rPr>
              <a:t>J.C.,and</a:t>
            </a:r>
            <a:r>
              <a:rPr lang="en-US" i="1" dirty="0">
                <a:solidFill>
                  <a:schemeClr val="tx2"/>
                </a:solidFill>
                <a:latin typeface="Calibri" panose="020F0502020204030204" pitchFamily="34" charset="0"/>
              </a:rPr>
              <a:t> Li, D.H.W. (1996)</a:t>
            </a:r>
            <a:endParaRPr lang="el-GR" i="1" dirty="0">
              <a:solidFill>
                <a:schemeClr val="tx2"/>
              </a:solidFill>
              <a:latin typeface="Calibri" panose="020F0502020204030204" pitchFamily="34" charset="0"/>
            </a:endParaRPr>
          </a:p>
          <a:p>
            <a:pPr marL="285750" indent="-285750">
              <a:buFont typeface="Arial" panose="020B0604020202020204" pitchFamily="34" charset="0"/>
              <a:buChar char="•"/>
            </a:pPr>
            <a:r>
              <a:rPr lang="en-US" i="1" dirty="0">
                <a:solidFill>
                  <a:schemeClr val="tx2"/>
                </a:solidFill>
                <a:latin typeface="Calibri" panose="020F0502020204030204" pitchFamily="34" charset="0"/>
              </a:rPr>
              <a:t>Perez, R et. al. (1990)</a:t>
            </a:r>
          </a:p>
          <a:p>
            <a:pPr marL="285750" indent="-285750">
              <a:buFont typeface="Arial" panose="020B0604020202020204" pitchFamily="34" charset="0"/>
              <a:buChar char="•"/>
            </a:pPr>
            <a:r>
              <a:rPr lang="en-US" b="1" i="1" dirty="0" err="1">
                <a:latin typeface="Calibri" panose="020F0502020204030204" pitchFamily="34" charset="0"/>
              </a:rPr>
              <a:t>Reindl</a:t>
            </a:r>
            <a:r>
              <a:rPr lang="en-US" b="1" i="1" dirty="0">
                <a:latin typeface="Calibri" panose="020F0502020204030204" pitchFamily="34" charset="0"/>
              </a:rPr>
              <a:t> D.T et al </a:t>
            </a:r>
            <a:r>
              <a:rPr lang="en-US" i="1" dirty="0">
                <a:latin typeface="Calibri" panose="020F0502020204030204" pitchFamily="34" charset="0"/>
              </a:rPr>
              <a:t>(1990)</a:t>
            </a:r>
            <a:endParaRPr lang="el-GR" b="1" i="1" dirty="0">
              <a:latin typeface="Calibri" panose="020F0502020204030204" pitchFamily="34" charset="0"/>
            </a:endParaRPr>
          </a:p>
        </p:txBody>
      </p:sp>
    </p:spTree>
    <p:extLst>
      <p:ext uri="{BB962C8B-B14F-4D97-AF65-F5344CB8AC3E}">
        <p14:creationId xmlns:p14="http://schemas.microsoft.com/office/powerpoint/2010/main" val="246194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Μοντέλο </a:t>
            </a:r>
            <a:r>
              <a:rPr lang="en-US" sz="3200" b="1" dirty="0" err="1">
                <a:solidFill>
                  <a:schemeClr val="tx2"/>
                </a:solidFill>
                <a:latin typeface="Calibri" panose="020F0502020204030204" pitchFamily="34" charset="0"/>
              </a:rPr>
              <a:t>Reindl</a:t>
            </a:r>
            <a:r>
              <a:rPr lang="en-US" sz="3200" b="1" dirty="0">
                <a:solidFill>
                  <a:schemeClr val="tx2"/>
                </a:solidFill>
                <a:latin typeface="Calibri" panose="020F0502020204030204" pitchFamily="34" charset="0"/>
              </a:rPr>
              <a:t> </a:t>
            </a:r>
          </a:p>
        </p:txBody>
      </p:sp>
      <p:sp>
        <p:nvSpPr>
          <p:cNvPr id="10" name="Rectangle 11"/>
          <p:cNvSpPr>
            <a:spLocks noChangeArrowheads="1"/>
          </p:cNvSpPr>
          <p:nvPr/>
        </p:nvSpPr>
        <p:spPr bwMode="auto">
          <a:xfrm>
            <a:off x="0" y="367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latin typeface="Calibri" panose="020F0502020204030204" pitchFamily="34"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latin typeface="Calibri" panose="020F0502020204030204" pitchFamily="34" charset="0"/>
              </a:rPr>
              <a:pPr>
                <a:defRPr/>
              </a:pPr>
              <a:t>23</a:t>
            </a:fld>
            <a:endParaRPr lang="en-US" dirty="0">
              <a:latin typeface="Calibri" panose="020F0502020204030204" pitchFamily="34" charset="0"/>
            </a:endParaRPr>
          </a:p>
        </p:txBody>
      </p:sp>
      <p:sp>
        <p:nvSpPr>
          <p:cNvPr id="8" name="TextBox 7"/>
          <p:cNvSpPr txBox="1"/>
          <p:nvPr/>
        </p:nvSpPr>
        <p:spPr>
          <a:xfrm>
            <a:off x="381000" y="1752600"/>
            <a:ext cx="8305800" cy="1015663"/>
          </a:xfrm>
          <a:prstGeom prst="rect">
            <a:avLst/>
          </a:prstGeom>
          <a:noFill/>
        </p:spPr>
        <p:txBody>
          <a:bodyPr wrap="square" rtlCol="0">
            <a:spAutoFit/>
          </a:bodyPr>
          <a:lstStyle/>
          <a:p>
            <a:r>
              <a:rPr lang="el-GR" sz="2000" dirty="0">
                <a:latin typeface="Calibri" panose="020F0502020204030204" pitchFamily="34" charset="0"/>
              </a:rPr>
              <a:t>Ανάλογα με την κατάσταση του ουρανού (καθαρός, μερικώς νεφελώδης, νεφοσκεπής) προκύπτει διαφορετικό ποσοστό της συνολικής ακτινοβολίας που είναι διάχυτη.</a:t>
            </a:r>
          </a:p>
        </p:txBody>
      </p:sp>
      <mc:AlternateContent xmlns:mc="http://schemas.openxmlformats.org/markup-compatibility/2006" xmlns:a14="http://schemas.microsoft.com/office/drawing/2010/main">
        <mc:Choice Requires="a14">
          <p:sp>
            <p:nvSpPr>
              <p:cNvPr id="4" name="Rectangle 3"/>
              <p:cNvSpPr/>
              <p:nvPr/>
            </p:nvSpPr>
            <p:spPr>
              <a:xfrm>
                <a:off x="4441497" y="2866111"/>
                <a:ext cx="1600200" cy="668709"/>
              </a:xfrm>
              <a:prstGeom prst="rect">
                <a:avLst/>
              </a:prstGeom>
              <a:solidFill>
                <a:schemeClr val="accent1">
                  <a:lumMod val="40000"/>
                  <a:lumOff val="60000"/>
                </a:schemeClr>
              </a:solidFill>
            </p:spPr>
            <p:txBody>
              <a:bodyPr wrap="square">
                <a:spAutoFit/>
              </a:bodyPr>
              <a:lstStyle/>
              <a:p>
                <a:pPr lvl="0"/>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𝑘</m:t>
                      </m:r>
                      <m:r>
                        <a:rPr lang="en-US" sz="2000" i="1" baseline="-25000">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f>
                        <m:fPr>
                          <m:ctrlPr>
                            <a:rPr lang="en-US" sz="2000" i="1">
                              <a:solidFill>
                                <a:schemeClr val="tx1"/>
                              </a:solidFill>
                              <a:latin typeface="Cambria Math"/>
                            </a:rPr>
                          </m:ctrlPr>
                        </m:fPr>
                        <m:num>
                          <m:r>
                            <a:rPr lang="en-US" sz="2000" i="1">
                              <a:solidFill>
                                <a:schemeClr val="tx1"/>
                              </a:solidFill>
                              <a:latin typeface="Cambria Math" panose="02040503050406030204" pitchFamily="18" charset="0"/>
                            </a:rPr>
                            <m:t>𝐼</m:t>
                          </m:r>
                          <m:r>
                            <a:rPr lang="en-US" sz="2000" i="1" baseline="-25000">
                              <a:solidFill>
                                <a:schemeClr val="tx1"/>
                              </a:solidFill>
                              <a:latin typeface="Cambria Math" panose="02040503050406030204" pitchFamily="18" charset="0"/>
                            </a:rPr>
                            <m:t>𝑔𝑙𝑜</m:t>
                          </m:r>
                          <m:r>
                            <a:rPr lang="en-US" sz="2000" i="1" baseline="-25000">
                              <a:solidFill>
                                <a:schemeClr val="tx1"/>
                              </a:solidFill>
                              <a:latin typeface="Cambria Math" panose="02040503050406030204" pitchFamily="18" charset="0"/>
                            </a:rPr>
                            <m:t>,</m:t>
                          </m:r>
                          <m:r>
                            <a:rPr lang="en-US" sz="2000" i="1" baseline="-25000">
                              <a:solidFill>
                                <a:schemeClr val="tx1"/>
                              </a:solidFill>
                              <a:latin typeface="Cambria Math" panose="02040503050406030204" pitchFamily="18" charset="0"/>
                            </a:rPr>
                            <m:t>h𝑜𝑟</m:t>
                          </m:r>
                        </m:num>
                        <m:den>
                          <m:r>
                            <a:rPr lang="en-US" sz="2000" i="1">
                              <a:solidFill>
                                <a:schemeClr val="tx1"/>
                              </a:solidFill>
                              <a:latin typeface="Cambria Math" panose="02040503050406030204" pitchFamily="18" charset="0"/>
                            </a:rPr>
                            <m:t>𝐼</m:t>
                          </m:r>
                          <m:r>
                            <a:rPr lang="en-US" sz="2000" i="1" baseline="-25000">
                              <a:solidFill>
                                <a:schemeClr val="tx1"/>
                              </a:solidFill>
                              <a:latin typeface="Cambria Math" panose="02040503050406030204" pitchFamily="18" charset="0"/>
                            </a:rPr>
                            <m:t>0</m:t>
                          </m:r>
                          <m:r>
                            <a:rPr lang="en-US" sz="2000" i="1">
                              <a:solidFill>
                                <a:schemeClr val="tx1"/>
                              </a:solidFill>
                              <a:latin typeface="Cambria Math" panose="02040503050406030204" pitchFamily="18" charset="0"/>
                            </a:rPr>
                            <m:t>𝑐𝑜𝑠</m:t>
                          </m:r>
                          <m:r>
                            <a:rPr lang="el-GR" sz="2000" i="1">
                              <a:solidFill>
                                <a:schemeClr val="tx1"/>
                              </a:solidFill>
                              <a:latin typeface="Cambria Math" panose="02040503050406030204" pitchFamily="18" charset="0"/>
                            </a:rPr>
                            <m:t>𝜃</m:t>
                          </m:r>
                          <m:r>
                            <a:rPr lang="en-US" sz="2000" i="1" baseline="-25000">
                              <a:solidFill>
                                <a:schemeClr val="tx1"/>
                              </a:solidFill>
                              <a:latin typeface="Cambria Math" panose="02040503050406030204" pitchFamily="18" charset="0"/>
                            </a:rPr>
                            <m:t>𝑧</m:t>
                          </m:r>
                        </m:den>
                      </m:f>
                    </m:oMath>
                  </m:oMathPara>
                </a14:m>
                <a:endParaRPr lang="el-GR" sz="2000" dirty="0">
                  <a:solidFill>
                    <a:schemeClr val="tx1"/>
                  </a:solidFill>
                  <a:latin typeface="Calibri" panose="020F050202020403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441497" y="2866111"/>
                <a:ext cx="1600200" cy="668709"/>
              </a:xfrm>
              <a:prstGeom prst="rect">
                <a:avLst/>
              </a:prstGeom>
              <a:blipFill rotWithShape="0">
                <a:blip r:embed="rId4"/>
                <a:stretch>
                  <a:fillRect/>
                </a:stretch>
              </a:blipFill>
            </p:spPr>
            <p:txBody>
              <a:bodyPr/>
              <a:lstStyle/>
              <a:p>
                <a:r>
                  <a:rPr lang="el-GR">
                    <a:noFill/>
                  </a:rPr>
                  <a:t> </a:t>
                </a:r>
              </a:p>
            </p:txBody>
          </p:sp>
        </mc:Fallback>
      </mc:AlternateContent>
      <p:sp>
        <p:nvSpPr>
          <p:cNvPr id="13" name="TextBox 12"/>
          <p:cNvSpPr txBox="1"/>
          <p:nvPr/>
        </p:nvSpPr>
        <p:spPr>
          <a:xfrm>
            <a:off x="424832" y="3036038"/>
            <a:ext cx="3613767" cy="400110"/>
          </a:xfrm>
          <a:prstGeom prst="rect">
            <a:avLst/>
          </a:prstGeom>
          <a:solidFill>
            <a:schemeClr val="accent1">
              <a:lumMod val="40000"/>
              <a:lumOff val="60000"/>
            </a:schemeClr>
          </a:solidFill>
        </p:spPr>
        <p:txBody>
          <a:bodyPr wrap="square" rtlCol="0">
            <a:spAutoFit/>
          </a:bodyPr>
          <a:lstStyle/>
          <a:p>
            <a:r>
              <a:rPr lang="el-GR" sz="2000" dirty="0">
                <a:latin typeface="Calibri" panose="020F0502020204030204" pitchFamily="34" charset="0"/>
              </a:rPr>
              <a:t>Δείκτης καθαρότητας ουρανού</a:t>
            </a:r>
            <a:r>
              <a:rPr lang="en-US" sz="2000" dirty="0">
                <a:latin typeface="Calibri" panose="020F0502020204030204" pitchFamily="34" charset="0"/>
              </a:rPr>
              <a:t> </a:t>
            </a:r>
            <a:r>
              <a:rPr lang="en-US" sz="2000" dirty="0" err="1">
                <a:latin typeface="Calibri" panose="020F0502020204030204" pitchFamily="34" charset="0"/>
              </a:rPr>
              <a:t>k</a:t>
            </a:r>
            <a:r>
              <a:rPr lang="en-US" sz="2000" baseline="-25000" dirty="0" err="1">
                <a:latin typeface="Calibri" panose="020F0502020204030204" pitchFamily="34" charset="0"/>
              </a:rPr>
              <a:t>t</a:t>
            </a:r>
            <a:endParaRPr lang="el-GR" sz="2000" baseline="-25000" dirty="0">
              <a:latin typeface="Calibri" panose="020F050202020403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latin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92159187"/>
              </p:ext>
            </p:extLst>
          </p:nvPr>
        </p:nvGraphicFramePr>
        <p:xfrm>
          <a:off x="4425334" y="3703092"/>
          <a:ext cx="3118466" cy="613674"/>
        </p:xfrm>
        <a:graphic>
          <a:graphicData uri="http://schemas.openxmlformats.org/presentationml/2006/ole">
            <mc:AlternateContent xmlns:mc="http://schemas.openxmlformats.org/markup-compatibility/2006">
              <mc:Choice xmlns:v="urn:schemas-microsoft-com:vml" Requires="v">
                <p:oleObj spid="_x0000_s12293" name="Equation" r:id="rId5" imgW="2412720" imgH="431640" progId="Equation.DSMT4">
                  <p:embed/>
                </p:oleObj>
              </mc:Choice>
              <mc:Fallback>
                <p:oleObj name="Equation" r:id="rId5" imgW="2412720" imgH="431640" progId="Equation.DSMT4">
                  <p:embed/>
                  <p:pic>
                    <p:nvPicPr>
                      <p:cNvPr id="0" name="Object 1"/>
                      <p:cNvPicPr>
                        <a:picLocks noChangeAspect="1" noChangeArrowheads="1"/>
                      </p:cNvPicPr>
                      <p:nvPr/>
                    </p:nvPicPr>
                    <p:blipFill>
                      <a:blip r:embed="rId6"/>
                      <a:srcRect/>
                      <a:stretch>
                        <a:fillRect/>
                      </a:stretch>
                    </p:blipFill>
                    <p:spPr bwMode="auto">
                      <a:xfrm>
                        <a:off x="4425334" y="3703092"/>
                        <a:ext cx="3118466" cy="613674"/>
                      </a:xfrm>
                      <a:prstGeom prst="rect">
                        <a:avLst/>
                      </a:prstGeom>
                      <a:noFill/>
                    </p:spPr>
                  </p:pic>
                </p:oleObj>
              </mc:Fallback>
            </mc:AlternateContent>
          </a:graphicData>
        </a:graphic>
      </p:graphicFrame>
      <p:sp>
        <p:nvSpPr>
          <p:cNvPr id="7" name="Rectangle 6"/>
          <p:cNvSpPr/>
          <p:nvPr/>
        </p:nvSpPr>
        <p:spPr>
          <a:xfrm>
            <a:off x="1640136" y="3836956"/>
            <a:ext cx="2711448" cy="400110"/>
          </a:xfrm>
          <a:prstGeom prst="rect">
            <a:avLst/>
          </a:prstGeom>
        </p:spPr>
        <p:txBody>
          <a:bodyPr wrap="square">
            <a:spAutoFit/>
          </a:bodyPr>
          <a:lstStyle/>
          <a:p>
            <a:r>
              <a:rPr lang="el-GR" sz="2000" dirty="0">
                <a:latin typeface="Calibri" panose="020F0502020204030204" pitchFamily="34" charset="0"/>
              </a:rPr>
              <a:t>Εξωγήινη Ακτινοβολία</a:t>
            </a:r>
          </a:p>
        </p:txBody>
      </p:sp>
      <p:sp>
        <p:nvSpPr>
          <p:cNvPr id="14" name="Rectangle 13"/>
          <p:cNvSpPr/>
          <p:nvPr/>
        </p:nvSpPr>
        <p:spPr>
          <a:xfrm>
            <a:off x="1182799" y="4364445"/>
            <a:ext cx="3016250" cy="400110"/>
          </a:xfrm>
          <a:prstGeom prst="rect">
            <a:avLst/>
          </a:prstGeom>
        </p:spPr>
        <p:txBody>
          <a:bodyPr wrap="square">
            <a:spAutoFit/>
          </a:bodyPr>
          <a:lstStyle/>
          <a:p>
            <a:r>
              <a:rPr lang="el-GR" sz="2000" dirty="0" err="1">
                <a:latin typeface="Calibri" panose="020F0502020204030204" pitchFamily="34" charset="0"/>
              </a:rPr>
              <a:t>Ζενιθιακή</a:t>
            </a:r>
            <a:r>
              <a:rPr lang="el-GR" sz="2000" dirty="0">
                <a:latin typeface="Calibri" panose="020F0502020204030204" pitchFamily="34" charset="0"/>
              </a:rPr>
              <a:t> γωνία του ηλίου</a:t>
            </a:r>
          </a:p>
        </p:txBody>
      </p:sp>
      <p:sp>
        <p:nvSpPr>
          <p:cNvPr id="1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latin typeface="Calibri" panose="020F0502020204030204" pitchFamily="34"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1969147128"/>
              </p:ext>
            </p:extLst>
          </p:nvPr>
        </p:nvGraphicFramePr>
        <p:xfrm>
          <a:off x="4426257" y="4364445"/>
          <a:ext cx="3809085" cy="436155"/>
        </p:xfrm>
        <a:graphic>
          <a:graphicData uri="http://schemas.openxmlformats.org/presentationml/2006/ole">
            <mc:AlternateContent xmlns:mc="http://schemas.openxmlformats.org/markup-compatibility/2006">
              <mc:Choice xmlns:v="urn:schemas-microsoft-com:vml" Requires="v">
                <p:oleObj spid="_x0000_s12294" name="Equation" r:id="rId7" imgW="2438400" imgH="254000" progId="Equation.DSMT4">
                  <p:embed/>
                </p:oleObj>
              </mc:Choice>
              <mc:Fallback>
                <p:oleObj name="Equation" r:id="rId7" imgW="2438400" imgH="2540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6257" y="4364445"/>
                        <a:ext cx="3809085" cy="436155"/>
                      </a:xfrm>
                      <a:prstGeom prst="rect">
                        <a:avLst/>
                      </a:prstGeom>
                      <a:noFill/>
                    </p:spPr>
                  </p:pic>
                </p:oleObj>
              </mc:Fallback>
            </mc:AlternateContent>
          </a:graphicData>
        </a:graphic>
      </p:graphicFrame>
      <p:sp>
        <p:nvSpPr>
          <p:cNvPr id="17" name="Rectangle 16"/>
          <p:cNvSpPr/>
          <p:nvPr/>
        </p:nvSpPr>
        <p:spPr>
          <a:xfrm>
            <a:off x="4199049" y="4848279"/>
            <a:ext cx="4036293" cy="584775"/>
          </a:xfrm>
          <a:prstGeom prst="rect">
            <a:avLst/>
          </a:prstGeom>
        </p:spPr>
        <p:txBody>
          <a:bodyPr wrap="square">
            <a:spAutoFit/>
          </a:bodyPr>
          <a:lstStyle/>
          <a:p>
            <a:r>
              <a:rPr lang="el-GR" sz="1600" i="1" dirty="0">
                <a:latin typeface="Calibri" panose="020F0502020204030204" pitchFamily="34" charset="0"/>
                <a:ea typeface="Calibri" panose="020F0502020204030204" pitchFamily="34" charset="0"/>
                <a:cs typeface="Times New Roman" panose="02020603050405020304" pitchFamily="18" charset="0"/>
              </a:rPr>
              <a:t>δ</a:t>
            </a:r>
            <a:r>
              <a:rPr lang="el-GR" sz="1600" dirty="0">
                <a:latin typeface="Calibri" panose="020F0502020204030204" pitchFamily="34" charset="0"/>
                <a:ea typeface="Calibri" panose="020F0502020204030204" pitchFamily="34" charset="0"/>
                <a:cs typeface="Times New Roman" panose="02020603050405020304" pitchFamily="18" charset="0"/>
              </a:rPr>
              <a:t>: ηλιακή απόκλιση, </a:t>
            </a:r>
            <a:r>
              <a:rPr lang="el-GR" sz="1600" i="1" dirty="0">
                <a:latin typeface="Calibri" panose="020F0502020204030204" pitchFamily="34" charset="0"/>
                <a:ea typeface="Calibri" panose="020F0502020204030204" pitchFamily="34" charset="0"/>
                <a:cs typeface="Times New Roman" panose="02020603050405020304" pitchFamily="18" charset="0"/>
              </a:rPr>
              <a:t>φ</a:t>
            </a:r>
            <a:r>
              <a:rPr lang="el-GR" sz="1600" dirty="0">
                <a:latin typeface="Calibri" panose="020F0502020204030204" pitchFamily="34" charset="0"/>
                <a:ea typeface="Calibri" panose="020F0502020204030204" pitchFamily="34" charset="0"/>
                <a:cs typeface="Times New Roman" panose="02020603050405020304" pitchFamily="18" charset="0"/>
              </a:rPr>
              <a:t>: γεωγραφικό πλάτος, </a:t>
            </a:r>
            <a:r>
              <a:rPr lang="el-GR" sz="1600" i="1" dirty="0">
                <a:latin typeface="Calibri" panose="020F0502020204030204" pitchFamily="34" charset="0"/>
                <a:ea typeface="Calibri" panose="020F0502020204030204" pitchFamily="34" charset="0"/>
                <a:cs typeface="Times New Roman" panose="02020603050405020304" pitchFamily="18" charset="0"/>
              </a:rPr>
              <a:t>ω: </a:t>
            </a:r>
            <a:r>
              <a:rPr lang="el-GR" sz="1600" dirty="0">
                <a:latin typeface="Calibri" panose="020F0502020204030204" pitchFamily="34" charset="0"/>
                <a:ea typeface="Calibri" panose="020F0502020204030204" pitchFamily="34" charset="0"/>
                <a:cs typeface="Times New Roman" panose="02020603050405020304" pitchFamily="18" charset="0"/>
              </a:rPr>
              <a:t>ωριαία γωνία του ηλίου</a:t>
            </a:r>
            <a:endParaRPr lang="el-GR" sz="1600" dirty="0">
              <a:latin typeface="Calibri" panose="020F0502020204030204" pitchFamily="34" charset="0"/>
            </a:endParaRPr>
          </a:p>
        </p:txBody>
      </p:sp>
      <p:sp>
        <p:nvSpPr>
          <p:cNvPr id="18" name="Rectangle 17"/>
          <p:cNvSpPr/>
          <p:nvPr/>
        </p:nvSpPr>
        <p:spPr>
          <a:xfrm>
            <a:off x="266700" y="5202222"/>
            <a:ext cx="2347950" cy="400110"/>
          </a:xfrm>
          <a:prstGeom prst="rect">
            <a:avLst/>
          </a:prstGeom>
          <a:solidFill>
            <a:schemeClr val="accent1"/>
          </a:solidFill>
        </p:spPr>
        <p:txBody>
          <a:bodyPr wrap="none">
            <a:spAutoFit/>
          </a:bodyPr>
          <a:lstStyle/>
          <a:p>
            <a:r>
              <a:rPr lang="el-GR" sz="2000" dirty="0">
                <a:latin typeface="Calibri" panose="020F0502020204030204" pitchFamily="34" charset="0"/>
                <a:ea typeface="Calibri" panose="020F0502020204030204" pitchFamily="34" charset="0"/>
                <a:cs typeface="Times New Roman" panose="02020603050405020304" pitchFamily="18" charset="0"/>
              </a:rPr>
              <a:t>Κλάσμα διάχυσης </a:t>
            </a:r>
            <a:r>
              <a:rPr lang="en-US" sz="2000" i="1" dirty="0" err="1">
                <a:latin typeface="Calibri" panose="020F0502020204030204" pitchFamily="34" charset="0"/>
                <a:ea typeface="Calibri" panose="020F0502020204030204" pitchFamily="34" charset="0"/>
                <a:cs typeface="Times New Roman" panose="02020603050405020304" pitchFamily="18" charset="0"/>
              </a:rPr>
              <a:t>k</a:t>
            </a:r>
            <a:r>
              <a:rPr lang="en-US" sz="2000" i="1" baseline="-25000" dirty="0" err="1">
                <a:latin typeface="Calibri" panose="020F0502020204030204" pitchFamily="34" charset="0"/>
                <a:ea typeface="Calibri" panose="020F0502020204030204" pitchFamily="34" charset="0"/>
                <a:cs typeface="Times New Roman" panose="02020603050405020304" pitchFamily="18" charset="0"/>
              </a:rPr>
              <a:t>d</a:t>
            </a:r>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l-GR" sz="2000" dirty="0">
              <a:latin typeface="Calibri" panose="020F0502020204030204" pitchFamily="34" charset="0"/>
            </a:endParaRPr>
          </a:p>
        </p:txBody>
      </p:sp>
      <p:sp>
        <p:nvSpPr>
          <p:cNvPr id="19" name="Rectangle 6"/>
          <p:cNvSpPr>
            <a:spLocks noChangeArrowheads="1"/>
          </p:cNvSpPr>
          <p:nvPr/>
        </p:nvSpPr>
        <p:spPr bwMode="auto">
          <a:xfrm>
            <a:off x="3549649" y="5448431"/>
            <a:ext cx="62247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sz="2000">
              <a:latin typeface="Calibri" panose="020F0502020204030204" pitchFamily="34"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2130925770"/>
              </p:ext>
            </p:extLst>
          </p:nvPr>
        </p:nvGraphicFramePr>
        <p:xfrm>
          <a:off x="2692400" y="5861050"/>
          <a:ext cx="5097463" cy="779463"/>
        </p:xfrm>
        <a:graphic>
          <a:graphicData uri="http://schemas.openxmlformats.org/presentationml/2006/ole">
            <mc:AlternateContent xmlns:mc="http://schemas.openxmlformats.org/markup-compatibility/2006">
              <mc:Choice xmlns:v="urn:schemas-microsoft-com:vml" Requires="v">
                <p:oleObj spid="_x0000_s12295" name="Equation" r:id="rId9" imgW="3835080" imgH="685800" progId="Equation.DSMT4">
                  <p:embed/>
                </p:oleObj>
              </mc:Choice>
              <mc:Fallback>
                <p:oleObj name="Equation" r:id="rId9" imgW="3835080" imgH="685800" progId="Equation.DSMT4">
                  <p:embed/>
                  <p:pic>
                    <p:nvPicPr>
                      <p:cNvPr id="0" name="Object 5"/>
                      <p:cNvPicPr>
                        <a:picLocks noChangeAspect="1" noChangeArrowheads="1"/>
                      </p:cNvPicPr>
                      <p:nvPr/>
                    </p:nvPicPr>
                    <p:blipFill>
                      <a:blip r:embed="rId10"/>
                      <a:srcRect/>
                      <a:stretch>
                        <a:fillRect/>
                      </a:stretch>
                    </p:blipFill>
                    <p:spPr bwMode="auto">
                      <a:xfrm>
                        <a:off x="2692400" y="5861050"/>
                        <a:ext cx="5097463" cy="779463"/>
                      </a:xfrm>
                      <a:prstGeom prst="rect">
                        <a:avLst/>
                      </a:prstGeom>
                      <a:noFill/>
                    </p:spPr>
                  </p:pic>
                </p:oleObj>
              </mc:Fallback>
            </mc:AlternateContent>
          </a:graphicData>
        </a:graphic>
      </p:graphicFrame>
      <p:sp>
        <p:nvSpPr>
          <p:cNvPr id="21" name="Rectangle 8"/>
          <p:cNvSpPr>
            <a:spLocks noChangeArrowheads="1"/>
          </p:cNvSpPr>
          <p:nvPr/>
        </p:nvSpPr>
        <p:spPr bwMode="auto">
          <a:xfrm>
            <a:off x="1524000" y="60967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sz="2000">
              <a:latin typeface="Calibri" panose="020F0502020204030204" pitchFamily="34" charset="0"/>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1229604502"/>
              </p:ext>
            </p:extLst>
          </p:nvPr>
        </p:nvGraphicFramePr>
        <p:xfrm>
          <a:off x="771203" y="5708823"/>
          <a:ext cx="1338944" cy="852055"/>
        </p:xfrm>
        <a:graphic>
          <a:graphicData uri="http://schemas.openxmlformats.org/presentationml/2006/ole">
            <mc:AlternateContent xmlns:mc="http://schemas.openxmlformats.org/markup-compatibility/2006">
              <mc:Choice xmlns:v="urn:schemas-microsoft-com:vml" Requires="v">
                <p:oleObj spid="_x0000_s12296" name="Equation" r:id="rId11" imgW="723600" imgH="469800" progId="Equation.DSMT4">
                  <p:embed/>
                </p:oleObj>
              </mc:Choice>
              <mc:Fallback>
                <p:oleObj name="Equation" r:id="rId11" imgW="723600" imgH="469800" progId="Equation.DSMT4">
                  <p:embed/>
                  <p:pic>
                    <p:nvPicPr>
                      <p:cNvPr id="0" name="Object 7"/>
                      <p:cNvPicPr>
                        <a:picLocks noChangeAspect="1" noChangeArrowheads="1"/>
                      </p:cNvPicPr>
                      <p:nvPr/>
                    </p:nvPicPr>
                    <p:blipFill>
                      <a:blip r:embed="rId12"/>
                      <a:srcRect/>
                      <a:stretch>
                        <a:fillRect/>
                      </a:stretch>
                    </p:blipFill>
                    <p:spPr bwMode="auto">
                      <a:xfrm>
                        <a:off x="771203" y="5708823"/>
                        <a:ext cx="1338944" cy="852055"/>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942837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Εφαρμογή Μοντέλου </a:t>
            </a:r>
            <a:r>
              <a:rPr lang="en-US" sz="3200" b="1" dirty="0" err="1">
                <a:solidFill>
                  <a:schemeClr val="tx2"/>
                </a:solidFill>
                <a:latin typeface="Calibri" panose="020F0502020204030204" pitchFamily="34" charset="0"/>
              </a:rPr>
              <a:t>Reindl</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24</a:t>
            </a:fld>
            <a:endParaRPr lang="en-US" dirty="0"/>
          </a:p>
        </p:txBody>
      </p:sp>
      <p:sp>
        <p:nvSpPr>
          <p:cNvPr id="8" name="TextBox 7"/>
          <p:cNvSpPr txBox="1"/>
          <p:nvPr/>
        </p:nvSpPr>
        <p:spPr>
          <a:xfrm>
            <a:off x="28977" y="1642871"/>
            <a:ext cx="3962400" cy="1200329"/>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mn-lt"/>
              </a:rPr>
              <a:t>Παράδειγμα υπολογισμού του δείκτη καθαρότητας ουρανού και των συνιστωσών της ακτινοβολίας με χρήση του μοντέλου </a:t>
            </a:r>
            <a:r>
              <a:rPr lang="el-GR" dirty="0" err="1">
                <a:latin typeface="+mn-lt"/>
              </a:rPr>
              <a:t>Reindl</a:t>
            </a:r>
            <a:endParaRPr lang="el-GR" dirty="0">
              <a:latin typeface="+mn-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9" y="5621468"/>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pic>
        <p:nvPicPr>
          <p:cNvPr id="24" name="Picture 23"/>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67051"/>
            <a:ext cx="4436110" cy="3181349"/>
          </a:xfrm>
          <a:prstGeom prst="rect">
            <a:avLst/>
          </a:prstGeom>
          <a:noFill/>
          <a:ln>
            <a:noFill/>
          </a:ln>
        </p:spPr>
      </p:pic>
      <p:sp>
        <p:nvSpPr>
          <p:cNvPr id="25" name="TextBox 24"/>
          <p:cNvSpPr txBox="1"/>
          <p:nvPr/>
        </p:nvSpPr>
        <p:spPr>
          <a:xfrm>
            <a:off x="4808855" y="1562091"/>
            <a:ext cx="3962400" cy="1200329"/>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mn-lt"/>
              </a:rPr>
              <a:t>Μέσες μηνιαίες τιμές για τον δείκτη καθαρότητας ουρανού και τις συνιστώσες της ακτινοβολίας για την περίοδο των μετρήσεων</a:t>
            </a:r>
          </a:p>
        </p:txBody>
      </p:sp>
      <p:cxnSp>
        <p:nvCxnSpPr>
          <p:cNvPr id="12" name="Straight Connector 11"/>
          <p:cNvCxnSpPr/>
          <p:nvPr/>
        </p:nvCxnSpPr>
        <p:spPr>
          <a:xfrm>
            <a:off x="4419600" y="1562091"/>
            <a:ext cx="0" cy="493985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Εικόνα 12">
            <a:extLst>
              <a:ext uri="{FF2B5EF4-FFF2-40B4-BE49-F238E27FC236}">
                <a16:creationId xmlns:a16="http://schemas.microsoft.com/office/drawing/2014/main" xmlns="" id="{245DE5DA-C6E0-4A47-A6B3-E92AA30FF04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17" y="3204278"/>
            <a:ext cx="4313551" cy="3067734"/>
          </a:xfrm>
          <a:prstGeom prst="rect">
            <a:avLst/>
          </a:prstGeom>
          <a:noFill/>
          <a:ln>
            <a:noFill/>
          </a:ln>
        </p:spPr>
      </p:pic>
    </p:spTree>
    <p:extLst>
      <p:ext uri="{BB962C8B-B14F-4D97-AF65-F5344CB8AC3E}">
        <p14:creationId xmlns:p14="http://schemas.microsoft.com/office/powerpoint/2010/main" val="1225552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Υπολογισμοί σε κεκλιμένο επίπεδο</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25</a:t>
            </a:fld>
            <a:endParaRPr lang="en-US" dirty="0"/>
          </a:p>
        </p:txBody>
      </p:sp>
      <p:sp>
        <p:nvSpPr>
          <p:cNvPr id="8" name="TextBox 7"/>
          <p:cNvSpPr txBox="1"/>
          <p:nvPr/>
        </p:nvSpPr>
        <p:spPr>
          <a:xfrm>
            <a:off x="381000" y="1574836"/>
            <a:ext cx="8458200" cy="1754326"/>
          </a:xfrm>
          <a:prstGeom prst="rect">
            <a:avLst/>
          </a:prstGeom>
          <a:noFill/>
        </p:spPr>
        <p:txBody>
          <a:bodyPr wrap="square" rtlCol="0">
            <a:spAutoFit/>
          </a:bodyPr>
          <a:lstStyle/>
          <a:p>
            <a:r>
              <a:rPr lang="el-GR" dirty="0">
                <a:latin typeface="Calibri" panose="020F0502020204030204" pitchFamily="34" charset="0"/>
              </a:rPr>
              <a:t>Αφού γίνει ο υπολογισμός της άμεσης και της διάχυτης ακτινοβολίας σε μια </a:t>
            </a:r>
            <a:r>
              <a:rPr lang="el-GR" dirty="0">
                <a:solidFill>
                  <a:schemeClr val="accent2"/>
                </a:solidFill>
                <a:latin typeface="Calibri" panose="020F0502020204030204" pitchFamily="34" charset="0"/>
              </a:rPr>
              <a:t>οριζόντια</a:t>
            </a:r>
            <a:r>
              <a:rPr lang="el-GR" dirty="0">
                <a:latin typeface="Calibri" panose="020F0502020204030204" pitchFamily="34" charset="0"/>
              </a:rPr>
              <a:t> επιφάνεια, μπορούν να υπολογιστούν οι αντίστοιχες τιμές για </a:t>
            </a:r>
            <a:r>
              <a:rPr lang="el-GR" dirty="0">
                <a:solidFill>
                  <a:schemeClr val="accent2"/>
                </a:solidFill>
                <a:latin typeface="Calibri" panose="020F0502020204030204" pitchFamily="34" charset="0"/>
              </a:rPr>
              <a:t>κεκλιμένες</a:t>
            </a:r>
            <a:r>
              <a:rPr lang="el-GR" dirty="0">
                <a:latin typeface="Calibri" panose="020F0502020204030204" pitchFamily="34" charset="0"/>
              </a:rPr>
              <a:t> επιφάνειες (με κλίση </a:t>
            </a:r>
            <a:r>
              <a:rPr lang="el-GR" i="1" dirty="0">
                <a:latin typeface="Calibri" panose="020F0502020204030204" pitchFamily="34" charset="0"/>
              </a:rPr>
              <a:t>θ</a:t>
            </a:r>
            <a:r>
              <a:rPr lang="en-US" i="1" baseline="-25000" dirty="0">
                <a:latin typeface="Calibri" panose="020F0502020204030204" pitchFamily="34" charset="0"/>
              </a:rPr>
              <a:t>p</a:t>
            </a:r>
            <a:r>
              <a:rPr lang="el-GR" i="1" dirty="0">
                <a:latin typeface="Calibri" panose="020F0502020204030204" pitchFamily="34" charset="0"/>
              </a:rPr>
              <a:t>).</a:t>
            </a:r>
            <a:endParaRPr lang="el-GR" dirty="0">
              <a:latin typeface="Calibri" panose="020F0502020204030204" pitchFamily="34" charset="0"/>
            </a:endParaRPr>
          </a:p>
          <a:p>
            <a:endParaRPr lang="en-US" dirty="0">
              <a:latin typeface="Calibri" panose="020F0502020204030204" pitchFamily="34" charset="0"/>
            </a:endParaRPr>
          </a:p>
          <a:p>
            <a:r>
              <a:rPr lang="el-GR" dirty="0">
                <a:latin typeface="Calibri" panose="020F0502020204030204" pitchFamily="34" charset="0"/>
              </a:rPr>
              <a:t>Στην περίπτωση αυτή, η ηλιακή ακτινοβολία αποτελείται από </a:t>
            </a:r>
            <a:r>
              <a:rPr lang="el-GR" b="1" dirty="0">
                <a:solidFill>
                  <a:schemeClr val="accent2"/>
                </a:solidFill>
                <a:latin typeface="Calibri" panose="020F0502020204030204" pitchFamily="34" charset="0"/>
              </a:rPr>
              <a:t>τρεις</a:t>
            </a:r>
            <a:r>
              <a:rPr lang="el-GR" dirty="0">
                <a:latin typeface="Calibri" panose="020F0502020204030204" pitchFamily="34" charset="0"/>
              </a:rPr>
              <a:t> συνιστώσες, την άμεση, τη διάχυτη και την ανακλώμενη:</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9" y="5621468"/>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13" name="Object 12"/>
          <p:cNvGraphicFramePr>
            <a:graphicFrameLocks noChangeAspect="1"/>
          </p:cNvGraphicFramePr>
          <p:nvPr>
            <p:extLst>
              <p:ext uri="{D42A27DB-BD31-4B8C-83A1-F6EECF244321}">
                <p14:modId xmlns:p14="http://schemas.microsoft.com/office/powerpoint/2010/main" val="630967350"/>
              </p:ext>
            </p:extLst>
          </p:nvPr>
        </p:nvGraphicFramePr>
        <p:xfrm>
          <a:off x="2760275" y="3429000"/>
          <a:ext cx="3869125" cy="449898"/>
        </p:xfrm>
        <a:graphic>
          <a:graphicData uri="http://schemas.openxmlformats.org/presentationml/2006/ole">
            <mc:AlternateContent xmlns:mc="http://schemas.openxmlformats.org/markup-compatibility/2006">
              <mc:Choice xmlns:v="urn:schemas-microsoft-com:vml" Requires="v">
                <p:oleObj spid="_x0000_s2555" name="Equation" r:id="rId4" imgW="2451100" imgH="241300" progId="Equation.DSMT4">
                  <p:embed/>
                </p:oleObj>
              </mc:Choice>
              <mc:Fallback>
                <p:oleObj name="Equation" r:id="rId4" imgW="2451100" imgH="2413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0275" y="3429000"/>
                        <a:ext cx="3869125" cy="449898"/>
                      </a:xfrm>
                      <a:prstGeom prst="rect">
                        <a:avLst/>
                      </a:prstGeom>
                      <a:noFill/>
                    </p:spPr>
                  </p:pic>
                </p:oleObj>
              </mc:Fallback>
            </mc:AlternateContent>
          </a:graphicData>
        </a:graphic>
      </p:graphicFrame>
      <p:sp>
        <p:nvSpPr>
          <p:cNvPr id="14" name="Rectangle 8"/>
          <p:cNvSpPr>
            <a:spLocks noChangeArrowheads="1"/>
          </p:cNvSpPr>
          <p:nvPr/>
        </p:nvSpPr>
        <p:spPr bwMode="auto">
          <a:xfrm>
            <a:off x="2090045" y="48940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16" name="Object 15"/>
          <p:cNvGraphicFramePr>
            <a:graphicFrameLocks noChangeAspect="1"/>
          </p:cNvGraphicFramePr>
          <p:nvPr>
            <p:extLst>
              <p:ext uri="{D42A27DB-BD31-4B8C-83A1-F6EECF244321}">
                <p14:modId xmlns:p14="http://schemas.microsoft.com/office/powerpoint/2010/main" val="1545931579"/>
              </p:ext>
            </p:extLst>
          </p:nvPr>
        </p:nvGraphicFramePr>
        <p:xfrm>
          <a:off x="5029200" y="4361873"/>
          <a:ext cx="3810000" cy="743527"/>
        </p:xfrm>
        <a:graphic>
          <a:graphicData uri="http://schemas.openxmlformats.org/presentationml/2006/ole">
            <mc:AlternateContent xmlns:mc="http://schemas.openxmlformats.org/markup-compatibility/2006">
              <mc:Choice xmlns:v="urn:schemas-microsoft-com:vml" Requires="v">
                <p:oleObj spid="_x0000_s2556" name="Equation" r:id="rId6" imgW="2222500" imgH="419100" progId="Equation.DSMT4">
                  <p:embed/>
                </p:oleObj>
              </mc:Choice>
              <mc:Fallback>
                <p:oleObj name="Equation" r:id="rId6" imgW="2222500" imgH="4191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4361873"/>
                        <a:ext cx="3810000" cy="743527"/>
                      </a:xfrm>
                      <a:prstGeom prst="rect">
                        <a:avLst/>
                      </a:prstGeom>
                      <a:noFill/>
                    </p:spPr>
                  </p:pic>
                </p:oleObj>
              </mc:Fallback>
            </mc:AlternateContent>
          </a:graphicData>
        </a:graphic>
      </p:graphicFrame>
      <p:sp>
        <p:nvSpPr>
          <p:cNvPr id="18" name="Bent Arrow 17"/>
          <p:cNvSpPr/>
          <p:nvPr/>
        </p:nvSpPr>
        <p:spPr>
          <a:xfrm rot="5400000">
            <a:off x="6955803" y="3511786"/>
            <a:ext cx="518382" cy="5052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20" name="Rectangle 19"/>
          <p:cNvSpPr/>
          <p:nvPr/>
        </p:nvSpPr>
        <p:spPr>
          <a:xfrm>
            <a:off x="5914267" y="4331426"/>
            <a:ext cx="1019933" cy="743527"/>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25"/>
          <p:cNvSpPr/>
          <p:nvPr/>
        </p:nvSpPr>
        <p:spPr>
          <a:xfrm>
            <a:off x="7086600" y="4359579"/>
            <a:ext cx="448994" cy="743527"/>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Rectangle 26"/>
          <p:cNvSpPr/>
          <p:nvPr/>
        </p:nvSpPr>
        <p:spPr>
          <a:xfrm>
            <a:off x="7727010" y="4345460"/>
            <a:ext cx="1035990" cy="743527"/>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8" name="Picture 27"/>
          <p:cNvPicPr/>
          <p:nvPr/>
        </p:nvPicPr>
        <p:blipFill>
          <a:blip r:embed="rId8">
            <a:extLst>
              <a:ext uri="{28A0092B-C50C-407E-A947-70E740481C1C}">
                <a14:useLocalDpi xmlns:a14="http://schemas.microsoft.com/office/drawing/2010/main" val="0"/>
              </a:ext>
            </a:extLst>
          </a:blip>
          <a:srcRect/>
          <a:stretch>
            <a:fillRect/>
          </a:stretch>
        </p:blipFill>
        <p:spPr bwMode="auto">
          <a:xfrm>
            <a:off x="211615" y="3990321"/>
            <a:ext cx="4756052" cy="2629890"/>
          </a:xfrm>
          <a:prstGeom prst="rect">
            <a:avLst/>
          </a:prstGeom>
          <a:noFill/>
          <a:ln>
            <a:noFill/>
          </a:ln>
        </p:spPr>
      </p:pic>
      <p:sp>
        <p:nvSpPr>
          <p:cNvPr id="2" name="Ορθογώνιο 1">
            <a:extLst>
              <a:ext uri="{FF2B5EF4-FFF2-40B4-BE49-F238E27FC236}">
                <a16:creationId xmlns:a16="http://schemas.microsoft.com/office/drawing/2014/main" xmlns="" id="{6055A55F-E8E9-4522-BAF6-05DB2C9DDF55}"/>
              </a:ext>
            </a:extLst>
          </p:cNvPr>
          <p:cNvSpPr/>
          <p:nvPr/>
        </p:nvSpPr>
        <p:spPr>
          <a:xfrm>
            <a:off x="4731816" y="6183244"/>
            <a:ext cx="3384833" cy="338554"/>
          </a:xfrm>
          <a:prstGeom prst="rect">
            <a:avLst/>
          </a:prstGeom>
        </p:spPr>
        <p:txBody>
          <a:bodyPr wrap="square">
            <a:spAutoFit/>
          </a:bodyPr>
          <a:lstStyle/>
          <a:p>
            <a:r>
              <a:rPr lang="el-GR" sz="1600" dirty="0">
                <a:latin typeface="Calibri" panose="020F0502020204030204" pitchFamily="34" charset="0"/>
              </a:rPr>
              <a:t>Σεπτέμβριος, ΝΔ προσανατολισμός</a:t>
            </a:r>
            <a:endParaRPr lang="el-GR" sz="1600" dirty="0"/>
          </a:p>
        </p:txBody>
      </p:sp>
    </p:spTree>
    <p:extLst>
      <p:ext uri="{BB962C8B-B14F-4D97-AF65-F5344CB8AC3E}">
        <p14:creationId xmlns:p14="http://schemas.microsoft.com/office/powerpoint/2010/main" val="3725915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26</a:t>
            </a:fld>
            <a:endParaRPr lang="en-US" dirty="0"/>
          </a:p>
        </p:txBody>
      </p:sp>
      <p:sp>
        <p:nvSpPr>
          <p:cNvPr id="7" name="TextBox 6"/>
          <p:cNvSpPr txBox="1"/>
          <p:nvPr/>
        </p:nvSpPr>
        <p:spPr>
          <a:xfrm>
            <a:off x="228600" y="1600200"/>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dirty="0">
                <a:solidFill>
                  <a:schemeClr val="bg1">
                    <a:lumMod val="75000"/>
                  </a:schemeClr>
                </a:solidFill>
                <a:latin typeface="+mj-lt"/>
              </a:rPr>
              <a:t>Εισαγωγή</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Ανάλυση Μετρήσεων Εσωτερικής Έντασης Φωτισμού</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Μοντελοποίηση ουρανού – Συνιστώσες Ηλιακής Ακτινοβολίας</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b="1" dirty="0">
                <a:solidFill>
                  <a:schemeClr val="accent2"/>
                </a:solidFill>
                <a:latin typeface="+mj-lt"/>
              </a:rPr>
              <a:t>Μοντελοποίηση Συμπεριφοράς</a:t>
            </a:r>
          </a:p>
          <a:p>
            <a:pPr marL="514350" indent="-514350">
              <a:buFont typeface="Wingdings" panose="05000000000000000000" pitchFamily="2" charset="2"/>
              <a:buChar char="§"/>
            </a:pPr>
            <a:r>
              <a:rPr lang="el-GR" sz="2000" dirty="0">
                <a:solidFill>
                  <a:schemeClr val="bg1">
                    <a:lumMod val="65000"/>
                  </a:schemeClr>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dirty="0">
                <a:solidFill>
                  <a:schemeClr val="bg1">
                    <a:lumMod val="65000"/>
                  </a:schemeClr>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dirty="0">
                <a:solidFill>
                  <a:schemeClr val="bg1">
                    <a:lumMod val="65000"/>
                  </a:schemeClr>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Tree>
    <p:extLst>
      <p:ext uri="{BB962C8B-B14F-4D97-AF65-F5344CB8AC3E}">
        <p14:creationId xmlns:p14="http://schemas.microsoft.com/office/powerpoint/2010/main" val="3212939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Βασικές Παραδοχές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27</a:t>
            </a:fld>
            <a:endParaRPr lang="en-US" dirty="0"/>
          </a:p>
        </p:txBody>
      </p:sp>
      <p:sp>
        <p:nvSpPr>
          <p:cNvPr id="8" name="TextBox 7"/>
          <p:cNvSpPr txBox="1"/>
          <p:nvPr/>
        </p:nvSpPr>
        <p:spPr>
          <a:xfrm>
            <a:off x="381000" y="1574836"/>
            <a:ext cx="8458200" cy="1477328"/>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Calibri" panose="020F0502020204030204" pitchFamily="34" charset="0"/>
              </a:rPr>
              <a:t>Η Στοχαστική συμπεριφορά των χρηστών οδηγεί στην </a:t>
            </a:r>
            <a:r>
              <a:rPr lang="el-GR" dirty="0">
                <a:solidFill>
                  <a:schemeClr val="accent2"/>
                </a:solidFill>
                <a:latin typeface="Calibri" panose="020F0502020204030204" pitchFamily="34" charset="0"/>
              </a:rPr>
              <a:t>πιθανοτική μοντελοποίηση </a:t>
            </a:r>
            <a:r>
              <a:rPr lang="el-GR" dirty="0">
                <a:latin typeface="Calibri" panose="020F0502020204030204" pitchFamily="34" charset="0"/>
              </a:rPr>
              <a:t>των </a:t>
            </a:r>
            <a:r>
              <a:rPr lang="el-GR" dirty="0" err="1">
                <a:latin typeface="Calibri" panose="020F0502020204030204" pitchFamily="34" charset="0"/>
              </a:rPr>
              <a:t>δράσεών</a:t>
            </a:r>
            <a:r>
              <a:rPr lang="el-GR" dirty="0">
                <a:latin typeface="Calibri" panose="020F0502020204030204" pitchFamily="34" charset="0"/>
              </a:rPr>
              <a:t> τους.</a:t>
            </a:r>
          </a:p>
          <a:p>
            <a:pPr marL="285750" indent="-285750">
              <a:buFont typeface="Arial" panose="020B0604020202020204" pitchFamily="34" charset="0"/>
              <a:buChar char="•"/>
            </a:pPr>
            <a:r>
              <a:rPr lang="el-GR" dirty="0">
                <a:latin typeface="Calibri" panose="020F0502020204030204" pitchFamily="34" charset="0"/>
              </a:rPr>
              <a:t>Οι δράσεις που αφορούν στο άνοιγμα του τεχνητού φωτισμού και στο κλείσιμο των περσίδων συσχετίζονται με την </a:t>
            </a:r>
            <a:r>
              <a:rPr lang="el-GR" dirty="0">
                <a:solidFill>
                  <a:schemeClr val="accent2"/>
                </a:solidFill>
                <a:latin typeface="Calibri" panose="020F0502020204030204" pitchFamily="34" charset="0"/>
              </a:rPr>
              <a:t>ένταση φωτισμού στην επιφάνεια εργασίας </a:t>
            </a:r>
            <a:r>
              <a:rPr lang="el-GR" dirty="0">
                <a:latin typeface="Calibri" panose="020F0502020204030204" pitchFamily="34" charset="0"/>
              </a:rPr>
              <a:t>των χρηστών.</a:t>
            </a:r>
            <a:endParaRPr lang="en-US" dirty="0">
              <a:latin typeface="Calibri" panose="020F0502020204030204" pitchFamily="34"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9" y="5621468"/>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1" name="Rectangle 15"/>
          <p:cNvSpPr/>
          <p:nvPr/>
        </p:nvSpPr>
        <p:spPr>
          <a:xfrm>
            <a:off x="420806" y="3141089"/>
            <a:ext cx="8382000" cy="596415"/>
          </a:xfrm>
          <a:prstGeom prst="rect">
            <a:avLst/>
          </a:prstGeom>
          <a:solidFill>
            <a:schemeClr val="accent1">
              <a:lumMod val="40000"/>
              <a:lumOff val="60000"/>
              <a:alpha val="40000"/>
            </a:schemeClr>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l-GR" dirty="0">
                <a:solidFill>
                  <a:schemeClr val="tx1"/>
                </a:solidFill>
              </a:rPr>
              <a:t>Ο Χρήστης προβαίνει σε κάποια Δράση</a:t>
            </a:r>
            <a:r>
              <a:rPr lang="en-US" dirty="0">
                <a:solidFill>
                  <a:schemeClr val="tx1"/>
                </a:solidFill>
              </a:rPr>
              <a:t> </a:t>
            </a:r>
            <a:r>
              <a:rPr lang="el-GR" dirty="0">
                <a:solidFill>
                  <a:schemeClr val="tx1"/>
                </a:solidFill>
              </a:rPr>
              <a:t>επειδή αισθάνεται όχληση στο περιβάλλον του.</a:t>
            </a:r>
          </a:p>
        </p:txBody>
      </p:sp>
      <p:sp>
        <p:nvSpPr>
          <p:cNvPr id="22" name="TextBox 21"/>
          <p:cNvSpPr txBox="1"/>
          <p:nvPr/>
        </p:nvSpPr>
        <p:spPr>
          <a:xfrm>
            <a:off x="381000" y="3797550"/>
            <a:ext cx="8458200" cy="2585323"/>
          </a:xfrm>
          <a:prstGeom prst="rect">
            <a:avLst/>
          </a:prstGeom>
          <a:noFill/>
        </p:spPr>
        <p:txBody>
          <a:bodyPr wrap="square" rtlCol="0">
            <a:spAutoFit/>
          </a:bodyPr>
          <a:lstStyle/>
          <a:p>
            <a:r>
              <a:rPr lang="el-GR" dirty="0">
                <a:latin typeface="Calibri" panose="020F0502020204030204" pitchFamily="34" charset="0"/>
              </a:rPr>
              <a:t>Χρησιμοποιούνται τα δεδομένα μόνο των </a:t>
            </a:r>
            <a:r>
              <a:rPr lang="el-GR" dirty="0">
                <a:solidFill>
                  <a:schemeClr val="accent2"/>
                </a:solidFill>
                <a:latin typeface="Calibri" panose="020F0502020204030204" pitchFamily="34" charset="0"/>
              </a:rPr>
              <a:t>ενδιάμεσων δράσεων</a:t>
            </a:r>
            <a:endParaRPr lang="el-GR"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δράσεις κατά την άφιξη/ αναχώρηση των χρηστών έχουν έντονο το στοιχείο της συνήθειας και επίσης δεν μπορούν να αντιστοιχηθούν άμεσα σε συνθήκες όχλησης.</a:t>
            </a:r>
          </a:p>
          <a:p>
            <a:pPr marL="285750" indent="-285750">
              <a:buFont typeface="Arial" panose="020B0604020202020204" pitchFamily="34" charset="0"/>
              <a:buChar char="•"/>
            </a:pPr>
            <a:endParaRPr lang="el-GR" dirty="0">
              <a:latin typeface="Calibri" panose="020F0502020204030204" pitchFamily="34" charset="0"/>
            </a:endParaRPr>
          </a:p>
          <a:p>
            <a:r>
              <a:rPr lang="el-GR" dirty="0">
                <a:latin typeface="Calibri" panose="020F0502020204030204" pitchFamily="34" charset="0"/>
              </a:rPr>
              <a:t>Λαμβάνονται υπ’ όψη μόνο οι δράσεις </a:t>
            </a:r>
            <a:r>
              <a:rPr lang="el-GR" dirty="0">
                <a:solidFill>
                  <a:schemeClr val="accent2"/>
                </a:solidFill>
                <a:latin typeface="Calibri" panose="020F0502020204030204" pitchFamily="34" charset="0"/>
              </a:rPr>
              <a:t>ανοίγματος</a:t>
            </a:r>
            <a:r>
              <a:rPr lang="el-GR" dirty="0">
                <a:latin typeface="Calibri" panose="020F0502020204030204" pitchFamily="34" charset="0"/>
              </a:rPr>
              <a:t> του τεχνητού φωτισμού και </a:t>
            </a:r>
            <a:r>
              <a:rPr lang="el-GR" dirty="0">
                <a:solidFill>
                  <a:schemeClr val="accent2"/>
                </a:solidFill>
                <a:latin typeface="Calibri" panose="020F0502020204030204" pitchFamily="34" charset="0"/>
              </a:rPr>
              <a:t>κλεισίματος</a:t>
            </a:r>
            <a:r>
              <a:rPr lang="el-GR" dirty="0">
                <a:latin typeface="Calibri" panose="020F0502020204030204" pitchFamily="34" charset="0"/>
              </a:rPr>
              <a:t> των περσίδων γιατί μόνο αυτές μπορούν να αντιστοιχηθούν με ασφάλεια σε συνθήκες όχλησης</a:t>
            </a:r>
          </a:p>
          <a:p>
            <a:pPr marL="285750" indent="-285750">
              <a:buFont typeface="Arial" panose="020B0604020202020204" pitchFamily="34" charset="0"/>
              <a:buChar char="•"/>
            </a:pPr>
            <a:r>
              <a:rPr lang="el-GR" dirty="0">
                <a:latin typeface="Calibri" panose="020F0502020204030204" pitchFamily="34" charset="0"/>
              </a:rPr>
              <a:t>οι αντίθετες δράσεις έχουν έντονο το στοιχείο της αμέλειας και η αντιστοίχισή τους δεν είναι ασφαλής.</a:t>
            </a:r>
          </a:p>
        </p:txBody>
      </p:sp>
    </p:spTree>
    <p:extLst>
      <p:ext uri="{BB962C8B-B14F-4D97-AF65-F5344CB8AC3E}">
        <p14:creationId xmlns:p14="http://schemas.microsoft.com/office/powerpoint/2010/main" val="2351900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Μεθοδολογία</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28</a:t>
            </a:fld>
            <a:endParaRPr lang="en-US" dirty="0"/>
          </a:p>
        </p:txBody>
      </p:sp>
      <p:sp>
        <p:nvSpPr>
          <p:cNvPr id="8" name="TextBox 7"/>
          <p:cNvSpPr txBox="1"/>
          <p:nvPr/>
        </p:nvSpPr>
        <p:spPr>
          <a:xfrm>
            <a:off x="609600" y="1828800"/>
            <a:ext cx="8153400" cy="3600986"/>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Calibri" panose="020F0502020204030204" pitchFamily="34" charset="0"/>
              </a:rPr>
              <a:t>Καταγραφή των ενδιάμεσων δράσεων (</a:t>
            </a:r>
            <a:r>
              <a:rPr lang="en-US" b="1" dirty="0">
                <a:solidFill>
                  <a:schemeClr val="accent2"/>
                </a:solidFill>
                <a:latin typeface="Calibri" panose="020F0502020204030204" pitchFamily="34" charset="0"/>
              </a:rPr>
              <a:t>events</a:t>
            </a:r>
            <a:r>
              <a:rPr lang="en-US" dirty="0">
                <a:latin typeface="Calibri" panose="020F0502020204030204" pitchFamily="34" charset="0"/>
              </a:rPr>
              <a:t>)</a:t>
            </a:r>
          </a:p>
          <a:p>
            <a:pPr marL="742950" lvl="1" indent="-285750">
              <a:buFont typeface="Courier New" panose="02070309020205020404" pitchFamily="49" charset="0"/>
              <a:buChar char="o"/>
            </a:pPr>
            <a:r>
              <a:rPr lang="el-GR" dirty="0">
                <a:latin typeface="Calibri" panose="020F0502020204030204" pitchFamily="34" charset="0"/>
              </a:rPr>
              <a:t>Άνοιγμα τεχνητού φωτισμού</a:t>
            </a:r>
            <a:endParaRPr lang="el-GR" i="1" dirty="0">
              <a:latin typeface="Calibri" panose="020F0502020204030204" pitchFamily="34" charset="0"/>
            </a:endParaRPr>
          </a:p>
          <a:p>
            <a:pPr marL="742950" lvl="1" indent="-285750">
              <a:buFont typeface="Courier New" panose="02070309020205020404" pitchFamily="49" charset="0"/>
              <a:buChar char="o"/>
            </a:pPr>
            <a:r>
              <a:rPr lang="el-GR" dirty="0">
                <a:latin typeface="Calibri" panose="020F0502020204030204" pitchFamily="34" charset="0"/>
              </a:rPr>
              <a:t>Κλείσιμο των περσίδων</a:t>
            </a:r>
          </a:p>
          <a:p>
            <a:pPr marL="742950" lvl="1" indent="-285750">
              <a:buFont typeface="Courier New" panose="02070309020205020404" pitchFamily="49" charset="0"/>
              <a:buChar char="o"/>
            </a:pPr>
            <a:r>
              <a:rPr lang="el-GR" dirty="0">
                <a:latin typeface="Calibri" panose="020F0502020204030204" pitchFamily="34" charset="0"/>
              </a:rPr>
              <a:t>Ένταση Φωτισμού (</a:t>
            </a:r>
            <a:r>
              <a:rPr lang="el-GR" i="1" dirty="0">
                <a:latin typeface="Times New Roman" panose="02020603050405020304" pitchFamily="18" charset="0"/>
                <a:cs typeface="Times New Roman" panose="02020603050405020304" pitchFamily="18" charset="0"/>
              </a:rPr>
              <a:t>Ε</a:t>
            </a:r>
            <a:r>
              <a:rPr lang="el-GR" dirty="0">
                <a:latin typeface="Calibri" panose="020F0502020204030204" pitchFamily="34" charset="0"/>
              </a:rPr>
              <a:t>) ΠΡΙΝ τη </a:t>
            </a:r>
            <a:r>
              <a:rPr lang="el-GR" dirty="0" smtClean="0">
                <a:latin typeface="Calibri" panose="020F0502020204030204" pitchFamily="34" charset="0"/>
              </a:rPr>
              <a:t>δράση</a:t>
            </a:r>
            <a:endParaRPr lang="en-US" dirty="0" smtClean="0">
              <a:latin typeface="Calibri" panose="020F0502020204030204" pitchFamily="34" charset="0"/>
            </a:endParaRPr>
          </a:p>
          <a:p>
            <a:pPr lvl="1"/>
            <a:endParaRPr lang="el-GR"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Δημιουργία δύο συνόλων τιμών για τον κάθε χρήστη</a:t>
            </a:r>
          </a:p>
          <a:p>
            <a:pPr marL="742950" lvl="1" indent="-285750">
              <a:buFont typeface="Courier New" panose="02070309020205020404" pitchFamily="49" charset="0"/>
              <a:buChar char="o"/>
            </a:pPr>
            <a:endParaRPr lang="el-GR" i="1" baseline="-25000"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Υπολογισμός της Αθροιστικής Συνάρτησης Κατανομής (ΑΣΚ) για το κάθε σύνολο τιμών</a:t>
            </a:r>
          </a:p>
          <a:p>
            <a:pPr marL="285750" indent="-285750">
              <a:buFont typeface="Arial" panose="020B0604020202020204" pitchFamily="34" charset="0"/>
              <a:buChar char="•"/>
            </a:pPr>
            <a:endParaRPr lang="el-GR"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Προσομοίωση της κάθε ΑΣΚ με χρήση λογιστικής συνάρτησης</a:t>
            </a:r>
          </a:p>
          <a:p>
            <a:pPr marL="285750" indent="-285750">
              <a:buFont typeface="Arial" panose="020B0604020202020204" pitchFamily="34" charset="0"/>
              <a:buChar char="•"/>
            </a:pPr>
            <a:endParaRPr lang="el-GR"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Εύρεση των βέλτιστων συντελεστών της λογιστικής συνάρτησης ανά χρήστη</a:t>
            </a:r>
            <a:endParaRPr lang="en-US" dirty="0">
              <a:latin typeface="Calibri" panose="020F0502020204030204" pitchFamily="34"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9" y="5621468"/>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Tree>
    <p:extLst>
      <p:ext uri="{BB962C8B-B14F-4D97-AF65-F5344CB8AC3E}">
        <p14:creationId xmlns:p14="http://schemas.microsoft.com/office/powerpoint/2010/main" val="425114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Πιθανοτικές Καμπύλες Συμπεριφοράς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29</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23" name="Table 22"/>
          <p:cNvGraphicFramePr>
            <a:graphicFrameLocks noGrp="1"/>
          </p:cNvGraphicFramePr>
          <p:nvPr>
            <p:extLst>
              <p:ext uri="{D42A27DB-BD31-4B8C-83A1-F6EECF244321}">
                <p14:modId xmlns:p14="http://schemas.microsoft.com/office/powerpoint/2010/main" val="3907548934"/>
              </p:ext>
            </p:extLst>
          </p:nvPr>
        </p:nvGraphicFramePr>
        <p:xfrm>
          <a:off x="2599070" y="5376646"/>
          <a:ext cx="3793459" cy="1226284"/>
        </p:xfrm>
        <a:graphic>
          <a:graphicData uri="http://schemas.openxmlformats.org/drawingml/2006/table">
            <a:tbl>
              <a:tblPr firstRow="1" firstCol="1" bandRow="1">
                <a:tableStyleId>{5C22544A-7EE6-4342-B048-85BDC9FD1C3A}</a:tableStyleId>
              </a:tblPr>
              <a:tblGrid>
                <a:gridCol w="799780">
                  <a:extLst>
                    <a:ext uri="{9D8B030D-6E8A-4147-A177-3AD203B41FA5}">
                      <a16:colId xmlns:a16="http://schemas.microsoft.com/office/drawing/2014/main" xmlns="" val="20000"/>
                    </a:ext>
                  </a:extLst>
                </a:gridCol>
                <a:gridCol w="811915">
                  <a:extLst>
                    <a:ext uri="{9D8B030D-6E8A-4147-A177-3AD203B41FA5}">
                      <a16:colId xmlns:a16="http://schemas.microsoft.com/office/drawing/2014/main" xmlns="" val="20001"/>
                    </a:ext>
                  </a:extLst>
                </a:gridCol>
                <a:gridCol w="637560">
                  <a:extLst>
                    <a:ext uri="{9D8B030D-6E8A-4147-A177-3AD203B41FA5}">
                      <a16:colId xmlns:a16="http://schemas.microsoft.com/office/drawing/2014/main" xmlns="" val="20002"/>
                    </a:ext>
                  </a:extLst>
                </a:gridCol>
                <a:gridCol w="839372">
                  <a:extLst>
                    <a:ext uri="{9D8B030D-6E8A-4147-A177-3AD203B41FA5}">
                      <a16:colId xmlns:a16="http://schemas.microsoft.com/office/drawing/2014/main" xmlns="" val="20003"/>
                    </a:ext>
                  </a:extLst>
                </a:gridCol>
                <a:gridCol w="704832">
                  <a:extLst>
                    <a:ext uri="{9D8B030D-6E8A-4147-A177-3AD203B41FA5}">
                      <a16:colId xmlns:a16="http://schemas.microsoft.com/office/drawing/2014/main" xmlns="" val="20004"/>
                    </a:ext>
                  </a:extLst>
                </a:gridCol>
              </a:tblGrid>
              <a:tr h="306571">
                <a:tc>
                  <a:txBody>
                    <a:bodyPr/>
                    <a:lstStyle/>
                    <a:p>
                      <a:pPr indent="0" algn="ctr">
                        <a:lnSpc>
                          <a:spcPct val="150000"/>
                        </a:lnSpc>
                        <a:spcBef>
                          <a:spcPts val="0"/>
                        </a:spcBef>
                        <a:spcAft>
                          <a:spcPts val="0"/>
                        </a:spcAft>
                      </a:pPr>
                      <a:r>
                        <a:rPr lang="el-GR" sz="1200" dirty="0">
                          <a:effectLst/>
                          <a:latin typeface="Calibri" panose="020F0502020204030204" pitchFamily="34" charset="0"/>
                        </a:rPr>
                        <a:t>Χρήστης</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a</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b</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306571">
                <a:tc>
                  <a:txBody>
                    <a:bodyPr/>
                    <a:lstStyle/>
                    <a:p>
                      <a:pPr indent="0" algn="ctr">
                        <a:lnSpc>
                          <a:spcPct val="150000"/>
                        </a:lnSpc>
                        <a:spcBef>
                          <a:spcPts val="0"/>
                        </a:spcBef>
                        <a:spcAft>
                          <a:spcPts val="0"/>
                        </a:spcAft>
                      </a:pPr>
                      <a:r>
                        <a:rPr lang="en-US" sz="1200" dirty="0">
                          <a:effectLst/>
                          <a:latin typeface="Calibri" panose="020F0502020204030204" pitchFamily="34" charset="0"/>
                        </a:rPr>
                        <a:t>1</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-0.02045</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209.8</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0.002153</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smtClean="0">
                          <a:effectLst/>
                          <a:latin typeface="Calibri" panose="020F0502020204030204" pitchFamily="34" charset="0"/>
                        </a:rPr>
                        <a:t>2199</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306571">
                <a:tc>
                  <a:txBody>
                    <a:bodyPr/>
                    <a:lstStyle/>
                    <a:p>
                      <a:pPr indent="0" algn="ctr">
                        <a:lnSpc>
                          <a:spcPct val="150000"/>
                        </a:lnSpc>
                        <a:spcBef>
                          <a:spcPts val="0"/>
                        </a:spcBef>
                        <a:spcAft>
                          <a:spcPts val="0"/>
                        </a:spcAft>
                      </a:pPr>
                      <a:r>
                        <a:rPr lang="en-US" sz="1200" dirty="0">
                          <a:effectLst/>
                          <a:latin typeface="Calibri" panose="020F0502020204030204" pitchFamily="34" charset="0"/>
                        </a:rPr>
                        <a:t>2</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-0.02528</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a:effectLst/>
                          <a:latin typeface="Calibri" panose="020F0502020204030204" pitchFamily="34" charset="0"/>
                        </a:rPr>
                        <a:t>165.5</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0.00512</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smtClean="0">
                          <a:effectLst/>
                          <a:latin typeface="Calibri" panose="020F0502020204030204" pitchFamily="34" charset="0"/>
                        </a:rPr>
                        <a:t>1500</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306571">
                <a:tc>
                  <a:txBody>
                    <a:bodyPr/>
                    <a:lstStyle/>
                    <a:p>
                      <a:pPr indent="0" algn="ctr">
                        <a:lnSpc>
                          <a:spcPct val="150000"/>
                        </a:lnSpc>
                        <a:spcBef>
                          <a:spcPts val="0"/>
                        </a:spcBef>
                        <a:spcAft>
                          <a:spcPts val="0"/>
                        </a:spcAft>
                      </a:pPr>
                      <a:r>
                        <a:rPr lang="en-US" sz="1200" dirty="0">
                          <a:effectLst/>
                          <a:latin typeface="Calibri" panose="020F0502020204030204" pitchFamily="34" charset="0"/>
                        </a:rPr>
                        <a:t>3</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-0.03151</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390.8</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a:effectLst/>
                          <a:latin typeface="Calibri" panose="020F0502020204030204" pitchFamily="34" charset="0"/>
                        </a:rPr>
                        <a:t>0.001656</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50000"/>
                        </a:lnSpc>
                        <a:spcBef>
                          <a:spcPts val="0"/>
                        </a:spcBef>
                        <a:spcAft>
                          <a:spcPts val="0"/>
                        </a:spcAft>
                      </a:pPr>
                      <a:r>
                        <a:rPr lang="en-US" sz="1200" dirty="0" smtClean="0">
                          <a:effectLst/>
                          <a:latin typeface="Calibri" panose="020F0502020204030204" pitchFamily="34" charset="0"/>
                        </a:rPr>
                        <a:t>4035</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pic>
        <p:nvPicPr>
          <p:cNvPr id="14" name="Εικόνα 13">
            <a:extLst>
              <a:ext uri="{FF2B5EF4-FFF2-40B4-BE49-F238E27FC236}">
                <a16:creationId xmlns:a16="http://schemas.microsoft.com/office/drawing/2014/main" xmlns="" id="{A62F0A6C-4EA4-46C0-8B45-E55B9C1C950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222" y="1524000"/>
            <a:ext cx="3816355" cy="3166881"/>
          </a:xfrm>
          <a:prstGeom prst="rect">
            <a:avLst/>
          </a:prstGeom>
          <a:noFill/>
          <a:ln>
            <a:noFill/>
          </a:ln>
        </p:spPr>
      </p:pic>
      <p:pic>
        <p:nvPicPr>
          <p:cNvPr id="16" name="Εικόνα 15">
            <a:extLst>
              <a:ext uri="{FF2B5EF4-FFF2-40B4-BE49-F238E27FC236}">
                <a16:creationId xmlns:a16="http://schemas.microsoft.com/office/drawing/2014/main" xmlns="" id="{EB23BC93-C75C-4C0C-8A00-945ACAC0DBF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524000"/>
            <a:ext cx="3816000" cy="3168000"/>
          </a:xfrm>
          <a:prstGeom prst="rect">
            <a:avLst/>
          </a:prstGeom>
          <a:noFill/>
          <a:ln>
            <a:noFill/>
          </a:ln>
        </p:spPr>
      </p:pic>
      <p:pic>
        <p:nvPicPr>
          <p:cNvPr id="17" name="Picture 2"/>
          <p:cNvPicPr>
            <a:picLocks noChangeAspect="1"/>
          </p:cNvPicPr>
          <p:nvPr/>
        </p:nvPicPr>
        <p:blipFill>
          <a:blip r:embed="rId5"/>
          <a:stretch>
            <a:fillRect/>
          </a:stretch>
        </p:blipFill>
        <p:spPr>
          <a:xfrm>
            <a:off x="6664764" y="5096792"/>
            <a:ext cx="1868400" cy="511276"/>
          </a:xfrm>
          <a:prstGeom prst="rect">
            <a:avLst/>
          </a:prstGeom>
          <a:ln w="12700">
            <a:solidFill>
              <a:schemeClr val="accent2"/>
            </a:solidFill>
          </a:ln>
        </p:spPr>
      </p:pic>
      <p:sp>
        <p:nvSpPr>
          <p:cNvPr id="18" name="TextBox 17"/>
          <p:cNvSpPr txBox="1"/>
          <p:nvPr/>
        </p:nvSpPr>
        <p:spPr>
          <a:xfrm>
            <a:off x="533400" y="4724400"/>
            <a:ext cx="4114800" cy="338554"/>
          </a:xfrm>
          <a:prstGeom prst="rect">
            <a:avLst/>
          </a:prstGeom>
          <a:noFill/>
        </p:spPr>
        <p:txBody>
          <a:bodyPr wrap="square" rtlCol="0">
            <a:spAutoFit/>
          </a:bodyPr>
          <a:lstStyle/>
          <a:p>
            <a:pPr algn="ctr"/>
            <a:r>
              <a:rPr lang="el-GR" sz="1600" dirty="0">
                <a:latin typeface="Calibri" panose="020F0502020204030204" pitchFamily="34" charset="0"/>
              </a:rPr>
              <a:t>Πιθανότητα χρήσης του τεχνητού </a:t>
            </a:r>
            <a:r>
              <a:rPr lang="el-GR" sz="1600" dirty="0" smtClean="0">
                <a:latin typeface="Calibri" panose="020F0502020204030204" pitchFamily="34" charset="0"/>
              </a:rPr>
              <a:t>φωτισμού</a:t>
            </a:r>
            <a:endParaRPr lang="en-US" sz="1600" dirty="0">
              <a:latin typeface="Calibri" panose="020F0502020204030204" pitchFamily="34" charset="0"/>
            </a:endParaRPr>
          </a:p>
        </p:txBody>
      </p:sp>
      <p:sp>
        <p:nvSpPr>
          <p:cNvPr id="20" name="TextBox 19"/>
          <p:cNvSpPr txBox="1"/>
          <p:nvPr/>
        </p:nvSpPr>
        <p:spPr>
          <a:xfrm>
            <a:off x="4844143" y="4693850"/>
            <a:ext cx="4114800" cy="338554"/>
          </a:xfrm>
          <a:prstGeom prst="rect">
            <a:avLst/>
          </a:prstGeom>
          <a:noFill/>
        </p:spPr>
        <p:txBody>
          <a:bodyPr wrap="square" rtlCol="0">
            <a:spAutoFit/>
          </a:bodyPr>
          <a:lstStyle/>
          <a:p>
            <a:pPr algn="ctr"/>
            <a:r>
              <a:rPr lang="el-GR" sz="1600" dirty="0">
                <a:latin typeface="Calibri" panose="020F0502020204030204" pitchFamily="34" charset="0"/>
              </a:rPr>
              <a:t>Πιθανότητα κλεισίματος των περσίδων</a:t>
            </a:r>
            <a:endParaRPr lang="en-US" sz="1600" dirty="0">
              <a:latin typeface="Calibri" panose="020F0502020204030204" pitchFamily="34" charset="0"/>
            </a:endParaRPr>
          </a:p>
        </p:txBody>
      </p:sp>
      <p:pic>
        <p:nvPicPr>
          <p:cNvPr id="24" name="Picture 1"/>
          <p:cNvPicPr>
            <a:picLocks noChangeAspect="1"/>
          </p:cNvPicPr>
          <p:nvPr/>
        </p:nvPicPr>
        <p:blipFill>
          <a:blip r:embed="rId6"/>
          <a:stretch>
            <a:fillRect/>
          </a:stretch>
        </p:blipFill>
        <p:spPr>
          <a:xfrm>
            <a:off x="295131" y="5190576"/>
            <a:ext cx="1868832" cy="540000"/>
          </a:xfrm>
          <a:prstGeom prst="rect">
            <a:avLst/>
          </a:prstGeom>
          <a:ln w="12700">
            <a:solidFill>
              <a:schemeClr val="accent2"/>
            </a:solidFill>
          </a:ln>
        </p:spPr>
      </p:pic>
    </p:spTree>
    <p:extLst>
      <p:ext uri="{BB962C8B-B14F-4D97-AF65-F5344CB8AC3E}">
        <p14:creationId xmlns:p14="http://schemas.microsoft.com/office/powerpoint/2010/main" val="3444152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7322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Ενέργεια για φωτισμό</a:t>
            </a:r>
            <a:endParaRPr lang="en-US" sz="3200" b="1" dirty="0">
              <a:solidFill>
                <a:schemeClr val="tx2"/>
              </a:solidFill>
            </a:endParaRPr>
          </a:p>
        </p:txBody>
      </p:sp>
      <p:sp>
        <p:nvSpPr>
          <p:cNvPr id="20" name="Slide Number Placeholder 19"/>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a:t>
            </a:fld>
            <a:endParaRPr lang="en-US" dirty="0"/>
          </a:p>
        </p:txBody>
      </p:sp>
      <p:sp>
        <p:nvSpPr>
          <p:cNvPr id="2" name="Rectangle 1"/>
          <p:cNvSpPr/>
          <p:nvPr/>
        </p:nvSpPr>
        <p:spPr>
          <a:xfrm>
            <a:off x="237129" y="1722120"/>
            <a:ext cx="4547047" cy="4555093"/>
          </a:xfrm>
          <a:prstGeom prst="rect">
            <a:avLst/>
          </a:prstGeom>
        </p:spPr>
        <p:txBody>
          <a:bodyPr wrap="square">
            <a:spAutoFit/>
          </a:bodyPr>
          <a:lstStyle/>
          <a:p>
            <a:pPr>
              <a:spcAft>
                <a:spcPts val="600"/>
              </a:spcAft>
            </a:pPr>
            <a:r>
              <a:rPr lang="el-GR" b="1" dirty="0">
                <a:latin typeface="+mn-lt"/>
              </a:rPr>
              <a:t>Στοιχεία:</a:t>
            </a:r>
            <a:endParaRPr lang="en-US" b="1" dirty="0">
              <a:latin typeface="+mn-lt"/>
            </a:endParaRPr>
          </a:p>
          <a:p>
            <a:pPr marL="342900" indent="-342900">
              <a:spcAft>
                <a:spcPts val="600"/>
              </a:spcAft>
              <a:buFont typeface="Arial" panose="020B0604020202020204" pitchFamily="34" charset="0"/>
              <a:buChar char="•"/>
            </a:pPr>
            <a:r>
              <a:rPr lang="el-GR" dirty="0">
                <a:latin typeface="+mn-lt"/>
              </a:rPr>
              <a:t>40% της ετήσιας κατανάλωσης στην Ευρώπη δαπανάται στον κτιριακό τομέα</a:t>
            </a:r>
            <a:r>
              <a:rPr lang="el-GR" dirty="0"/>
              <a:t>.</a:t>
            </a:r>
            <a:r>
              <a:rPr lang="en-US" dirty="0">
                <a:latin typeface="+mn-lt"/>
              </a:rPr>
              <a:t> </a:t>
            </a:r>
            <a:r>
              <a:rPr lang="en-US" dirty="0">
                <a:solidFill>
                  <a:schemeClr val="tx2"/>
                </a:solidFill>
                <a:latin typeface="+mn-lt"/>
              </a:rPr>
              <a:t>[</a:t>
            </a:r>
            <a:r>
              <a:rPr lang="en-US" i="1" dirty="0">
                <a:solidFill>
                  <a:schemeClr val="tx2"/>
                </a:solidFill>
                <a:latin typeface="+mn-lt"/>
              </a:rPr>
              <a:t>Energy performance in buildings Directive, European Commission, 2019</a:t>
            </a:r>
            <a:r>
              <a:rPr lang="en-US" dirty="0">
                <a:solidFill>
                  <a:schemeClr val="tx2"/>
                </a:solidFill>
                <a:latin typeface="+mn-lt"/>
              </a:rPr>
              <a:t>]</a:t>
            </a:r>
            <a:endParaRPr lang="el-GR" dirty="0">
              <a:solidFill>
                <a:schemeClr val="tx2"/>
              </a:solidFill>
              <a:latin typeface="+mn-lt"/>
            </a:endParaRPr>
          </a:p>
          <a:p>
            <a:pPr marL="342900" indent="-342900">
              <a:spcAft>
                <a:spcPts val="600"/>
              </a:spcAft>
              <a:buFont typeface="Arial" panose="020B0604020202020204" pitchFamily="34" charset="0"/>
              <a:buChar char="•"/>
            </a:pPr>
            <a:r>
              <a:rPr lang="el-GR" dirty="0">
                <a:latin typeface="+mn-lt"/>
              </a:rPr>
              <a:t>Σε εμπορικά κτίρια και κτίρια γραφείων η ενέργεια για φωτισμό είναι περίπου 25% της συνολικής ετήσιας κατανάλωσής τους</a:t>
            </a:r>
            <a:r>
              <a:rPr lang="el-GR" dirty="0"/>
              <a:t>.</a:t>
            </a:r>
            <a:r>
              <a:rPr lang="en-US" dirty="0"/>
              <a:t> </a:t>
            </a:r>
            <a:r>
              <a:rPr lang="en-US" dirty="0">
                <a:solidFill>
                  <a:schemeClr val="tx2"/>
                </a:solidFill>
                <a:latin typeface="+mn-lt"/>
              </a:rPr>
              <a:t>[</a:t>
            </a:r>
            <a:r>
              <a:rPr lang="en-US" i="1" dirty="0">
                <a:solidFill>
                  <a:schemeClr val="tx2"/>
                </a:solidFill>
                <a:latin typeface="+mn-lt"/>
              </a:rPr>
              <a:t>EIA, Trends in lighting in commercial buildings, Report, 2017</a:t>
            </a:r>
            <a:r>
              <a:rPr lang="en-US" dirty="0">
                <a:solidFill>
                  <a:schemeClr val="tx2"/>
                </a:solidFill>
                <a:latin typeface="+mn-lt"/>
              </a:rPr>
              <a:t>]</a:t>
            </a:r>
            <a:endParaRPr lang="el-GR" dirty="0">
              <a:solidFill>
                <a:schemeClr val="tx2"/>
              </a:solidFill>
              <a:latin typeface="+mn-lt"/>
            </a:endParaRPr>
          </a:p>
          <a:p>
            <a:pPr marL="342900" indent="-342900">
              <a:spcAft>
                <a:spcPts val="600"/>
              </a:spcAft>
              <a:buFont typeface="Arial" panose="020B0604020202020204" pitchFamily="34" charset="0"/>
              <a:buChar char="•"/>
            </a:pPr>
            <a:r>
              <a:rPr lang="el-GR" dirty="0">
                <a:latin typeface="+mn-lt"/>
              </a:rPr>
              <a:t>Σε κτίρια γραφείων, η ενεργειακή συμπεριφορά των χρηστών διαμορφώνει τη ζητούμενη ενέργεια σε ποσοστό άνω του 30%</a:t>
            </a:r>
            <a:r>
              <a:rPr lang="el-GR" dirty="0"/>
              <a:t>.</a:t>
            </a:r>
            <a:r>
              <a:rPr lang="en-US" dirty="0">
                <a:latin typeface="+mn-lt"/>
              </a:rPr>
              <a:t> </a:t>
            </a:r>
            <a:r>
              <a:rPr lang="en-US" dirty="0">
                <a:solidFill>
                  <a:schemeClr val="tx2"/>
                </a:solidFill>
                <a:latin typeface="+mn-lt"/>
              </a:rPr>
              <a:t>[</a:t>
            </a:r>
            <a:r>
              <a:rPr lang="sv-SE" i="1" dirty="0">
                <a:solidFill>
                  <a:schemeClr val="tx2"/>
                </a:solidFill>
                <a:latin typeface="+mn-lt"/>
              </a:rPr>
              <a:t>J. Zhao, B. Lasternas, 2014</a:t>
            </a:r>
            <a:r>
              <a:rPr lang="en-US" dirty="0">
                <a:solidFill>
                  <a:schemeClr val="tx2"/>
                </a:solidFill>
                <a:latin typeface="+mn-lt"/>
              </a:rPr>
              <a:t>]</a:t>
            </a:r>
            <a:r>
              <a:rPr lang="el-GR" dirty="0"/>
              <a:t>.</a:t>
            </a:r>
            <a:endParaRPr lang="el-GR" dirty="0">
              <a:solidFill>
                <a:schemeClr val="tx2"/>
              </a:solidFill>
              <a:latin typeface="+mn-lt"/>
            </a:endParaRPr>
          </a:p>
          <a:p>
            <a:pPr marL="342900" indent="-342900">
              <a:spcAft>
                <a:spcPts val="600"/>
              </a:spcAft>
              <a:buFont typeface="Arial" panose="020B0604020202020204" pitchFamily="34" charset="0"/>
              <a:buChar char="•"/>
            </a:pPr>
            <a:endParaRPr lang="en-US" dirty="0">
              <a:latin typeface="+mn-lt"/>
            </a:endParaRPr>
          </a:p>
        </p:txBody>
      </p:sp>
      <p:sp>
        <p:nvSpPr>
          <p:cNvPr id="12" name="Rectangle 11"/>
          <p:cNvSpPr/>
          <p:nvPr/>
        </p:nvSpPr>
        <p:spPr>
          <a:xfrm>
            <a:off x="4784177" y="1722121"/>
            <a:ext cx="3978823" cy="369332"/>
          </a:xfrm>
          <a:prstGeom prst="rect">
            <a:avLst/>
          </a:prstGeom>
        </p:spPr>
        <p:txBody>
          <a:bodyPr wrap="square">
            <a:spAutoFit/>
          </a:bodyPr>
          <a:lstStyle/>
          <a:p>
            <a:r>
              <a:rPr lang="el-GR" b="1" dirty="0">
                <a:latin typeface="+mn-lt"/>
              </a:rPr>
              <a:t>Προηγμένα συστήματα φωτισμού:</a:t>
            </a:r>
            <a:endParaRPr lang="en-US" b="1" dirty="0">
              <a:latin typeface="+mn-lt"/>
            </a:endParaRPr>
          </a:p>
        </p:txBody>
      </p:sp>
      <p:graphicFrame>
        <p:nvGraphicFramePr>
          <p:cNvPr id="3" name="Diagram 2"/>
          <p:cNvGraphicFramePr/>
          <p:nvPr>
            <p:extLst>
              <p:ext uri="{D42A27DB-BD31-4B8C-83A1-F6EECF244321}">
                <p14:modId xmlns:p14="http://schemas.microsoft.com/office/powerpoint/2010/main" val="4255070495"/>
              </p:ext>
            </p:extLst>
          </p:nvPr>
        </p:nvGraphicFramePr>
        <p:xfrm>
          <a:off x="4784177" y="2590800"/>
          <a:ext cx="3877670" cy="2561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8191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Παράδειγμα Εφαρμογής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1" name="Rectangle 20"/>
          <p:cNvSpPr/>
          <p:nvPr/>
        </p:nvSpPr>
        <p:spPr>
          <a:xfrm>
            <a:off x="561093" y="5703865"/>
            <a:ext cx="3137279" cy="584775"/>
          </a:xfrm>
          <a:prstGeom prst="rect">
            <a:avLst/>
          </a:prstGeom>
        </p:spPr>
        <p:txBody>
          <a:bodyPr wrap="square">
            <a:spAutoFit/>
          </a:bodyPr>
          <a:lstStyle/>
          <a:p>
            <a:pPr indent="215900" algn="ctr">
              <a:spcAft>
                <a:spcPts val="1000"/>
              </a:spcAft>
            </a:pPr>
            <a:r>
              <a:rPr lang="el-GR" sz="1600" dirty="0">
                <a:latin typeface="+mn-lt"/>
                <a:ea typeface="Calibri" panose="020F0502020204030204" pitchFamily="34" charset="0"/>
                <a:cs typeface="Times New Roman" panose="02020603050405020304" pitchFamily="18" charset="0"/>
              </a:rPr>
              <a:t>Άνοιγμα του τεχνητού φωτισμού για τους τρεις Χρήστες</a:t>
            </a:r>
            <a:endParaRPr lang="el-GR" sz="1600" dirty="0">
              <a:effectLst/>
              <a:latin typeface="+mn-lt"/>
              <a:ea typeface="Calibri" panose="020F0502020204030204" pitchFamily="34" charset="0"/>
              <a:cs typeface="Times New Roman" panose="02020603050405020304" pitchFamily="18" charset="0"/>
            </a:endParaRPr>
          </a:p>
        </p:txBody>
      </p:sp>
      <p:sp>
        <p:nvSpPr>
          <p:cNvPr id="22" name="Rectangle 21"/>
          <p:cNvSpPr/>
          <p:nvPr/>
        </p:nvSpPr>
        <p:spPr>
          <a:xfrm>
            <a:off x="4718943" y="5740431"/>
            <a:ext cx="3886200" cy="584775"/>
          </a:xfrm>
          <a:prstGeom prst="rect">
            <a:avLst/>
          </a:prstGeom>
        </p:spPr>
        <p:txBody>
          <a:bodyPr wrap="square">
            <a:spAutoFit/>
          </a:bodyPr>
          <a:lstStyle/>
          <a:p>
            <a:pPr indent="215900" algn="ctr">
              <a:spcAft>
                <a:spcPts val="1000"/>
              </a:spcAft>
            </a:pPr>
            <a:r>
              <a:rPr lang="el-GR" sz="1600" dirty="0">
                <a:latin typeface="+mn-lt"/>
                <a:ea typeface="Calibri" panose="020F0502020204030204" pitchFamily="34" charset="0"/>
                <a:cs typeface="Times New Roman" panose="02020603050405020304" pitchFamily="18" charset="0"/>
              </a:rPr>
              <a:t>Κλείσιμο των περσίδων για τους τρεις Χρήστες</a:t>
            </a:r>
            <a:endParaRPr lang="el-GR" sz="1600" dirty="0">
              <a:effectLst/>
              <a:latin typeface="+mn-lt"/>
              <a:ea typeface="Calibri" panose="020F0502020204030204" pitchFamily="34" charset="0"/>
              <a:cs typeface="Times New Roman" panose="02020603050405020304" pitchFamily="18" charset="0"/>
            </a:endParaRPr>
          </a:p>
        </p:txBody>
      </p:sp>
      <p:cxnSp>
        <p:nvCxnSpPr>
          <p:cNvPr id="13" name="Straight Connector 12"/>
          <p:cNvCxnSpPr/>
          <p:nvPr/>
        </p:nvCxnSpPr>
        <p:spPr>
          <a:xfrm>
            <a:off x="4419600" y="1562091"/>
            <a:ext cx="0" cy="493985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Εικόνα 13">
            <a:extLst>
              <a:ext uri="{FF2B5EF4-FFF2-40B4-BE49-F238E27FC236}">
                <a16:creationId xmlns:a16="http://schemas.microsoft.com/office/drawing/2014/main" xmlns="" id="{D9FC81A5-0C22-473A-AA5E-1933606A1F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65" y="1979306"/>
            <a:ext cx="4071809" cy="3210210"/>
          </a:xfrm>
          <a:prstGeom prst="rect">
            <a:avLst/>
          </a:prstGeom>
          <a:noFill/>
          <a:ln>
            <a:noFill/>
          </a:ln>
        </p:spPr>
      </p:pic>
      <p:pic>
        <p:nvPicPr>
          <p:cNvPr id="16" name="Εικόνα 15">
            <a:extLst>
              <a:ext uri="{FF2B5EF4-FFF2-40B4-BE49-F238E27FC236}">
                <a16:creationId xmlns:a16="http://schemas.microsoft.com/office/drawing/2014/main" xmlns="" id="{0CE482CB-FFB5-44B6-B93F-63D981C2D6E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005739"/>
            <a:ext cx="4465952" cy="3157343"/>
          </a:xfrm>
          <a:prstGeom prst="rect">
            <a:avLst/>
          </a:prstGeom>
          <a:noFill/>
          <a:ln>
            <a:noFill/>
          </a:ln>
        </p:spPr>
      </p:pic>
    </p:spTree>
    <p:extLst>
      <p:ext uri="{BB962C8B-B14F-4D97-AF65-F5344CB8AC3E}">
        <p14:creationId xmlns:p14="http://schemas.microsoft.com/office/powerpoint/2010/main" val="36613464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667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Καθυστέρηση Δράσης και Σωρευτική Έκθεση</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31</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6" name="Rectangle 5"/>
          <p:cNvSpPr/>
          <p:nvPr/>
        </p:nvSpPr>
        <p:spPr>
          <a:xfrm>
            <a:off x="266700" y="1600200"/>
            <a:ext cx="8572500" cy="1200329"/>
          </a:xfrm>
          <a:prstGeom prst="rect">
            <a:avLst/>
          </a:prstGeom>
        </p:spPr>
        <p:txBody>
          <a:bodyPr wrap="square">
            <a:spAutoFit/>
          </a:bodyPr>
          <a:lstStyle/>
          <a:p>
            <a:r>
              <a:rPr lang="el-GR" dirty="0">
                <a:latin typeface="+mn-lt"/>
              </a:rPr>
              <a:t>Υπάρχουν περιπτώσεις για τις οποίες ο χρήστης δεν έκανε την αναμενόμενη δράση, π.χ. να κλείσει τις περσίδες σε μια υψηλή τιμή έντασης φωτισμού </a:t>
            </a:r>
            <a:r>
              <a:rPr lang="el-GR" i="1" dirty="0" err="1">
                <a:latin typeface="+mn-lt"/>
              </a:rPr>
              <a:t>Ε</a:t>
            </a:r>
            <a:r>
              <a:rPr lang="el-GR" i="1" baseline="-25000" dirty="0" err="1">
                <a:latin typeface="+mn-lt"/>
              </a:rPr>
              <a:t>i</a:t>
            </a:r>
            <a:r>
              <a:rPr lang="el-GR" baseline="-25000" dirty="0">
                <a:latin typeface="+mn-lt"/>
              </a:rPr>
              <a:t> </a:t>
            </a:r>
            <a:r>
              <a:rPr lang="el-GR" dirty="0">
                <a:latin typeface="+mn-lt"/>
              </a:rPr>
              <a:t>, αλλά προέβη στη δράση αυτή λίγο </a:t>
            </a:r>
            <a:r>
              <a:rPr lang="el-GR" dirty="0">
                <a:solidFill>
                  <a:schemeClr val="accent2"/>
                </a:solidFill>
                <a:latin typeface="+mn-lt"/>
              </a:rPr>
              <a:t>αργότερα</a:t>
            </a:r>
            <a:r>
              <a:rPr lang="el-GR" dirty="0">
                <a:latin typeface="+mn-lt"/>
              </a:rPr>
              <a:t> σε μια χαμηλότερη τιμή έντασης φωτισμού </a:t>
            </a:r>
            <a:r>
              <a:rPr lang="el-GR" i="1" dirty="0" err="1">
                <a:latin typeface="+mn-lt"/>
              </a:rPr>
              <a:t>Ε</a:t>
            </a:r>
            <a:r>
              <a:rPr lang="el-GR" i="1" baseline="-25000" dirty="0" err="1">
                <a:latin typeface="+mn-lt"/>
              </a:rPr>
              <a:t>ev</a:t>
            </a:r>
            <a:r>
              <a:rPr lang="el-GR" dirty="0">
                <a:latin typeface="+mn-lt"/>
              </a:rPr>
              <a:t>, μπορεί δηλαδή να θεωρηθεί ότι έδρασε με κάποια </a:t>
            </a:r>
            <a:r>
              <a:rPr lang="el-GR" dirty="0">
                <a:solidFill>
                  <a:schemeClr val="accent2"/>
                </a:solidFill>
                <a:latin typeface="+mn-lt"/>
              </a:rPr>
              <a:t>καθυστέρηση</a:t>
            </a:r>
            <a:r>
              <a:rPr lang="el-GR" dirty="0">
                <a:latin typeface="+mn-lt"/>
              </a:rPr>
              <a:t>. </a:t>
            </a:r>
          </a:p>
        </p:txBody>
      </p:sp>
      <p:sp>
        <p:nvSpPr>
          <p:cNvPr id="8" name="Rectangle 7"/>
          <p:cNvSpPr/>
          <p:nvPr/>
        </p:nvSpPr>
        <p:spPr>
          <a:xfrm>
            <a:off x="266700" y="3069600"/>
            <a:ext cx="3467100" cy="2308324"/>
          </a:xfrm>
          <a:prstGeom prst="rect">
            <a:avLst/>
          </a:prstGeom>
        </p:spPr>
        <p:txBody>
          <a:bodyPr wrap="square">
            <a:spAutoFit/>
          </a:bodyPr>
          <a:lstStyle/>
          <a:p>
            <a:r>
              <a:rPr lang="el-GR" dirty="0">
                <a:latin typeface="+mn-lt"/>
              </a:rPr>
              <a:t>Σε κάθε δράση του χρήστη αντιστοιχίζεται μια εκτιμώμενη τιμή για την </a:t>
            </a:r>
            <a:r>
              <a:rPr lang="el-GR" u="sng" dirty="0">
                <a:latin typeface="+mn-lt"/>
              </a:rPr>
              <a:t>καθυστέρηση δράσης</a:t>
            </a:r>
            <a:r>
              <a:rPr lang="el-GR" dirty="0">
                <a:latin typeface="+mn-lt"/>
              </a:rPr>
              <a:t>, </a:t>
            </a:r>
            <a:r>
              <a:rPr lang="el-GR" dirty="0">
                <a:latin typeface="Calibri" panose="020F0502020204030204" pitchFamily="34" charset="0"/>
                <a:ea typeface="Calibri" panose="020F0502020204030204" pitchFamily="34" charset="0"/>
                <a:cs typeface="Times New Roman" panose="02020603050405020304" pitchFamily="18" charset="0"/>
              </a:rPr>
              <a:t>Δ</a:t>
            </a:r>
            <a:r>
              <a:rPr lang="en-US" i="1" dirty="0" err="1">
                <a:latin typeface="Calibri" panose="020F0502020204030204" pitchFamily="34" charset="0"/>
                <a:ea typeface="Calibri" panose="020F0502020204030204" pitchFamily="34" charset="0"/>
                <a:cs typeface="Times New Roman" panose="02020603050405020304" pitchFamily="18" charset="0"/>
              </a:rPr>
              <a:t>t</a:t>
            </a:r>
            <a:r>
              <a:rPr lang="en-US" baseline="-25000" dirty="0" err="1">
                <a:latin typeface="Calibri" panose="020F0502020204030204" pitchFamily="34" charset="0"/>
                <a:ea typeface="Calibri" panose="020F0502020204030204" pitchFamily="34" charset="0"/>
                <a:cs typeface="Times New Roman" panose="02020603050405020304" pitchFamily="18" charset="0"/>
              </a:rPr>
              <a:t>U</a:t>
            </a:r>
            <a:r>
              <a:rPr lang="el-GR" dirty="0">
                <a:latin typeface="Calibri" panose="020F0502020204030204" pitchFamily="34" charset="0"/>
              </a:rPr>
              <a:t> </a:t>
            </a:r>
            <a:r>
              <a:rPr lang="el-GR" dirty="0">
                <a:latin typeface="+mn-lt"/>
              </a:rPr>
              <a:t>(</a:t>
            </a:r>
            <a:r>
              <a:rPr lang="el-GR" dirty="0" err="1">
                <a:latin typeface="+mn-lt"/>
              </a:rPr>
              <a:t>user</a:t>
            </a:r>
            <a:r>
              <a:rPr lang="el-GR" dirty="0">
                <a:latin typeface="+mn-lt"/>
              </a:rPr>
              <a:t> </a:t>
            </a:r>
            <a:r>
              <a:rPr lang="el-GR" dirty="0" err="1">
                <a:latin typeface="+mn-lt"/>
              </a:rPr>
              <a:t>delay</a:t>
            </a:r>
            <a:r>
              <a:rPr lang="el-GR" dirty="0">
                <a:latin typeface="+mn-lt"/>
              </a:rPr>
              <a:t>) καθώς και μία τιμή για την </a:t>
            </a:r>
            <a:r>
              <a:rPr lang="el-GR" u="sng" dirty="0">
                <a:latin typeface="+mn-lt"/>
              </a:rPr>
              <a:t>σωρευτική έκθεση</a:t>
            </a:r>
            <a:r>
              <a:rPr lang="el-GR" dirty="0">
                <a:latin typeface="+mn-lt"/>
              </a:rPr>
              <a:t> του χρήστη, </a:t>
            </a:r>
            <a:r>
              <a:rPr lang="en-US" i="1" dirty="0">
                <a:latin typeface="Calibri" panose="020F0502020204030204" pitchFamily="34" charset="0"/>
                <a:ea typeface="Calibri" panose="020F0502020204030204" pitchFamily="34" charset="0"/>
                <a:cs typeface="Times New Roman" panose="02020603050405020304" pitchFamily="18" charset="0"/>
              </a:rPr>
              <a:t>EXP</a:t>
            </a:r>
            <a:r>
              <a:rPr lang="en-US" baseline="-25000" dirty="0">
                <a:latin typeface="Calibri" panose="020F0502020204030204" pitchFamily="34" charset="0"/>
                <a:ea typeface="Calibri" panose="020F0502020204030204" pitchFamily="34" charset="0"/>
                <a:cs typeface="Times New Roman" panose="02020603050405020304" pitchFamily="18" charset="0"/>
              </a:rPr>
              <a:t>U</a:t>
            </a:r>
            <a:r>
              <a:rPr lang="el-GR" dirty="0">
                <a:latin typeface="+mn-lt"/>
              </a:rPr>
              <a:t> (</a:t>
            </a:r>
            <a:r>
              <a:rPr lang="el-GR" dirty="0" err="1">
                <a:latin typeface="+mn-lt"/>
              </a:rPr>
              <a:t>user</a:t>
            </a:r>
            <a:r>
              <a:rPr lang="el-GR" dirty="0">
                <a:latin typeface="+mn-lt"/>
              </a:rPr>
              <a:t> </a:t>
            </a:r>
            <a:r>
              <a:rPr lang="el-GR" dirty="0" err="1">
                <a:latin typeface="+mn-lt"/>
              </a:rPr>
              <a:t>exposure</a:t>
            </a:r>
            <a:r>
              <a:rPr lang="el-GR" dirty="0">
                <a:latin typeface="+mn-lt"/>
              </a:rPr>
              <a:t>) για το χρονικό διάστημα ανάμεσα στις τιμές </a:t>
            </a:r>
            <a:r>
              <a:rPr lang="el-GR" i="1" dirty="0" err="1">
                <a:latin typeface="+mn-lt"/>
              </a:rPr>
              <a:t>Ε</a:t>
            </a:r>
            <a:r>
              <a:rPr lang="el-GR" i="1" baseline="-25000" dirty="0" err="1">
                <a:latin typeface="+mn-lt"/>
              </a:rPr>
              <a:t>i</a:t>
            </a:r>
            <a:r>
              <a:rPr lang="el-GR" dirty="0">
                <a:latin typeface="+mn-lt"/>
              </a:rPr>
              <a:t> και </a:t>
            </a:r>
            <a:r>
              <a:rPr lang="el-GR" i="1" dirty="0" err="1">
                <a:latin typeface="+mn-lt"/>
              </a:rPr>
              <a:t>Ε</a:t>
            </a:r>
            <a:r>
              <a:rPr lang="el-GR" i="1" baseline="-25000" dirty="0" err="1">
                <a:latin typeface="+mn-lt"/>
              </a:rPr>
              <a:t>ev</a:t>
            </a:r>
            <a:r>
              <a:rPr lang="el-GR" dirty="0">
                <a:latin typeface="+mn-lt"/>
              </a:rPr>
              <a:t>.</a:t>
            </a:r>
          </a:p>
        </p:txBody>
      </p:sp>
      <p:sp>
        <p:nvSpPr>
          <p:cNvPr id="14" name="Rectangle 7"/>
          <p:cNvSpPr/>
          <p:nvPr/>
        </p:nvSpPr>
        <p:spPr>
          <a:xfrm>
            <a:off x="4572000" y="5791200"/>
            <a:ext cx="3899793" cy="923330"/>
          </a:xfrm>
          <a:prstGeom prst="rect">
            <a:avLst/>
          </a:prstGeom>
        </p:spPr>
        <p:txBody>
          <a:bodyPr wrap="square">
            <a:spAutoFit/>
          </a:bodyPr>
          <a:lstStyle/>
          <a:p>
            <a:r>
              <a:rPr lang="el-GR" dirty="0">
                <a:solidFill>
                  <a:schemeClr val="accent1">
                    <a:lumMod val="75000"/>
                  </a:schemeClr>
                </a:solidFill>
                <a:latin typeface="+mn-lt"/>
              </a:rPr>
              <a:t>Συνθήκες Άνεσης ή Όχλησης </a:t>
            </a:r>
          </a:p>
          <a:p>
            <a:r>
              <a:rPr lang="el-GR" dirty="0">
                <a:latin typeface="+mn-lt"/>
              </a:rPr>
              <a:t>Μοντελοποίηση Χρήστη (Συνέπεια)</a:t>
            </a:r>
          </a:p>
          <a:p>
            <a:r>
              <a:rPr lang="el-GR" dirty="0">
                <a:latin typeface="+mn-lt"/>
              </a:rPr>
              <a:t>Μοντέλα Απόκρισης Ζήτησης</a:t>
            </a:r>
          </a:p>
        </p:txBody>
      </p:sp>
      <p:pic>
        <p:nvPicPr>
          <p:cNvPr id="16" name="Εικόνα 15">
            <a:extLst>
              <a:ext uri="{FF2B5EF4-FFF2-40B4-BE49-F238E27FC236}">
                <a16:creationId xmlns:a16="http://schemas.microsoft.com/office/drawing/2014/main" xmlns="" id="{0DEB7A74-A18D-44C2-9938-B58A4EEF9BE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3576" y="2906818"/>
            <a:ext cx="4161157" cy="2862322"/>
          </a:xfrm>
          <a:prstGeom prst="rect">
            <a:avLst/>
          </a:prstGeom>
          <a:noFill/>
          <a:ln>
            <a:noFill/>
          </a:ln>
        </p:spPr>
      </p:pic>
    </p:spTree>
    <p:extLst>
      <p:ext uri="{BB962C8B-B14F-4D97-AF65-F5344CB8AC3E}">
        <p14:creationId xmlns:p14="http://schemas.microsoft.com/office/powerpoint/2010/main" val="3630758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32</a:t>
            </a:fld>
            <a:endParaRPr lang="en-US" dirty="0"/>
          </a:p>
        </p:txBody>
      </p:sp>
      <p:sp>
        <p:nvSpPr>
          <p:cNvPr id="7" name="TextBox 6"/>
          <p:cNvSpPr txBox="1"/>
          <p:nvPr/>
        </p:nvSpPr>
        <p:spPr>
          <a:xfrm>
            <a:off x="228600" y="1600200"/>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dirty="0">
                <a:solidFill>
                  <a:schemeClr val="bg1">
                    <a:lumMod val="75000"/>
                  </a:schemeClr>
                </a:solidFill>
                <a:latin typeface="+mj-lt"/>
              </a:rPr>
              <a:t>Εισαγωγή</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Ανάλυση Μετρήσεων Εσωτερικής Έντασης Φωτισμού</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Μοντελοποίηση ουρανού – Συνιστώσες Ηλιακής Ακτινοβολίας</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Μοντελοποίηση Συμπεριφοράς</a:t>
            </a:r>
          </a:p>
          <a:p>
            <a:pPr marL="514350" indent="-514350">
              <a:buFont typeface="Wingdings" panose="05000000000000000000" pitchFamily="2" charset="2"/>
              <a:buChar char="§"/>
            </a:pPr>
            <a:r>
              <a:rPr lang="el-GR" sz="2000" b="1" dirty="0">
                <a:solidFill>
                  <a:schemeClr val="accent2"/>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dirty="0">
                <a:solidFill>
                  <a:schemeClr val="bg1">
                    <a:lumMod val="65000"/>
                  </a:schemeClr>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dirty="0">
                <a:solidFill>
                  <a:schemeClr val="bg1">
                    <a:lumMod val="65000"/>
                  </a:schemeClr>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Tree>
    <p:extLst>
      <p:ext uri="{BB962C8B-B14F-4D97-AF65-F5344CB8AC3E}">
        <p14:creationId xmlns:p14="http://schemas.microsoft.com/office/powerpoint/2010/main" val="3634850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Διαμόρφωση Δεδομένων ΤΝΔ</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33</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304800" y="1600200"/>
            <a:ext cx="8534400" cy="4770537"/>
          </a:xfrm>
          <a:prstGeom prst="rect">
            <a:avLst/>
          </a:prstGeom>
          <a:noFill/>
        </p:spPr>
        <p:txBody>
          <a:bodyPr wrap="square" rtlCol="0">
            <a:spAutoFit/>
          </a:bodyPr>
          <a:lstStyle/>
          <a:p>
            <a:r>
              <a:rPr lang="el-GR" b="1" dirty="0">
                <a:solidFill>
                  <a:schemeClr val="accent2"/>
                </a:solidFill>
                <a:latin typeface="Calibri" panose="020F0502020204030204" pitchFamily="34" charset="0"/>
              </a:rPr>
              <a:t>Γενικευμένο Μοντέλο </a:t>
            </a:r>
            <a:r>
              <a:rPr lang="el-GR" dirty="0">
                <a:latin typeface="Calibri" panose="020F0502020204030204" pitchFamily="34" charset="0"/>
              </a:rPr>
              <a:t>(εκπαιδευμένο για κάθε ώρα της ημέρας, εποχή του έτους, κατάσταση ουρανού, προσανατολισμό γραφείου, απόσταση θέσης εργασίας από τα παράθυρα)</a:t>
            </a:r>
          </a:p>
          <a:p>
            <a:endParaRPr lang="el-GR" dirty="0">
              <a:latin typeface="Calibri" panose="020F0502020204030204" pitchFamily="34" charset="0"/>
            </a:endParaRPr>
          </a:p>
          <a:p>
            <a:r>
              <a:rPr lang="el-GR" dirty="0" smtClean="0">
                <a:solidFill>
                  <a:schemeClr val="accent2"/>
                </a:solidFill>
                <a:latin typeface="Calibri" panose="020F0502020204030204" pitchFamily="34" charset="0"/>
              </a:rPr>
              <a:t>Δεδομένα μετρήσεων:</a:t>
            </a:r>
            <a:endParaRPr lang="en-US" dirty="0" smtClean="0">
              <a:solidFill>
                <a:schemeClr val="accent2"/>
              </a:solidFill>
              <a:latin typeface="Calibri" panose="020F0502020204030204" pitchFamily="34" charset="0"/>
            </a:endParaRPr>
          </a:p>
          <a:p>
            <a:pPr marL="0" lvl="1"/>
            <a:r>
              <a:rPr lang="el-GR" sz="1600" dirty="0" smtClean="0">
                <a:latin typeface="Calibri" panose="020F0502020204030204" pitchFamily="34" charset="0"/>
              </a:rPr>
              <a:t>        Διαχωρισμός </a:t>
            </a:r>
            <a:r>
              <a:rPr lang="el-GR" sz="1600" dirty="0">
                <a:latin typeface="Calibri" panose="020F0502020204030204" pitchFamily="34" charset="0"/>
              </a:rPr>
              <a:t>δεδομένων </a:t>
            </a:r>
            <a:r>
              <a:rPr lang="el-GR" sz="1600" dirty="0" smtClean="0">
                <a:latin typeface="Calibri" panose="020F0502020204030204" pitchFamily="34" charset="0"/>
              </a:rPr>
              <a:t>με </a:t>
            </a:r>
            <a:r>
              <a:rPr lang="el-GR" sz="1600" dirty="0">
                <a:latin typeface="Calibri" panose="020F0502020204030204" pitchFamily="34" charset="0"/>
              </a:rPr>
              <a:t>βάση την κατάσταση των περσίδων και του τεχνητού φωτισμού</a:t>
            </a:r>
          </a:p>
          <a:p>
            <a:r>
              <a:rPr lang="el-GR" dirty="0" smtClean="0">
                <a:solidFill>
                  <a:schemeClr val="accent2"/>
                </a:solidFill>
                <a:latin typeface="Calibri" panose="020F0502020204030204" pitchFamily="34" charset="0"/>
              </a:rPr>
              <a:t>Π</a:t>
            </a:r>
            <a:r>
              <a:rPr lang="el-GR" dirty="0" smtClean="0">
                <a:solidFill>
                  <a:schemeClr val="accent2"/>
                </a:solidFill>
                <a:latin typeface="Calibri" panose="020F0502020204030204" pitchFamily="34" charset="0"/>
              </a:rPr>
              <a:t>ροσομοιώσεις </a:t>
            </a:r>
            <a:r>
              <a:rPr lang="el-GR" dirty="0">
                <a:solidFill>
                  <a:schemeClr val="accent2"/>
                </a:solidFill>
                <a:latin typeface="Calibri" panose="020F0502020204030204" pitchFamily="34" charset="0"/>
              </a:rPr>
              <a:t>(</a:t>
            </a:r>
            <a:r>
              <a:rPr lang="en-US" dirty="0" err="1">
                <a:solidFill>
                  <a:schemeClr val="accent2"/>
                </a:solidFill>
                <a:latin typeface="Calibri" panose="020F0502020204030204" pitchFamily="34" charset="0"/>
              </a:rPr>
              <a:t>Dialux</a:t>
            </a:r>
            <a:r>
              <a:rPr lang="en-US" dirty="0" smtClean="0">
                <a:solidFill>
                  <a:schemeClr val="accent2"/>
                </a:solidFill>
                <a:latin typeface="Calibri" panose="020F0502020204030204" pitchFamily="34" charset="0"/>
              </a:rPr>
              <a:t>)</a:t>
            </a:r>
            <a:r>
              <a:rPr lang="el-GR" dirty="0" smtClean="0">
                <a:solidFill>
                  <a:schemeClr val="accent2"/>
                </a:solidFill>
                <a:latin typeface="Calibri" panose="020F0502020204030204" pitchFamily="34" charset="0"/>
              </a:rPr>
              <a:t>:</a:t>
            </a:r>
            <a:endParaRPr lang="el-GR" dirty="0">
              <a:solidFill>
                <a:schemeClr val="accent2"/>
              </a:solidFill>
              <a:latin typeface="Calibri" panose="020F0502020204030204" pitchFamily="34" charset="0"/>
            </a:endParaRPr>
          </a:p>
          <a:p>
            <a:pPr marL="355600" indent="-355600"/>
            <a:r>
              <a:rPr lang="el-GR" dirty="0" smtClean="0">
                <a:latin typeface="Calibri" panose="020F0502020204030204" pitchFamily="34" charset="0"/>
              </a:rPr>
              <a:t>       </a:t>
            </a:r>
            <a:r>
              <a:rPr lang="el-GR" sz="1600" dirty="0" smtClean="0">
                <a:latin typeface="Calibri" panose="020F0502020204030204" pitchFamily="34" charset="0"/>
              </a:rPr>
              <a:t>Για να </a:t>
            </a:r>
            <a:r>
              <a:rPr lang="el-GR" sz="1600" dirty="0">
                <a:latin typeface="Calibri" panose="020F0502020204030204" pitchFamily="34" charset="0"/>
              </a:rPr>
              <a:t>καλυφθούν οι περιπτώσεις διαφορετικού προσανατολισμού, απόστασης από τα παράθυρα και χρήσης </a:t>
            </a:r>
            <a:r>
              <a:rPr lang="el-GR" sz="1600" dirty="0" smtClean="0">
                <a:latin typeface="Calibri" panose="020F0502020204030204" pitchFamily="34" charset="0"/>
              </a:rPr>
              <a:t>περσίδων</a:t>
            </a:r>
          </a:p>
          <a:p>
            <a:endParaRPr lang="el-GR" dirty="0">
              <a:latin typeface="Calibri" panose="020F0502020204030204" pitchFamily="34" charset="0"/>
            </a:endParaRPr>
          </a:p>
          <a:p>
            <a:r>
              <a:rPr lang="el-GR" dirty="0" smtClean="0">
                <a:latin typeface="Calibri" panose="020F0502020204030204" pitchFamily="34" charset="0"/>
              </a:rPr>
              <a:t>Δημιουργία </a:t>
            </a:r>
            <a:r>
              <a:rPr lang="el-GR" dirty="0">
                <a:latin typeface="Calibri" panose="020F0502020204030204" pitchFamily="34" charset="0"/>
              </a:rPr>
              <a:t>ζευγών εισόδων – </a:t>
            </a:r>
            <a:r>
              <a:rPr lang="el-GR" dirty="0" smtClean="0">
                <a:latin typeface="Calibri" panose="020F0502020204030204" pitchFamily="34" charset="0"/>
              </a:rPr>
              <a:t>εξόδων (προτύπων) </a:t>
            </a:r>
            <a:r>
              <a:rPr lang="el-GR" dirty="0">
                <a:latin typeface="Calibri" panose="020F0502020204030204" pitchFamily="34" charset="0"/>
              </a:rPr>
              <a:t>για όλες τις περιπτώσεις</a:t>
            </a:r>
          </a:p>
          <a:p>
            <a:pPr marL="285750" indent="-285750">
              <a:buFont typeface="Arial" panose="020B0604020202020204" pitchFamily="34" charset="0"/>
              <a:buChar char="•"/>
            </a:pPr>
            <a:endParaRPr lang="en-US" dirty="0">
              <a:latin typeface="Calibri" panose="020F0502020204030204" pitchFamily="34" charset="0"/>
            </a:endParaRPr>
          </a:p>
          <a:p>
            <a:r>
              <a:rPr lang="el-GR" dirty="0">
                <a:latin typeface="Calibri" panose="020F0502020204030204" pitchFamily="34" charset="0"/>
              </a:rPr>
              <a:t>Πρόβλεψη:</a:t>
            </a:r>
          </a:p>
          <a:p>
            <a:pPr marL="285750" indent="-285750">
              <a:buFont typeface="Arial" panose="020B0604020202020204" pitchFamily="34" charset="0"/>
              <a:buChar char="•"/>
            </a:pPr>
            <a:r>
              <a:rPr lang="el-GR" dirty="0">
                <a:solidFill>
                  <a:schemeClr val="accent2"/>
                </a:solidFill>
                <a:latin typeface="Calibri" panose="020F0502020204030204" pitchFamily="34" charset="0"/>
              </a:rPr>
              <a:t>Φυσικής Έντασης Φωτισμού </a:t>
            </a:r>
            <a:r>
              <a:rPr lang="el-GR" dirty="0">
                <a:latin typeface="Calibri" panose="020F0502020204030204" pitchFamily="34" charset="0"/>
              </a:rPr>
              <a:t>στην επιφάνεια εργασίας με ανοικτές και με κλειστές περσίδες </a:t>
            </a:r>
          </a:p>
          <a:p>
            <a:pPr marL="285750" indent="-285750">
              <a:buFont typeface="Arial" panose="020B0604020202020204" pitchFamily="34" charset="0"/>
              <a:buChar char="•"/>
            </a:pPr>
            <a:r>
              <a:rPr lang="el-GR" dirty="0">
                <a:solidFill>
                  <a:schemeClr val="accent2"/>
                </a:solidFill>
                <a:latin typeface="Calibri" panose="020F0502020204030204" pitchFamily="34" charset="0"/>
              </a:rPr>
              <a:t>Πιθανοτήτων δράσεων </a:t>
            </a:r>
            <a:r>
              <a:rPr lang="el-GR" dirty="0">
                <a:latin typeface="Calibri" panose="020F0502020204030204" pitchFamily="34" charset="0"/>
              </a:rPr>
              <a:t>του κάθε χρήστη, για χρήση του τεχνητού φωτισμού και των περσίδων </a:t>
            </a:r>
          </a:p>
        </p:txBody>
      </p:sp>
    </p:spTree>
    <p:extLst>
      <p:ext uri="{BB962C8B-B14F-4D97-AF65-F5344CB8AC3E}">
        <p14:creationId xmlns:p14="http://schemas.microsoft.com/office/powerpoint/2010/main" val="2559454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Χρήση Τεχνητών Νευρωνικών Δικτύων (ΤΝΔ)</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34</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304800" y="1600200"/>
            <a:ext cx="8534400" cy="3416320"/>
          </a:xfrm>
          <a:prstGeom prst="rect">
            <a:avLst/>
          </a:prstGeom>
          <a:noFill/>
        </p:spPr>
        <p:txBody>
          <a:bodyPr wrap="square" rtlCol="0">
            <a:spAutoFit/>
          </a:bodyPr>
          <a:lstStyle/>
          <a:p>
            <a:r>
              <a:rPr lang="el-GR" dirty="0">
                <a:latin typeface="Calibri" panose="020F0502020204030204" pitchFamily="34" charset="0"/>
              </a:rPr>
              <a:t>Σύνθετο Πρόβλημα: Ταυτόχρονη εκτίμηση πολλών διαφορετικών μεταβλητών</a:t>
            </a:r>
          </a:p>
          <a:p>
            <a:pPr marL="285750" indent="-285750">
              <a:buFont typeface="Arial" panose="020B0604020202020204" pitchFamily="34" charset="0"/>
              <a:buChar char="•"/>
            </a:pPr>
            <a:endParaRPr lang="el-GR" dirty="0">
              <a:latin typeface="Calibri" panose="020F0502020204030204" pitchFamily="34" charset="0"/>
            </a:endParaRPr>
          </a:p>
          <a:p>
            <a:r>
              <a:rPr lang="el-GR" dirty="0">
                <a:latin typeface="Calibri" panose="020F0502020204030204" pitchFamily="34" charset="0"/>
              </a:rPr>
              <a:t>Τα ΤΝΔ έχουν χρησιμοποιηθεί ευρέως σε ενεργειακές προσομοιώσεις όπου απαιτείται η συνεκτίμηση μη γραμμικών ή στοχαστικών μεγεθών.</a:t>
            </a:r>
          </a:p>
          <a:p>
            <a:pPr marL="285750" indent="-285750">
              <a:buFont typeface="Arial" panose="020B0604020202020204" pitchFamily="34" charset="0"/>
              <a:buChar char="•"/>
            </a:pPr>
            <a:r>
              <a:rPr lang="el-GR" dirty="0">
                <a:latin typeface="Calibri" panose="020F0502020204030204" pitchFamily="34" charset="0"/>
              </a:rPr>
              <a:t>Κατά τη διαδικασία της εκπαίδευσης έχουν τη δυνατότητα να αφομοιώνουν μεγάλο όγκο δεδομένων, να γενικεύουν, ακόμα και να ανακτούν πληροφορία από μερικώς ελλιπή ή λανθασμένα δεδομένα.</a:t>
            </a:r>
          </a:p>
          <a:p>
            <a:pPr marL="285750" indent="-285750">
              <a:buFont typeface="Arial" panose="020B0604020202020204" pitchFamily="34" charset="0"/>
              <a:buChar char="•"/>
            </a:pPr>
            <a:r>
              <a:rPr lang="el-GR" dirty="0">
                <a:latin typeface="Calibri" panose="020F0502020204030204" pitchFamily="34" charset="0"/>
              </a:rPr>
              <a:t>Χρησιμοποιήθηκε ένα </a:t>
            </a:r>
            <a:r>
              <a:rPr lang="en-US" dirty="0">
                <a:latin typeface="Calibri" panose="020F0502020204030204" pitchFamily="34" charset="0"/>
              </a:rPr>
              <a:t>Feed-Forward </a:t>
            </a:r>
            <a:r>
              <a:rPr lang="el-GR" dirty="0">
                <a:latin typeface="Calibri" panose="020F0502020204030204" pitchFamily="34" charset="0"/>
              </a:rPr>
              <a:t>ΤΝΔ με </a:t>
            </a:r>
            <a:r>
              <a:rPr lang="en-US" dirty="0">
                <a:latin typeface="Calibri" panose="020F0502020204030204" pitchFamily="34" charset="0"/>
              </a:rPr>
              <a:t>Back-Propagation</a:t>
            </a:r>
            <a:r>
              <a:rPr lang="el-GR" dirty="0">
                <a:latin typeface="Calibri" panose="020F0502020204030204" pitchFamily="34" charset="0"/>
              </a:rPr>
              <a:t>.</a:t>
            </a:r>
            <a:endParaRPr lang="en-US"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Δημιουργήθηκαν διανύσματα Εισόδων-Εξόδων (Πρότυπα).</a:t>
            </a:r>
          </a:p>
          <a:p>
            <a:pPr marL="285750" indent="-285750">
              <a:buFont typeface="Arial" panose="020B0604020202020204" pitchFamily="34" charset="0"/>
              <a:buChar char="•"/>
            </a:pPr>
            <a:r>
              <a:rPr lang="el-GR" dirty="0">
                <a:latin typeface="Calibri" panose="020F0502020204030204" pitchFamily="34" charset="0"/>
              </a:rPr>
              <a:t>Σύνολα Προτύπων για Εκπαίδευση (50%), Επαλήθευση (17%) και Ενθύμηση (33%)</a:t>
            </a:r>
          </a:p>
          <a:p>
            <a:r>
              <a:rPr lang="el-GR" dirty="0">
                <a:latin typeface="Calibri" panose="020F0502020204030204" pitchFamily="34" charset="0"/>
              </a:rPr>
              <a:t>     (στατιστικά ομοιόμορφα)</a:t>
            </a:r>
          </a:p>
          <a:p>
            <a:endParaRPr lang="el-GR" dirty="0">
              <a:latin typeface="Calibri" panose="020F0502020204030204" pitchFamily="34" charset="0"/>
            </a:endParaRPr>
          </a:p>
        </p:txBody>
      </p:sp>
      <p:pic>
        <p:nvPicPr>
          <p:cNvPr id="4098" name="Picture 2" descr="What is a Neural Network? - Databri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1" y="4636492"/>
            <a:ext cx="3619500" cy="214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584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1</a:t>
            </a:r>
            <a:r>
              <a:rPr lang="el-GR" sz="3200" b="1" baseline="30000" dirty="0">
                <a:solidFill>
                  <a:schemeClr val="tx2"/>
                </a:solidFill>
                <a:latin typeface="Calibri" panose="020F0502020204030204" pitchFamily="34" charset="0"/>
              </a:rPr>
              <a:t>ο</a:t>
            </a:r>
            <a:r>
              <a:rPr lang="el-GR" sz="3200" b="1" dirty="0">
                <a:solidFill>
                  <a:schemeClr val="tx2"/>
                </a:solidFill>
                <a:latin typeface="Calibri" panose="020F0502020204030204" pitchFamily="34" charset="0"/>
              </a:rPr>
              <a:t> Μοντέλο Πρόβλεψης – Είσοδοι και Έξοδοι</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35</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304800" y="1600200"/>
            <a:ext cx="8610600" cy="646331"/>
          </a:xfrm>
          <a:prstGeom prst="rect">
            <a:avLst/>
          </a:prstGeom>
          <a:noFill/>
        </p:spPr>
        <p:txBody>
          <a:bodyPr wrap="square" rtlCol="0">
            <a:spAutoFit/>
          </a:bodyPr>
          <a:lstStyle/>
          <a:p>
            <a:r>
              <a:rPr lang="el-GR" dirty="0">
                <a:latin typeface="Calibri" panose="020F0502020204030204" pitchFamily="34" charset="0"/>
              </a:rPr>
              <a:t>Ο σκοπός του μοντέλου αυτού είναι να προβλέπει για κάθε ώρα της ημέρας </a:t>
            </a:r>
            <a:r>
              <a:rPr lang="el-GR" b="1" dirty="0">
                <a:solidFill>
                  <a:schemeClr val="accent2"/>
                </a:solidFill>
                <a:latin typeface="Calibri" panose="020F0502020204030204" pitchFamily="34" charset="0"/>
              </a:rPr>
              <a:t>δύο</a:t>
            </a:r>
            <a:r>
              <a:rPr lang="el-GR" dirty="0">
                <a:latin typeface="Calibri" panose="020F0502020204030204" pitchFamily="34" charset="0"/>
              </a:rPr>
              <a:t> διαφορετικές τιμές έντασης φωτισμού στην επιφάνεια εργασίας</a:t>
            </a:r>
          </a:p>
        </p:txBody>
      </p:sp>
      <p:graphicFrame>
        <p:nvGraphicFramePr>
          <p:cNvPr id="3" name="Πίνακας 2"/>
          <p:cNvGraphicFramePr>
            <a:graphicFrameLocks noGrp="1"/>
          </p:cNvGraphicFramePr>
          <p:nvPr>
            <p:extLst>
              <p:ext uri="{D42A27DB-BD31-4B8C-83A1-F6EECF244321}">
                <p14:modId xmlns:p14="http://schemas.microsoft.com/office/powerpoint/2010/main" val="3853236566"/>
              </p:ext>
            </p:extLst>
          </p:nvPr>
        </p:nvGraphicFramePr>
        <p:xfrm>
          <a:off x="228600" y="2330028"/>
          <a:ext cx="6553200" cy="4389120"/>
        </p:xfrm>
        <a:graphic>
          <a:graphicData uri="http://schemas.openxmlformats.org/drawingml/2006/table">
            <a:tbl>
              <a:tblPr firstRow="1" firstCol="1" bandRow="1">
                <a:tableStyleId>{5C22544A-7EE6-4342-B048-85BDC9FD1C3A}</a:tableStyleId>
              </a:tblPr>
              <a:tblGrid>
                <a:gridCol w="774339">
                  <a:extLst>
                    <a:ext uri="{9D8B030D-6E8A-4147-A177-3AD203B41FA5}">
                      <a16:colId xmlns:a16="http://schemas.microsoft.com/office/drawing/2014/main" xmlns="" val="20000"/>
                    </a:ext>
                  </a:extLst>
                </a:gridCol>
                <a:gridCol w="3871694">
                  <a:extLst>
                    <a:ext uri="{9D8B030D-6E8A-4147-A177-3AD203B41FA5}">
                      <a16:colId xmlns:a16="http://schemas.microsoft.com/office/drawing/2014/main" xmlns="" val="20001"/>
                    </a:ext>
                  </a:extLst>
                </a:gridCol>
                <a:gridCol w="1907167">
                  <a:extLst>
                    <a:ext uri="{9D8B030D-6E8A-4147-A177-3AD203B41FA5}">
                      <a16:colId xmlns:a16="http://schemas.microsoft.com/office/drawing/2014/main" xmlns="" val="20002"/>
                    </a:ext>
                  </a:extLst>
                </a:gridCol>
              </a:tblGrid>
              <a:tr h="351931">
                <a:tc>
                  <a:txBody>
                    <a:bodyPr/>
                    <a:lstStyle/>
                    <a:p>
                      <a:pPr indent="0" algn="ctr">
                        <a:lnSpc>
                          <a:spcPct val="150000"/>
                        </a:lnSpc>
                        <a:spcBef>
                          <a:spcPts val="0"/>
                        </a:spcBef>
                        <a:spcAft>
                          <a:spcPts val="0"/>
                        </a:spcAft>
                      </a:pPr>
                      <a:r>
                        <a:rPr lang="el-GR" sz="1600" dirty="0">
                          <a:effectLst/>
                          <a:latin typeface="Calibri" panose="020F0502020204030204" pitchFamily="34" charset="0"/>
                        </a:rPr>
                        <a:t>Είσοδοι</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Περιγραφή</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Εύρος τιμών</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0"/>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1-2</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Δείκτες της ημέρας του έτους, </a:t>
                      </a:r>
                    </a:p>
                  </a:txBody>
                  <a:tcPr marL="55863" marR="55863" marT="0" marB="0" anchor="ctr"/>
                </a:tc>
                <a:tc>
                  <a:txBody>
                    <a:bodyPr/>
                    <a:lstStyle/>
                    <a:p>
                      <a:pPr indent="0" algn="ctr">
                        <a:lnSpc>
                          <a:spcPct val="150000"/>
                        </a:lnSpc>
                        <a:spcBef>
                          <a:spcPts val="0"/>
                        </a:spcBef>
                        <a:spcAft>
                          <a:spcPts val="0"/>
                        </a:spcAft>
                      </a:pPr>
                      <a:r>
                        <a:rPr lang="en-US" sz="1600">
                          <a:effectLst/>
                          <a:latin typeface="Calibri" panose="020F0502020204030204" pitchFamily="34" charset="0"/>
                        </a:rPr>
                        <a:t>[-1, 1]</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1"/>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3</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Προσανατολισμός (</a:t>
                      </a:r>
                      <a:r>
                        <a:rPr lang="en-US" sz="1600" dirty="0">
                          <a:effectLst/>
                          <a:latin typeface="Calibri" panose="020F0502020204030204" pitchFamily="34" charset="0"/>
                        </a:rPr>
                        <a:t>rad</a:t>
                      </a:r>
                      <a:r>
                        <a:rPr lang="el-GR" sz="1600" dirty="0">
                          <a:effectLst/>
                          <a:latin typeface="Calibri" panose="020F0502020204030204" pitchFamily="34" charset="0"/>
                        </a:rPr>
                        <a:t>)</a:t>
                      </a:r>
                    </a:p>
                  </a:txBody>
                  <a:tcPr marL="55863" marR="55863" marT="0" marB="0" anchor="ctr"/>
                </a:tc>
                <a:tc>
                  <a:txBody>
                    <a:bodyPr/>
                    <a:lstStyle/>
                    <a:p>
                      <a:pPr indent="0" algn="ctr">
                        <a:lnSpc>
                          <a:spcPct val="150000"/>
                        </a:lnSpc>
                        <a:spcBef>
                          <a:spcPts val="0"/>
                        </a:spcBef>
                        <a:spcAft>
                          <a:spcPts val="0"/>
                        </a:spcAft>
                      </a:pPr>
                      <a:r>
                        <a:rPr lang="en-US" sz="1600">
                          <a:effectLst/>
                          <a:latin typeface="Calibri" panose="020F0502020204030204" pitchFamily="34" charset="0"/>
                        </a:rPr>
                        <a:t>[0, 2</a:t>
                      </a:r>
                      <a:r>
                        <a:rPr lang="el-GR" sz="1600">
                          <a:effectLst/>
                          <a:latin typeface="Calibri" panose="020F0502020204030204" pitchFamily="34" charset="0"/>
                        </a:rPr>
                        <a:t>π</a:t>
                      </a:r>
                      <a:r>
                        <a:rPr lang="en-US" sz="1600">
                          <a:effectLst/>
                          <a:latin typeface="Calibri" panose="020F0502020204030204" pitchFamily="34" charset="0"/>
                        </a:rPr>
                        <a:t>)</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2"/>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4</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Δείκτης καθαρότητας ουρανού </a:t>
                      </a:r>
                      <a:r>
                        <a:rPr lang="en-US" sz="1600" dirty="0" err="1">
                          <a:effectLst/>
                          <a:latin typeface="Calibri" panose="020F0502020204030204" pitchFamily="34" charset="0"/>
                        </a:rPr>
                        <a:t>k</a:t>
                      </a:r>
                      <a:r>
                        <a:rPr lang="en-US" sz="1600" baseline="-25000" dirty="0" err="1">
                          <a:effectLst/>
                          <a:latin typeface="Calibri" panose="020F0502020204030204" pitchFamily="34" charset="0"/>
                        </a:rPr>
                        <a:t>t</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a:effectLst/>
                          <a:latin typeface="Calibri" panose="020F0502020204030204" pitchFamily="34" charset="0"/>
                        </a:rPr>
                        <a:t>[0, 1]</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3"/>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5</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Απόσταση θέσης εργασίας από το παράθυρο</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n-US" sz="1600" dirty="0">
                          <a:effectLst/>
                          <a:latin typeface="Calibri" panose="020F0502020204030204" pitchFamily="34" charset="0"/>
                        </a:rPr>
                        <a:t>0.5</a:t>
                      </a:r>
                      <a:r>
                        <a:rPr lang="el-GR" sz="1600" dirty="0">
                          <a:effectLst/>
                          <a:latin typeface="Calibri" panose="020F0502020204030204" pitchFamily="34" charset="0"/>
                        </a:rPr>
                        <a:t> </a:t>
                      </a:r>
                      <a:r>
                        <a:rPr lang="en-US" sz="1600" dirty="0">
                          <a:effectLst/>
                          <a:latin typeface="Calibri" panose="020F0502020204030204" pitchFamily="34" charset="0"/>
                        </a:rPr>
                        <a:t>m</a:t>
                      </a:r>
                      <a:r>
                        <a:rPr lang="el-GR" sz="1600" dirty="0">
                          <a:effectLst/>
                          <a:latin typeface="Calibri" panose="020F0502020204030204" pitchFamily="34" charset="0"/>
                        </a:rPr>
                        <a:t>-</a:t>
                      </a:r>
                      <a:r>
                        <a:rPr lang="en-US" sz="1600" dirty="0">
                          <a:effectLst/>
                          <a:latin typeface="Calibri" panose="020F0502020204030204" pitchFamily="34" charset="0"/>
                        </a:rPr>
                        <a:t>5.5</a:t>
                      </a:r>
                      <a:r>
                        <a:rPr lang="el-GR" sz="1600" dirty="0">
                          <a:effectLst/>
                          <a:latin typeface="Calibri" panose="020F0502020204030204" pitchFamily="34" charset="0"/>
                        </a:rPr>
                        <a:t> </a:t>
                      </a:r>
                      <a:r>
                        <a:rPr lang="en-US" sz="1600" dirty="0">
                          <a:effectLst/>
                          <a:latin typeface="Calibri" panose="020F0502020204030204" pitchFamily="34" charset="0"/>
                        </a:rPr>
                        <a:t>m</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4"/>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6</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Άμεση Ακτινοβολία</a:t>
                      </a:r>
                    </a:p>
                  </a:txBody>
                  <a:tcPr marL="55863" marR="55863" marT="0" marB="0" anchor="ctr"/>
                </a:tc>
                <a:tc>
                  <a:txBody>
                    <a:bodyPr/>
                    <a:lstStyle/>
                    <a:p>
                      <a:pPr indent="0" algn="ctr">
                        <a:lnSpc>
                          <a:spcPct val="150000"/>
                        </a:lnSpc>
                        <a:spcBef>
                          <a:spcPts val="0"/>
                        </a:spcBef>
                        <a:spcAft>
                          <a:spcPts val="0"/>
                        </a:spcAft>
                      </a:pPr>
                      <a:r>
                        <a:rPr lang="el-GR" sz="1600">
                          <a:effectLst/>
                          <a:latin typeface="Calibri" panose="020F0502020204030204" pitchFamily="34" charset="0"/>
                        </a:rPr>
                        <a:t>[0,</a:t>
                      </a:r>
                      <a:r>
                        <a:rPr lang="en-US" sz="1600">
                          <a:effectLst/>
                          <a:latin typeface="Calibri" panose="020F0502020204030204" pitchFamily="34" charset="0"/>
                        </a:rPr>
                        <a:t> 613</a:t>
                      </a:r>
                      <a:r>
                        <a:rPr lang="el-GR" sz="1600">
                          <a:effectLst/>
                          <a:latin typeface="Calibri" panose="020F0502020204030204" pitchFamily="34" charset="0"/>
                        </a:rPr>
                        <a:t>] </a:t>
                      </a:r>
                      <a:r>
                        <a:rPr lang="en-US" sz="1600">
                          <a:effectLst/>
                          <a:latin typeface="Calibri" panose="020F0502020204030204" pitchFamily="34" charset="0"/>
                        </a:rPr>
                        <a:t>W/m</a:t>
                      </a:r>
                      <a:r>
                        <a:rPr lang="en-US" sz="1600" baseline="30000">
                          <a:effectLst/>
                          <a:latin typeface="Calibri" panose="020F0502020204030204" pitchFamily="34" charset="0"/>
                        </a:rPr>
                        <a:t>2</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5"/>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7</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Διάχυτη Ακτινοβολία</a:t>
                      </a:r>
                    </a:p>
                  </a:txBody>
                  <a:tcPr marL="55863" marR="55863" marT="0" marB="0" anchor="ctr"/>
                </a:tc>
                <a:tc>
                  <a:txBody>
                    <a:bodyPr/>
                    <a:lstStyle/>
                    <a:p>
                      <a:pPr indent="0" algn="ctr">
                        <a:lnSpc>
                          <a:spcPct val="150000"/>
                        </a:lnSpc>
                        <a:spcBef>
                          <a:spcPts val="0"/>
                        </a:spcBef>
                        <a:spcAft>
                          <a:spcPts val="0"/>
                        </a:spcAft>
                      </a:pPr>
                      <a:r>
                        <a:rPr lang="el-GR" sz="1600">
                          <a:effectLst/>
                          <a:latin typeface="Calibri" panose="020F0502020204030204" pitchFamily="34" charset="0"/>
                        </a:rPr>
                        <a:t>[0,</a:t>
                      </a:r>
                      <a:r>
                        <a:rPr lang="en-US" sz="1600">
                          <a:effectLst/>
                          <a:latin typeface="Calibri" panose="020F0502020204030204" pitchFamily="34" charset="0"/>
                        </a:rPr>
                        <a:t> 227</a:t>
                      </a:r>
                      <a:r>
                        <a:rPr lang="el-GR" sz="1600">
                          <a:effectLst/>
                          <a:latin typeface="Calibri" panose="020F0502020204030204" pitchFamily="34" charset="0"/>
                        </a:rPr>
                        <a:t>] </a:t>
                      </a:r>
                      <a:r>
                        <a:rPr lang="en-US" sz="1600">
                          <a:effectLst/>
                          <a:latin typeface="Calibri" panose="020F0502020204030204" pitchFamily="34" charset="0"/>
                        </a:rPr>
                        <a:t>W/m</a:t>
                      </a:r>
                      <a:r>
                        <a:rPr lang="en-US" sz="1600" baseline="30000">
                          <a:effectLst/>
                          <a:latin typeface="Calibri" panose="020F0502020204030204" pitchFamily="34" charset="0"/>
                        </a:rPr>
                        <a:t>2</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6"/>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8</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Ανακλώμενη Ακτινοβολία</a:t>
                      </a:r>
                    </a:p>
                  </a:txBody>
                  <a:tcPr marL="55863" marR="55863" marT="0" marB="0" anchor="ctr"/>
                </a:tc>
                <a:tc>
                  <a:txBody>
                    <a:bodyPr/>
                    <a:lstStyle/>
                    <a:p>
                      <a:pPr indent="0" algn="ctr">
                        <a:lnSpc>
                          <a:spcPct val="150000"/>
                        </a:lnSpc>
                        <a:spcBef>
                          <a:spcPts val="0"/>
                        </a:spcBef>
                        <a:spcAft>
                          <a:spcPts val="0"/>
                        </a:spcAft>
                      </a:pPr>
                      <a:r>
                        <a:rPr lang="el-GR" sz="1600">
                          <a:effectLst/>
                          <a:latin typeface="Calibri" panose="020F0502020204030204" pitchFamily="34" charset="0"/>
                        </a:rPr>
                        <a:t>[0,</a:t>
                      </a:r>
                      <a:r>
                        <a:rPr lang="en-US" sz="1600">
                          <a:effectLst/>
                          <a:latin typeface="Calibri" panose="020F0502020204030204" pitchFamily="34" charset="0"/>
                        </a:rPr>
                        <a:t> 294</a:t>
                      </a:r>
                      <a:r>
                        <a:rPr lang="el-GR" sz="1600">
                          <a:effectLst/>
                          <a:latin typeface="Calibri" panose="020F0502020204030204" pitchFamily="34" charset="0"/>
                        </a:rPr>
                        <a:t>] </a:t>
                      </a:r>
                      <a:r>
                        <a:rPr lang="en-US" sz="1600">
                          <a:effectLst/>
                          <a:latin typeface="Calibri" panose="020F0502020204030204" pitchFamily="34" charset="0"/>
                        </a:rPr>
                        <a:t>W/m</a:t>
                      </a:r>
                      <a:r>
                        <a:rPr lang="en-US" sz="1600" baseline="30000">
                          <a:effectLst/>
                          <a:latin typeface="Calibri" panose="020F0502020204030204" pitchFamily="34" charset="0"/>
                        </a:rPr>
                        <a:t>2</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7"/>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9</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Ολική (κάθετη στο παράθυρο) Ακτινοβολία</a:t>
                      </a: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[0,</a:t>
                      </a:r>
                      <a:r>
                        <a:rPr lang="en-US" sz="1600" dirty="0">
                          <a:effectLst/>
                          <a:latin typeface="Calibri" panose="020F0502020204030204" pitchFamily="34" charset="0"/>
                        </a:rPr>
                        <a:t> 824</a:t>
                      </a:r>
                      <a:r>
                        <a:rPr lang="el-GR" sz="1600" dirty="0">
                          <a:effectLst/>
                          <a:latin typeface="Calibri" panose="020F0502020204030204" pitchFamily="34" charset="0"/>
                        </a:rPr>
                        <a:t>] </a:t>
                      </a:r>
                      <a:r>
                        <a:rPr lang="en-US" sz="1600" dirty="0">
                          <a:effectLst/>
                          <a:latin typeface="Calibri" panose="020F0502020204030204" pitchFamily="34" charset="0"/>
                        </a:rPr>
                        <a:t>W/m</a:t>
                      </a:r>
                      <a:r>
                        <a:rPr lang="en-US" sz="1600" baseline="30000" dirty="0">
                          <a:effectLst/>
                          <a:latin typeface="Calibri" panose="020F0502020204030204" pitchFamily="34" charset="0"/>
                        </a:rPr>
                        <a:t>2</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8"/>
                  </a:ext>
                </a:extLst>
              </a:tr>
              <a:tr h="351931">
                <a:tc>
                  <a:txBody>
                    <a:bodyPr/>
                    <a:lstStyle/>
                    <a:p>
                      <a:pPr indent="0" algn="ctr">
                        <a:lnSpc>
                          <a:spcPct val="150000"/>
                        </a:lnSpc>
                        <a:spcBef>
                          <a:spcPts val="0"/>
                        </a:spcBef>
                        <a:spcAft>
                          <a:spcPts val="0"/>
                        </a:spcAft>
                      </a:pPr>
                      <a:r>
                        <a:rPr lang="el-GR" sz="1600" b="1" dirty="0">
                          <a:solidFill>
                            <a:schemeClr val="bg1"/>
                          </a:solidFill>
                          <a:effectLst/>
                          <a:latin typeface="Calibri" panose="020F0502020204030204" pitchFamily="34" charset="0"/>
                        </a:rPr>
                        <a:t>Έξοδοι</a:t>
                      </a:r>
                      <a:endParaRPr lang="el-GR" sz="1600" b="1" dirty="0">
                        <a:solidFill>
                          <a:schemeClr val="bg1"/>
                        </a:solidFill>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b="1" dirty="0">
                          <a:solidFill>
                            <a:schemeClr val="bg1"/>
                          </a:solidFill>
                          <a:effectLst/>
                          <a:latin typeface="Calibri" panose="020F0502020204030204" pitchFamily="34" charset="0"/>
                        </a:rPr>
                        <a:t>Περιγραφή</a:t>
                      </a:r>
                      <a:endParaRPr lang="el-GR" sz="1600" b="1" dirty="0">
                        <a:solidFill>
                          <a:schemeClr val="bg1"/>
                        </a:solidFill>
                        <a:effectLst/>
                        <a:latin typeface="Calibri" panose="020F0502020204030204" pitchFamily="34" charset="0"/>
                        <a:ea typeface="Calibri"/>
                        <a:cs typeface="Times New Roman"/>
                      </a:endParaRPr>
                    </a:p>
                  </a:txBody>
                  <a:tcPr marL="55863" marR="55863" marT="0" marB="0" anchor="ctr">
                    <a:solidFill>
                      <a:schemeClr val="accent1"/>
                    </a:solidFill>
                  </a:tcPr>
                </a:tc>
                <a:tc>
                  <a:txBody>
                    <a:bodyPr/>
                    <a:lstStyle/>
                    <a:p>
                      <a:pPr indent="0" algn="ctr">
                        <a:lnSpc>
                          <a:spcPct val="150000"/>
                        </a:lnSpc>
                        <a:spcBef>
                          <a:spcPts val="0"/>
                        </a:spcBef>
                        <a:spcAft>
                          <a:spcPts val="0"/>
                        </a:spcAft>
                      </a:pPr>
                      <a:r>
                        <a:rPr lang="el-GR" sz="1600" b="1" dirty="0">
                          <a:solidFill>
                            <a:schemeClr val="bg1"/>
                          </a:solidFill>
                          <a:effectLst/>
                          <a:latin typeface="Calibri" panose="020F0502020204030204" pitchFamily="34" charset="0"/>
                        </a:rPr>
                        <a:t>Εύρος τιμών</a:t>
                      </a:r>
                      <a:endParaRPr lang="el-GR" sz="1600" b="1" dirty="0">
                        <a:solidFill>
                          <a:schemeClr val="bg1"/>
                        </a:solidFill>
                        <a:effectLst/>
                        <a:latin typeface="Calibri" panose="020F0502020204030204" pitchFamily="34" charset="0"/>
                        <a:ea typeface="Calibri"/>
                        <a:cs typeface="Times New Roman"/>
                      </a:endParaRPr>
                    </a:p>
                  </a:txBody>
                  <a:tcPr marL="55863" marR="55863" marT="0" marB="0" anchor="ctr">
                    <a:solidFill>
                      <a:schemeClr val="accent1"/>
                    </a:solidFill>
                  </a:tcPr>
                </a:tc>
                <a:extLst>
                  <a:ext uri="{0D108BD9-81ED-4DB2-BD59-A6C34878D82A}">
                    <a16:rowId xmlns:a16="http://schemas.microsoft.com/office/drawing/2014/main" xmlns="" val="10009"/>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1</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Ένταση Φωτισμού, (</a:t>
                      </a:r>
                      <a:r>
                        <a:rPr lang="en-US" sz="1600" dirty="0">
                          <a:effectLst/>
                          <a:latin typeface="Calibri" panose="020F0502020204030204" pitchFamily="34" charset="0"/>
                        </a:rPr>
                        <a:t>E</a:t>
                      </a:r>
                      <a:r>
                        <a:rPr lang="el-GR" sz="1600" dirty="0">
                          <a:effectLst/>
                          <a:latin typeface="Calibri" panose="020F0502020204030204" pitchFamily="34" charset="0"/>
                        </a:rPr>
                        <a:t>) με ανοικτές περσίδες</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n-US" sz="1600" dirty="0">
                          <a:effectLst/>
                          <a:latin typeface="Calibri" panose="020F0502020204030204" pitchFamily="34" charset="0"/>
                        </a:rPr>
                        <a:t>[0, 4.7] log</a:t>
                      </a:r>
                      <a:r>
                        <a:rPr lang="en-US" sz="1600" baseline="-25000" dirty="0">
                          <a:effectLst/>
                          <a:latin typeface="Calibri" panose="020F0502020204030204" pitchFamily="34" charset="0"/>
                        </a:rPr>
                        <a:t>10</a:t>
                      </a:r>
                      <a:r>
                        <a:rPr lang="en-US" sz="1600" dirty="0">
                          <a:effectLst/>
                          <a:latin typeface="Calibri" panose="020F0502020204030204" pitchFamily="34" charset="0"/>
                        </a:rPr>
                        <a:t>lux</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10"/>
                  </a:ext>
                </a:extLst>
              </a:tr>
              <a:tr h="351931">
                <a:tc>
                  <a:txBody>
                    <a:bodyPr/>
                    <a:lstStyle/>
                    <a:p>
                      <a:pPr indent="0" algn="ctr">
                        <a:lnSpc>
                          <a:spcPct val="150000"/>
                        </a:lnSpc>
                        <a:spcBef>
                          <a:spcPts val="0"/>
                        </a:spcBef>
                        <a:spcAft>
                          <a:spcPts val="0"/>
                        </a:spcAft>
                      </a:pPr>
                      <a:r>
                        <a:rPr lang="en-US" sz="1600" dirty="0">
                          <a:effectLst/>
                          <a:latin typeface="Calibri" panose="020F0502020204030204" pitchFamily="34" charset="0"/>
                        </a:rPr>
                        <a:t>2</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l-GR" sz="1600" dirty="0">
                          <a:effectLst/>
                          <a:latin typeface="Calibri" panose="020F0502020204030204" pitchFamily="34" charset="0"/>
                        </a:rPr>
                        <a:t>Ένταση Φωτισμού, (</a:t>
                      </a:r>
                      <a:r>
                        <a:rPr lang="en-US" sz="1600" dirty="0">
                          <a:effectLst/>
                          <a:latin typeface="Calibri" panose="020F0502020204030204" pitchFamily="34" charset="0"/>
                        </a:rPr>
                        <a:t>E</a:t>
                      </a:r>
                      <a:r>
                        <a:rPr lang="en-US" sz="1600" baseline="-25000" dirty="0">
                          <a:effectLst/>
                          <a:latin typeface="Calibri" panose="020F0502020204030204" pitchFamily="34" charset="0"/>
                        </a:rPr>
                        <a:t>BL</a:t>
                      </a:r>
                      <a:r>
                        <a:rPr lang="el-GR" sz="1600" dirty="0">
                          <a:effectLst/>
                          <a:latin typeface="Calibri" panose="020F0502020204030204" pitchFamily="34" charset="0"/>
                        </a:rPr>
                        <a:t>) με κλειστές περσίδες</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0"/>
                        </a:spcBef>
                        <a:spcAft>
                          <a:spcPts val="0"/>
                        </a:spcAft>
                      </a:pPr>
                      <a:r>
                        <a:rPr lang="en-US" sz="1600" dirty="0">
                          <a:effectLst/>
                          <a:latin typeface="Calibri" panose="020F0502020204030204" pitchFamily="34" charset="0"/>
                        </a:rPr>
                        <a:t>[0, 3.4] log</a:t>
                      </a:r>
                      <a:r>
                        <a:rPr lang="en-US" sz="1600" baseline="-25000" dirty="0">
                          <a:effectLst/>
                          <a:latin typeface="Calibri" panose="020F0502020204030204" pitchFamily="34" charset="0"/>
                        </a:rPr>
                        <a:t>10</a:t>
                      </a:r>
                      <a:r>
                        <a:rPr lang="en-US" sz="1600" dirty="0">
                          <a:effectLst/>
                          <a:latin typeface="Calibri" panose="020F0502020204030204" pitchFamily="34" charset="0"/>
                        </a:rPr>
                        <a:t>lux</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11"/>
                  </a:ext>
                </a:extLst>
              </a:tr>
            </a:tbl>
          </a:graphicData>
        </a:graphic>
      </p:graphicFrame>
      <p:sp>
        <p:nvSpPr>
          <p:cNvPr id="14" name="TextBox 13"/>
          <p:cNvSpPr txBox="1"/>
          <p:nvPr/>
        </p:nvSpPr>
        <p:spPr>
          <a:xfrm>
            <a:off x="6662043" y="5703865"/>
            <a:ext cx="2590800" cy="646331"/>
          </a:xfrm>
          <a:prstGeom prst="rect">
            <a:avLst/>
          </a:prstGeom>
          <a:noFill/>
        </p:spPr>
        <p:txBody>
          <a:bodyPr wrap="square" rtlCol="0">
            <a:spAutoFit/>
          </a:bodyPr>
          <a:lstStyle/>
          <a:p>
            <a:pPr algn="ctr"/>
            <a:r>
              <a:rPr lang="el-GR" dirty="0">
                <a:latin typeface="Calibri" panose="020F0502020204030204" pitchFamily="34" charset="0"/>
              </a:rPr>
              <a:t>Βέλτιστη Δομή ΤΝΔ: 9:18:9:2</a:t>
            </a:r>
          </a:p>
        </p:txBody>
      </p:sp>
    </p:spTree>
    <p:extLst>
      <p:ext uri="{BB962C8B-B14F-4D97-AF65-F5344CB8AC3E}">
        <p14:creationId xmlns:p14="http://schemas.microsoft.com/office/powerpoint/2010/main" val="728813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1</a:t>
            </a:r>
            <a:r>
              <a:rPr lang="el-GR" sz="3200" b="1" baseline="30000" dirty="0">
                <a:solidFill>
                  <a:schemeClr val="tx2"/>
                </a:solidFill>
                <a:latin typeface="Calibri" panose="020F0502020204030204" pitchFamily="34" charset="0"/>
              </a:rPr>
              <a:t>ο</a:t>
            </a:r>
            <a:r>
              <a:rPr lang="el-GR" sz="3200" b="1" dirty="0">
                <a:solidFill>
                  <a:schemeClr val="tx2"/>
                </a:solidFill>
                <a:latin typeface="Calibri" panose="020F0502020204030204" pitchFamily="34" charset="0"/>
              </a:rPr>
              <a:t> Μοντέλο –Πρόβλεψη Έντασης Φωτισμού </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36</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273206" y="6075556"/>
            <a:ext cx="8597587" cy="646331"/>
          </a:xfrm>
          <a:prstGeom prst="rect">
            <a:avLst/>
          </a:prstGeom>
          <a:noFill/>
        </p:spPr>
        <p:txBody>
          <a:bodyPr wrap="square" rtlCol="0">
            <a:spAutoFit/>
          </a:bodyPr>
          <a:lstStyle/>
          <a:p>
            <a:pPr algn="ctr"/>
            <a:r>
              <a:rPr lang="el-GR" dirty="0">
                <a:latin typeface="Calibri" panose="020F0502020204030204" pitchFamily="34" charset="0"/>
              </a:rPr>
              <a:t>Ημερήσιες πραγματικές και προβλεφθείσες τιμές έντασης φωτισμού με ανοικτές περσίδες (</a:t>
            </a:r>
            <a:r>
              <a:rPr lang="el-GR" i="1" dirty="0">
                <a:latin typeface="Calibri" panose="020F0502020204030204" pitchFamily="34" charset="0"/>
              </a:rPr>
              <a:t>Ε</a:t>
            </a:r>
            <a:r>
              <a:rPr lang="el-GR" dirty="0">
                <a:latin typeface="Calibri" panose="020F0502020204030204" pitchFamily="34" charset="0"/>
              </a:rPr>
              <a:t>), και με κλειστές περσίδες (</a:t>
            </a:r>
            <a:r>
              <a:rPr lang="el-GR" i="1" dirty="0">
                <a:latin typeface="Calibri" panose="020F0502020204030204" pitchFamily="34" charset="0"/>
              </a:rPr>
              <a:t>Ε</a:t>
            </a:r>
            <a:r>
              <a:rPr lang="el-GR" i="1" baseline="-25000" dirty="0">
                <a:latin typeface="Calibri" panose="020F0502020204030204" pitchFamily="34" charset="0"/>
              </a:rPr>
              <a:t>BL</a:t>
            </a:r>
            <a:r>
              <a:rPr lang="el-GR" dirty="0">
                <a:latin typeface="Calibri" panose="020F0502020204030204" pitchFamily="34" charset="0"/>
              </a:rPr>
              <a:t>), για 8 προσανατολισμούς.</a:t>
            </a:r>
          </a:p>
        </p:txBody>
      </p:sp>
      <p:pic>
        <p:nvPicPr>
          <p:cNvPr id="13" name="Εικόνα 12">
            <a:extLst>
              <a:ext uri="{FF2B5EF4-FFF2-40B4-BE49-F238E27FC236}">
                <a16:creationId xmlns:a16="http://schemas.microsoft.com/office/drawing/2014/main" xmlns="" id="{513A4463-B3D9-485E-8F5B-4DB7C04D67C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9" y="1619250"/>
            <a:ext cx="6400801" cy="4456306"/>
          </a:xfrm>
          <a:prstGeom prst="rect">
            <a:avLst/>
          </a:prstGeom>
          <a:noFill/>
          <a:ln>
            <a:noFill/>
          </a:ln>
        </p:spPr>
      </p:pic>
    </p:spTree>
    <p:extLst>
      <p:ext uri="{BB962C8B-B14F-4D97-AF65-F5344CB8AC3E}">
        <p14:creationId xmlns:p14="http://schemas.microsoft.com/office/powerpoint/2010/main" val="1649014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1</a:t>
            </a:r>
            <a:r>
              <a:rPr lang="el-GR" sz="3200" b="1" baseline="30000" dirty="0">
                <a:solidFill>
                  <a:schemeClr val="tx2"/>
                </a:solidFill>
                <a:latin typeface="Calibri" panose="020F0502020204030204" pitchFamily="34" charset="0"/>
              </a:rPr>
              <a:t>ο</a:t>
            </a:r>
            <a:r>
              <a:rPr lang="el-GR" sz="3200" b="1" dirty="0">
                <a:solidFill>
                  <a:schemeClr val="tx2"/>
                </a:solidFill>
                <a:latin typeface="Calibri" panose="020F0502020204030204" pitchFamily="34" charset="0"/>
              </a:rPr>
              <a:t> Μοντέλο –Πρόβλεψη Δράσεων</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37</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4" name="TextBox 13"/>
          <p:cNvSpPr txBox="1"/>
          <p:nvPr/>
        </p:nvSpPr>
        <p:spPr>
          <a:xfrm>
            <a:off x="571500" y="6070297"/>
            <a:ext cx="8001000" cy="646331"/>
          </a:xfrm>
          <a:prstGeom prst="rect">
            <a:avLst/>
          </a:prstGeom>
          <a:noFill/>
        </p:spPr>
        <p:txBody>
          <a:bodyPr wrap="square" rtlCol="0">
            <a:spAutoFit/>
          </a:bodyPr>
          <a:lstStyle/>
          <a:p>
            <a:pPr algn="ctr"/>
            <a:r>
              <a:rPr lang="el-GR" dirty="0">
                <a:latin typeface="Calibri" panose="020F0502020204030204" pitchFamily="34" charset="0"/>
              </a:rPr>
              <a:t>Υπολογίζονται οι πιθανότητες δράσης του κάθε χρήστη, χρησιμοποιώντας τις καμπύλες συμπεριφοράς του.</a:t>
            </a:r>
          </a:p>
        </p:txBody>
      </p:sp>
      <p:pic>
        <p:nvPicPr>
          <p:cNvPr id="16" name="Εικόνα 15">
            <a:extLst>
              <a:ext uri="{FF2B5EF4-FFF2-40B4-BE49-F238E27FC236}">
                <a16:creationId xmlns:a16="http://schemas.microsoft.com/office/drawing/2014/main" xmlns="" id="{C4D73B5F-99E5-4547-B955-B140761C74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82" y="1619249"/>
            <a:ext cx="3399155" cy="2152015"/>
          </a:xfrm>
          <a:prstGeom prst="rect">
            <a:avLst/>
          </a:prstGeom>
          <a:noFill/>
          <a:ln>
            <a:noFill/>
          </a:ln>
        </p:spPr>
      </p:pic>
      <p:pic>
        <p:nvPicPr>
          <p:cNvPr id="17" name="Picture 29">
            <a:extLst>
              <a:ext uri="{FF2B5EF4-FFF2-40B4-BE49-F238E27FC236}">
                <a16:creationId xmlns:a16="http://schemas.microsoft.com/office/drawing/2014/main" xmlns="" id="{0C92CCEB-11F0-4324-96F7-F245B15337F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09825"/>
            <a:ext cx="5636067" cy="3875100"/>
          </a:xfrm>
          <a:prstGeom prst="rect">
            <a:avLst/>
          </a:prstGeom>
          <a:noFill/>
          <a:ln>
            <a:noFill/>
          </a:ln>
        </p:spPr>
      </p:pic>
    </p:spTree>
    <p:extLst>
      <p:ext uri="{BB962C8B-B14F-4D97-AF65-F5344CB8AC3E}">
        <p14:creationId xmlns:p14="http://schemas.microsoft.com/office/powerpoint/2010/main" val="3534007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1</a:t>
            </a:r>
            <a:r>
              <a:rPr lang="el-GR" sz="3200" b="1" baseline="30000" dirty="0">
                <a:solidFill>
                  <a:schemeClr val="tx2"/>
                </a:solidFill>
                <a:latin typeface="Calibri" panose="020F0502020204030204" pitchFamily="34" charset="0"/>
              </a:rPr>
              <a:t>ο</a:t>
            </a:r>
            <a:r>
              <a:rPr lang="el-GR" sz="3200" b="1" dirty="0">
                <a:solidFill>
                  <a:schemeClr val="tx2"/>
                </a:solidFill>
                <a:latin typeface="Calibri" panose="020F0502020204030204" pitchFamily="34" charset="0"/>
              </a:rPr>
              <a:t> Μοντέλο – Σφάλμα στην Πρόβλεψη Δράσεων</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38</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2" name="Πίνακας 1"/>
          <p:cNvGraphicFramePr>
            <a:graphicFrameLocks noGrp="1"/>
          </p:cNvGraphicFramePr>
          <p:nvPr>
            <p:extLst>
              <p:ext uri="{D42A27DB-BD31-4B8C-83A1-F6EECF244321}">
                <p14:modId xmlns:p14="http://schemas.microsoft.com/office/powerpoint/2010/main" val="3135979800"/>
              </p:ext>
            </p:extLst>
          </p:nvPr>
        </p:nvGraphicFramePr>
        <p:xfrm>
          <a:off x="33111" y="1676400"/>
          <a:ext cx="4261863" cy="2194560"/>
        </p:xfrm>
        <a:graphic>
          <a:graphicData uri="http://schemas.openxmlformats.org/drawingml/2006/table">
            <a:tbl>
              <a:tblPr firstRow="1" firstCol="1" bandRow="1">
                <a:tableStyleId>{5C22544A-7EE6-4342-B048-85BDC9FD1C3A}</a:tableStyleId>
              </a:tblPr>
              <a:tblGrid>
                <a:gridCol w="1093150">
                  <a:extLst>
                    <a:ext uri="{9D8B030D-6E8A-4147-A177-3AD203B41FA5}">
                      <a16:colId xmlns:a16="http://schemas.microsoft.com/office/drawing/2014/main" xmlns="" val="20000"/>
                    </a:ext>
                  </a:extLst>
                </a:gridCol>
                <a:gridCol w="1205315">
                  <a:extLst>
                    <a:ext uri="{9D8B030D-6E8A-4147-A177-3AD203B41FA5}">
                      <a16:colId xmlns:a16="http://schemas.microsoft.com/office/drawing/2014/main" xmlns="" val="20001"/>
                    </a:ext>
                  </a:extLst>
                </a:gridCol>
                <a:gridCol w="898784">
                  <a:extLst>
                    <a:ext uri="{9D8B030D-6E8A-4147-A177-3AD203B41FA5}">
                      <a16:colId xmlns:a16="http://schemas.microsoft.com/office/drawing/2014/main" xmlns="" val="20002"/>
                    </a:ext>
                  </a:extLst>
                </a:gridCol>
                <a:gridCol w="1064614">
                  <a:extLst>
                    <a:ext uri="{9D8B030D-6E8A-4147-A177-3AD203B41FA5}">
                      <a16:colId xmlns:a16="http://schemas.microsoft.com/office/drawing/2014/main" xmlns="" val="20003"/>
                    </a:ext>
                  </a:extLst>
                </a:gridCol>
              </a:tblGrid>
              <a:tr h="533400">
                <a:tc rowSpan="2">
                  <a:txBody>
                    <a:bodyPr/>
                    <a:lstStyle/>
                    <a:p>
                      <a:pPr indent="0" algn="ctr">
                        <a:lnSpc>
                          <a:spcPct val="100000"/>
                        </a:lnSpc>
                        <a:spcBef>
                          <a:spcPts val="0"/>
                        </a:spcBef>
                        <a:spcAft>
                          <a:spcPts val="0"/>
                        </a:spcAft>
                      </a:pPr>
                      <a:r>
                        <a:rPr lang="el-GR" sz="1400" dirty="0">
                          <a:effectLst/>
                          <a:latin typeface="Calibri" panose="020F0502020204030204" pitchFamily="34" charset="0"/>
                        </a:rPr>
                        <a:t>Πιθανότητα</a:t>
                      </a:r>
                      <a:r>
                        <a:rPr lang="el-GR" sz="1400" baseline="0" dirty="0">
                          <a:effectLst/>
                          <a:latin typeface="Calibri" panose="020F0502020204030204" pitchFamily="34" charset="0"/>
                        </a:rPr>
                        <a:t> </a:t>
                      </a:r>
                      <a:r>
                        <a:rPr lang="el-GR" sz="1400" dirty="0">
                          <a:effectLst/>
                          <a:latin typeface="Calibri" panose="020F0502020204030204" pitchFamily="34" charset="0"/>
                        </a:rPr>
                        <a:t>Δράσης</a:t>
                      </a:r>
                      <a:endParaRPr lang="el-GR" sz="1400" dirty="0">
                        <a:effectLst/>
                        <a:latin typeface="Calibri" panose="020F0502020204030204" pitchFamily="34" charset="0"/>
                        <a:ea typeface="Calibri"/>
                        <a:cs typeface="Times New Roman"/>
                      </a:endParaRPr>
                    </a:p>
                  </a:txBody>
                  <a:tcPr marL="68580" marR="68580" marT="0" marB="0" anchor="ctr"/>
                </a:tc>
                <a:tc gridSpan="3">
                  <a:txBody>
                    <a:bodyPr/>
                    <a:lstStyle/>
                    <a:p>
                      <a:pPr indent="0" algn="ctr">
                        <a:lnSpc>
                          <a:spcPct val="100000"/>
                        </a:lnSpc>
                        <a:spcBef>
                          <a:spcPts val="0"/>
                        </a:spcBef>
                        <a:spcAft>
                          <a:spcPts val="0"/>
                        </a:spcAft>
                      </a:pPr>
                      <a:r>
                        <a:rPr lang="el-GR" sz="1400" dirty="0">
                          <a:effectLst/>
                          <a:latin typeface="Calibri" panose="020F0502020204030204" pitchFamily="34" charset="0"/>
                        </a:rPr>
                        <a:t>Μέσο Απόλυτο Σφάλμα </a:t>
                      </a:r>
                    </a:p>
                    <a:p>
                      <a:pPr indent="0" algn="ctr">
                        <a:lnSpc>
                          <a:spcPct val="100000"/>
                        </a:lnSpc>
                        <a:spcBef>
                          <a:spcPts val="0"/>
                        </a:spcBef>
                        <a:spcAft>
                          <a:spcPts val="0"/>
                        </a:spcAft>
                      </a:pPr>
                      <a:r>
                        <a:rPr lang="el-GR" sz="1400" dirty="0">
                          <a:effectLst/>
                          <a:latin typeface="Calibri" panose="020F0502020204030204" pitchFamily="34" charset="0"/>
                        </a:rPr>
                        <a:t>του Μοντέλου 1</a:t>
                      </a:r>
                      <a:endParaRPr lang="el-GR" sz="1400" dirty="0">
                        <a:effectLst/>
                        <a:latin typeface="Calibri" panose="020F0502020204030204" pitchFamily="34" charset="0"/>
                        <a:ea typeface="Calibri"/>
                        <a:cs typeface="Times New Roman"/>
                      </a:endParaRPr>
                    </a:p>
                  </a:txBody>
                  <a:tcPr marL="68580" marR="68580" marT="0" marB="0" anchor="ct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xmlns="" val="10000"/>
                  </a:ext>
                </a:extLst>
              </a:tr>
              <a:tr h="381000">
                <a:tc vMerge="1">
                  <a:txBody>
                    <a:bodyPr/>
                    <a:lstStyle/>
                    <a:p>
                      <a:endParaRPr lang="el-GR"/>
                    </a:p>
                  </a:txBody>
                  <a:tcPr/>
                </a:tc>
                <a:tc>
                  <a:txBody>
                    <a:bodyPr/>
                    <a:lstStyle/>
                    <a:p>
                      <a:pPr indent="0" algn="ctr">
                        <a:lnSpc>
                          <a:spcPct val="150000"/>
                        </a:lnSpc>
                        <a:spcBef>
                          <a:spcPts val="600"/>
                        </a:spcBef>
                        <a:spcAft>
                          <a:spcPts val="0"/>
                        </a:spcAft>
                      </a:pPr>
                      <a:r>
                        <a:rPr lang="el-GR" sz="1400" dirty="0">
                          <a:effectLst/>
                          <a:latin typeface="Calibri" panose="020F0502020204030204" pitchFamily="34" charset="0"/>
                        </a:rPr>
                        <a:t>Χρήστης 1</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l-GR" sz="1400">
                          <a:effectLst/>
                          <a:latin typeface="Calibri" panose="020F0502020204030204" pitchFamily="34" charset="0"/>
                        </a:rPr>
                        <a:t>Χρήστης 2</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l-GR" sz="1400">
                          <a:effectLst/>
                          <a:latin typeface="Calibri" panose="020F0502020204030204" pitchFamily="34" charset="0"/>
                        </a:rPr>
                        <a:t>Χρήστης 3</a:t>
                      </a:r>
                      <a:endParaRPr lang="el-GR" sz="140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1"/>
                  </a:ext>
                </a:extLst>
              </a:tr>
              <a:tr h="304800">
                <a:tc>
                  <a:txBody>
                    <a:bodyPr/>
                    <a:lstStyle/>
                    <a:p>
                      <a:pPr indent="0" algn="ctr">
                        <a:lnSpc>
                          <a:spcPct val="150000"/>
                        </a:lnSpc>
                        <a:spcBef>
                          <a:spcPts val="600"/>
                        </a:spcBef>
                        <a:spcAft>
                          <a:spcPts val="0"/>
                        </a:spcAft>
                      </a:pPr>
                      <a:endParaRPr lang="en-GB" sz="1400">
                        <a:effectLst/>
                        <a:latin typeface="Calibri" panose="020F0502020204030204" pitchFamily="34" charset="0"/>
                        <a:ea typeface="Times New Roman"/>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0.0273</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0.0279</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a:effectLst/>
                          <a:latin typeface="Calibri" panose="020F0502020204030204" pitchFamily="34" charset="0"/>
                        </a:rPr>
                        <a:t>0.0263</a:t>
                      </a:r>
                      <a:endParaRPr lang="el-GR" sz="140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2"/>
                  </a:ext>
                </a:extLst>
              </a:tr>
              <a:tr h="304800">
                <a:tc>
                  <a:txBody>
                    <a:bodyPr/>
                    <a:lstStyle/>
                    <a:p>
                      <a:pPr indent="0" algn="ctr">
                        <a:lnSpc>
                          <a:spcPct val="150000"/>
                        </a:lnSpc>
                        <a:spcBef>
                          <a:spcPts val="600"/>
                        </a:spcBef>
                        <a:spcAft>
                          <a:spcPts val="0"/>
                        </a:spcAft>
                      </a:pPr>
                      <a:endParaRPr lang="en-GB" sz="1400">
                        <a:effectLst/>
                        <a:latin typeface="Calibri" panose="020F0502020204030204" pitchFamily="34" charset="0"/>
                        <a:ea typeface="Times New Roman"/>
                        <a:cs typeface="Times New Roman"/>
                      </a:endParaRPr>
                    </a:p>
                  </a:txBody>
                  <a:tcPr marL="68580" marR="68580" marT="0" marB="0" anchor="ctr"/>
                </a:tc>
                <a:tc>
                  <a:txBody>
                    <a:bodyPr/>
                    <a:lstStyle/>
                    <a:p>
                      <a:pPr indent="0" algn="ctr">
                        <a:lnSpc>
                          <a:spcPct val="150000"/>
                        </a:lnSpc>
                        <a:spcBef>
                          <a:spcPts val="600"/>
                        </a:spcBef>
                        <a:spcAft>
                          <a:spcPts val="0"/>
                        </a:spcAft>
                      </a:pPr>
                      <a:r>
                        <a:rPr lang="en-US" sz="1400">
                          <a:effectLst/>
                          <a:latin typeface="Calibri" panose="020F0502020204030204" pitchFamily="34" charset="0"/>
                        </a:rPr>
                        <a:t>0.0210</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0.0235</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0.0150</a:t>
                      </a:r>
                      <a:endParaRPr lang="el-GR" sz="1400" dirty="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3"/>
                  </a:ext>
                </a:extLst>
              </a:tr>
              <a:tr h="304800">
                <a:tc>
                  <a:txBody>
                    <a:bodyPr/>
                    <a:lstStyle/>
                    <a:p>
                      <a:pPr indent="0" algn="ctr">
                        <a:lnSpc>
                          <a:spcPct val="150000"/>
                        </a:lnSpc>
                        <a:spcBef>
                          <a:spcPts val="600"/>
                        </a:spcBef>
                        <a:spcAft>
                          <a:spcPts val="0"/>
                        </a:spcAft>
                      </a:pPr>
                      <a:endParaRPr lang="en-GB" sz="1400" dirty="0">
                        <a:effectLst/>
                        <a:latin typeface="Calibri" panose="020F0502020204030204" pitchFamily="34" charset="0"/>
                        <a:ea typeface="Times New Roman"/>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0.0146</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a:effectLst/>
                          <a:latin typeface="Calibri" panose="020F0502020204030204" pitchFamily="34" charset="0"/>
                        </a:rPr>
                        <a:t>0.0182</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0.0082</a:t>
                      </a:r>
                      <a:endParaRPr lang="el-GR" sz="1400" dirty="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4"/>
                  </a:ext>
                </a:extLst>
              </a:tr>
              <a:tr h="304800">
                <a:tc>
                  <a:txBody>
                    <a:bodyPr/>
                    <a:lstStyle/>
                    <a:p>
                      <a:pPr indent="0" algn="ctr">
                        <a:lnSpc>
                          <a:spcPct val="150000"/>
                        </a:lnSpc>
                        <a:spcBef>
                          <a:spcPts val="600"/>
                        </a:spcBef>
                        <a:spcAft>
                          <a:spcPts val="0"/>
                        </a:spcAft>
                      </a:pPr>
                      <a:endParaRPr lang="en-GB" sz="1400">
                        <a:effectLst/>
                        <a:latin typeface="Calibri" panose="020F0502020204030204" pitchFamily="34" charset="0"/>
                        <a:ea typeface="Times New Roman"/>
                        <a:cs typeface="Times New Roman"/>
                      </a:endParaRPr>
                    </a:p>
                  </a:txBody>
                  <a:tcPr marL="68580" marR="68580" marT="0" marB="0" anchor="ctr"/>
                </a:tc>
                <a:tc>
                  <a:txBody>
                    <a:bodyPr/>
                    <a:lstStyle/>
                    <a:p>
                      <a:pPr indent="0" algn="ctr">
                        <a:lnSpc>
                          <a:spcPct val="150000"/>
                        </a:lnSpc>
                        <a:spcBef>
                          <a:spcPts val="600"/>
                        </a:spcBef>
                        <a:spcAft>
                          <a:spcPts val="0"/>
                        </a:spcAft>
                      </a:pPr>
                      <a:r>
                        <a:rPr lang="en-US" sz="1400">
                          <a:effectLst/>
                          <a:latin typeface="Calibri" panose="020F0502020204030204" pitchFamily="34" charset="0"/>
                        </a:rPr>
                        <a:t>0.0373</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a:effectLst/>
                          <a:latin typeface="Calibri" panose="020F0502020204030204" pitchFamily="34" charset="0"/>
                        </a:rPr>
                        <a:t>0.0423</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n-US" sz="1400" dirty="0">
                          <a:effectLst/>
                          <a:latin typeface="Calibri" panose="020F0502020204030204" pitchFamily="34" charset="0"/>
                        </a:rPr>
                        <a:t>0.0326</a:t>
                      </a:r>
                      <a:endParaRPr lang="el-GR" sz="1400" dirty="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5"/>
                  </a:ext>
                </a:extLst>
              </a:tr>
            </a:tbl>
          </a:graphicData>
        </a:graphic>
      </p:graphicFrame>
      <p:graphicFrame>
        <p:nvGraphicFramePr>
          <p:cNvPr id="3" name="Αντικείμενο 2"/>
          <p:cNvGraphicFramePr>
            <a:graphicFrameLocks noChangeAspect="1"/>
          </p:cNvGraphicFramePr>
          <p:nvPr>
            <p:extLst>
              <p:ext uri="{D42A27DB-BD31-4B8C-83A1-F6EECF244321}">
                <p14:modId xmlns:p14="http://schemas.microsoft.com/office/powerpoint/2010/main" val="197377636"/>
              </p:ext>
            </p:extLst>
          </p:nvPr>
        </p:nvGraphicFramePr>
        <p:xfrm>
          <a:off x="152400" y="2590800"/>
          <a:ext cx="733425" cy="285750"/>
        </p:xfrm>
        <a:graphic>
          <a:graphicData uri="http://schemas.openxmlformats.org/presentationml/2006/ole">
            <mc:AlternateContent xmlns:mc="http://schemas.openxmlformats.org/markup-compatibility/2006">
              <mc:Choice xmlns:v="urn:schemas-microsoft-com:vml" Requires="v">
                <p:oleObj spid="_x0000_s10979" name="Equation" r:id="rId4" imgW="698500" imgH="228600" progId="Equation.DSMT4">
                  <p:embed/>
                </p:oleObj>
              </mc:Choice>
              <mc:Fallback>
                <p:oleObj name="Equation" r:id="rId4" imgW="69850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7334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Αντικείμενο 3"/>
          <p:cNvGraphicFramePr>
            <a:graphicFrameLocks noChangeAspect="1"/>
          </p:cNvGraphicFramePr>
          <p:nvPr>
            <p:extLst>
              <p:ext uri="{D42A27DB-BD31-4B8C-83A1-F6EECF244321}">
                <p14:modId xmlns:p14="http://schemas.microsoft.com/office/powerpoint/2010/main" val="3989320558"/>
              </p:ext>
            </p:extLst>
          </p:nvPr>
        </p:nvGraphicFramePr>
        <p:xfrm>
          <a:off x="152400" y="2895600"/>
          <a:ext cx="828675" cy="285750"/>
        </p:xfrm>
        <a:graphic>
          <a:graphicData uri="http://schemas.openxmlformats.org/presentationml/2006/ole">
            <mc:AlternateContent xmlns:mc="http://schemas.openxmlformats.org/markup-compatibility/2006">
              <mc:Choice xmlns:v="urn:schemas-microsoft-com:vml" Requires="v">
                <p:oleObj spid="_x0000_s10980" name="Equation" r:id="rId6" imgW="787400" imgH="228600" progId="Equation.DSMT4">
                  <p:embed/>
                </p:oleObj>
              </mc:Choice>
              <mc:Fallback>
                <p:oleObj name="Equation" r:id="rId6" imgW="78740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895600"/>
                        <a:ext cx="8286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3358499068"/>
              </p:ext>
            </p:extLst>
          </p:nvPr>
        </p:nvGraphicFramePr>
        <p:xfrm>
          <a:off x="152400" y="3219450"/>
          <a:ext cx="828675" cy="285750"/>
        </p:xfrm>
        <a:graphic>
          <a:graphicData uri="http://schemas.openxmlformats.org/presentationml/2006/ole">
            <mc:AlternateContent xmlns:mc="http://schemas.openxmlformats.org/markup-compatibility/2006">
              <mc:Choice xmlns:v="urn:schemas-microsoft-com:vml" Requires="v">
                <p:oleObj spid="_x0000_s10981" name="Equation" r:id="rId8" imgW="812447" imgH="228501" progId="Equation.DSMT4">
                  <p:embed/>
                </p:oleObj>
              </mc:Choice>
              <mc:Fallback>
                <p:oleObj name="Equation" r:id="rId8" imgW="812447" imgH="228501"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219450"/>
                        <a:ext cx="8286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2009835250"/>
              </p:ext>
            </p:extLst>
          </p:nvPr>
        </p:nvGraphicFramePr>
        <p:xfrm>
          <a:off x="76200" y="3505200"/>
          <a:ext cx="1000125" cy="285750"/>
        </p:xfrm>
        <a:graphic>
          <a:graphicData uri="http://schemas.openxmlformats.org/presentationml/2006/ole">
            <mc:AlternateContent xmlns:mc="http://schemas.openxmlformats.org/markup-compatibility/2006">
              <mc:Choice xmlns:v="urn:schemas-microsoft-com:vml" Requires="v">
                <p:oleObj spid="_x0000_s10982" name="Equation" r:id="rId10" imgW="965200" imgH="228600" progId="Equation.DSMT4">
                  <p:embed/>
                </p:oleObj>
              </mc:Choice>
              <mc:Fallback>
                <p:oleObj name="Equation" r:id="rId10" imgW="965200" imgH="2286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3505200"/>
                        <a:ext cx="10001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Ορθογώνιο 7"/>
          <p:cNvSpPr/>
          <p:nvPr/>
        </p:nvSpPr>
        <p:spPr>
          <a:xfrm>
            <a:off x="4756050" y="5621395"/>
            <a:ext cx="4176078" cy="646331"/>
          </a:xfrm>
          <a:prstGeom prst="rect">
            <a:avLst/>
          </a:prstGeom>
        </p:spPr>
        <p:txBody>
          <a:bodyPr wrap="square">
            <a:spAutoFit/>
          </a:bodyPr>
          <a:lstStyle/>
          <a:p>
            <a:r>
              <a:rPr lang="el-GR" dirty="0">
                <a:latin typeface="+mn-lt"/>
              </a:rPr>
              <a:t>Μέσο ημερήσιο προφίλ σφάλματος για τις πιθανότητες δράσεων του Χρήστη 1</a:t>
            </a:r>
          </a:p>
        </p:txBody>
      </p:sp>
      <p:sp>
        <p:nvSpPr>
          <p:cNvPr id="20" name="TextBox 19"/>
          <p:cNvSpPr txBox="1"/>
          <p:nvPr/>
        </p:nvSpPr>
        <p:spPr>
          <a:xfrm>
            <a:off x="113011" y="3860268"/>
            <a:ext cx="3696990" cy="646331"/>
          </a:xfrm>
          <a:prstGeom prst="rect">
            <a:avLst/>
          </a:prstGeom>
          <a:noFill/>
        </p:spPr>
        <p:txBody>
          <a:bodyPr wrap="square" rtlCol="0">
            <a:spAutoFit/>
          </a:bodyPr>
          <a:lstStyle/>
          <a:p>
            <a:pPr marL="285750" indent="-285750" algn="ctr">
              <a:buFont typeface="Arial" panose="020B0604020202020204" pitchFamily="34" charset="0"/>
              <a:buChar char="•"/>
            </a:pPr>
            <a:r>
              <a:rPr lang="el-GR" dirty="0">
                <a:latin typeface="Calibri" panose="020F0502020204030204" pitchFamily="34" charset="0"/>
              </a:rPr>
              <a:t>Πιθανότητα χρήσης του τεχνητού φωτισμού (με </a:t>
            </a:r>
            <a:r>
              <a:rPr lang="el-GR" dirty="0">
                <a:solidFill>
                  <a:schemeClr val="accent2"/>
                </a:solidFill>
                <a:latin typeface="Calibri" panose="020F0502020204030204" pitchFamily="34" charset="0"/>
              </a:rPr>
              <a:t>κλειστές</a:t>
            </a:r>
            <a:r>
              <a:rPr lang="el-GR" dirty="0">
                <a:latin typeface="Calibri" panose="020F0502020204030204" pitchFamily="34" charset="0"/>
              </a:rPr>
              <a:t> περσίδες)</a:t>
            </a:r>
            <a:endParaRPr lang="en-US" dirty="0">
              <a:latin typeface="Calibri" panose="020F0502020204030204" pitchFamily="34" charset="0"/>
            </a:endParaRPr>
          </a:p>
        </p:txBody>
      </p:sp>
      <p:sp>
        <p:nvSpPr>
          <p:cNvPr id="21" name="TextBox 20"/>
          <p:cNvSpPr txBox="1"/>
          <p:nvPr/>
        </p:nvSpPr>
        <p:spPr>
          <a:xfrm>
            <a:off x="133483" y="5113084"/>
            <a:ext cx="3524118" cy="646331"/>
          </a:xfrm>
          <a:prstGeom prst="rect">
            <a:avLst/>
          </a:prstGeom>
          <a:noFill/>
        </p:spPr>
        <p:txBody>
          <a:bodyPr wrap="square" rtlCol="0">
            <a:spAutoFit/>
          </a:bodyPr>
          <a:lstStyle/>
          <a:p>
            <a:pPr marL="285750" indent="-285750" algn="ctr">
              <a:buFont typeface="Arial" panose="020B0604020202020204" pitchFamily="34" charset="0"/>
              <a:buChar char="•"/>
            </a:pPr>
            <a:r>
              <a:rPr lang="el-GR" dirty="0">
                <a:solidFill>
                  <a:schemeClr val="accent2"/>
                </a:solidFill>
                <a:latin typeface="Calibri" panose="020F0502020204030204" pitchFamily="34" charset="0"/>
              </a:rPr>
              <a:t>Συνολική</a:t>
            </a:r>
            <a:r>
              <a:rPr lang="el-GR" dirty="0">
                <a:latin typeface="Calibri" panose="020F0502020204030204" pitchFamily="34" charset="0"/>
              </a:rPr>
              <a:t> πιθανότητα χρήσης του τεχνητού φωτισμού</a:t>
            </a:r>
            <a:endParaRPr lang="en-US" dirty="0">
              <a:latin typeface="Calibri" panose="020F0502020204030204" pitchFamily="34" charset="0"/>
            </a:endParaRPr>
          </a:p>
        </p:txBody>
      </p:sp>
      <p:pic>
        <p:nvPicPr>
          <p:cNvPr id="22" name="Picture 3"/>
          <p:cNvPicPr>
            <a:picLocks noChangeAspect="1"/>
          </p:cNvPicPr>
          <p:nvPr/>
        </p:nvPicPr>
        <p:blipFill>
          <a:blip r:embed="rId12"/>
          <a:stretch>
            <a:fillRect/>
          </a:stretch>
        </p:blipFill>
        <p:spPr>
          <a:xfrm>
            <a:off x="1069590" y="4497045"/>
            <a:ext cx="2166398" cy="600520"/>
          </a:xfrm>
          <a:prstGeom prst="rect">
            <a:avLst/>
          </a:prstGeom>
        </p:spPr>
      </p:pic>
      <p:pic>
        <p:nvPicPr>
          <p:cNvPr id="23" name="Picture 5"/>
          <p:cNvPicPr>
            <a:picLocks noChangeAspect="1"/>
          </p:cNvPicPr>
          <p:nvPr/>
        </p:nvPicPr>
        <p:blipFill>
          <a:blip r:embed="rId13"/>
          <a:stretch>
            <a:fillRect/>
          </a:stretch>
        </p:blipFill>
        <p:spPr>
          <a:xfrm>
            <a:off x="211872" y="5869151"/>
            <a:ext cx="4006339" cy="821316"/>
          </a:xfrm>
          <a:prstGeom prst="rect">
            <a:avLst/>
          </a:prstGeom>
        </p:spPr>
      </p:pic>
      <p:pic>
        <p:nvPicPr>
          <p:cNvPr id="24" name="Picture 31">
            <a:extLst>
              <a:ext uri="{FF2B5EF4-FFF2-40B4-BE49-F238E27FC236}">
                <a16:creationId xmlns:a16="http://schemas.microsoft.com/office/drawing/2014/main" xmlns="" id="{FF731CBB-AD0C-4425-B4D4-9824CF868B3B}"/>
              </a:ext>
            </a:extLst>
          </p:cNvPr>
          <p:cNvPicPr/>
          <p:nvPr/>
        </p:nvPicPr>
        <p:blipFill>
          <a:blip r:embed="rId14">
            <a:extLst>
              <a:ext uri="{28A0092B-C50C-407E-A947-70E740481C1C}">
                <a14:useLocalDpi xmlns:a14="http://schemas.microsoft.com/office/drawing/2010/main" val="0"/>
              </a:ext>
            </a:extLst>
          </a:blip>
          <a:srcRect/>
          <a:stretch>
            <a:fillRect/>
          </a:stretch>
        </p:blipFill>
        <p:spPr bwMode="auto">
          <a:xfrm>
            <a:off x="4457700" y="2194635"/>
            <a:ext cx="4552817" cy="3207436"/>
          </a:xfrm>
          <a:prstGeom prst="rect">
            <a:avLst/>
          </a:prstGeom>
          <a:noFill/>
          <a:ln>
            <a:noFill/>
          </a:ln>
        </p:spPr>
      </p:pic>
    </p:spTree>
    <p:extLst>
      <p:ext uri="{BB962C8B-B14F-4D97-AF65-F5344CB8AC3E}">
        <p14:creationId xmlns:p14="http://schemas.microsoft.com/office/powerpoint/2010/main" val="2344567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2</a:t>
            </a:r>
            <a:r>
              <a:rPr lang="el-GR" sz="3200" b="1" baseline="30000" dirty="0">
                <a:solidFill>
                  <a:schemeClr val="tx2"/>
                </a:solidFill>
                <a:latin typeface="Calibri" panose="020F0502020204030204" pitchFamily="34" charset="0"/>
              </a:rPr>
              <a:t>ο</a:t>
            </a:r>
            <a:r>
              <a:rPr lang="el-GR" sz="3200" b="1" dirty="0">
                <a:solidFill>
                  <a:schemeClr val="tx2"/>
                </a:solidFill>
                <a:latin typeface="Calibri" panose="020F0502020204030204" pitchFamily="34" charset="0"/>
              </a:rPr>
              <a:t> Μοντέλο Πρόβλεψης – Είσοδοι και Έξοδοι</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39</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272066" y="1516698"/>
            <a:ext cx="8610600" cy="646331"/>
          </a:xfrm>
          <a:prstGeom prst="rect">
            <a:avLst/>
          </a:prstGeom>
          <a:noFill/>
        </p:spPr>
        <p:txBody>
          <a:bodyPr wrap="square" rtlCol="0">
            <a:spAutoFit/>
          </a:bodyPr>
          <a:lstStyle/>
          <a:p>
            <a:r>
              <a:rPr lang="el-GR" b="1" dirty="0">
                <a:solidFill>
                  <a:schemeClr val="accent2"/>
                </a:solidFill>
                <a:latin typeface="Calibri" panose="020F0502020204030204" pitchFamily="34" charset="0"/>
              </a:rPr>
              <a:t>Απευθείας</a:t>
            </a:r>
            <a:r>
              <a:rPr lang="el-GR" dirty="0">
                <a:latin typeface="Calibri" panose="020F0502020204030204" pitchFamily="34" charset="0"/>
              </a:rPr>
              <a:t> πρόβλεψη των πιθανοτήτων δράσης του Χρήστη.</a:t>
            </a:r>
          </a:p>
          <a:p>
            <a:r>
              <a:rPr lang="el-GR" dirty="0">
                <a:latin typeface="Calibri" panose="020F0502020204030204" pitchFamily="34" charset="0"/>
              </a:rPr>
              <a:t>Εκπαιδεύεται και διαμορφώνεται ένα αντίστοιχο μοντέλο </a:t>
            </a:r>
            <a:r>
              <a:rPr lang="el-GR" dirty="0">
                <a:solidFill>
                  <a:schemeClr val="accent2"/>
                </a:solidFill>
                <a:latin typeface="Calibri" panose="020F0502020204030204" pitchFamily="34" charset="0"/>
              </a:rPr>
              <a:t>ξεχωριστά</a:t>
            </a:r>
            <a:r>
              <a:rPr lang="el-GR" dirty="0">
                <a:latin typeface="Calibri" panose="020F0502020204030204" pitchFamily="34" charset="0"/>
              </a:rPr>
              <a:t> για κάθε Χρήστη.</a:t>
            </a:r>
          </a:p>
        </p:txBody>
      </p:sp>
      <p:graphicFrame>
        <p:nvGraphicFramePr>
          <p:cNvPr id="3" name="Πίνακας 2"/>
          <p:cNvGraphicFramePr>
            <a:graphicFrameLocks noGrp="1"/>
          </p:cNvGraphicFramePr>
          <p:nvPr>
            <p:extLst>
              <p:ext uri="{D42A27DB-BD31-4B8C-83A1-F6EECF244321}">
                <p14:modId xmlns:p14="http://schemas.microsoft.com/office/powerpoint/2010/main" val="1687380128"/>
              </p:ext>
            </p:extLst>
          </p:nvPr>
        </p:nvGraphicFramePr>
        <p:xfrm>
          <a:off x="196135" y="2206935"/>
          <a:ext cx="6707024" cy="4629600"/>
        </p:xfrm>
        <a:graphic>
          <a:graphicData uri="http://schemas.openxmlformats.org/drawingml/2006/table">
            <a:tbl>
              <a:tblPr firstRow="1" firstCol="1" bandRow="1">
                <a:tableStyleId>{5C22544A-7EE6-4342-B048-85BDC9FD1C3A}</a:tableStyleId>
              </a:tblPr>
              <a:tblGrid>
                <a:gridCol w="792515">
                  <a:extLst>
                    <a:ext uri="{9D8B030D-6E8A-4147-A177-3AD203B41FA5}">
                      <a16:colId xmlns:a16="http://schemas.microsoft.com/office/drawing/2014/main" xmlns="" val="20000"/>
                    </a:ext>
                  </a:extLst>
                </a:gridCol>
                <a:gridCol w="3962575">
                  <a:extLst>
                    <a:ext uri="{9D8B030D-6E8A-4147-A177-3AD203B41FA5}">
                      <a16:colId xmlns:a16="http://schemas.microsoft.com/office/drawing/2014/main" xmlns="" val="20001"/>
                    </a:ext>
                  </a:extLst>
                </a:gridCol>
                <a:gridCol w="1951934">
                  <a:extLst>
                    <a:ext uri="{9D8B030D-6E8A-4147-A177-3AD203B41FA5}">
                      <a16:colId xmlns:a16="http://schemas.microsoft.com/office/drawing/2014/main" xmlns="" val="20002"/>
                    </a:ext>
                  </a:extLst>
                </a:gridCol>
              </a:tblGrid>
              <a:tr h="324000">
                <a:tc>
                  <a:txBody>
                    <a:bodyPr/>
                    <a:lstStyle/>
                    <a:p>
                      <a:pPr indent="0" algn="ctr">
                        <a:lnSpc>
                          <a:spcPct val="150000"/>
                        </a:lnSpc>
                        <a:spcBef>
                          <a:spcPts val="600"/>
                        </a:spcBef>
                        <a:spcAft>
                          <a:spcPts val="600"/>
                        </a:spcAft>
                      </a:pPr>
                      <a:r>
                        <a:rPr lang="el-GR" sz="1600" dirty="0">
                          <a:effectLst/>
                          <a:latin typeface="Calibri" panose="020F0502020204030204" pitchFamily="34" charset="0"/>
                        </a:rPr>
                        <a:t>Είσοδοι</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Περιγραφή</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Εύρος τιμών</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0"/>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1-2</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Δείκτες της ημέρας του έτους, </a:t>
                      </a:r>
                    </a:p>
                  </a:txBody>
                  <a:tcPr marL="55863" marR="55863" marT="0" marB="0" anchor="ctr"/>
                </a:tc>
                <a:tc>
                  <a:txBody>
                    <a:bodyPr/>
                    <a:lstStyle/>
                    <a:p>
                      <a:pPr indent="0" algn="ctr">
                        <a:lnSpc>
                          <a:spcPct val="150000"/>
                        </a:lnSpc>
                        <a:spcBef>
                          <a:spcPts val="600"/>
                        </a:spcBef>
                        <a:spcAft>
                          <a:spcPts val="600"/>
                        </a:spcAft>
                      </a:pPr>
                      <a:r>
                        <a:rPr lang="en-US" sz="1600">
                          <a:effectLst/>
                          <a:latin typeface="Calibri" panose="020F0502020204030204" pitchFamily="34" charset="0"/>
                        </a:rPr>
                        <a:t>[-1, 1]</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1"/>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3</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Προσανατολισμός (</a:t>
                      </a:r>
                      <a:r>
                        <a:rPr lang="en-US" sz="1600" dirty="0">
                          <a:effectLst/>
                          <a:latin typeface="Calibri" panose="020F0502020204030204" pitchFamily="34" charset="0"/>
                        </a:rPr>
                        <a:t>rad</a:t>
                      </a:r>
                      <a:r>
                        <a:rPr lang="el-GR" sz="1600" dirty="0">
                          <a:effectLst/>
                          <a:latin typeface="Calibri" panose="020F0502020204030204" pitchFamily="34" charset="0"/>
                        </a:rPr>
                        <a:t>)</a:t>
                      </a:r>
                    </a:p>
                  </a:txBody>
                  <a:tcPr marL="55863" marR="55863" marT="0" marB="0" anchor="ctr"/>
                </a:tc>
                <a:tc>
                  <a:txBody>
                    <a:bodyPr/>
                    <a:lstStyle/>
                    <a:p>
                      <a:pPr indent="0" algn="ctr">
                        <a:lnSpc>
                          <a:spcPct val="150000"/>
                        </a:lnSpc>
                        <a:spcBef>
                          <a:spcPts val="600"/>
                        </a:spcBef>
                        <a:spcAft>
                          <a:spcPts val="600"/>
                        </a:spcAft>
                      </a:pPr>
                      <a:r>
                        <a:rPr lang="en-US" sz="1600">
                          <a:effectLst/>
                          <a:latin typeface="Calibri" panose="020F0502020204030204" pitchFamily="34" charset="0"/>
                        </a:rPr>
                        <a:t>[0, 2</a:t>
                      </a:r>
                      <a:r>
                        <a:rPr lang="el-GR" sz="1600">
                          <a:effectLst/>
                          <a:latin typeface="Calibri" panose="020F0502020204030204" pitchFamily="34" charset="0"/>
                        </a:rPr>
                        <a:t>π</a:t>
                      </a:r>
                      <a:r>
                        <a:rPr lang="en-US" sz="1600">
                          <a:effectLst/>
                          <a:latin typeface="Calibri" panose="020F0502020204030204" pitchFamily="34" charset="0"/>
                        </a:rPr>
                        <a:t>)</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2"/>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4</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Δείκτης καθαρότητας ουρανού </a:t>
                      </a:r>
                      <a:r>
                        <a:rPr lang="en-US" sz="1600" dirty="0" err="1">
                          <a:effectLst/>
                          <a:latin typeface="Calibri" panose="020F0502020204030204" pitchFamily="34" charset="0"/>
                        </a:rPr>
                        <a:t>k</a:t>
                      </a:r>
                      <a:r>
                        <a:rPr lang="en-US" sz="1600" baseline="-25000" dirty="0" err="1">
                          <a:effectLst/>
                          <a:latin typeface="Calibri" panose="020F0502020204030204" pitchFamily="34" charset="0"/>
                        </a:rPr>
                        <a:t>t</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a:effectLst/>
                          <a:latin typeface="Calibri" panose="020F0502020204030204" pitchFamily="34" charset="0"/>
                        </a:rPr>
                        <a:t>[0, 1]</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3"/>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5</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Απόσταση θέσης εργασίας από το παράθυρο</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n-US" sz="1600" dirty="0">
                          <a:effectLst/>
                          <a:latin typeface="Calibri" panose="020F0502020204030204" pitchFamily="34" charset="0"/>
                        </a:rPr>
                        <a:t>0.5</a:t>
                      </a:r>
                      <a:r>
                        <a:rPr lang="el-GR" sz="1600" dirty="0">
                          <a:effectLst/>
                          <a:latin typeface="Calibri" panose="020F0502020204030204" pitchFamily="34" charset="0"/>
                        </a:rPr>
                        <a:t> </a:t>
                      </a:r>
                      <a:r>
                        <a:rPr lang="en-US" sz="1600" dirty="0">
                          <a:effectLst/>
                          <a:latin typeface="Calibri" panose="020F0502020204030204" pitchFamily="34" charset="0"/>
                        </a:rPr>
                        <a:t>m</a:t>
                      </a:r>
                      <a:r>
                        <a:rPr lang="el-GR" sz="1600" dirty="0">
                          <a:effectLst/>
                          <a:latin typeface="Calibri" panose="020F0502020204030204" pitchFamily="34" charset="0"/>
                        </a:rPr>
                        <a:t>-</a:t>
                      </a:r>
                      <a:r>
                        <a:rPr lang="en-US" sz="1600" dirty="0">
                          <a:effectLst/>
                          <a:latin typeface="Calibri" panose="020F0502020204030204" pitchFamily="34" charset="0"/>
                        </a:rPr>
                        <a:t>5.5</a:t>
                      </a:r>
                      <a:r>
                        <a:rPr lang="el-GR" sz="1600" dirty="0">
                          <a:effectLst/>
                          <a:latin typeface="Calibri" panose="020F0502020204030204" pitchFamily="34" charset="0"/>
                        </a:rPr>
                        <a:t> </a:t>
                      </a:r>
                      <a:r>
                        <a:rPr lang="en-US" sz="1600" dirty="0">
                          <a:effectLst/>
                          <a:latin typeface="Calibri" panose="020F0502020204030204" pitchFamily="34" charset="0"/>
                        </a:rPr>
                        <a:t>m</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4"/>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6</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Άμεση Ακτινοβολία</a:t>
                      </a:r>
                    </a:p>
                  </a:txBody>
                  <a:tcPr marL="55863" marR="55863" marT="0" marB="0" anchor="ctr"/>
                </a:tc>
                <a:tc>
                  <a:txBody>
                    <a:bodyPr/>
                    <a:lstStyle/>
                    <a:p>
                      <a:pPr indent="0" algn="ctr">
                        <a:lnSpc>
                          <a:spcPct val="150000"/>
                        </a:lnSpc>
                        <a:spcBef>
                          <a:spcPts val="600"/>
                        </a:spcBef>
                        <a:spcAft>
                          <a:spcPts val="600"/>
                        </a:spcAft>
                      </a:pPr>
                      <a:r>
                        <a:rPr lang="el-GR" sz="1600">
                          <a:effectLst/>
                          <a:latin typeface="Calibri" panose="020F0502020204030204" pitchFamily="34" charset="0"/>
                        </a:rPr>
                        <a:t>[0,</a:t>
                      </a:r>
                      <a:r>
                        <a:rPr lang="en-US" sz="1600">
                          <a:effectLst/>
                          <a:latin typeface="Calibri" panose="020F0502020204030204" pitchFamily="34" charset="0"/>
                        </a:rPr>
                        <a:t> 613</a:t>
                      </a:r>
                      <a:r>
                        <a:rPr lang="el-GR" sz="1600">
                          <a:effectLst/>
                          <a:latin typeface="Calibri" panose="020F0502020204030204" pitchFamily="34" charset="0"/>
                        </a:rPr>
                        <a:t>] </a:t>
                      </a:r>
                      <a:r>
                        <a:rPr lang="en-US" sz="1600">
                          <a:effectLst/>
                          <a:latin typeface="Calibri" panose="020F0502020204030204" pitchFamily="34" charset="0"/>
                        </a:rPr>
                        <a:t>W/m</a:t>
                      </a:r>
                      <a:r>
                        <a:rPr lang="en-US" sz="1600" baseline="30000">
                          <a:effectLst/>
                          <a:latin typeface="Calibri" panose="020F0502020204030204" pitchFamily="34" charset="0"/>
                        </a:rPr>
                        <a:t>2</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5"/>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7</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Διάχυτη Ακτινοβολία</a:t>
                      </a:r>
                    </a:p>
                  </a:txBody>
                  <a:tcPr marL="55863" marR="55863" marT="0" marB="0" anchor="ctr"/>
                </a:tc>
                <a:tc>
                  <a:txBody>
                    <a:bodyPr/>
                    <a:lstStyle/>
                    <a:p>
                      <a:pPr indent="0" algn="ctr">
                        <a:lnSpc>
                          <a:spcPct val="150000"/>
                        </a:lnSpc>
                        <a:spcBef>
                          <a:spcPts val="600"/>
                        </a:spcBef>
                        <a:spcAft>
                          <a:spcPts val="600"/>
                        </a:spcAft>
                      </a:pPr>
                      <a:r>
                        <a:rPr lang="el-GR" sz="1600">
                          <a:effectLst/>
                          <a:latin typeface="Calibri" panose="020F0502020204030204" pitchFamily="34" charset="0"/>
                        </a:rPr>
                        <a:t>[0,</a:t>
                      </a:r>
                      <a:r>
                        <a:rPr lang="en-US" sz="1600">
                          <a:effectLst/>
                          <a:latin typeface="Calibri" panose="020F0502020204030204" pitchFamily="34" charset="0"/>
                        </a:rPr>
                        <a:t> 227</a:t>
                      </a:r>
                      <a:r>
                        <a:rPr lang="el-GR" sz="1600">
                          <a:effectLst/>
                          <a:latin typeface="Calibri" panose="020F0502020204030204" pitchFamily="34" charset="0"/>
                        </a:rPr>
                        <a:t>] </a:t>
                      </a:r>
                      <a:r>
                        <a:rPr lang="en-US" sz="1600">
                          <a:effectLst/>
                          <a:latin typeface="Calibri" panose="020F0502020204030204" pitchFamily="34" charset="0"/>
                        </a:rPr>
                        <a:t>W/m</a:t>
                      </a:r>
                      <a:r>
                        <a:rPr lang="en-US" sz="1600" baseline="30000">
                          <a:effectLst/>
                          <a:latin typeface="Calibri" panose="020F0502020204030204" pitchFamily="34" charset="0"/>
                        </a:rPr>
                        <a:t>2</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6"/>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8</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Ανακλώμενη Ακτινοβολία</a:t>
                      </a:r>
                    </a:p>
                  </a:txBody>
                  <a:tcPr marL="55863" marR="55863" marT="0" marB="0" anchor="ctr"/>
                </a:tc>
                <a:tc>
                  <a:txBody>
                    <a:bodyPr/>
                    <a:lstStyle/>
                    <a:p>
                      <a:pPr indent="0" algn="ctr">
                        <a:lnSpc>
                          <a:spcPct val="150000"/>
                        </a:lnSpc>
                        <a:spcBef>
                          <a:spcPts val="600"/>
                        </a:spcBef>
                        <a:spcAft>
                          <a:spcPts val="600"/>
                        </a:spcAft>
                      </a:pPr>
                      <a:r>
                        <a:rPr lang="el-GR" sz="1600">
                          <a:effectLst/>
                          <a:latin typeface="Calibri" panose="020F0502020204030204" pitchFamily="34" charset="0"/>
                        </a:rPr>
                        <a:t>[0,</a:t>
                      </a:r>
                      <a:r>
                        <a:rPr lang="en-US" sz="1600">
                          <a:effectLst/>
                          <a:latin typeface="Calibri" panose="020F0502020204030204" pitchFamily="34" charset="0"/>
                        </a:rPr>
                        <a:t> 294</a:t>
                      </a:r>
                      <a:r>
                        <a:rPr lang="el-GR" sz="1600">
                          <a:effectLst/>
                          <a:latin typeface="Calibri" panose="020F0502020204030204" pitchFamily="34" charset="0"/>
                        </a:rPr>
                        <a:t>] </a:t>
                      </a:r>
                      <a:r>
                        <a:rPr lang="en-US" sz="1600">
                          <a:effectLst/>
                          <a:latin typeface="Calibri" panose="020F0502020204030204" pitchFamily="34" charset="0"/>
                        </a:rPr>
                        <a:t>W/m</a:t>
                      </a:r>
                      <a:r>
                        <a:rPr lang="en-US" sz="1600" baseline="30000">
                          <a:effectLst/>
                          <a:latin typeface="Calibri" panose="020F0502020204030204" pitchFamily="34" charset="0"/>
                        </a:rPr>
                        <a:t>2</a:t>
                      </a:r>
                      <a:endParaRPr lang="el-GR" sz="160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7"/>
                  </a:ext>
                </a:extLst>
              </a:tr>
              <a:tr h="324000">
                <a:tc>
                  <a:txBody>
                    <a:bodyPr/>
                    <a:lstStyle/>
                    <a:p>
                      <a:pPr indent="0" algn="ctr">
                        <a:lnSpc>
                          <a:spcPct val="150000"/>
                        </a:lnSpc>
                        <a:spcBef>
                          <a:spcPts val="600"/>
                        </a:spcBef>
                        <a:spcAft>
                          <a:spcPts val="600"/>
                        </a:spcAft>
                      </a:pPr>
                      <a:r>
                        <a:rPr lang="en-US" sz="1600" dirty="0">
                          <a:effectLst/>
                          <a:latin typeface="Calibri" panose="020F0502020204030204" pitchFamily="34" charset="0"/>
                        </a:rPr>
                        <a:t>9</a:t>
                      </a:r>
                      <a:endParaRPr lang="el-GR" sz="1600" dirty="0">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Ολική (κάθετη στο παράθυρο) Ακτινοβολία</a:t>
                      </a:r>
                    </a:p>
                  </a:txBody>
                  <a:tcPr marL="55863" marR="55863" marT="0" marB="0" anchor="ctr"/>
                </a:tc>
                <a:tc>
                  <a:txBody>
                    <a:bodyPr/>
                    <a:lstStyle/>
                    <a:p>
                      <a:pPr indent="0" algn="ctr">
                        <a:lnSpc>
                          <a:spcPct val="150000"/>
                        </a:lnSpc>
                        <a:spcBef>
                          <a:spcPts val="600"/>
                        </a:spcBef>
                        <a:spcAft>
                          <a:spcPts val="600"/>
                        </a:spcAft>
                      </a:pPr>
                      <a:r>
                        <a:rPr lang="el-GR" sz="1600" dirty="0">
                          <a:effectLst/>
                          <a:latin typeface="Calibri" panose="020F0502020204030204" pitchFamily="34" charset="0"/>
                        </a:rPr>
                        <a:t>[0,</a:t>
                      </a:r>
                      <a:r>
                        <a:rPr lang="en-US" sz="1600" dirty="0">
                          <a:effectLst/>
                          <a:latin typeface="Calibri" panose="020F0502020204030204" pitchFamily="34" charset="0"/>
                        </a:rPr>
                        <a:t> 824</a:t>
                      </a:r>
                      <a:r>
                        <a:rPr lang="el-GR" sz="1600" dirty="0">
                          <a:effectLst/>
                          <a:latin typeface="Calibri" panose="020F0502020204030204" pitchFamily="34" charset="0"/>
                        </a:rPr>
                        <a:t>] </a:t>
                      </a:r>
                      <a:r>
                        <a:rPr lang="en-US" sz="1600" dirty="0">
                          <a:effectLst/>
                          <a:latin typeface="Calibri" panose="020F0502020204030204" pitchFamily="34" charset="0"/>
                        </a:rPr>
                        <a:t>W/m</a:t>
                      </a:r>
                      <a:r>
                        <a:rPr lang="en-US" sz="1600" baseline="30000" dirty="0">
                          <a:effectLst/>
                          <a:latin typeface="Calibri" panose="020F0502020204030204" pitchFamily="34" charset="0"/>
                        </a:rPr>
                        <a:t>2</a:t>
                      </a:r>
                      <a:endParaRPr lang="el-GR" sz="1600" dirty="0">
                        <a:effectLst/>
                        <a:latin typeface="Calibri" panose="020F0502020204030204" pitchFamily="34" charset="0"/>
                        <a:ea typeface="Calibri"/>
                        <a:cs typeface="Times New Roman"/>
                      </a:endParaRPr>
                    </a:p>
                  </a:txBody>
                  <a:tcPr marL="55863" marR="55863" marT="0" marB="0" anchor="ctr"/>
                </a:tc>
                <a:extLst>
                  <a:ext uri="{0D108BD9-81ED-4DB2-BD59-A6C34878D82A}">
                    <a16:rowId xmlns:a16="http://schemas.microsoft.com/office/drawing/2014/main" xmlns="" val="10008"/>
                  </a:ext>
                </a:extLst>
              </a:tr>
              <a:tr h="324000">
                <a:tc>
                  <a:txBody>
                    <a:bodyPr/>
                    <a:lstStyle/>
                    <a:p>
                      <a:pPr indent="0" algn="ctr">
                        <a:lnSpc>
                          <a:spcPct val="150000"/>
                        </a:lnSpc>
                        <a:spcBef>
                          <a:spcPts val="600"/>
                        </a:spcBef>
                        <a:spcAft>
                          <a:spcPts val="600"/>
                        </a:spcAft>
                      </a:pPr>
                      <a:r>
                        <a:rPr lang="el-GR" sz="1600" b="1" dirty="0">
                          <a:solidFill>
                            <a:schemeClr val="bg1"/>
                          </a:solidFill>
                          <a:effectLst/>
                          <a:latin typeface="Calibri" panose="020F0502020204030204" pitchFamily="34" charset="0"/>
                        </a:rPr>
                        <a:t>Έξοδοι</a:t>
                      </a:r>
                      <a:endParaRPr lang="el-GR" sz="1600" b="1" dirty="0">
                        <a:solidFill>
                          <a:schemeClr val="bg1"/>
                        </a:solidFill>
                        <a:effectLst/>
                        <a:latin typeface="Calibri" panose="020F0502020204030204" pitchFamily="34" charset="0"/>
                        <a:ea typeface="Calibri"/>
                        <a:cs typeface="Times New Roman"/>
                      </a:endParaRPr>
                    </a:p>
                  </a:txBody>
                  <a:tcPr marL="55863" marR="55863" marT="0" marB="0" anchor="ctr"/>
                </a:tc>
                <a:tc>
                  <a:txBody>
                    <a:bodyPr/>
                    <a:lstStyle/>
                    <a:p>
                      <a:pPr indent="0" algn="ctr">
                        <a:lnSpc>
                          <a:spcPct val="150000"/>
                        </a:lnSpc>
                        <a:spcBef>
                          <a:spcPts val="600"/>
                        </a:spcBef>
                        <a:spcAft>
                          <a:spcPts val="600"/>
                        </a:spcAft>
                      </a:pPr>
                      <a:r>
                        <a:rPr lang="el-GR" sz="1600" b="1" dirty="0">
                          <a:solidFill>
                            <a:schemeClr val="bg1"/>
                          </a:solidFill>
                          <a:effectLst/>
                          <a:latin typeface="Calibri" panose="020F0502020204030204" pitchFamily="34" charset="0"/>
                        </a:rPr>
                        <a:t>Περιγραφή</a:t>
                      </a:r>
                      <a:endParaRPr lang="el-GR" sz="1600" b="1" dirty="0">
                        <a:solidFill>
                          <a:schemeClr val="bg1"/>
                        </a:solidFill>
                        <a:effectLst/>
                        <a:latin typeface="Calibri" panose="020F0502020204030204" pitchFamily="34" charset="0"/>
                        <a:ea typeface="Calibri"/>
                        <a:cs typeface="Times New Roman"/>
                      </a:endParaRPr>
                    </a:p>
                  </a:txBody>
                  <a:tcPr marL="55863" marR="55863" marT="0" marB="0" anchor="ctr">
                    <a:solidFill>
                      <a:schemeClr val="accent1"/>
                    </a:solidFill>
                  </a:tcPr>
                </a:tc>
                <a:tc>
                  <a:txBody>
                    <a:bodyPr/>
                    <a:lstStyle/>
                    <a:p>
                      <a:pPr indent="0" algn="ctr">
                        <a:lnSpc>
                          <a:spcPct val="150000"/>
                        </a:lnSpc>
                        <a:spcBef>
                          <a:spcPts val="600"/>
                        </a:spcBef>
                        <a:spcAft>
                          <a:spcPts val="600"/>
                        </a:spcAft>
                      </a:pPr>
                      <a:r>
                        <a:rPr lang="el-GR" sz="1600" b="1" dirty="0">
                          <a:solidFill>
                            <a:schemeClr val="bg1"/>
                          </a:solidFill>
                          <a:effectLst/>
                          <a:latin typeface="Calibri" panose="020F0502020204030204" pitchFamily="34" charset="0"/>
                        </a:rPr>
                        <a:t>Εύρος τιμών</a:t>
                      </a:r>
                      <a:endParaRPr lang="el-GR" sz="1600" b="1" dirty="0">
                        <a:solidFill>
                          <a:schemeClr val="bg1"/>
                        </a:solidFill>
                        <a:effectLst/>
                        <a:latin typeface="Calibri" panose="020F0502020204030204" pitchFamily="34" charset="0"/>
                        <a:ea typeface="Calibri"/>
                        <a:cs typeface="Times New Roman"/>
                      </a:endParaRPr>
                    </a:p>
                  </a:txBody>
                  <a:tcPr marL="55863" marR="55863" marT="0" marB="0" anchor="ctr">
                    <a:solidFill>
                      <a:schemeClr val="accent1"/>
                    </a:solidFill>
                  </a:tcPr>
                </a:tc>
                <a:extLst>
                  <a:ext uri="{0D108BD9-81ED-4DB2-BD59-A6C34878D82A}">
                    <a16:rowId xmlns:a16="http://schemas.microsoft.com/office/drawing/2014/main" xmlns="" val="10009"/>
                  </a:ext>
                </a:extLst>
              </a:tr>
              <a:tr h="324000">
                <a:tc>
                  <a:txBody>
                    <a:bodyPr/>
                    <a:lstStyle/>
                    <a:p>
                      <a:pPr algn="ctr">
                        <a:lnSpc>
                          <a:spcPct val="115000"/>
                        </a:lnSpc>
                        <a:spcBef>
                          <a:spcPts val="1440"/>
                        </a:spcBef>
                        <a:spcAft>
                          <a:spcPts val="2880"/>
                        </a:spcAft>
                      </a:pPr>
                      <a:r>
                        <a:rPr lang="en-US" sz="1600" dirty="0">
                          <a:effectLst/>
                          <a:latin typeface="Calibri"/>
                          <a:cs typeface="Times New Roman"/>
                        </a:rPr>
                        <a:t>1</a:t>
                      </a:r>
                      <a:endParaRPr lang="el-GR" sz="1600" dirty="0">
                        <a:effectLst/>
                        <a:latin typeface="Calibri"/>
                      </a:endParaRPr>
                    </a:p>
                  </a:txBody>
                  <a:tcPr marL="68580" marR="68580" marT="0" marB="0" anchor="ctr"/>
                </a:tc>
                <a:tc>
                  <a:txBody>
                    <a:bodyPr/>
                    <a:lstStyle/>
                    <a:p>
                      <a:pPr algn="ctr">
                        <a:lnSpc>
                          <a:spcPct val="115000"/>
                        </a:lnSpc>
                        <a:spcBef>
                          <a:spcPts val="1440"/>
                        </a:spcBef>
                        <a:spcAft>
                          <a:spcPts val="2880"/>
                        </a:spcAft>
                      </a:pPr>
                      <a:r>
                        <a:rPr lang="en-US" sz="1600" i="1" dirty="0">
                          <a:effectLst/>
                          <a:latin typeface="Calibri"/>
                        </a:rPr>
                        <a:t>p</a:t>
                      </a:r>
                      <a:r>
                        <a:rPr lang="el-GR" sz="1600" dirty="0">
                          <a:effectLst/>
                          <a:latin typeface="Calibri"/>
                        </a:rPr>
                        <a:t>(</a:t>
                      </a:r>
                      <a:r>
                        <a:rPr lang="en-US" sz="1600" i="1" dirty="0">
                          <a:effectLst/>
                          <a:latin typeface="Calibri"/>
                        </a:rPr>
                        <a:t>L</a:t>
                      </a:r>
                      <a:r>
                        <a:rPr lang="el-GR" sz="1600" dirty="0">
                          <a:effectLst/>
                          <a:latin typeface="Calibri"/>
                        </a:rPr>
                        <a:t>=1|</a:t>
                      </a:r>
                      <a:r>
                        <a:rPr lang="en-US" sz="1600" i="1" dirty="0">
                          <a:effectLst/>
                          <a:latin typeface="Calibri"/>
                        </a:rPr>
                        <a:t>E</a:t>
                      </a:r>
                      <a:r>
                        <a:rPr lang="el-GR" sz="1600" dirty="0">
                          <a:effectLst/>
                          <a:latin typeface="Calibri"/>
                        </a:rPr>
                        <a:t>)</a:t>
                      </a:r>
                    </a:p>
                  </a:txBody>
                  <a:tcPr marL="68580" marR="68580" marT="0" marB="0" anchor="ctr"/>
                </a:tc>
                <a:tc>
                  <a:txBody>
                    <a:bodyPr/>
                    <a:lstStyle/>
                    <a:p>
                      <a:pPr algn="ctr">
                        <a:lnSpc>
                          <a:spcPct val="115000"/>
                        </a:lnSpc>
                        <a:spcBef>
                          <a:spcPts val="1440"/>
                        </a:spcBef>
                        <a:spcAft>
                          <a:spcPts val="2880"/>
                        </a:spcAft>
                      </a:pPr>
                      <a:r>
                        <a:rPr lang="en-US" sz="1600" dirty="0">
                          <a:effectLst/>
                          <a:latin typeface="Calibri"/>
                          <a:cs typeface="Times New Roman"/>
                        </a:rPr>
                        <a:t>[0, </a:t>
                      </a:r>
                      <a:r>
                        <a:rPr lang="el-GR" sz="1600" dirty="0">
                          <a:effectLst/>
                          <a:latin typeface="Calibri"/>
                          <a:cs typeface="Times New Roman"/>
                        </a:rPr>
                        <a:t>1</a:t>
                      </a:r>
                      <a:r>
                        <a:rPr lang="en-US" sz="1600" dirty="0">
                          <a:effectLst/>
                          <a:latin typeface="Calibri"/>
                          <a:cs typeface="Times New Roman"/>
                        </a:rPr>
                        <a:t>]</a:t>
                      </a:r>
                      <a:endParaRPr lang="el-GR" sz="1600" dirty="0">
                        <a:effectLst/>
                        <a:latin typeface="Calibri"/>
                      </a:endParaRPr>
                    </a:p>
                  </a:txBody>
                  <a:tcPr marL="68580" marR="68580" marT="0" marB="0" anchor="ctr"/>
                </a:tc>
                <a:extLst>
                  <a:ext uri="{0D108BD9-81ED-4DB2-BD59-A6C34878D82A}">
                    <a16:rowId xmlns:a16="http://schemas.microsoft.com/office/drawing/2014/main" xmlns="" val="10010"/>
                  </a:ext>
                </a:extLst>
              </a:tr>
              <a:tr h="324000">
                <a:tc>
                  <a:txBody>
                    <a:bodyPr/>
                    <a:lstStyle/>
                    <a:p>
                      <a:pPr algn="ctr">
                        <a:lnSpc>
                          <a:spcPct val="115000"/>
                        </a:lnSpc>
                        <a:spcBef>
                          <a:spcPts val="1440"/>
                        </a:spcBef>
                        <a:spcAft>
                          <a:spcPts val="2880"/>
                        </a:spcAft>
                      </a:pPr>
                      <a:r>
                        <a:rPr lang="en-US" sz="1600" dirty="0">
                          <a:effectLst/>
                          <a:latin typeface="Calibri"/>
                          <a:cs typeface="Times New Roman"/>
                        </a:rPr>
                        <a:t>2</a:t>
                      </a:r>
                      <a:endParaRPr lang="el-GR" sz="1600" dirty="0">
                        <a:effectLst/>
                        <a:latin typeface="Calibri"/>
                      </a:endParaRPr>
                    </a:p>
                  </a:txBody>
                  <a:tcPr marL="68580" marR="68580" marT="0" marB="0" anchor="ctr"/>
                </a:tc>
                <a:tc>
                  <a:txBody>
                    <a:bodyPr/>
                    <a:lstStyle/>
                    <a:p>
                      <a:pPr algn="ctr">
                        <a:lnSpc>
                          <a:spcPct val="115000"/>
                        </a:lnSpc>
                        <a:spcBef>
                          <a:spcPts val="1440"/>
                        </a:spcBef>
                        <a:spcAft>
                          <a:spcPts val="2880"/>
                        </a:spcAft>
                      </a:pPr>
                      <a:r>
                        <a:rPr lang="en-US" sz="1600" i="1" dirty="0">
                          <a:effectLst/>
                          <a:latin typeface="Calibri"/>
                        </a:rPr>
                        <a:t>p</a:t>
                      </a:r>
                      <a:r>
                        <a:rPr lang="el-GR" sz="1600" dirty="0">
                          <a:effectLst/>
                          <a:latin typeface="Calibri"/>
                        </a:rPr>
                        <a:t>(</a:t>
                      </a:r>
                      <a:r>
                        <a:rPr lang="en-US" sz="1600" i="1" dirty="0">
                          <a:effectLst/>
                          <a:latin typeface="Calibri"/>
                        </a:rPr>
                        <a:t>BL</a:t>
                      </a:r>
                      <a:r>
                        <a:rPr lang="el-GR" sz="1600" dirty="0">
                          <a:effectLst/>
                          <a:latin typeface="Calibri"/>
                        </a:rPr>
                        <a:t>=1|</a:t>
                      </a:r>
                      <a:r>
                        <a:rPr lang="en-US" sz="1600" i="1" dirty="0">
                          <a:effectLst/>
                          <a:latin typeface="Calibri"/>
                        </a:rPr>
                        <a:t>E</a:t>
                      </a:r>
                      <a:r>
                        <a:rPr lang="el-GR" sz="1600" dirty="0">
                          <a:effectLst/>
                          <a:latin typeface="Calibri"/>
                        </a:rPr>
                        <a:t>)</a:t>
                      </a:r>
                    </a:p>
                  </a:txBody>
                  <a:tcPr marL="68580" marR="68580" marT="0" marB="0" anchor="ctr"/>
                </a:tc>
                <a:tc>
                  <a:txBody>
                    <a:bodyPr/>
                    <a:lstStyle/>
                    <a:p>
                      <a:pPr algn="ctr">
                        <a:lnSpc>
                          <a:spcPct val="115000"/>
                        </a:lnSpc>
                        <a:spcBef>
                          <a:spcPts val="1440"/>
                        </a:spcBef>
                        <a:spcAft>
                          <a:spcPts val="2880"/>
                        </a:spcAft>
                      </a:pPr>
                      <a:r>
                        <a:rPr lang="en-US" sz="1600" dirty="0">
                          <a:effectLst/>
                          <a:latin typeface="Calibri"/>
                          <a:cs typeface="Times New Roman"/>
                        </a:rPr>
                        <a:t>[0, </a:t>
                      </a:r>
                      <a:r>
                        <a:rPr lang="el-GR" sz="1600" dirty="0">
                          <a:effectLst/>
                          <a:latin typeface="Calibri"/>
                          <a:cs typeface="Times New Roman"/>
                        </a:rPr>
                        <a:t>1</a:t>
                      </a:r>
                      <a:r>
                        <a:rPr lang="en-US" sz="1600" dirty="0">
                          <a:effectLst/>
                          <a:latin typeface="Calibri"/>
                          <a:cs typeface="Times New Roman"/>
                        </a:rPr>
                        <a:t>]</a:t>
                      </a:r>
                      <a:endParaRPr lang="el-GR" sz="1600" dirty="0">
                        <a:effectLst/>
                        <a:latin typeface="Calibri"/>
                      </a:endParaRPr>
                    </a:p>
                  </a:txBody>
                  <a:tcPr marL="68580" marR="68580" marT="0" marB="0" anchor="ctr"/>
                </a:tc>
                <a:extLst>
                  <a:ext uri="{0D108BD9-81ED-4DB2-BD59-A6C34878D82A}">
                    <a16:rowId xmlns:a16="http://schemas.microsoft.com/office/drawing/2014/main" xmlns="" val="10011"/>
                  </a:ext>
                </a:extLst>
              </a:tr>
              <a:tr h="324000">
                <a:tc>
                  <a:txBody>
                    <a:bodyPr/>
                    <a:lstStyle/>
                    <a:p>
                      <a:pPr algn="ctr">
                        <a:lnSpc>
                          <a:spcPct val="115000"/>
                        </a:lnSpc>
                        <a:spcBef>
                          <a:spcPts val="1440"/>
                        </a:spcBef>
                        <a:spcAft>
                          <a:spcPts val="2880"/>
                        </a:spcAft>
                      </a:pPr>
                      <a:r>
                        <a:rPr lang="el-GR" sz="1600" dirty="0">
                          <a:effectLst/>
                          <a:latin typeface="Calibri"/>
                          <a:cs typeface="Times New Roman"/>
                        </a:rPr>
                        <a:t>3</a:t>
                      </a:r>
                      <a:endParaRPr lang="el-GR" sz="1600" dirty="0">
                        <a:effectLst/>
                        <a:latin typeface="Calibri"/>
                      </a:endParaRPr>
                    </a:p>
                  </a:txBody>
                  <a:tcPr marL="68580" marR="68580" marT="0" marB="0" anchor="ctr"/>
                </a:tc>
                <a:tc>
                  <a:txBody>
                    <a:bodyPr/>
                    <a:lstStyle/>
                    <a:p>
                      <a:pPr algn="ctr">
                        <a:lnSpc>
                          <a:spcPct val="115000"/>
                        </a:lnSpc>
                        <a:spcBef>
                          <a:spcPts val="1440"/>
                        </a:spcBef>
                        <a:spcAft>
                          <a:spcPts val="2880"/>
                        </a:spcAft>
                      </a:pPr>
                      <a:r>
                        <a:rPr lang="en-US" sz="1600" i="1" dirty="0">
                          <a:effectLst/>
                          <a:latin typeface="Calibri"/>
                        </a:rPr>
                        <a:t>p</a:t>
                      </a:r>
                      <a:r>
                        <a:rPr lang="el-GR" sz="1600" dirty="0">
                          <a:effectLst/>
                          <a:latin typeface="Calibri"/>
                        </a:rPr>
                        <a:t>(</a:t>
                      </a:r>
                      <a:r>
                        <a:rPr lang="en-US" sz="1600" i="1" dirty="0">
                          <a:effectLst/>
                          <a:latin typeface="Calibri"/>
                        </a:rPr>
                        <a:t>L</a:t>
                      </a:r>
                      <a:r>
                        <a:rPr lang="el-GR" sz="1600" dirty="0">
                          <a:effectLst/>
                          <a:latin typeface="Calibri"/>
                        </a:rPr>
                        <a:t>=1|</a:t>
                      </a:r>
                      <a:r>
                        <a:rPr lang="en-US" sz="1600" i="1" dirty="0">
                          <a:effectLst/>
                          <a:latin typeface="Calibri"/>
                        </a:rPr>
                        <a:t>E</a:t>
                      </a:r>
                      <a:r>
                        <a:rPr lang="en-US" sz="1600" i="1" baseline="-25000" dirty="0">
                          <a:effectLst/>
                          <a:latin typeface="Calibri"/>
                        </a:rPr>
                        <a:t>BL</a:t>
                      </a:r>
                      <a:r>
                        <a:rPr lang="el-GR" sz="1600" dirty="0">
                          <a:effectLst/>
                          <a:latin typeface="Calibri"/>
                        </a:rPr>
                        <a:t>)</a:t>
                      </a:r>
                    </a:p>
                  </a:txBody>
                  <a:tcPr marL="68580" marR="68580" marT="0" marB="0" anchor="ctr"/>
                </a:tc>
                <a:tc>
                  <a:txBody>
                    <a:bodyPr/>
                    <a:lstStyle/>
                    <a:p>
                      <a:pPr algn="ctr">
                        <a:lnSpc>
                          <a:spcPct val="115000"/>
                        </a:lnSpc>
                        <a:spcBef>
                          <a:spcPts val="1440"/>
                        </a:spcBef>
                        <a:spcAft>
                          <a:spcPts val="2880"/>
                        </a:spcAft>
                      </a:pPr>
                      <a:r>
                        <a:rPr lang="en-US" sz="1600" dirty="0">
                          <a:effectLst/>
                          <a:latin typeface="Calibri"/>
                          <a:cs typeface="Times New Roman"/>
                        </a:rPr>
                        <a:t>[0, </a:t>
                      </a:r>
                      <a:r>
                        <a:rPr lang="el-GR" sz="1600" dirty="0">
                          <a:effectLst/>
                          <a:latin typeface="Calibri"/>
                          <a:cs typeface="Times New Roman"/>
                        </a:rPr>
                        <a:t>1</a:t>
                      </a:r>
                      <a:r>
                        <a:rPr lang="en-US" sz="1600" dirty="0">
                          <a:effectLst/>
                          <a:latin typeface="Calibri"/>
                          <a:cs typeface="Times New Roman"/>
                        </a:rPr>
                        <a:t>]</a:t>
                      </a:r>
                      <a:endParaRPr lang="el-GR" sz="1600" dirty="0">
                        <a:effectLst/>
                        <a:latin typeface="Calibri"/>
                      </a:endParaRPr>
                    </a:p>
                  </a:txBody>
                  <a:tcPr marL="68580" marR="68580" marT="0" marB="0" anchor="ctr"/>
                </a:tc>
                <a:extLst>
                  <a:ext uri="{0D108BD9-81ED-4DB2-BD59-A6C34878D82A}">
                    <a16:rowId xmlns:a16="http://schemas.microsoft.com/office/drawing/2014/main" xmlns="" val="10012"/>
                  </a:ext>
                </a:extLst>
              </a:tr>
            </a:tbl>
          </a:graphicData>
        </a:graphic>
      </p:graphicFrame>
      <p:sp>
        <p:nvSpPr>
          <p:cNvPr id="14" name="TextBox 13"/>
          <p:cNvSpPr txBox="1"/>
          <p:nvPr/>
        </p:nvSpPr>
        <p:spPr>
          <a:xfrm>
            <a:off x="6903159" y="5879113"/>
            <a:ext cx="2249680" cy="646331"/>
          </a:xfrm>
          <a:prstGeom prst="rect">
            <a:avLst/>
          </a:prstGeom>
          <a:noFill/>
        </p:spPr>
        <p:txBody>
          <a:bodyPr wrap="square" rtlCol="0">
            <a:spAutoFit/>
          </a:bodyPr>
          <a:lstStyle/>
          <a:p>
            <a:pPr algn="ctr"/>
            <a:r>
              <a:rPr lang="el-GR" dirty="0">
                <a:latin typeface="Calibri" panose="020F0502020204030204" pitchFamily="34" charset="0"/>
              </a:rPr>
              <a:t>Βέλτιστες Δομές ΤΝΔ:</a:t>
            </a:r>
          </a:p>
          <a:p>
            <a:pPr algn="ctr"/>
            <a:r>
              <a:rPr lang="el-GR" dirty="0">
                <a:latin typeface="Calibri" panose="020F0502020204030204" pitchFamily="34" charset="0"/>
              </a:rPr>
              <a:t>3-4 κρυφά στρώματα</a:t>
            </a:r>
          </a:p>
        </p:txBody>
      </p:sp>
    </p:spTree>
    <p:extLst>
      <p:ext uri="{BB962C8B-B14F-4D97-AF65-F5344CB8AC3E}">
        <p14:creationId xmlns:p14="http://schemas.microsoft.com/office/powerpoint/2010/main" val="2573127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3352800"/>
            <a:ext cx="4495800" cy="2286000"/>
          </a:xfrm>
          <a:prstGeom prst="rect">
            <a:avLst/>
          </a:prstGeom>
          <a:solidFill>
            <a:schemeClr val="accent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Ευφυή Συστήματα Διαχείρισης Φωτισμού</a:t>
            </a:r>
            <a:r>
              <a:rPr lang="en-US" sz="3200" b="1" dirty="0">
                <a:solidFill>
                  <a:schemeClr val="tx2"/>
                </a:solidFill>
              </a:rPr>
              <a:t> </a:t>
            </a: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a:t>
            </a:fld>
            <a:endParaRPr lang="en-US" dirty="0"/>
          </a:p>
        </p:txBody>
      </p:sp>
      <p:sp>
        <p:nvSpPr>
          <p:cNvPr id="7" name="Title 1"/>
          <p:cNvSpPr txBox="1">
            <a:spLocks/>
          </p:cNvSpPr>
          <p:nvPr/>
        </p:nvSpPr>
        <p:spPr bwMode="auto">
          <a:xfrm>
            <a:off x="4495800" y="1675248"/>
            <a:ext cx="4009030" cy="1143000"/>
          </a:xfrm>
          <a:prstGeom prst="rect">
            <a:avLst/>
          </a:prstGeom>
          <a:noFill/>
          <a:ln w="9525">
            <a:solidFill>
              <a:schemeClr val="accent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1800" dirty="0"/>
              <a:t>Καταγραφή των δράσεων κάθε χρήστη και εξαγωγή συμπερασμάτων για την συμπεριφορά του</a:t>
            </a:r>
            <a:endParaRPr lang="en-US" sz="1800" dirty="0"/>
          </a:p>
        </p:txBody>
      </p:sp>
      <p:sp>
        <p:nvSpPr>
          <p:cNvPr id="8" name="Title 1"/>
          <p:cNvSpPr txBox="1">
            <a:spLocks/>
          </p:cNvSpPr>
          <p:nvPr/>
        </p:nvSpPr>
        <p:spPr bwMode="auto">
          <a:xfrm>
            <a:off x="372470" y="1675248"/>
            <a:ext cx="4009030" cy="1143000"/>
          </a:xfrm>
          <a:prstGeom prst="rect">
            <a:avLst/>
          </a:prstGeom>
          <a:noFill/>
          <a:ln w="9525">
            <a:solidFill>
              <a:schemeClr val="accent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1800" dirty="0"/>
              <a:t>Μελέτη των συνεχώς μεταβαλλόμενων εξωτερικών και εσωτερικών συνθηκών έντασης φωτισμού</a:t>
            </a:r>
            <a:endParaRPr lang="en-US" sz="1800" dirty="0"/>
          </a:p>
        </p:txBody>
      </p:sp>
      <p:cxnSp>
        <p:nvCxnSpPr>
          <p:cNvPr id="4" name="Straight Arrow Connector 3"/>
          <p:cNvCxnSpPr/>
          <p:nvPr/>
        </p:nvCxnSpPr>
        <p:spPr>
          <a:xfrm>
            <a:off x="3352800" y="2840048"/>
            <a:ext cx="533400" cy="436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334000" y="2827536"/>
            <a:ext cx="533402" cy="449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bwMode="auto">
          <a:xfrm>
            <a:off x="2680079" y="4671908"/>
            <a:ext cx="4009030" cy="808772"/>
          </a:xfrm>
          <a:prstGeom prst="rect">
            <a:avLst/>
          </a:prstGeom>
          <a:noFill/>
          <a:ln w="9525">
            <a:solidFill>
              <a:schemeClr val="accent2"/>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1800" dirty="0"/>
              <a:t>Αλγόριθμοι Λήψης αποφάσεων μεταξύ ενεργειακής διαχείρισης και άνεσης</a:t>
            </a:r>
            <a:endParaRPr lang="en-US" sz="1800" dirty="0"/>
          </a:p>
        </p:txBody>
      </p:sp>
      <p:sp>
        <p:nvSpPr>
          <p:cNvPr id="25" name="Title 1"/>
          <p:cNvSpPr txBox="1">
            <a:spLocks/>
          </p:cNvSpPr>
          <p:nvPr/>
        </p:nvSpPr>
        <p:spPr bwMode="auto">
          <a:xfrm>
            <a:off x="2717041" y="5943600"/>
            <a:ext cx="4009030" cy="672778"/>
          </a:xfrm>
          <a:prstGeom prst="rect">
            <a:avLst/>
          </a:prstGeom>
          <a:noFill/>
          <a:ln w="9525">
            <a:solidFill>
              <a:schemeClr val="accent6"/>
            </a:solidFill>
            <a:prstDash val="sysDash"/>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1800" dirty="0"/>
              <a:t>Προσωποποιημένο Σύστημα Διαχείρισης φωτισμού και περσίδων</a:t>
            </a:r>
            <a:endParaRPr lang="en-US" sz="1800" dirty="0"/>
          </a:p>
        </p:txBody>
      </p:sp>
      <p:sp>
        <p:nvSpPr>
          <p:cNvPr id="31" name="Title 1"/>
          <p:cNvSpPr txBox="1">
            <a:spLocks/>
          </p:cNvSpPr>
          <p:nvPr/>
        </p:nvSpPr>
        <p:spPr bwMode="auto">
          <a:xfrm>
            <a:off x="2708511" y="3505200"/>
            <a:ext cx="4009030" cy="899686"/>
          </a:xfrm>
          <a:prstGeom prst="rect">
            <a:avLst/>
          </a:prstGeom>
          <a:noFill/>
          <a:ln w="9525">
            <a:solidFill>
              <a:schemeClr val="accent2"/>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1800" dirty="0"/>
              <a:t>Μοντέλα πρόβλεψης εσωτερικής έντασης φωτισμού και δράσεων</a:t>
            </a:r>
            <a:endParaRPr lang="en-US" sz="1800" dirty="0"/>
          </a:p>
        </p:txBody>
      </p:sp>
    </p:spTree>
    <p:extLst>
      <p:ext uri="{BB962C8B-B14F-4D97-AF65-F5344CB8AC3E}">
        <p14:creationId xmlns:p14="http://schemas.microsoft.com/office/powerpoint/2010/main" val="331252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2</a:t>
            </a:r>
            <a:r>
              <a:rPr lang="el-GR" sz="3200" b="1" baseline="30000" dirty="0">
                <a:solidFill>
                  <a:schemeClr val="tx2"/>
                </a:solidFill>
                <a:latin typeface="Calibri" panose="020F0502020204030204" pitchFamily="34" charset="0"/>
              </a:rPr>
              <a:t>ο</a:t>
            </a:r>
            <a:r>
              <a:rPr lang="el-GR" sz="3200" b="1" dirty="0">
                <a:solidFill>
                  <a:schemeClr val="tx2"/>
                </a:solidFill>
                <a:latin typeface="Calibri" panose="020F0502020204030204" pitchFamily="34" charset="0"/>
              </a:rPr>
              <a:t> Μοντέλο – Σφάλμα στην Πρόβλεψη Δράσεων</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2" name="Πίνακας 1"/>
          <p:cNvGraphicFramePr>
            <a:graphicFrameLocks noGrp="1"/>
          </p:cNvGraphicFramePr>
          <p:nvPr>
            <p:extLst>
              <p:ext uri="{D42A27DB-BD31-4B8C-83A1-F6EECF244321}">
                <p14:modId xmlns:p14="http://schemas.microsoft.com/office/powerpoint/2010/main" val="2454653725"/>
              </p:ext>
            </p:extLst>
          </p:nvPr>
        </p:nvGraphicFramePr>
        <p:xfrm>
          <a:off x="33111" y="1676400"/>
          <a:ext cx="4261863" cy="2194560"/>
        </p:xfrm>
        <a:graphic>
          <a:graphicData uri="http://schemas.openxmlformats.org/drawingml/2006/table">
            <a:tbl>
              <a:tblPr firstRow="1" firstCol="1" bandRow="1">
                <a:tableStyleId>{5C22544A-7EE6-4342-B048-85BDC9FD1C3A}</a:tableStyleId>
              </a:tblPr>
              <a:tblGrid>
                <a:gridCol w="1093150">
                  <a:extLst>
                    <a:ext uri="{9D8B030D-6E8A-4147-A177-3AD203B41FA5}">
                      <a16:colId xmlns:a16="http://schemas.microsoft.com/office/drawing/2014/main" xmlns="" val="20000"/>
                    </a:ext>
                  </a:extLst>
                </a:gridCol>
                <a:gridCol w="1205315">
                  <a:extLst>
                    <a:ext uri="{9D8B030D-6E8A-4147-A177-3AD203B41FA5}">
                      <a16:colId xmlns:a16="http://schemas.microsoft.com/office/drawing/2014/main" xmlns="" val="20001"/>
                    </a:ext>
                  </a:extLst>
                </a:gridCol>
                <a:gridCol w="898784">
                  <a:extLst>
                    <a:ext uri="{9D8B030D-6E8A-4147-A177-3AD203B41FA5}">
                      <a16:colId xmlns:a16="http://schemas.microsoft.com/office/drawing/2014/main" xmlns="" val="20002"/>
                    </a:ext>
                  </a:extLst>
                </a:gridCol>
                <a:gridCol w="1064614">
                  <a:extLst>
                    <a:ext uri="{9D8B030D-6E8A-4147-A177-3AD203B41FA5}">
                      <a16:colId xmlns:a16="http://schemas.microsoft.com/office/drawing/2014/main" xmlns="" val="20003"/>
                    </a:ext>
                  </a:extLst>
                </a:gridCol>
              </a:tblGrid>
              <a:tr h="533400">
                <a:tc rowSpan="2">
                  <a:txBody>
                    <a:bodyPr/>
                    <a:lstStyle/>
                    <a:p>
                      <a:pPr indent="0" algn="ctr">
                        <a:lnSpc>
                          <a:spcPct val="100000"/>
                        </a:lnSpc>
                        <a:spcBef>
                          <a:spcPts val="0"/>
                        </a:spcBef>
                        <a:spcAft>
                          <a:spcPts val="0"/>
                        </a:spcAft>
                      </a:pPr>
                      <a:r>
                        <a:rPr lang="el-GR" sz="1400" dirty="0">
                          <a:effectLst/>
                          <a:latin typeface="Calibri" panose="020F0502020204030204" pitchFamily="34" charset="0"/>
                        </a:rPr>
                        <a:t>Πιθανότητα</a:t>
                      </a:r>
                      <a:r>
                        <a:rPr lang="el-GR" sz="1400" baseline="0" dirty="0">
                          <a:effectLst/>
                          <a:latin typeface="Calibri" panose="020F0502020204030204" pitchFamily="34" charset="0"/>
                        </a:rPr>
                        <a:t> </a:t>
                      </a:r>
                      <a:r>
                        <a:rPr lang="el-GR" sz="1400" dirty="0">
                          <a:effectLst/>
                          <a:latin typeface="Calibri" panose="020F0502020204030204" pitchFamily="34" charset="0"/>
                        </a:rPr>
                        <a:t>Δράσης</a:t>
                      </a:r>
                      <a:endParaRPr lang="el-GR" sz="1400" dirty="0">
                        <a:effectLst/>
                        <a:latin typeface="Calibri" panose="020F0502020204030204" pitchFamily="34" charset="0"/>
                        <a:ea typeface="Calibri"/>
                        <a:cs typeface="Times New Roman"/>
                      </a:endParaRPr>
                    </a:p>
                  </a:txBody>
                  <a:tcPr marL="68580" marR="68580" marT="0" marB="0" anchor="ctr"/>
                </a:tc>
                <a:tc gridSpan="3">
                  <a:txBody>
                    <a:bodyPr/>
                    <a:lstStyle/>
                    <a:p>
                      <a:pPr indent="0" algn="ctr">
                        <a:lnSpc>
                          <a:spcPct val="100000"/>
                        </a:lnSpc>
                        <a:spcBef>
                          <a:spcPts val="0"/>
                        </a:spcBef>
                        <a:spcAft>
                          <a:spcPts val="0"/>
                        </a:spcAft>
                      </a:pPr>
                      <a:r>
                        <a:rPr lang="el-GR" sz="1400" dirty="0">
                          <a:effectLst/>
                          <a:latin typeface="Calibri" panose="020F0502020204030204" pitchFamily="34" charset="0"/>
                        </a:rPr>
                        <a:t>Μέσο Απόλυτο Σφάλμα </a:t>
                      </a:r>
                    </a:p>
                    <a:p>
                      <a:pPr indent="0" algn="ctr">
                        <a:lnSpc>
                          <a:spcPct val="100000"/>
                        </a:lnSpc>
                        <a:spcBef>
                          <a:spcPts val="0"/>
                        </a:spcBef>
                        <a:spcAft>
                          <a:spcPts val="0"/>
                        </a:spcAft>
                      </a:pPr>
                      <a:r>
                        <a:rPr lang="el-GR" sz="1400" dirty="0">
                          <a:effectLst/>
                          <a:latin typeface="Calibri" panose="020F0502020204030204" pitchFamily="34" charset="0"/>
                        </a:rPr>
                        <a:t>του Μοντέλου 2</a:t>
                      </a:r>
                      <a:endParaRPr lang="el-GR" sz="1400" dirty="0">
                        <a:effectLst/>
                        <a:latin typeface="Calibri" panose="020F0502020204030204" pitchFamily="34" charset="0"/>
                        <a:ea typeface="Calibri"/>
                        <a:cs typeface="Times New Roman"/>
                      </a:endParaRPr>
                    </a:p>
                  </a:txBody>
                  <a:tcPr marL="68580" marR="68580" marT="0" marB="0" anchor="ct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xmlns="" val="10000"/>
                  </a:ext>
                </a:extLst>
              </a:tr>
              <a:tr h="381000">
                <a:tc vMerge="1">
                  <a:txBody>
                    <a:bodyPr/>
                    <a:lstStyle/>
                    <a:p>
                      <a:endParaRPr lang="el-GR"/>
                    </a:p>
                  </a:txBody>
                  <a:tcPr/>
                </a:tc>
                <a:tc>
                  <a:txBody>
                    <a:bodyPr/>
                    <a:lstStyle/>
                    <a:p>
                      <a:pPr indent="0" algn="ctr">
                        <a:lnSpc>
                          <a:spcPct val="150000"/>
                        </a:lnSpc>
                        <a:spcBef>
                          <a:spcPts val="600"/>
                        </a:spcBef>
                        <a:spcAft>
                          <a:spcPts val="0"/>
                        </a:spcAft>
                      </a:pPr>
                      <a:r>
                        <a:rPr lang="el-GR" sz="1400" dirty="0">
                          <a:effectLst/>
                          <a:latin typeface="Calibri" panose="020F0502020204030204" pitchFamily="34" charset="0"/>
                        </a:rPr>
                        <a:t>Χρήστης 1</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l-GR" sz="1400">
                          <a:effectLst/>
                          <a:latin typeface="Calibri" panose="020F0502020204030204" pitchFamily="34" charset="0"/>
                        </a:rPr>
                        <a:t>Χρήστης 2</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0" algn="ctr">
                        <a:lnSpc>
                          <a:spcPct val="150000"/>
                        </a:lnSpc>
                        <a:spcBef>
                          <a:spcPts val="600"/>
                        </a:spcBef>
                        <a:spcAft>
                          <a:spcPts val="0"/>
                        </a:spcAft>
                      </a:pPr>
                      <a:r>
                        <a:rPr lang="el-GR" sz="1400">
                          <a:effectLst/>
                          <a:latin typeface="Calibri" panose="020F0502020204030204" pitchFamily="34" charset="0"/>
                        </a:rPr>
                        <a:t>Χρήστης 3</a:t>
                      </a:r>
                      <a:endParaRPr lang="el-GR" sz="140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1"/>
                  </a:ext>
                </a:extLst>
              </a:tr>
              <a:tr h="304800">
                <a:tc>
                  <a:txBody>
                    <a:bodyPr/>
                    <a:lstStyle/>
                    <a:p>
                      <a:pPr indent="0" algn="ctr">
                        <a:lnSpc>
                          <a:spcPct val="150000"/>
                        </a:lnSpc>
                        <a:spcBef>
                          <a:spcPts val="600"/>
                        </a:spcBef>
                        <a:spcAft>
                          <a:spcPts val="0"/>
                        </a:spcAft>
                      </a:pPr>
                      <a:endParaRPr lang="en-GB" sz="1400">
                        <a:effectLst/>
                        <a:latin typeface="Calibri" panose="020F0502020204030204" pitchFamily="34" charset="0"/>
                        <a:ea typeface="Times New Roman"/>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dirty="0">
                          <a:effectLst/>
                          <a:latin typeface="Calibri" panose="020F0502020204030204" pitchFamily="34" charset="0"/>
                          <a:ea typeface="Calibri"/>
                          <a:cs typeface="Times New Roman"/>
                        </a:rPr>
                        <a:t>0.0376</a:t>
                      </a:r>
                      <a:endParaRPr lang="el-GR" sz="1400" dirty="0">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a:effectLst/>
                          <a:latin typeface="Calibri" panose="020F0502020204030204" pitchFamily="34" charset="0"/>
                          <a:ea typeface="Calibri"/>
                          <a:cs typeface="Times New Roman"/>
                        </a:rPr>
                        <a:t>0.0394</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a:effectLst/>
                          <a:latin typeface="Calibri" panose="020F0502020204030204" pitchFamily="34" charset="0"/>
                          <a:ea typeface="Calibri"/>
                          <a:cs typeface="Times New Roman"/>
                        </a:rPr>
                        <a:t>0.0344</a:t>
                      </a:r>
                      <a:endParaRPr lang="el-GR" sz="140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2"/>
                  </a:ext>
                </a:extLst>
              </a:tr>
              <a:tr h="304800">
                <a:tc>
                  <a:txBody>
                    <a:bodyPr/>
                    <a:lstStyle/>
                    <a:p>
                      <a:pPr indent="0" algn="ctr">
                        <a:lnSpc>
                          <a:spcPct val="150000"/>
                        </a:lnSpc>
                        <a:spcBef>
                          <a:spcPts val="600"/>
                        </a:spcBef>
                        <a:spcAft>
                          <a:spcPts val="0"/>
                        </a:spcAft>
                      </a:pPr>
                      <a:endParaRPr lang="en-GB" sz="1400">
                        <a:effectLst/>
                        <a:latin typeface="Calibri" panose="020F0502020204030204" pitchFamily="34" charset="0"/>
                        <a:ea typeface="Times New Roman"/>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b="1" dirty="0">
                          <a:solidFill>
                            <a:schemeClr val="tx1"/>
                          </a:solidFill>
                          <a:effectLst/>
                          <a:latin typeface="Calibri" panose="020F0502020204030204" pitchFamily="34" charset="0"/>
                          <a:ea typeface="Calibri"/>
                          <a:cs typeface="Times New Roman"/>
                        </a:rPr>
                        <a:t>0.0183</a:t>
                      </a:r>
                      <a:endParaRPr lang="el-GR" sz="1400" b="1" dirty="0">
                        <a:solidFill>
                          <a:schemeClr val="tx1"/>
                        </a:solidFill>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b="1" dirty="0">
                          <a:solidFill>
                            <a:schemeClr val="tx1"/>
                          </a:solidFill>
                          <a:effectLst/>
                          <a:latin typeface="Calibri" panose="020F0502020204030204" pitchFamily="34" charset="0"/>
                          <a:ea typeface="Calibri"/>
                          <a:cs typeface="Times New Roman"/>
                        </a:rPr>
                        <a:t>0.0227</a:t>
                      </a:r>
                      <a:endParaRPr lang="el-GR" sz="1400" b="1" dirty="0">
                        <a:solidFill>
                          <a:schemeClr val="tx1"/>
                        </a:solidFill>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b="1" dirty="0">
                          <a:solidFill>
                            <a:schemeClr val="tx1"/>
                          </a:solidFill>
                          <a:effectLst/>
                          <a:latin typeface="Calibri" panose="020F0502020204030204" pitchFamily="34" charset="0"/>
                          <a:ea typeface="Calibri"/>
                          <a:cs typeface="Times New Roman"/>
                        </a:rPr>
                        <a:t>0.0101</a:t>
                      </a:r>
                      <a:endParaRPr lang="el-GR" sz="1400" b="1" dirty="0">
                        <a:solidFill>
                          <a:schemeClr val="tx1"/>
                        </a:solidFill>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3"/>
                  </a:ext>
                </a:extLst>
              </a:tr>
              <a:tr h="304800">
                <a:tc>
                  <a:txBody>
                    <a:bodyPr/>
                    <a:lstStyle/>
                    <a:p>
                      <a:pPr indent="0" algn="ctr">
                        <a:lnSpc>
                          <a:spcPct val="150000"/>
                        </a:lnSpc>
                        <a:spcBef>
                          <a:spcPts val="600"/>
                        </a:spcBef>
                        <a:spcAft>
                          <a:spcPts val="0"/>
                        </a:spcAft>
                      </a:pPr>
                      <a:endParaRPr lang="en-GB" sz="1400" dirty="0">
                        <a:effectLst/>
                        <a:latin typeface="Calibri" panose="020F0502020204030204" pitchFamily="34" charset="0"/>
                        <a:ea typeface="Times New Roman"/>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b="1" dirty="0">
                          <a:solidFill>
                            <a:schemeClr val="tx1"/>
                          </a:solidFill>
                          <a:effectLst/>
                          <a:latin typeface="Calibri" panose="020F0502020204030204" pitchFamily="34" charset="0"/>
                          <a:ea typeface="Calibri"/>
                          <a:cs typeface="Times New Roman"/>
                        </a:rPr>
                        <a:t>0.0144</a:t>
                      </a:r>
                      <a:endParaRPr lang="el-GR" sz="1400" b="1" dirty="0">
                        <a:solidFill>
                          <a:schemeClr val="tx1"/>
                        </a:solidFill>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b="1" dirty="0">
                          <a:solidFill>
                            <a:schemeClr val="tx1"/>
                          </a:solidFill>
                          <a:effectLst/>
                          <a:latin typeface="Calibri" panose="020F0502020204030204" pitchFamily="34" charset="0"/>
                          <a:ea typeface="Calibri"/>
                          <a:cs typeface="Times New Roman"/>
                        </a:rPr>
                        <a:t>0.0172</a:t>
                      </a:r>
                      <a:endParaRPr lang="el-GR" sz="1400" b="1" dirty="0">
                        <a:solidFill>
                          <a:schemeClr val="tx1"/>
                        </a:solidFill>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b="1" dirty="0">
                          <a:solidFill>
                            <a:schemeClr val="tx1"/>
                          </a:solidFill>
                          <a:effectLst/>
                          <a:latin typeface="Calibri" panose="020F0502020204030204" pitchFamily="34" charset="0"/>
                          <a:ea typeface="Calibri"/>
                          <a:cs typeface="Times New Roman"/>
                        </a:rPr>
                        <a:t>0.0080</a:t>
                      </a:r>
                      <a:endParaRPr lang="el-GR" sz="1400" b="1" dirty="0">
                        <a:solidFill>
                          <a:schemeClr val="tx1"/>
                        </a:solidFill>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4"/>
                  </a:ext>
                </a:extLst>
              </a:tr>
              <a:tr h="304800">
                <a:tc>
                  <a:txBody>
                    <a:bodyPr/>
                    <a:lstStyle/>
                    <a:p>
                      <a:pPr indent="0" algn="ctr">
                        <a:lnSpc>
                          <a:spcPct val="150000"/>
                        </a:lnSpc>
                        <a:spcBef>
                          <a:spcPts val="600"/>
                        </a:spcBef>
                        <a:spcAft>
                          <a:spcPts val="0"/>
                        </a:spcAft>
                      </a:pPr>
                      <a:endParaRPr lang="en-GB" sz="1400">
                        <a:effectLst/>
                        <a:latin typeface="Calibri" panose="020F0502020204030204" pitchFamily="34" charset="0"/>
                        <a:ea typeface="Times New Roman"/>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a:effectLst/>
                          <a:latin typeface="Calibri" panose="020F0502020204030204" pitchFamily="34" charset="0"/>
                          <a:ea typeface="Calibri"/>
                          <a:cs typeface="Times New Roman"/>
                        </a:rPr>
                        <a:t>0.0461</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a:effectLst/>
                          <a:latin typeface="Calibri" panose="020F0502020204030204" pitchFamily="34" charset="0"/>
                          <a:ea typeface="Calibri"/>
                          <a:cs typeface="Times New Roman"/>
                        </a:rPr>
                        <a:t>0.0514</a:t>
                      </a:r>
                      <a:endParaRPr lang="el-GR" sz="1400">
                        <a:effectLst/>
                        <a:latin typeface="Calibri" panose="020F0502020204030204" pitchFamily="34" charset="0"/>
                        <a:ea typeface="Calibri"/>
                        <a:cs typeface="Times New Roman"/>
                      </a:endParaRPr>
                    </a:p>
                  </a:txBody>
                  <a:tcPr marL="68580" marR="68580" marT="0" marB="0" anchor="ctr"/>
                </a:tc>
                <a:tc>
                  <a:txBody>
                    <a:bodyPr/>
                    <a:lstStyle/>
                    <a:p>
                      <a:pPr indent="215900" algn="ctr">
                        <a:lnSpc>
                          <a:spcPct val="150000"/>
                        </a:lnSpc>
                        <a:spcBef>
                          <a:spcPts val="600"/>
                        </a:spcBef>
                        <a:spcAft>
                          <a:spcPts val="0"/>
                        </a:spcAft>
                      </a:pPr>
                      <a:r>
                        <a:rPr lang="en-US" sz="1400" dirty="0">
                          <a:effectLst/>
                          <a:latin typeface="Calibri" panose="020F0502020204030204" pitchFamily="34" charset="0"/>
                          <a:ea typeface="Calibri"/>
                          <a:cs typeface="Times New Roman"/>
                        </a:rPr>
                        <a:t>0.0411</a:t>
                      </a:r>
                      <a:endParaRPr lang="el-GR" sz="1400" dirty="0">
                        <a:effectLst/>
                        <a:latin typeface="Calibri" panose="020F0502020204030204" pitchFamily="34" charset="0"/>
                        <a:ea typeface="Calibri"/>
                        <a:cs typeface="Times New Roman"/>
                      </a:endParaRPr>
                    </a:p>
                  </a:txBody>
                  <a:tcPr marL="68580" marR="68580" marT="0" marB="0" anchor="ctr"/>
                </a:tc>
                <a:extLst>
                  <a:ext uri="{0D108BD9-81ED-4DB2-BD59-A6C34878D82A}">
                    <a16:rowId xmlns:a16="http://schemas.microsoft.com/office/drawing/2014/main" xmlns="" val="10005"/>
                  </a:ext>
                </a:extLst>
              </a:tr>
            </a:tbl>
          </a:graphicData>
        </a:graphic>
      </p:graphicFrame>
      <p:graphicFrame>
        <p:nvGraphicFramePr>
          <p:cNvPr id="3" name="Αντικείμενο 2"/>
          <p:cNvGraphicFramePr>
            <a:graphicFrameLocks noChangeAspect="1"/>
          </p:cNvGraphicFramePr>
          <p:nvPr>
            <p:extLst>
              <p:ext uri="{D42A27DB-BD31-4B8C-83A1-F6EECF244321}">
                <p14:modId xmlns:p14="http://schemas.microsoft.com/office/powerpoint/2010/main" val="603043133"/>
              </p:ext>
            </p:extLst>
          </p:nvPr>
        </p:nvGraphicFramePr>
        <p:xfrm>
          <a:off x="152400" y="2590800"/>
          <a:ext cx="733425" cy="285750"/>
        </p:xfrm>
        <a:graphic>
          <a:graphicData uri="http://schemas.openxmlformats.org/presentationml/2006/ole">
            <mc:AlternateContent xmlns:mc="http://schemas.openxmlformats.org/markup-compatibility/2006">
              <mc:Choice xmlns:v="urn:schemas-microsoft-com:vml" Requires="v">
                <p:oleObj spid="_x0000_s11971" name="Equation" r:id="rId4" imgW="698500" imgH="228600" progId="Equation.DSMT4">
                  <p:embed/>
                </p:oleObj>
              </mc:Choice>
              <mc:Fallback>
                <p:oleObj name="Equation" r:id="rId4" imgW="698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7334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Αντικείμενο 3"/>
          <p:cNvGraphicFramePr>
            <a:graphicFrameLocks noChangeAspect="1"/>
          </p:cNvGraphicFramePr>
          <p:nvPr>
            <p:extLst>
              <p:ext uri="{D42A27DB-BD31-4B8C-83A1-F6EECF244321}">
                <p14:modId xmlns:p14="http://schemas.microsoft.com/office/powerpoint/2010/main" val="3266733785"/>
              </p:ext>
            </p:extLst>
          </p:nvPr>
        </p:nvGraphicFramePr>
        <p:xfrm>
          <a:off x="152400" y="2895600"/>
          <a:ext cx="828675" cy="285750"/>
        </p:xfrm>
        <a:graphic>
          <a:graphicData uri="http://schemas.openxmlformats.org/presentationml/2006/ole">
            <mc:AlternateContent xmlns:mc="http://schemas.openxmlformats.org/markup-compatibility/2006">
              <mc:Choice xmlns:v="urn:schemas-microsoft-com:vml" Requires="v">
                <p:oleObj spid="_x0000_s11972" name="Equation" r:id="rId6" imgW="787400" imgH="228600" progId="Equation.DSMT4">
                  <p:embed/>
                </p:oleObj>
              </mc:Choice>
              <mc:Fallback>
                <p:oleObj name="Equation" r:id="rId6" imgW="7874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895600"/>
                        <a:ext cx="8286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1733156724"/>
              </p:ext>
            </p:extLst>
          </p:nvPr>
        </p:nvGraphicFramePr>
        <p:xfrm>
          <a:off x="152400" y="3219450"/>
          <a:ext cx="828675" cy="285750"/>
        </p:xfrm>
        <a:graphic>
          <a:graphicData uri="http://schemas.openxmlformats.org/presentationml/2006/ole">
            <mc:AlternateContent xmlns:mc="http://schemas.openxmlformats.org/markup-compatibility/2006">
              <mc:Choice xmlns:v="urn:schemas-microsoft-com:vml" Requires="v">
                <p:oleObj spid="_x0000_s11973" name="Equation" r:id="rId8" imgW="812447" imgH="228501" progId="Equation.DSMT4">
                  <p:embed/>
                </p:oleObj>
              </mc:Choice>
              <mc:Fallback>
                <p:oleObj name="Equation" r:id="rId8" imgW="812447"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219450"/>
                        <a:ext cx="8286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3296918867"/>
              </p:ext>
            </p:extLst>
          </p:nvPr>
        </p:nvGraphicFramePr>
        <p:xfrm>
          <a:off x="76200" y="3583358"/>
          <a:ext cx="1000125" cy="285750"/>
        </p:xfrm>
        <a:graphic>
          <a:graphicData uri="http://schemas.openxmlformats.org/presentationml/2006/ole">
            <mc:AlternateContent xmlns:mc="http://schemas.openxmlformats.org/markup-compatibility/2006">
              <mc:Choice xmlns:v="urn:schemas-microsoft-com:vml" Requires="v">
                <p:oleObj spid="_x0000_s11974" name="Equation" r:id="rId10" imgW="965200" imgH="228600" progId="Equation.DSMT4">
                  <p:embed/>
                </p:oleObj>
              </mc:Choice>
              <mc:Fallback>
                <p:oleObj name="Equation" r:id="rId10" imgW="9652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3583358"/>
                        <a:ext cx="10001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Ορθογώνιο 7"/>
          <p:cNvSpPr/>
          <p:nvPr/>
        </p:nvSpPr>
        <p:spPr>
          <a:xfrm>
            <a:off x="4724400" y="5676847"/>
            <a:ext cx="4176078" cy="646331"/>
          </a:xfrm>
          <a:prstGeom prst="rect">
            <a:avLst/>
          </a:prstGeom>
        </p:spPr>
        <p:txBody>
          <a:bodyPr wrap="square">
            <a:spAutoFit/>
          </a:bodyPr>
          <a:lstStyle/>
          <a:p>
            <a:pPr algn="ctr"/>
            <a:r>
              <a:rPr lang="el-GR" dirty="0">
                <a:latin typeface="+mn-lt"/>
              </a:rPr>
              <a:t>Μέσο ημερήσιο προφίλ σφάλματος για τις πιθανότητες δράσεων του Χρήστη 1</a:t>
            </a:r>
          </a:p>
        </p:txBody>
      </p:sp>
      <p:sp>
        <p:nvSpPr>
          <p:cNvPr id="13" name="Ορθογώνιο 12"/>
          <p:cNvSpPr/>
          <p:nvPr/>
        </p:nvSpPr>
        <p:spPr>
          <a:xfrm>
            <a:off x="228600" y="4249935"/>
            <a:ext cx="3918654" cy="1200329"/>
          </a:xfrm>
          <a:prstGeom prst="rect">
            <a:avLst/>
          </a:prstGeom>
        </p:spPr>
        <p:txBody>
          <a:bodyPr wrap="square">
            <a:spAutoFit/>
          </a:bodyPr>
          <a:lstStyle/>
          <a:p>
            <a:r>
              <a:rPr lang="el-GR" dirty="0">
                <a:latin typeface="+mn-lt"/>
              </a:rPr>
              <a:t>Το Μοντέλο 1 είναι προβλέπει </a:t>
            </a:r>
            <a:r>
              <a:rPr lang="el-GR" dirty="0">
                <a:solidFill>
                  <a:schemeClr val="accent2"/>
                </a:solidFill>
                <a:latin typeface="+mn-lt"/>
              </a:rPr>
              <a:t>ακριβέστερα</a:t>
            </a:r>
            <a:r>
              <a:rPr lang="el-GR" dirty="0">
                <a:latin typeface="+mn-lt"/>
              </a:rPr>
              <a:t> τις δράσεις ανοίγματος του τεχνητού φωτισμού που συνδέεται με την </a:t>
            </a:r>
            <a:r>
              <a:rPr lang="el-GR" dirty="0">
                <a:solidFill>
                  <a:schemeClr val="accent2"/>
                </a:solidFill>
                <a:latin typeface="+mn-lt"/>
              </a:rPr>
              <a:t>κατανάλωση ενέργειας</a:t>
            </a:r>
            <a:r>
              <a:rPr lang="el-GR" dirty="0">
                <a:latin typeface="+mn-lt"/>
              </a:rPr>
              <a:t>.</a:t>
            </a:r>
          </a:p>
        </p:txBody>
      </p:sp>
      <p:pic>
        <p:nvPicPr>
          <p:cNvPr id="17" name="Picture 34">
            <a:extLst>
              <a:ext uri="{FF2B5EF4-FFF2-40B4-BE49-F238E27FC236}">
                <a16:creationId xmlns:a16="http://schemas.microsoft.com/office/drawing/2014/main" xmlns="" id="{31BDD53F-0E9C-41FA-9285-3946212C96AE}"/>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4414263" y="2222276"/>
            <a:ext cx="4609003" cy="3179310"/>
          </a:xfrm>
          <a:prstGeom prst="rect">
            <a:avLst/>
          </a:prstGeom>
          <a:noFill/>
          <a:ln>
            <a:noFill/>
          </a:ln>
        </p:spPr>
      </p:pic>
    </p:spTree>
    <p:extLst>
      <p:ext uri="{BB962C8B-B14F-4D97-AF65-F5344CB8AC3E}">
        <p14:creationId xmlns:p14="http://schemas.microsoft.com/office/powerpoint/2010/main" val="876339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Εικόνα 19">
            <a:extLst>
              <a:ext uri="{FF2B5EF4-FFF2-40B4-BE49-F238E27FC236}">
                <a16:creationId xmlns:a16="http://schemas.microsoft.com/office/drawing/2014/main" xmlns="" id="{31C552B5-1F83-4A9C-B5F7-7D67612463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2846" y="3686670"/>
            <a:ext cx="4434954" cy="2987819"/>
          </a:xfrm>
          <a:prstGeom prst="rect">
            <a:avLst/>
          </a:prstGeom>
          <a:noFill/>
          <a:ln>
            <a:noFill/>
          </a:ln>
        </p:spPr>
      </p:pic>
      <p:pic>
        <p:nvPicPr>
          <p:cNvPr id="18" name="Εικόνα 17">
            <a:extLst>
              <a:ext uri="{FF2B5EF4-FFF2-40B4-BE49-F238E27FC236}">
                <a16:creationId xmlns:a16="http://schemas.microsoft.com/office/drawing/2014/main" xmlns="" id="{12F124AA-2D5A-4B8A-9DDF-AA5EB0D8FC9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657003"/>
            <a:ext cx="4282554" cy="3200997"/>
          </a:xfrm>
          <a:prstGeom prst="rect">
            <a:avLst/>
          </a:prstGeom>
          <a:noFill/>
          <a:ln>
            <a:noFill/>
          </a:ln>
        </p:spPr>
      </p:pic>
      <p:sp>
        <p:nvSpPr>
          <p:cNvPr id="11" name="Title 1"/>
          <p:cNvSpPr txBox="1">
            <a:spLocks/>
          </p:cNvSpPr>
          <p:nvPr/>
        </p:nvSpPr>
        <p:spPr bwMode="auto">
          <a:xfrm>
            <a:off x="0" y="399600"/>
            <a:ext cx="89154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Εφαρμογή του Μοντέλου 1 για εκτίμηση ενεργειακής κατανάλωσης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41</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381000" y="1676400"/>
            <a:ext cx="8534400" cy="2031325"/>
          </a:xfrm>
          <a:prstGeom prst="rect">
            <a:avLst/>
          </a:prstGeom>
          <a:noFill/>
        </p:spPr>
        <p:txBody>
          <a:bodyPr wrap="square" rtlCol="0">
            <a:spAutoFit/>
          </a:bodyPr>
          <a:lstStyle/>
          <a:p>
            <a:r>
              <a:rPr lang="el-GR" u="sng" dirty="0">
                <a:latin typeface="Calibri" panose="020F0502020204030204" pitchFamily="34" charset="0"/>
              </a:rPr>
              <a:t>Μόνο Ενθύμηση στο γενικευμένο Μοντέλο 1</a:t>
            </a:r>
          </a:p>
          <a:p>
            <a:r>
              <a:rPr lang="el-GR" dirty="0">
                <a:latin typeface="Calibri" panose="020F0502020204030204" pitchFamily="34" charset="0"/>
              </a:rPr>
              <a:t>Μετεωρολογικά Δεδομένα Εισόδου για Θεσσαλονίκη (από βάση δεδομένων </a:t>
            </a:r>
            <a:r>
              <a:rPr lang="en-US" dirty="0" err="1">
                <a:latin typeface="Calibri" panose="020F0502020204030204" pitchFamily="34" charset="0"/>
              </a:rPr>
              <a:t>EnergyPlus</a:t>
            </a:r>
            <a:r>
              <a:rPr lang="en-US" dirty="0">
                <a:latin typeface="Calibri" panose="020F0502020204030204" pitchFamily="34" charset="0"/>
              </a:rPr>
              <a:t>)</a:t>
            </a:r>
            <a:endParaRPr lang="el-GR" dirty="0">
              <a:latin typeface="Calibri" panose="020F0502020204030204" pitchFamily="34" charset="0"/>
            </a:endParaRPr>
          </a:p>
          <a:p>
            <a:r>
              <a:rPr lang="el-GR" dirty="0">
                <a:latin typeface="Calibri" panose="020F0502020204030204" pitchFamily="34" charset="0"/>
              </a:rPr>
              <a:t>Πραγματοποιείται: </a:t>
            </a:r>
          </a:p>
          <a:p>
            <a:pPr marL="285750" indent="-285750">
              <a:buFont typeface="Arial" panose="020B0604020202020204" pitchFamily="34" charset="0"/>
              <a:buChar char="•"/>
            </a:pPr>
            <a:r>
              <a:rPr lang="el-GR" dirty="0">
                <a:solidFill>
                  <a:schemeClr val="accent2"/>
                </a:solidFill>
                <a:latin typeface="Calibri" panose="020F0502020204030204" pitchFamily="34" charset="0"/>
              </a:rPr>
              <a:t>Ετήσια Προσομοίωση </a:t>
            </a:r>
          </a:p>
          <a:p>
            <a:pPr marL="285750" indent="-285750">
              <a:buFont typeface="Arial" panose="020B0604020202020204" pitchFamily="34" charset="0"/>
              <a:buChar char="•"/>
            </a:pPr>
            <a:r>
              <a:rPr lang="el-GR" dirty="0">
                <a:latin typeface="Calibri" panose="020F0502020204030204" pitchFamily="34" charset="0"/>
              </a:rPr>
              <a:t>Ωριαίο Βήμα, Τυπικό Ωράριο Εργασίας (ημέρες, ώρες, αργίες)</a:t>
            </a:r>
          </a:p>
          <a:p>
            <a:pPr marL="285750" indent="-285750">
              <a:buFont typeface="Arial" panose="020B0604020202020204" pitchFamily="34" charset="0"/>
              <a:buChar char="•"/>
            </a:pPr>
            <a:r>
              <a:rPr lang="el-GR" dirty="0">
                <a:latin typeface="Calibri" panose="020F0502020204030204" pitchFamily="34" charset="0"/>
              </a:rPr>
              <a:t>Ανάλυση για κάθε χρήστη, για κάθε προσανατολισμό γραφείου</a:t>
            </a:r>
          </a:p>
          <a:p>
            <a:pPr marL="285750" indent="-285750">
              <a:buFont typeface="Arial" panose="020B0604020202020204" pitchFamily="34" charset="0"/>
              <a:buChar char="•"/>
            </a:pPr>
            <a:r>
              <a:rPr lang="el-GR" dirty="0">
                <a:latin typeface="Calibri" panose="020F0502020204030204" pitchFamily="34" charset="0"/>
              </a:rPr>
              <a:t>Ανάλυση αποτελεσμάτων ανά εξάμηνο (χειμερινό, θερινό)</a:t>
            </a:r>
          </a:p>
        </p:txBody>
      </p:sp>
      <p:sp>
        <p:nvSpPr>
          <p:cNvPr id="16" name="TextBox 15"/>
          <p:cNvSpPr txBox="1"/>
          <p:nvPr/>
        </p:nvSpPr>
        <p:spPr>
          <a:xfrm>
            <a:off x="3105006" y="5026691"/>
            <a:ext cx="889282" cy="307777"/>
          </a:xfrm>
          <a:prstGeom prst="rect">
            <a:avLst/>
          </a:prstGeom>
          <a:noFill/>
        </p:spPr>
        <p:txBody>
          <a:bodyPr wrap="none" rtlCol="0">
            <a:spAutoFit/>
          </a:bodyPr>
          <a:lstStyle/>
          <a:p>
            <a:r>
              <a:rPr lang="el-GR" sz="1400" dirty="0">
                <a:latin typeface="+mn-lt"/>
              </a:rPr>
              <a:t>Χειμώνας</a:t>
            </a:r>
          </a:p>
        </p:txBody>
      </p:sp>
      <p:sp>
        <p:nvSpPr>
          <p:cNvPr id="17" name="TextBox 16"/>
          <p:cNvSpPr txBox="1"/>
          <p:nvPr/>
        </p:nvSpPr>
        <p:spPr>
          <a:xfrm>
            <a:off x="7387560" y="4943490"/>
            <a:ext cx="926216" cy="307777"/>
          </a:xfrm>
          <a:prstGeom prst="rect">
            <a:avLst/>
          </a:prstGeom>
          <a:noFill/>
        </p:spPr>
        <p:txBody>
          <a:bodyPr wrap="none" rtlCol="0">
            <a:spAutoFit/>
          </a:bodyPr>
          <a:lstStyle/>
          <a:p>
            <a:r>
              <a:rPr lang="el-GR" sz="1400" dirty="0">
                <a:latin typeface="+mn-lt"/>
              </a:rPr>
              <a:t>Καλοκαίρι</a:t>
            </a:r>
          </a:p>
        </p:txBody>
      </p:sp>
    </p:spTree>
    <p:extLst>
      <p:ext uri="{BB962C8B-B14F-4D97-AF65-F5344CB8AC3E}">
        <p14:creationId xmlns:p14="http://schemas.microsoft.com/office/powerpoint/2010/main" val="1482757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9154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Ενεργειακή Κατανάλωση για Φωτισμό</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42</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3" name="Πίνακας 2"/>
          <p:cNvGraphicFramePr>
            <a:graphicFrameLocks noGrp="1"/>
          </p:cNvGraphicFramePr>
          <p:nvPr>
            <p:extLst>
              <p:ext uri="{D42A27DB-BD31-4B8C-83A1-F6EECF244321}">
                <p14:modId xmlns:p14="http://schemas.microsoft.com/office/powerpoint/2010/main" val="3809859962"/>
              </p:ext>
            </p:extLst>
          </p:nvPr>
        </p:nvGraphicFramePr>
        <p:xfrm>
          <a:off x="76200" y="1943327"/>
          <a:ext cx="8839200" cy="2956059"/>
        </p:xfrm>
        <a:graphic>
          <a:graphicData uri="http://schemas.openxmlformats.org/drawingml/2006/table">
            <a:tbl>
              <a:tblPr firstRow="1" firstCol="1" bandRow="1">
                <a:tableStyleId>{5C22544A-7EE6-4342-B048-85BDC9FD1C3A}</a:tableStyleId>
              </a:tblPr>
              <a:tblGrid>
                <a:gridCol w="2389083">
                  <a:extLst>
                    <a:ext uri="{9D8B030D-6E8A-4147-A177-3AD203B41FA5}">
                      <a16:colId xmlns:a16="http://schemas.microsoft.com/office/drawing/2014/main" xmlns="" val="20000"/>
                    </a:ext>
                  </a:extLst>
                </a:gridCol>
                <a:gridCol w="1053080">
                  <a:extLst>
                    <a:ext uri="{9D8B030D-6E8A-4147-A177-3AD203B41FA5}">
                      <a16:colId xmlns:a16="http://schemas.microsoft.com/office/drawing/2014/main" xmlns="" val="20001"/>
                    </a:ext>
                  </a:extLst>
                </a:gridCol>
                <a:gridCol w="1096959">
                  <a:extLst>
                    <a:ext uri="{9D8B030D-6E8A-4147-A177-3AD203B41FA5}">
                      <a16:colId xmlns:a16="http://schemas.microsoft.com/office/drawing/2014/main" xmlns="" val="20002"/>
                    </a:ext>
                  </a:extLst>
                </a:gridCol>
                <a:gridCol w="1053080">
                  <a:extLst>
                    <a:ext uri="{9D8B030D-6E8A-4147-A177-3AD203B41FA5}">
                      <a16:colId xmlns:a16="http://schemas.microsoft.com/office/drawing/2014/main" xmlns="" val="20003"/>
                    </a:ext>
                  </a:extLst>
                </a:gridCol>
                <a:gridCol w="1096959">
                  <a:extLst>
                    <a:ext uri="{9D8B030D-6E8A-4147-A177-3AD203B41FA5}">
                      <a16:colId xmlns:a16="http://schemas.microsoft.com/office/drawing/2014/main" xmlns="" val="20004"/>
                    </a:ext>
                  </a:extLst>
                </a:gridCol>
                <a:gridCol w="1053080">
                  <a:extLst>
                    <a:ext uri="{9D8B030D-6E8A-4147-A177-3AD203B41FA5}">
                      <a16:colId xmlns:a16="http://schemas.microsoft.com/office/drawing/2014/main" xmlns="" val="20005"/>
                    </a:ext>
                  </a:extLst>
                </a:gridCol>
                <a:gridCol w="1096959">
                  <a:extLst>
                    <a:ext uri="{9D8B030D-6E8A-4147-A177-3AD203B41FA5}">
                      <a16:colId xmlns:a16="http://schemas.microsoft.com/office/drawing/2014/main" xmlns="" val="20006"/>
                    </a:ext>
                  </a:extLst>
                </a:gridCol>
              </a:tblGrid>
              <a:tr h="487179">
                <a:tc rowSpan="3">
                  <a:txBody>
                    <a:bodyPr/>
                    <a:lstStyle/>
                    <a:p>
                      <a:pPr indent="0" algn="ctr">
                        <a:lnSpc>
                          <a:spcPct val="150000"/>
                        </a:lnSpc>
                        <a:spcBef>
                          <a:spcPts val="0"/>
                        </a:spcBef>
                        <a:spcAft>
                          <a:spcPts val="0"/>
                        </a:spcAft>
                      </a:pPr>
                      <a:r>
                        <a:rPr lang="el-GR" sz="1800" dirty="0">
                          <a:effectLst/>
                          <a:latin typeface="+mn-lt"/>
                        </a:rPr>
                        <a:t>Προσανατολισμός Γραφείου</a:t>
                      </a:r>
                      <a:endParaRPr lang="el-GR" sz="1800" dirty="0">
                        <a:effectLst/>
                        <a:latin typeface="+mn-lt"/>
                        <a:ea typeface="Calibri"/>
                        <a:cs typeface="Times New Roman"/>
                      </a:endParaRPr>
                    </a:p>
                  </a:txBody>
                  <a:tcPr marL="68580" marR="68580" marT="0" marB="0" anchor="ctr"/>
                </a:tc>
                <a:tc gridSpan="6">
                  <a:txBody>
                    <a:bodyPr/>
                    <a:lstStyle/>
                    <a:p>
                      <a:pPr indent="215900" algn="ctr">
                        <a:lnSpc>
                          <a:spcPct val="150000"/>
                        </a:lnSpc>
                        <a:spcBef>
                          <a:spcPts val="600"/>
                        </a:spcBef>
                        <a:spcAft>
                          <a:spcPts val="0"/>
                        </a:spcAft>
                      </a:pPr>
                      <a:r>
                        <a:rPr lang="el-GR" sz="1800">
                          <a:effectLst/>
                          <a:latin typeface="+mn-lt"/>
                        </a:rPr>
                        <a:t>Κατανάλωση Ενέργειας για Φωτισμό (</a:t>
                      </a:r>
                      <a:r>
                        <a:rPr lang="en-US" sz="1800">
                          <a:effectLst/>
                          <a:latin typeface="+mn-lt"/>
                        </a:rPr>
                        <a:t>pu</a:t>
                      </a:r>
                      <a:r>
                        <a:rPr lang="el-GR" sz="1800">
                          <a:effectLst/>
                          <a:latin typeface="+mn-lt"/>
                        </a:rPr>
                        <a:t>-</a:t>
                      </a:r>
                      <a:r>
                        <a:rPr lang="en-US" sz="1800">
                          <a:effectLst/>
                          <a:latin typeface="+mn-lt"/>
                        </a:rPr>
                        <a:t>hours</a:t>
                      </a:r>
                      <a:r>
                        <a:rPr lang="el-GR" sz="1800">
                          <a:effectLst/>
                          <a:latin typeface="+mn-lt"/>
                        </a:rPr>
                        <a:t>/εξάμηνο)</a:t>
                      </a:r>
                      <a:endParaRPr lang="el-GR" sz="1800">
                        <a:effectLst/>
                        <a:latin typeface="+mn-lt"/>
                        <a:ea typeface="Calibri"/>
                        <a:cs typeface="Times New Roman"/>
                      </a:endParaRPr>
                    </a:p>
                  </a:txBody>
                  <a:tcPr marL="68580" marR="68580" marT="0" marB="0" anchor="ct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xmlns="" val="10000"/>
                  </a:ext>
                </a:extLst>
              </a:tr>
              <a:tr h="365142">
                <a:tc vMerge="1">
                  <a:txBody>
                    <a:bodyPr/>
                    <a:lstStyle/>
                    <a:p>
                      <a:endParaRPr lang="el-GR"/>
                    </a:p>
                  </a:txBody>
                  <a:tcPr/>
                </a:tc>
                <a:tc gridSpan="2">
                  <a:txBody>
                    <a:bodyPr/>
                    <a:lstStyle/>
                    <a:p>
                      <a:pPr indent="0" algn="ctr">
                        <a:lnSpc>
                          <a:spcPct val="150000"/>
                        </a:lnSpc>
                        <a:spcBef>
                          <a:spcPts val="0"/>
                        </a:spcBef>
                        <a:spcAft>
                          <a:spcPts val="0"/>
                        </a:spcAft>
                      </a:pPr>
                      <a:r>
                        <a:rPr lang="el-GR" sz="1800">
                          <a:effectLst/>
                          <a:latin typeface="+mn-lt"/>
                        </a:rPr>
                        <a:t>Χρήστης 1</a:t>
                      </a:r>
                      <a:endParaRPr lang="el-GR" sz="1800">
                        <a:effectLst/>
                        <a:latin typeface="+mn-lt"/>
                        <a:ea typeface="Calibri"/>
                        <a:cs typeface="Times New Roman"/>
                      </a:endParaRPr>
                    </a:p>
                  </a:txBody>
                  <a:tcPr marL="68580" marR="68580" marT="0" marB="0" anchor="ctr"/>
                </a:tc>
                <a:tc hMerge="1">
                  <a:txBody>
                    <a:bodyPr/>
                    <a:lstStyle/>
                    <a:p>
                      <a:endParaRPr lang="el-GR"/>
                    </a:p>
                  </a:txBody>
                  <a:tcPr/>
                </a:tc>
                <a:tc gridSpan="2">
                  <a:txBody>
                    <a:bodyPr/>
                    <a:lstStyle/>
                    <a:p>
                      <a:pPr indent="0" algn="ctr">
                        <a:lnSpc>
                          <a:spcPct val="150000"/>
                        </a:lnSpc>
                        <a:spcBef>
                          <a:spcPts val="0"/>
                        </a:spcBef>
                        <a:spcAft>
                          <a:spcPts val="0"/>
                        </a:spcAft>
                      </a:pPr>
                      <a:r>
                        <a:rPr lang="el-GR" sz="1800">
                          <a:effectLst/>
                          <a:latin typeface="+mn-lt"/>
                        </a:rPr>
                        <a:t>Χρήστης 2</a:t>
                      </a:r>
                      <a:endParaRPr lang="el-GR" sz="1800">
                        <a:effectLst/>
                        <a:latin typeface="+mn-lt"/>
                        <a:ea typeface="Calibri"/>
                        <a:cs typeface="Times New Roman"/>
                      </a:endParaRPr>
                    </a:p>
                  </a:txBody>
                  <a:tcPr marL="68580" marR="68580" marT="0" marB="0" anchor="ctr"/>
                </a:tc>
                <a:tc hMerge="1">
                  <a:txBody>
                    <a:bodyPr/>
                    <a:lstStyle/>
                    <a:p>
                      <a:endParaRPr lang="el-GR"/>
                    </a:p>
                  </a:txBody>
                  <a:tcPr/>
                </a:tc>
                <a:tc gridSpan="2">
                  <a:txBody>
                    <a:bodyPr/>
                    <a:lstStyle/>
                    <a:p>
                      <a:pPr indent="0" algn="ctr">
                        <a:lnSpc>
                          <a:spcPct val="150000"/>
                        </a:lnSpc>
                        <a:spcBef>
                          <a:spcPts val="0"/>
                        </a:spcBef>
                        <a:spcAft>
                          <a:spcPts val="0"/>
                        </a:spcAft>
                      </a:pPr>
                      <a:r>
                        <a:rPr lang="el-GR" sz="1800">
                          <a:effectLst/>
                          <a:latin typeface="+mn-lt"/>
                        </a:rPr>
                        <a:t>Χρήστης 3</a:t>
                      </a:r>
                      <a:endParaRPr lang="el-GR" sz="1800">
                        <a:effectLst/>
                        <a:latin typeface="+mn-lt"/>
                        <a:ea typeface="Calibri"/>
                        <a:cs typeface="Times New Roman"/>
                      </a:endParaRPr>
                    </a:p>
                  </a:txBody>
                  <a:tcPr marL="68580" marR="68580" marT="0" marB="0" anchor="ctr"/>
                </a:tc>
                <a:tc hMerge="1">
                  <a:txBody>
                    <a:bodyPr/>
                    <a:lstStyle/>
                    <a:p>
                      <a:endParaRPr lang="el-GR"/>
                    </a:p>
                  </a:txBody>
                  <a:tcPr/>
                </a:tc>
                <a:extLst>
                  <a:ext uri="{0D108BD9-81ED-4DB2-BD59-A6C34878D82A}">
                    <a16:rowId xmlns:a16="http://schemas.microsoft.com/office/drawing/2014/main" xmlns="" val="10001"/>
                  </a:ext>
                </a:extLst>
              </a:tr>
              <a:tr h="365142">
                <a:tc vMerge="1">
                  <a:txBody>
                    <a:bodyPr/>
                    <a:lstStyle/>
                    <a:p>
                      <a:endParaRPr lang="el-GR"/>
                    </a:p>
                  </a:txBody>
                  <a:tcPr/>
                </a:tc>
                <a:tc>
                  <a:txBody>
                    <a:bodyPr/>
                    <a:lstStyle/>
                    <a:p>
                      <a:pPr indent="0" algn="ctr">
                        <a:lnSpc>
                          <a:spcPct val="150000"/>
                        </a:lnSpc>
                        <a:spcBef>
                          <a:spcPts val="0"/>
                        </a:spcBef>
                        <a:spcAft>
                          <a:spcPts val="0"/>
                        </a:spcAft>
                      </a:pPr>
                      <a:r>
                        <a:rPr lang="el-GR" sz="1800">
                          <a:effectLst/>
                          <a:latin typeface="+mn-lt"/>
                        </a:rPr>
                        <a:t>Χειμώνας</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l-GR" sz="1800">
                          <a:effectLst/>
                          <a:latin typeface="+mn-lt"/>
                        </a:rPr>
                        <a:t>Καλοκαίρι</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l-GR" sz="1800">
                          <a:effectLst/>
                          <a:latin typeface="+mn-lt"/>
                        </a:rPr>
                        <a:t>Χειμώνας</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l-GR" sz="1800">
                          <a:effectLst/>
                          <a:latin typeface="+mn-lt"/>
                        </a:rPr>
                        <a:t>Καλοκαίρι</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l-GR" sz="1800">
                          <a:effectLst/>
                          <a:latin typeface="+mn-lt"/>
                        </a:rPr>
                        <a:t>Χειμώνας</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l-GR" sz="1800">
                          <a:effectLst/>
                          <a:latin typeface="+mn-lt"/>
                        </a:rPr>
                        <a:t>Καλοκαίρι</a:t>
                      </a:r>
                      <a:endParaRPr lang="el-GR" sz="1800">
                        <a:effectLst/>
                        <a:latin typeface="+mn-lt"/>
                        <a:ea typeface="Calibri"/>
                        <a:cs typeface="Times New Roman"/>
                      </a:endParaRPr>
                    </a:p>
                  </a:txBody>
                  <a:tcPr marL="68580" marR="68580" marT="0" marB="0" anchor="ctr"/>
                </a:tc>
                <a:extLst>
                  <a:ext uri="{0D108BD9-81ED-4DB2-BD59-A6C34878D82A}">
                    <a16:rowId xmlns:a16="http://schemas.microsoft.com/office/drawing/2014/main" xmlns="" val="10002"/>
                  </a:ext>
                </a:extLst>
              </a:tr>
              <a:tr h="365142">
                <a:tc>
                  <a:txBody>
                    <a:bodyPr/>
                    <a:lstStyle/>
                    <a:p>
                      <a:pPr indent="0" algn="ctr">
                        <a:lnSpc>
                          <a:spcPct val="150000"/>
                        </a:lnSpc>
                        <a:spcBef>
                          <a:spcPts val="0"/>
                        </a:spcBef>
                        <a:spcAft>
                          <a:spcPts val="0"/>
                        </a:spcAft>
                      </a:pPr>
                      <a:r>
                        <a:rPr lang="el-GR" sz="1800" dirty="0">
                          <a:effectLst/>
                          <a:latin typeface="+mn-lt"/>
                        </a:rPr>
                        <a:t>Βόρειος</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268.3</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26.4</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270.7</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58.4</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b="1" dirty="0">
                          <a:solidFill>
                            <a:srgbClr val="C00000"/>
                          </a:solidFill>
                          <a:effectLst/>
                          <a:latin typeface="+mn-lt"/>
                        </a:rPr>
                        <a:t>310.4</a:t>
                      </a:r>
                      <a:endParaRPr lang="el-GR" sz="1800" b="1" dirty="0">
                        <a:solidFill>
                          <a:srgbClr val="C00000"/>
                        </a:solidFill>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b="1" dirty="0">
                          <a:solidFill>
                            <a:srgbClr val="C00000"/>
                          </a:solidFill>
                          <a:effectLst/>
                          <a:latin typeface="+mn-lt"/>
                        </a:rPr>
                        <a:t>9.9</a:t>
                      </a:r>
                      <a:endParaRPr lang="el-GR" sz="1800" b="1" dirty="0">
                        <a:solidFill>
                          <a:srgbClr val="C00000"/>
                        </a:solidFill>
                        <a:effectLst/>
                        <a:latin typeface="+mn-lt"/>
                        <a:ea typeface="Calibri"/>
                        <a:cs typeface="Times New Roman"/>
                      </a:endParaRPr>
                    </a:p>
                  </a:txBody>
                  <a:tcPr marL="68580" marR="68580" marT="0" marB="0" anchor="ctr"/>
                </a:tc>
                <a:extLst>
                  <a:ext uri="{0D108BD9-81ED-4DB2-BD59-A6C34878D82A}">
                    <a16:rowId xmlns:a16="http://schemas.microsoft.com/office/drawing/2014/main" xmlns="" val="10003"/>
                  </a:ext>
                </a:extLst>
              </a:tr>
              <a:tr h="365142">
                <a:tc>
                  <a:txBody>
                    <a:bodyPr/>
                    <a:lstStyle/>
                    <a:p>
                      <a:pPr indent="0" algn="ctr">
                        <a:lnSpc>
                          <a:spcPct val="150000"/>
                        </a:lnSpc>
                        <a:spcBef>
                          <a:spcPts val="0"/>
                        </a:spcBef>
                        <a:spcAft>
                          <a:spcPts val="0"/>
                        </a:spcAft>
                      </a:pPr>
                      <a:r>
                        <a:rPr lang="el-GR" sz="1800">
                          <a:effectLst/>
                          <a:latin typeface="+mn-lt"/>
                        </a:rPr>
                        <a:t>Ανατολικός</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284.9</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47.2</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296.7</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92.3</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319.6</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45.7</a:t>
                      </a:r>
                      <a:endParaRPr lang="el-GR" sz="1800">
                        <a:effectLst/>
                        <a:latin typeface="+mn-lt"/>
                        <a:ea typeface="Calibri"/>
                        <a:cs typeface="Times New Roman"/>
                      </a:endParaRPr>
                    </a:p>
                  </a:txBody>
                  <a:tcPr marL="68580" marR="68580" marT="0" marB="0" anchor="ctr"/>
                </a:tc>
                <a:extLst>
                  <a:ext uri="{0D108BD9-81ED-4DB2-BD59-A6C34878D82A}">
                    <a16:rowId xmlns:a16="http://schemas.microsoft.com/office/drawing/2014/main" xmlns="" val="10004"/>
                  </a:ext>
                </a:extLst>
              </a:tr>
              <a:tr h="365142">
                <a:tc>
                  <a:txBody>
                    <a:bodyPr/>
                    <a:lstStyle/>
                    <a:p>
                      <a:pPr indent="0" algn="ctr">
                        <a:lnSpc>
                          <a:spcPct val="150000"/>
                        </a:lnSpc>
                        <a:spcBef>
                          <a:spcPts val="0"/>
                        </a:spcBef>
                        <a:spcAft>
                          <a:spcPts val="0"/>
                        </a:spcAft>
                      </a:pPr>
                      <a:r>
                        <a:rPr lang="el-GR" sz="1800" dirty="0">
                          <a:effectLst/>
                          <a:latin typeface="+mn-lt"/>
                        </a:rPr>
                        <a:t>Νότιος</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b="1" dirty="0">
                          <a:solidFill>
                            <a:srgbClr val="7030A0"/>
                          </a:solidFill>
                          <a:effectLst/>
                          <a:latin typeface="+mn-lt"/>
                        </a:rPr>
                        <a:t>268.5</a:t>
                      </a:r>
                      <a:endParaRPr lang="el-GR" sz="1800" b="1" dirty="0">
                        <a:solidFill>
                          <a:srgbClr val="7030A0"/>
                        </a:solidFill>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78.6</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254.3</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b="1" dirty="0">
                          <a:solidFill>
                            <a:schemeClr val="accent2"/>
                          </a:solidFill>
                          <a:effectLst/>
                          <a:latin typeface="+mn-lt"/>
                        </a:rPr>
                        <a:t>117.4</a:t>
                      </a:r>
                      <a:endParaRPr lang="el-GR" sz="1800" b="1" dirty="0">
                        <a:solidFill>
                          <a:schemeClr val="accent2"/>
                        </a:solidFill>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b="1" dirty="0">
                          <a:solidFill>
                            <a:srgbClr val="7030A0"/>
                          </a:solidFill>
                          <a:effectLst/>
                          <a:latin typeface="+mn-lt"/>
                        </a:rPr>
                        <a:t>321.0</a:t>
                      </a:r>
                      <a:endParaRPr lang="el-GR" sz="1800" b="1" dirty="0">
                        <a:solidFill>
                          <a:srgbClr val="7030A0"/>
                        </a:solidFill>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23.1</a:t>
                      </a:r>
                      <a:endParaRPr lang="el-GR" sz="1800">
                        <a:effectLst/>
                        <a:latin typeface="+mn-lt"/>
                        <a:ea typeface="Calibri"/>
                        <a:cs typeface="Times New Roman"/>
                      </a:endParaRPr>
                    </a:p>
                  </a:txBody>
                  <a:tcPr marL="68580" marR="68580" marT="0" marB="0" anchor="ctr"/>
                </a:tc>
                <a:extLst>
                  <a:ext uri="{0D108BD9-81ED-4DB2-BD59-A6C34878D82A}">
                    <a16:rowId xmlns:a16="http://schemas.microsoft.com/office/drawing/2014/main" xmlns="" val="10005"/>
                  </a:ext>
                </a:extLst>
              </a:tr>
              <a:tr h="365142">
                <a:tc>
                  <a:txBody>
                    <a:bodyPr/>
                    <a:lstStyle/>
                    <a:p>
                      <a:pPr indent="0" algn="ctr">
                        <a:lnSpc>
                          <a:spcPct val="150000"/>
                        </a:lnSpc>
                        <a:spcBef>
                          <a:spcPts val="0"/>
                        </a:spcBef>
                        <a:spcAft>
                          <a:spcPts val="0"/>
                        </a:spcAft>
                      </a:pPr>
                      <a:r>
                        <a:rPr lang="el-GR" sz="1800">
                          <a:effectLst/>
                          <a:latin typeface="+mn-lt"/>
                        </a:rPr>
                        <a:t>Δυτικός</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270.3</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27.9</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a:effectLst/>
                          <a:latin typeface="+mn-lt"/>
                        </a:rPr>
                        <a:t>265.8</a:t>
                      </a:r>
                      <a:endParaRPr lang="el-GR" sz="180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b="1" dirty="0">
                          <a:solidFill>
                            <a:schemeClr val="accent2"/>
                          </a:solidFill>
                          <a:effectLst/>
                          <a:latin typeface="+mn-lt"/>
                        </a:rPr>
                        <a:t>42.4</a:t>
                      </a:r>
                      <a:endParaRPr lang="el-GR" sz="1800" b="1" dirty="0">
                        <a:solidFill>
                          <a:schemeClr val="accent2"/>
                        </a:solidFill>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297.9</a:t>
                      </a:r>
                      <a:endParaRPr lang="el-GR" sz="1800" dirty="0">
                        <a:effectLst/>
                        <a:latin typeface="+mn-lt"/>
                        <a:ea typeface="Calibri"/>
                        <a:cs typeface="Times New Roman"/>
                      </a:endParaRPr>
                    </a:p>
                  </a:txBody>
                  <a:tcPr marL="68580" marR="68580" marT="0" marB="0" anchor="ctr"/>
                </a:tc>
                <a:tc>
                  <a:txBody>
                    <a:bodyPr/>
                    <a:lstStyle/>
                    <a:p>
                      <a:pPr indent="0" algn="ctr">
                        <a:lnSpc>
                          <a:spcPct val="150000"/>
                        </a:lnSpc>
                        <a:spcBef>
                          <a:spcPts val="0"/>
                        </a:spcBef>
                        <a:spcAft>
                          <a:spcPts val="0"/>
                        </a:spcAft>
                      </a:pPr>
                      <a:r>
                        <a:rPr lang="en-US" sz="1800" dirty="0">
                          <a:effectLst/>
                          <a:latin typeface="+mn-lt"/>
                        </a:rPr>
                        <a:t>17.3</a:t>
                      </a:r>
                      <a:endParaRPr lang="el-GR" sz="1800" dirty="0">
                        <a:effectLst/>
                        <a:latin typeface="+mn-lt"/>
                        <a:ea typeface="Calibri"/>
                        <a:cs typeface="Times New Roman"/>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4" name="Ορθογώνιο 3"/>
          <p:cNvSpPr/>
          <p:nvPr/>
        </p:nvSpPr>
        <p:spPr>
          <a:xfrm>
            <a:off x="1066800" y="5103700"/>
            <a:ext cx="7162800" cy="1200329"/>
          </a:xfrm>
          <a:prstGeom prst="rect">
            <a:avLst/>
          </a:prstGeom>
        </p:spPr>
        <p:txBody>
          <a:bodyPr wrap="square">
            <a:spAutoFit/>
          </a:bodyPr>
          <a:lstStyle/>
          <a:p>
            <a:r>
              <a:rPr lang="el-GR" dirty="0">
                <a:latin typeface="Calibri" panose="020F0502020204030204" pitchFamily="34" charset="0"/>
              </a:rPr>
              <a:t>«Η συμπεριφορά των χρηστών αναφέρεται ως ο κύριος λόγος απόκλισης μεταξύ των προσομοιώσεων και των μετρούμενων τιμών της ενεργειακής κατανάλωσης ενός κτιρίου</a:t>
            </a:r>
            <a:r>
              <a:rPr lang="en-US" dirty="0">
                <a:solidFill>
                  <a:schemeClr val="tx2"/>
                </a:solidFill>
                <a:latin typeface="Calibri" panose="020F0502020204030204" pitchFamily="34" charset="0"/>
              </a:rPr>
              <a:t>. [</a:t>
            </a:r>
            <a:r>
              <a:rPr lang="en-US" i="1" dirty="0">
                <a:solidFill>
                  <a:schemeClr val="tx2"/>
                </a:solidFill>
                <a:latin typeface="Calibri" panose="020F0502020204030204" pitchFamily="34" charset="0"/>
              </a:rPr>
              <a:t>Menezes et.al (2012), De Wilde (2014), </a:t>
            </a:r>
            <a:r>
              <a:rPr lang="en-US" i="1" dirty="0" err="1">
                <a:solidFill>
                  <a:schemeClr val="tx2"/>
                </a:solidFill>
                <a:latin typeface="Calibri" panose="020F0502020204030204" pitchFamily="34" charset="0"/>
              </a:rPr>
              <a:t>Majcen</a:t>
            </a:r>
            <a:r>
              <a:rPr lang="en-US" i="1" dirty="0">
                <a:solidFill>
                  <a:schemeClr val="tx2"/>
                </a:solidFill>
                <a:latin typeface="Calibri" panose="020F0502020204030204" pitchFamily="34" charset="0"/>
              </a:rPr>
              <a:t> et. al (2013)</a:t>
            </a:r>
            <a:r>
              <a:rPr lang="en-US" dirty="0">
                <a:solidFill>
                  <a:schemeClr val="tx2"/>
                </a:solidFill>
                <a:latin typeface="Calibri" panose="020F0502020204030204" pitchFamily="34" charset="0"/>
              </a:rPr>
              <a:t>]</a:t>
            </a:r>
            <a:r>
              <a:rPr lang="el-GR" dirty="0">
                <a:solidFill>
                  <a:schemeClr val="tx2"/>
                </a:solidFill>
                <a:latin typeface="Calibri" panose="020F0502020204030204" pitchFamily="34" charset="0"/>
              </a:rPr>
              <a:t>»</a:t>
            </a:r>
            <a:endParaRPr lang="en-US" dirty="0">
              <a:solidFill>
                <a:schemeClr val="tx2"/>
              </a:solidFill>
              <a:latin typeface="Calibri" panose="020F0502020204030204" pitchFamily="34" charset="0"/>
            </a:endParaRPr>
          </a:p>
        </p:txBody>
      </p:sp>
    </p:spTree>
    <p:extLst>
      <p:ext uri="{BB962C8B-B14F-4D97-AF65-F5344CB8AC3E}">
        <p14:creationId xmlns:p14="http://schemas.microsoft.com/office/powerpoint/2010/main" val="35123919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9154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Ενεργειακή Κατανάλωση για Φωτισμό</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43</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266700" y="1600752"/>
            <a:ext cx="8534400" cy="1477328"/>
          </a:xfrm>
          <a:prstGeom prst="rect">
            <a:avLst/>
          </a:prstGeom>
          <a:noFill/>
        </p:spPr>
        <p:txBody>
          <a:bodyPr wrap="square" rtlCol="0">
            <a:spAutoFit/>
          </a:bodyPr>
          <a:lstStyle/>
          <a:p>
            <a:r>
              <a:rPr lang="el-GR" dirty="0">
                <a:latin typeface="Calibri" panose="020F0502020204030204" pitchFamily="34" charset="0"/>
              </a:rPr>
              <a:t>Κατά το </a:t>
            </a:r>
            <a:r>
              <a:rPr lang="el-GR" dirty="0">
                <a:solidFill>
                  <a:schemeClr val="accent2"/>
                </a:solidFill>
                <a:latin typeface="Calibri" panose="020F0502020204030204" pitchFamily="34" charset="0"/>
              </a:rPr>
              <a:t>χειμερινό</a:t>
            </a:r>
            <a:r>
              <a:rPr lang="el-GR" dirty="0">
                <a:latin typeface="Calibri" panose="020F0502020204030204" pitchFamily="34" charset="0"/>
              </a:rPr>
              <a:t> εξάμηνο η κατανάλωση οφείλεται κατά 80-98% σε χρήση φωτισμού με </a:t>
            </a:r>
            <a:r>
              <a:rPr lang="el-GR" dirty="0">
                <a:solidFill>
                  <a:schemeClr val="accent2"/>
                </a:solidFill>
                <a:latin typeface="Calibri" panose="020F0502020204030204" pitchFamily="34" charset="0"/>
              </a:rPr>
              <a:t>ανοικτές περσίδες</a:t>
            </a:r>
            <a:r>
              <a:rPr lang="el-GR" dirty="0">
                <a:latin typeface="Calibri" panose="020F0502020204030204" pitchFamily="34" charset="0"/>
              </a:rPr>
              <a:t>.</a:t>
            </a:r>
            <a:endParaRPr lang="en-US" dirty="0">
              <a:latin typeface="Calibri" panose="020F0502020204030204" pitchFamily="34" charset="0"/>
            </a:endParaRPr>
          </a:p>
          <a:p>
            <a:r>
              <a:rPr lang="el-GR" dirty="0">
                <a:latin typeface="Calibri" panose="020F0502020204030204" pitchFamily="34" charset="0"/>
              </a:rPr>
              <a:t>Αντίθετα, σχεδόν όλη η κατανάλωση του </a:t>
            </a:r>
            <a:r>
              <a:rPr lang="el-GR" dirty="0">
                <a:solidFill>
                  <a:schemeClr val="accent2"/>
                </a:solidFill>
                <a:latin typeface="Calibri" panose="020F0502020204030204" pitchFamily="34" charset="0"/>
              </a:rPr>
              <a:t>θερινού</a:t>
            </a:r>
            <a:r>
              <a:rPr lang="el-GR" dirty="0">
                <a:latin typeface="Calibri" panose="020F0502020204030204" pitchFamily="34" charset="0"/>
              </a:rPr>
              <a:t> εξαμήνου οφείλεται σε χρήση του φωτισμού με </a:t>
            </a:r>
            <a:r>
              <a:rPr lang="el-GR" dirty="0">
                <a:solidFill>
                  <a:schemeClr val="accent2"/>
                </a:solidFill>
                <a:latin typeface="Calibri" panose="020F0502020204030204" pitchFamily="34" charset="0"/>
              </a:rPr>
              <a:t>κλειστές περσίδες</a:t>
            </a:r>
            <a:r>
              <a:rPr lang="el-GR" dirty="0">
                <a:latin typeface="Calibri" panose="020F0502020204030204" pitchFamily="34" charset="0"/>
              </a:rPr>
              <a:t>.</a:t>
            </a:r>
            <a:endParaRPr lang="en-US" dirty="0">
              <a:latin typeface="Calibri" panose="020F0502020204030204" pitchFamily="34" charset="0"/>
            </a:endParaRPr>
          </a:p>
          <a:p>
            <a:endParaRPr lang="en-US" dirty="0">
              <a:latin typeface="Calibri" panose="020F0502020204030204" pitchFamily="34" charset="0"/>
            </a:endParaRPr>
          </a:p>
        </p:txBody>
      </p:sp>
      <p:sp>
        <p:nvSpPr>
          <p:cNvPr id="3" name="Rectangle 2"/>
          <p:cNvSpPr/>
          <p:nvPr/>
        </p:nvSpPr>
        <p:spPr>
          <a:xfrm>
            <a:off x="27904" y="3601300"/>
            <a:ext cx="3312100" cy="2585323"/>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rPr>
              <a:t>O</a:t>
            </a:r>
            <a:r>
              <a:rPr lang="el-GR" dirty="0">
                <a:latin typeface="Calibri" panose="020F0502020204030204" pitchFamily="34" charset="0"/>
              </a:rPr>
              <a:t> Χρήστης 2 καταναλώνει το 1/3 της ετήσιας ηλεκτρικής ενέργειας λόγω χρήσης του φωτός με κλειστές περσίδες. </a:t>
            </a:r>
            <a:endParaRPr lang="en-US" dirty="0">
              <a:latin typeface="Calibri" panose="020F0502020204030204" pitchFamily="34" charset="0"/>
            </a:endParaRPr>
          </a:p>
          <a:p>
            <a:endParaRPr lang="en-US"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Η κατανάλωση του Χρήστη 3 οφείλεται σε χρήση του φωτισμού με ανοιχτές περσίδες κατά 90%.</a:t>
            </a:r>
          </a:p>
        </p:txBody>
      </p:sp>
      <p:pic>
        <p:nvPicPr>
          <p:cNvPr id="13" name="Picture 35">
            <a:extLst>
              <a:ext uri="{FF2B5EF4-FFF2-40B4-BE49-F238E27FC236}">
                <a16:creationId xmlns:a16="http://schemas.microsoft.com/office/drawing/2014/main" xmlns="" id="{8AFCD228-31A6-46B2-B059-E8C4A22695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40004" y="2760795"/>
            <a:ext cx="5537296" cy="3868605"/>
          </a:xfrm>
          <a:prstGeom prst="rect">
            <a:avLst/>
          </a:prstGeom>
          <a:noFill/>
          <a:ln>
            <a:noFill/>
          </a:ln>
        </p:spPr>
      </p:pic>
    </p:spTree>
    <p:extLst>
      <p:ext uri="{BB962C8B-B14F-4D97-AF65-F5344CB8AC3E}">
        <p14:creationId xmlns:p14="http://schemas.microsoft.com/office/powerpoint/2010/main" val="14094243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44</a:t>
            </a:fld>
            <a:endParaRPr lang="en-US" dirty="0"/>
          </a:p>
        </p:txBody>
      </p:sp>
      <p:sp>
        <p:nvSpPr>
          <p:cNvPr id="7" name="TextBox 6"/>
          <p:cNvSpPr txBox="1"/>
          <p:nvPr/>
        </p:nvSpPr>
        <p:spPr>
          <a:xfrm>
            <a:off x="228600" y="1600200"/>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dirty="0">
                <a:solidFill>
                  <a:schemeClr val="bg1">
                    <a:lumMod val="75000"/>
                  </a:schemeClr>
                </a:solidFill>
                <a:latin typeface="+mj-lt"/>
              </a:rPr>
              <a:t>Εισαγωγή</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Ανάλυση Μετρήσεων Εσωτερικής Έντασης Φωτισμού</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Μοντελοποίηση ουρανού – Συνιστώσες Ηλιακής Ακτινοβολίας</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Μοντελοποίηση Συμπεριφοράς</a:t>
            </a:r>
          </a:p>
          <a:p>
            <a:pPr marL="514350" indent="-514350">
              <a:buFont typeface="Wingdings" panose="05000000000000000000" pitchFamily="2" charset="2"/>
              <a:buChar char="§"/>
            </a:pPr>
            <a:r>
              <a:rPr lang="el-GR" sz="2000" dirty="0">
                <a:solidFill>
                  <a:schemeClr val="bg1">
                    <a:lumMod val="65000"/>
                  </a:schemeClr>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b="1" dirty="0">
                <a:solidFill>
                  <a:schemeClr val="accent2"/>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dirty="0">
                <a:solidFill>
                  <a:schemeClr val="bg1">
                    <a:lumMod val="65000"/>
                  </a:schemeClr>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Tree>
    <p:extLst>
      <p:ext uri="{BB962C8B-B14F-4D97-AF65-F5344CB8AC3E}">
        <p14:creationId xmlns:p14="http://schemas.microsoft.com/office/powerpoint/2010/main" val="20076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Βασικές Αρχές του </a:t>
            </a:r>
            <a:r>
              <a:rPr lang="el-GR" sz="3200" b="1" dirty="0">
                <a:solidFill>
                  <a:schemeClr val="tx2"/>
                </a:solidFill>
                <a:latin typeface="Calibri" panose="020F0502020204030204" pitchFamily="34" charset="0"/>
              </a:rPr>
              <a:t>Μοντέλου</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45</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304800" y="1600200"/>
            <a:ext cx="8534400" cy="4585871"/>
          </a:xfrm>
          <a:prstGeom prst="rect">
            <a:avLst/>
          </a:prstGeom>
          <a:noFill/>
        </p:spPr>
        <p:txBody>
          <a:bodyPr wrap="square" rtlCol="0">
            <a:spAutoFit/>
          </a:bodyPr>
          <a:lstStyle/>
          <a:p>
            <a:r>
              <a:rPr lang="el-GR" sz="2000" i="1" dirty="0">
                <a:solidFill>
                  <a:schemeClr val="accent2"/>
                </a:solidFill>
                <a:latin typeface="+mn-lt"/>
              </a:rPr>
              <a:t>Ποιες από τις μετρήσεις έντασης φωτισμού (με ανοικτές ή κλειστές περσίδες) αντιστοιχούν σε συνθήκες άνεσης του χρήστη;</a:t>
            </a:r>
          </a:p>
          <a:p>
            <a:endParaRPr lang="el-GR" dirty="0">
              <a:latin typeface="+mn-lt"/>
            </a:endParaRPr>
          </a:p>
          <a:p>
            <a:r>
              <a:rPr lang="el-GR" dirty="0">
                <a:latin typeface="+mn-lt"/>
              </a:rPr>
              <a:t>Θεωρήσεις:</a:t>
            </a:r>
          </a:p>
          <a:p>
            <a:pPr marL="285750" indent="-285750">
              <a:buFont typeface="Arial" panose="020B0604020202020204" pitchFamily="34" charset="0"/>
              <a:buChar char="•"/>
            </a:pPr>
            <a:r>
              <a:rPr lang="el-GR" dirty="0">
                <a:latin typeface="+mn-lt"/>
              </a:rPr>
              <a:t>Ο χρήστης ρυθμίζει τις περσίδες και τον φωτισμό ώστε να επιτύχει </a:t>
            </a:r>
            <a:r>
              <a:rPr lang="el-GR" dirty="0">
                <a:solidFill>
                  <a:schemeClr val="accent2"/>
                </a:solidFill>
                <a:latin typeface="+mn-lt"/>
              </a:rPr>
              <a:t>συνθήκες οπτικής άνεσης</a:t>
            </a:r>
            <a:r>
              <a:rPr lang="el-GR" dirty="0">
                <a:latin typeface="+mn-lt"/>
              </a:rPr>
              <a:t> στο χώρο </a:t>
            </a:r>
            <a:r>
              <a:rPr lang="el-GR" dirty="0" smtClean="0">
                <a:latin typeface="+mn-lt"/>
              </a:rPr>
              <a:t>του </a:t>
            </a:r>
            <a:r>
              <a:rPr lang="el-GR" dirty="0" smtClean="0">
                <a:solidFill>
                  <a:schemeClr val="tx2"/>
                </a:solidFill>
                <a:latin typeface="+mn-lt"/>
              </a:rPr>
              <a:t>(</a:t>
            </a:r>
            <a:r>
              <a:rPr lang="el-GR" i="1" dirty="0" err="1" smtClean="0">
                <a:solidFill>
                  <a:schemeClr val="tx2"/>
                </a:solidFill>
                <a:latin typeface="+mn-lt"/>
              </a:rPr>
              <a:t>Lindelhoff</a:t>
            </a:r>
            <a:r>
              <a:rPr lang="el-GR" i="1" dirty="0" smtClean="0">
                <a:solidFill>
                  <a:schemeClr val="tx2"/>
                </a:solidFill>
                <a:latin typeface="+mn-lt"/>
              </a:rPr>
              <a:t>)</a:t>
            </a:r>
            <a:r>
              <a:rPr lang="el-GR" dirty="0" smtClean="0">
                <a:latin typeface="+mn-lt"/>
              </a:rPr>
              <a:t>. </a:t>
            </a:r>
            <a:endParaRPr lang="el-GR" dirty="0">
              <a:latin typeface="+mn-lt"/>
            </a:endParaRPr>
          </a:p>
          <a:p>
            <a:pPr marL="285750" indent="-285750">
              <a:buFont typeface="Arial" panose="020B0604020202020204" pitchFamily="34" charset="0"/>
              <a:buChar char="•"/>
            </a:pPr>
            <a:r>
              <a:rPr lang="el-GR" dirty="0">
                <a:latin typeface="+mn-lt"/>
              </a:rPr>
              <a:t>Τιμές έντασης φωτισμού εξαιρουμένων εκείνων ακριβώς </a:t>
            </a:r>
            <a:r>
              <a:rPr lang="el-GR" dirty="0">
                <a:solidFill>
                  <a:schemeClr val="accent2"/>
                </a:solidFill>
                <a:latin typeface="+mn-lt"/>
              </a:rPr>
              <a:t>πριν</a:t>
            </a:r>
            <a:r>
              <a:rPr lang="el-GR" dirty="0">
                <a:latin typeface="+mn-lt"/>
              </a:rPr>
              <a:t> από τις δράσεις αντιστοιχούν σε συνθήκες άνεσης </a:t>
            </a:r>
            <a:r>
              <a:rPr lang="el-GR" dirty="0">
                <a:solidFill>
                  <a:schemeClr val="tx2"/>
                </a:solidFill>
                <a:latin typeface="+mn-lt"/>
              </a:rPr>
              <a:t>(επέκταση της προσέγγισης του </a:t>
            </a:r>
            <a:r>
              <a:rPr lang="el-GR" i="1" dirty="0" err="1">
                <a:solidFill>
                  <a:schemeClr val="tx2"/>
                </a:solidFill>
                <a:latin typeface="+mn-lt"/>
              </a:rPr>
              <a:t>Lindelhoff</a:t>
            </a:r>
            <a:r>
              <a:rPr lang="en-US" dirty="0">
                <a:solidFill>
                  <a:schemeClr val="tx2"/>
                </a:solidFill>
                <a:latin typeface="+mn-lt"/>
              </a:rPr>
              <a:t>, </a:t>
            </a:r>
            <a:r>
              <a:rPr lang="el-GR" dirty="0">
                <a:solidFill>
                  <a:schemeClr val="tx2"/>
                </a:solidFill>
                <a:latin typeface="+mn-lt"/>
              </a:rPr>
              <a:t>με χρήση της έννοιας της χρονικής καθυστέρησης</a:t>
            </a:r>
            <a:r>
              <a:rPr lang="en-US" dirty="0">
                <a:solidFill>
                  <a:schemeClr val="tx2"/>
                </a:solidFill>
                <a:latin typeface="+mn-lt"/>
              </a:rPr>
              <a:t>)</a:t>
            </a:r>
            <a:r>
              <a:rPr lang="el-GR" dirty="0">
                <a:latin typeface="+mn-lt"/>
              </a:rPr>
              <a:t>. </a:t>
            </a:r>
          </a:p>
          <a:p>
            <a:pPr marL="285750" indent="-285750">
              <a:buFont typeface="Arial" panose="020B0604020202020204" pitchFamily="34" charset="0"/>
              <a:buChar char="•"/>
            </a:pPr>
            <a:r>
              <a:rPr lang="el-GR" dirty="0">
                <a:latin typeface="+mn-lt"/>
              </a:rPr>
              <a:t>Βασίζεται στο </a:t>
            </a:r>
            <a:r>
              <a:rPr lang="el-GR" dirty="0">
                <a:solidFill>
                  <a:schemeClr val="accent2"/>
                </a:solidFill>
                <a:latin typeface="+mn-lt"/>
              </a:rPr>
              <a:t>σύνολο </a:t>
            </a:r>
            <a:r>
              <a:rPr lang="el-GR" dirty="0">
                <a:latin typeface="+mn-lt"/>
              </a:rPr>
              <a:t>των δεδομένων έντασης φωτισμού κατά την παρουσία του χρήστη (ανεξάρτητα δηλαδή από την κατάσταση των περσίδων και του φωτισμού), εξαιρώντας 5-7% των δεδομένων πριν τη δράση.</a:t>
            </a:r>
          </a:p>
          <a:p>
            <a:pPr marL="285750" indent="-285750">
              <a:buFont typeface="Arial" panose="020B0604020202020204" pitchFamily="34" charset="0"/>
              <a:buChar char="•"/>
            </a:pPr>
            <a:r>
              <a:rPr lang="el-GR" dirty="0">
                <a:latin typeface="+mn-lt"/>
              </a:rPr>
              <a:t>Προσαρμοστικότητα του χρήστη σε διάφορες εσωτερικές συνθήκες με αποτέλεσμα να εμφανίζεται μια </a:t>
            </a:r>
            <a:r>
              <a:rPr lang="el-GR" dirty="0">
                <a:solidFill>
                  <a:schemeClr val="accent2"/>
                </a:solidFill>
                <a:latin typeface="+mn-lt"/>
              </a:rPr>
              <a:t>«ζώνη άνεσης»</a:t>
            </a:r>
            <a:r>
              <a:rPr lang="el-GR" dirty="0">
                <a:latin typeface="+mn-lt"/>
              </a:rPr>
              <a:t>, επομένως ένα σύστημα διαχείρισης φωτισμού και περσίδων που θα επιτυγχάνει κάθε στιγμή τιμές έντασης φωτισμού μέσα στο εύρος αυτό θα κάλυπτε τις βασικές ανάγκες του χρήστη</a:t>
            </a:r>
            <a:r>
              <a:rPr lang="el-GR" dirty="0" smtClean="0">
                <a:latin typeface="+mn-lt"/>
              </a:rPr>
              <a:t>.</a:t>
            </a:r>
            <a:endParaRPr lang="el-GR" dirty="0">
              <a:latin typeface="Calibri" panose="020F0502020204030204" pitchFamily="34" charset="0"/>
            </a:endParaRPr>
          </a:p>
        </p:txBody>
      </p:sp>
    </p:spTree>
    <p:extLst>
      <p:ext uri="{BB962C8B-B14F-4D97-AF65-F5344CB8AC3E}">
        <p14:creationId xmlns:p14="http://schemas.microsoft.com/office/powerpoint/2010/main" val="7939576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Στόχοι του Μοντέλου</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46</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3" name="Diagram 2"/>
          <p:cNvGraphicFramePr/>
          <p:nvPr>
            <p:extLst>
              <p:ext uri="{D42A27DB-BD31-4B8C-83A1-F6EECF244321}">
                <p14:modId xmlns:p14="http://schemas.microsoft.com/office/powerpoint/2010/main" val="1200441569"/>
              </p:ext>
            </p:extLst>
          </p:nvPr>
        </p:nvGraphicFramePr>
        <p:xfrm>
          <a:off x="228600" y="1619249"/>
          <a:ext cx="8763000" cy="5010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483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Περιγραφή Μοντέλου Ασαφούς Λογικής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47</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Ορθογώνιο 1"/>
          <p:cNvSpPr/>
          <p:nvPr/>
        </p:nvSpPr>
        <p:spPr>
          <a:xfrm>
            <a:off x="228600" y="1600200"/>
            <a:ext cx="8775207" cy="4524315"/>
          </a:xfrm>
          <a:prstGeom prst="rect">
            <a:avLst/>
          </a:prstGeom>
        </p:spPr>
        <p:txBody>
          <a:bodyPr wrap="square">
            <a:spAutoFit/>
          </a:bodyPr>
          <a:lstStyle/>
          <a:p>
            <a:r>
              <a:rPr lang="el-GR" dirty="0">
                <a:latin typeface="Calibri" panose="020F0502020204030204" pitchFamily="34" charset="0"/>
              </a:rPr>
              <a:t>Ασαφές νευρωνικό δίκτυο (Μοντέλο </a:t>
            </a:r>
            <a:r>
              <a:rPr lang="en-US" dirty="0">
                <a:latin typeface="Calibri" panose="020F0502020204030204" pitchFamily="34" charset="0"/>
              </a:rPr>
              <a:t>TSK)</a:t>
            </a:r>
          </a:p>
          <a:p>
            <a:r>
              <a:rPr lang="el-GR" b="1" dirty="0">
                <a:latin typeface="Calibri" panose="020F0502020204030204" pitchFamily="34" charset="0"/>
              </a:rPr>
              <a:t>Πρότυπα Εισόδων-Εξόδου</a:t>
            </a:r>
            <a:endParaRPr lang="en-US" b="1" dirty="0">
              <a:latin typeface="Calibri" panose="020F0502020204030204" pitchFamily="34" charset="0"/>
            </a:endParaRPr>
          </a:p>
          <a:p>
            <a:r>
              <a:rPr lang="el-GR" dirty="0">
                <a:latin typeface="Calibri" panose="020F0502020204030204" pitchFamily="34" charset="0"/>
              </a:rPr>
              <a:t>Είσοδοι </a:t>
            </a:r>
            <a:r>
              <a:rPr lang="el-GR" dirty="0">
                <a:solidFill>
                  <a:schemeClr val="accent2"/>
                </a:solidFill>
                <a:latin typeface="Calibri" panose="020F0502020204030204" pitchFamily="34" charset="0"/>
              </a:rPr>
              <a:t>Υπόθεσης</a:t>
            </a:r>
            <a:r>
              <a:rPr lang="el-GR" dirty="0">
                <a:latin typeface="Calibri" panose="020F0502020204030204" pitchFamily="34" charset="0"/>
              </a:rPr>
              <a:t>- Είσοδοι </a:t>
            </a:r>
            <a:r>
              <a:rPr lang="el-GR" dirty="0">
                <a:solidFill>
                  <a:schemeClr val="accent2"/>
                </a:solidFill>
                <a:latin typeface="Calibri" panose="020F0502020204030204" pitchFamily="34" charset="0"/>
              </a:rPr>
              <a:t>Συμπεράσματος</a:t>
            </a:r>
          </a:p>
          <a:p>
            <a:endParaRPr lang="el-GR" dirty="0">
              <a:latin typeface="Calibri" panose="020F0502020204030204" pitchFamily="34" charset="0"/>
            </a:endParaRPr>
          </a:p>
          <a:p>
            <a:pPr marL="285750" indent="-285750">
              <a:buFont typeface="Arial" panose="020B0604020202020204" pitchFamily="34" charset="0"/>
              <a:buChar char="•"/>
            </a:pPr>
            <a:r>
              <a:rPr lang="el-GR" dirty="0">
                <a:latin typeface="Calibri" panose="020F0502020204030204" pitchFamily="34" charset="0"/>
              </a:rPr>
              <a:t>Ασαφής Διαχωρισμός προτύπων</a:t>
            </a:r>
          </a:p>
          <a:p>
            <a:r>
              <a:rPr lang="el-GR" dirty="0">
                <a:latin typeface="Calibri" panose="020F0502020204030204" pitchFamily="34" charset="0"/>
              </a:rPr>
              <a:t>      σε </a:t>
            </a:r>
            <a:r>
              <a:rPr lang="el-GR" dirty="0" err="1">
                <a:latin typeface="Calibri" panose="020F0502020204030204" pitchFamily="34" charset="0"/>
              </a:rPr>
              <a:t>υποπεριοχές</a:t>
            </a:r>
            <a:r>
              <a:rPr lang="el-GR" dirty="0">
                <a:latin typeface="Calibri" panose="020F0502020204030204" pitchFamily="34" charset="0"/>
              </a:rPr>
              <a:t> (κανόνες)</a:t>
            </a:r>
          </a:p>
          <a:p>
            <a:pPr marL="285750" indent="-285750">
              <a:buFont typeface="Arial" panose="020B0604020202020204" pitchFamily="34" charset="0"/>
              <a:buChar char="•"/>
            </a:pPr>
            <a:r>
              <a:rPr lang="el-GR" dirty="0">
                <a:latin typeface="Calibri" panose="020F0502020204030204" pitchFamily="34" charset="0"/>
              </a:rPr>
              <a:t>Διαφορετική συνάρτηση εισόδων (συμπεράσματος) - εξόδου ανά </a:t>
            </a:r>
            <a:r>
              <a:rPr lang="el-GR" dirty="0" err="1">
                <a:latin typeface="Calibri" panose="020F0502020204030204" pitchFamily="34" charset="0"/>
              </a:rPr>
              <a:t>υποπεριοχή</a:t>
            </a:r>
            <a:endParaRPr lang="el-GR" dirty="0">
              <a:latin typeface="Calibri" panose="020F0502020204030204" pitchFamily="34" charset="0"/>
            </a:endParaRPr>
          </a:p>
          <a:p>
            <a:endParaRPr lang="el-GR" dirty="0">
              <a:latin typeface="Calibri" panose="020F0502020204030204" pitchFamily="34" charset="0"/>
            </a:endParaRPr>
          </a:p>
          <a:p>
            <a:r>
              <a:rPr lang="el-GR" u="sng" dirty="0">
                <a:latin typeface="Calibri" panose="020F0502020204030204" pitchFamily="34" charset="0"/>
              </a:rPr>
              <a:t>Για κάθε πρότυπο </a:t>
            </a:r>
            <a:r>
              <a:rPr lang="el-GR" dirty="0">
                <a:latin typeface="Calibri" panose="020F0502020204030204" pitchFamily="34" charset="0"/>
              </a:rPr>
              <a:t>που εισέρχεται:</a:t>
            </a:r>
          </a:p>
          <a:p>
            <a:pPr marL="285750" indent="-285750">
              <a:buFont typeface="Arial" panose="020B0604020202020204" pitchFamily="34" charset="0"/>
              <a:buChar char="•"/>
            </a:pPr>
            <a:r>
              <a:rPr lang="el-GR" dirty="0">
                <a:latin typeface="Calibri" panose="020F0502020204030204" pitchFamily="34" charset="0"/>
              </a:rPr>
              <a:t>Αποφασίζεται σε ποιον κανόνα ανήκει και με ποιο βαθμό συμμετοχής </a:t>
            </a:r>
            <a:r>
              <a:rPr lang="el-GR" i="1" dirty="0">
                <a:latin typeface="Calibri" panose="020F0502020204030204" pitchFamily="34" charset="0"/>
              </a:rPr>
              <a:t>μ</a:t>
            </a:r>
            <a:r>
              <a:rPr lang="en-US" i="1" baseline="-25000" dirty="0">
                <a:latin typeface="Calibri" panose="020F0502020204030204" pitchFamily="34" charset="0"/>
              </a:rPr>
              <a:t>i</a:t>
            </a:r>
            <a:r>
              <a:rPr lang="en-US" baseline="-25000" dirty="0">
                <a:latin typeface="Calibri" panose="020F0502020204030204" pitchFamily="34" charset="0"/>
              </a:rPr>
              <a:t>  </a:t>
            </a:r>
            <a:r>
              <a:rPr lang="el-GR" dirty="0">
                <a:solidFill>
                  <a:schemeClr val="accent2"/>
                </a:solidFill>
                <a:latin typeface="Calibri" panose="020F0502020204030204" pitchFamily="34" charset="0"/>
                <a:cs typeface="Aharoni" panose="02010803020104030203" pitchFamily="2" charset="-79"/>
              </a:rPr>
              <a:t>(</a:t>
            </a:r>
            <a:r>
              <a:rPr lang="en-US" dirty="0" err="1">
                <a:solidFill>
                  <a:schemeClr val="accent2"/>
                </a:solidFill>
                <a:latin typeface="Calibri" panose="020F0502020204030204" pitchFamily="34" charset="0"/>
                <a:cs typeface="Aharoni" panose="02010803020104030203" pitchFamily="2" charset="-79"/>
              </a:rPr>
              <a:t>fuzzification</a:t>
            </a:r>
            <a:r>
              <a:rPr lang="en-US" dirty="0">
                <a:solidFill>
                  <a:schemeClr val="accent2"/>
                </a:solidFill>
                <a:latin typeface="Calibri" panose="020F0502020204030204" pitchFamily="34" charset="0"/>
                <a:cs typeface="Aharoni" panose="02010803020104030203" pitchFamily="2" charset="-79"/>
              </a:rPr>
              <a:t>)</a:t>
            </a:r>
            <a:endParaRPr lang="el-GR" baseline="-25000" dirty="0">
              <a:solidFill>
                <a:schemeClr val="accent2"/>
              </a:solidFill>
              <a:latin typeface="Calibri" panose="020F0502020204030204" pitchFamily="34" charset="0"/>
              <a:cs typeface="Aharoni" panose="02010803020104030203" pitchFamily="2" charset="-79"/>
            </a:endParaRPr>
          </a:p>
          <a:p>
            <a:pPr marL="285750" indent="-285750">
              <a:buFont typeface="Arial" panose="020B0604020202020204" pitchFamily="34" charset="0"/>
              <a:buChar char="•"/>
            </a:pPr>
            <a:r>
              <a:rPr lang="el-GR" dirty="0">
                <a:latin typeface="Calibri" panose="020F0502020204030204" pitchFamily="34" charset="0"/>
              </a:rPr>
              <a:t>Κάθε κανόνας παράγει μια έξοδο </a:t>
            </a:r>
            <a:r>
              <a:rPr lang="en-US" i="1" dirty="0" err="1">
                <a:latin typeface="Calibri" panose="020F0502020204030204" pitchFamily="34" charset="0"/>
              </a:rPr>
              <a:t>y</a:t>
            </a:r>
            <a:r>
              <a:rPr lang="en-US" i="1" baseline="-25000" dirty="0" err="1">
                <a:latin typeface="Calibri" panose="020F0502020204030204" pitchFamily="34" charset="0"/>
              </a:rPr>
              <a:t>i</a:t>
            </a:r>
            <a:r>
              <a:rPr lang="en-US" dirty="0">
                <a:latin typeface="Calibri" panose="020F0502020204030204" pitchFamily="34" charset="0"/>
              </a:rPr>
              <a:t> </a:t>
            </a:r>
            <a:r>
              <a:rPr lang="el-GR" dirty="0">
                <a:latin typeface="Calibri" panose="020F0502020204030204" pitchFamily="34" charset="0"/>
              </a:rPr>
              <a:t>με βάση τις εισόδους συμπεράσματος</a:t>
            </a:r>
          </a:p>
          <a:p>
            <a:pPr marL="285750" indent="-285750">
              <a:buFont typeface="Arial" panose="020B0604020202020204" pitchFamily="34" charset="0"/>
              <a:buChar char="•"/>
            </a:pPr>
            <a:r>
              <a:rPr lang="el-GR" dirty="0">
                <a:latin typeface="Calibri" panose="020F0502020204030204" pitchFamily="34" charset="0"/>
              </a:rPr>
              <a:t>Με βάση τα </a:t>
            </a:r>
            <a:r>
              <a:rPr lang="el-GR" i="1" dirty="0">
                <a:latin typeface="Calibri" panose="020F0502020204030204" pitchFamily="34" charset="0"/>
              </a:rPr>
              <a:t>μ</a:t>
            </a:r>
            <a:r>
              <a:rPr lang="en-US" i="1" baseline="-25000" dirty="0">
                <a:latin typeface="Calibri" panose="020F0502020204030204" pitchFamily="34" charset="0"/>
              </a:rPr>
              <a:t>i</a:t>
            </a:r>
            <a:r>
              <a:rPr lang="el-GR" dirty="0">
                <a:latin typeface="Calibri" panose="020F0502020204030204" pitchFamily="34" charset="0"/>
              </a:rPr>
              <a:t> συντίθεται η τελική έξοδος για το πρότυπο </a:t>
            </a:r>
            <a:r>
              <a:rPr lang="el-GR" dirty="0">
                <a:solidFill>
                  <a:schemeClr val="accent2"/>
                </a:solidFill>
                <a:latin typeface="Calibri" panose="020F0502020204030204" pitchFamily="34" charset="0"/>
                <a:cs typeface="Aharoni" panose="02010803020104030203" pitchFamily="2" charset="-79"/>
              </a:rPr>
              <a:t>(</a:t>
            </a:r>
            <a:r>
              <a:rPr lang="en-US" dirty="0" err="1">
                <a:solidFill>
                  <a:schemeClr val="accent2"/>
                </a:solidFill>
                <a:latin typeface="Calibri" panose="020F0502020204030204" pitchFamily="34" charset="0"/>
                <a:cs typeface="Aharoni" panose="02010803020104030203" pitchFamily="2" charset="-79"/>
              </a:rPr>
              <a:t>defuzzification</a:t>
            </a:r>
            <a:r>
              <a:rPr lang="en-US" dirty="0">
                <a:solidFill>
                  <a:schemeClr val="accent2"/>
                </a:solidFill>
                <a:latin typeface="Calibri" panose="020F0502020204030204" pitchFamily="34" charset="0"/>
                <a:cs typeface="Aharoni" panose="02010803020104030203" pitchFamily="2" charset="-79"/>
              </a:rPr>
              <a:t>)</a:t>
            </a:r>
            <a:endParaRPr lang="el-GR" baseline="-25000" dirty="0">
              <a:solidFill>
                <a:schemeClr val="accent2"/>
              </a:solidFill>
              <a:latin typeface="Calibri" panose="020F0502020204030204" pitchFamily="34" charset="0"/>
              <a:cs typeface="Aharoni" panose="02010803020104030203" pitchFamily="2" charset="-79"/>
            </a:endParaRPr>
          </a:p>
          <a:p>
            <a:endParaRPr lang="el-GR" dirty="0">
              <a:latin typeface="Calibri" panose="020F0502020204030204" pitchFamily="34" charset="0"/>
            </a:endParaRPr>
          </a:p>
          <a:p>
            <a:r>
              <a:rPr lang="el-GR" dirty="0">
                <a:latin typeface="Calibri" panose="020F0502020204030204" pitchFamily="34" charset="0"/>
              </a:rPr>
              <a:t>Το μοντέλο που θα αναπτυχθεί θα πρέπει να προσδιορίζει τον αριθμό και τα όρια αυτών των περιπτώσεων καθώς και να συνθέτει τη βέλτιστη συνάρτηση που αντιστοιχεί σε κάθε μία από αυτές.</a:t>
            </a:r>
          </a:p>
        </p:txBody>
      </p:sp>
      <p:pic>
        <p:nvPicPr>
          <p:cNvPr id="12290" name="Picture 2" descr="https://lh3.googleusercontent.com/proxy/FGQg4vQT2kxWGttZRbGW5WBc1PEuqUoULXU-Qn3mD3Y7Bdf7GS-1Dg7qfShflT5zui6b6HFN3isEWVqIcrp07eEc13kKVjLAGeXDAarZ43y9"/>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464" b="14172"/>
          <a:stretch/>
        </p:blipFill>
        <p:spPr bwMode="auto">
          <a:xfrm>
            <a:off x="4648200" y="1676400"/>
            <a:ext cx="4207896" cy="146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6113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Είσοδοι του Μοντέλου</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48</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4" name="Rectangle 3"/>
          <p:cNvSpPr/>
          <p:nvPr/>
        </p:nvSpPr>
        <p:spPr>
          <a:xfrm>
            <a:off x="342900" y="1730081"/>
            <a:ext cx="8572500" cy="4524315"/>
          </a:xfrm>
          <a:prstGeom prst="rect">
            <a:avLst/>
          </a:prstGeom>
        </p:spPr>
        <p:txBody>
          <a:bodyPr wrap="square">
            <a:spAutoFit/>
          </a:bodyPr>
          <a:lstStyle/>
          <a:p>
            <a:r>
              <a:rPr lang="el-GR" b="1" dirty="0">
                <a:solidFill>
                  <a:schemeClr val="accent2"/>
                </a:solidFill>
                <a:latin typeface="+mn-lt"/>
              </a:rPr>
              <a:t>Η Ώρα της Ημέρας και η Ημέρα του έτους</a:t>
            </a:r>
          </a:p>
          <a:p>
            <a:pPr marL="285750" indent="-285750">
              <a:buFont typeface="Arial" panose="020B0604020202020204" pitchFamily="34" charset="0"/>
              <a:buChar char="•"/>
            </a:pPr>
            <a:r>
              <a:rPr lang="el-GR" dirty="0" err="1">
                <a:latin typeface="+mn-lt"/>
              </a:rPr>
              <a:t>Διακριτοποίηση</a:t>
            </a:r>
            <a:r>
              <a:rPr lang="el-GR" dirty="0">
                <a:latin typeface="+mn-lt"/>
              </a:rPr>
              <a:t> των δεδομένων με πεντάλεπτο βήμα, (</a:t>
            </a:r>
            <a:r>
              <a:rPr lang="en-US" i="1" dirty="0" err="1">
                <a:latin typeface="+mn-lt"/>
              </a:rPr>
              <a:t>i</a:t>
            </a:r>
            <a:r>
              <a:rPr lang="el-GR" dirty="0">
                <a:latin typeface="+mn-lt"/>
              </a:rPr>
              <a:t>=1,…,288)</a:t>
            </a:r>
          </a:p>
          <a:p>
            <a:pPr marL="285750" indent="-285750">
              <a:buFont typeface="Arial" panose="020B0604020202020204" pitchFamily="34" charset="0"/>
              <a:buChar char="•"/>
            </a:pPr>
            <a:r>
              <a:rPr lang="el-GR" dirty="0">
                <a:latin typeface="+mn-lt"/>
              </a:rPr>
              <a:t>Μετασχηματισμός της εισόδου της Ημέρας του έτους (συμβατή με την περιοδικότητα του ηλιακού έτους)</a:t>
            </a:r>
          </a:p>
          <a:p>
            <a:pPr marL="285750" indent="-285750">
              <a:buFont typeface="Arial" panose="020B0604020202020204" pitchFamily="34" charset="0"/>
              <a:buChar char="•"/>
            </a:pPr>
            <a:endParaRPr lang="el-GR" dirty="0">
              <a:latin typeface="+mn-lt"/>
            </a:endParaRPr>
          </a:p>
          <a:p>
            <a:r>
              <a:rPr lang="el-GR" b="1" dirty="0">
                <a:solidFill>
                  <a:schemeClr val="accent2"/>
                </a:solidFill>
                <a:latin typeface="+mn-lt"/>
              </a:rPr>
              <a:t>Η κατάσταση του ουρανού </a:t>
            </a:r>
            <a:r>
              <a:rPr lang="el-GR" dirty="0">
                <a:latin typeface="+mn-lt"/>
              </a:rPr>
              <a:t>(καιρικές συνθήκες που επικρατούν)</a:t>
            </a:r>
          </a:p>
          <a:p>
            <a:pPr marL="285750" indent="-285750">
              <a:buFont typeface="Arial" panose="020B0604020202020204" pitchFamily="34" charset="0"/>
              <a:buChar char="•"/>
            </a:pPr>
            <a:r>
              <a:rPr lang="el-GR" dirty="0">
                <a:latin typeface="+mn-lt"/>
              </a:rPr>
              <a:t>Χωρίς παρουσία χρήστη, η κατάσταση του ουρανού επηρεάζει με άμεσο τρόπο την εσωτερική ένταση φωτισμού. Ωστόσο όταν ο χρήστης ρυθμίζει την κατάσταση του τεχνητού φωτισμού και των περσίδων, η παραπάνω σχέση μπορεί να αλλάζει.</a:t>
            </a:r>
          </a:p>
          <a:p>
            <a:pPr marL="285750" indent="-285750">
              <a:buFont typeface="Arial" panose="020B0604020202020204" pitchFamily="34" charset="0"/>
              <a:buChar char="•"/>
            </a:pPr>
            <a:endParaRPr lang="el-GR" u="sng" dirty="0">
              <a:latin typeface="+mn-lt"/>
            </a:endParaRPr>
          </a:p>
          <a:p>
            <a:r>
              <a:rPr lang="el-GR" b="1" dirty="0">
                <a:solidFill>
                  <a:schemeClr val="accent2"/>
                </a:solidFill>
                <a:latin typeface="+mn-lt"/>
              </a:rPr>
              <a:t>Η οριζόντια ακτινοβολία και οι κάθετες συνιστώσες της: </a:t>
            </a:r>
          </a:p>
          <a:p>
            <a:pPr marL="285750" indent="-285750">
              <a:buFont typeface="Arial" panose="020B0604020202020204" pitchFamily="34" charset="0"/>
              <a:buChar char="•"/>
            </a:pPr>
            <a:r>
              <a:rPr lang="el-GR" dirty="0">
                <a:latin typeface="+mn-lt"/>
              </a:rPr>
              <a:t>Σαφείς αριθμητικές τιμές, ευρέως διαθέσιμη, Υψηλή συσχέτιση με την κατάσταση του ουρανού, ανεξάρτητη του προσανατολισμού </a:t>
            </a:r>
          </a:p>
          <a:p>
            <a:pPr marL="285750" indent="-285750">
              <a:buFont typeface="Arial" panose="020B0604020202020204" pitchFamily="34" charset="0"/>
              <a:buChar char="•"/>
            </a:pPr>
            <a:r>
              <a:rPr lang="el-GR" dirty="0">
                <a:latin typeface="+mn-lt"/>
              </a:rPr>
              <a:t>Υπολογίζεται η συνολική κάθετη ακτινοβολία καθώς και η άμεση συνιστώσα αυτής συνδέονται με τον προσανατολισμό και την άμεση διείσδυση φυσικού φωτός (όχληση).</a:t>
            </a:r>
            <a:endParaRPr lang="el-GR" u="sng" dirty="0">
              <a:latin typeface="+mn-lt"/>
            </a:endParaRPr>
          </a:p>
        </p:txBody>
      </p:sp>
    </p:spTree>
    <p:extLst>
      <p:ext uri="{BB962C8B-B14F-4D97-AF65-F5344CB8AC3E}">
        <p14:creationId xmlns:p14="http://schemas.microsoft.com/office/powerpoint/2010/main" val="3846623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Τρόποι αποτίμησης του Μοντέλου</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49</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7" name="Diagram 6"/>
          <p:cNvGraphicFramePr/>
          <p:nvPr>
            <p:extLst>
              <p:ext uri="{D42A27DB-BD31-4B8C-83A1-F6EECF244321}">
                <p14:modId xmlns:p14="http://schemas.microsoft.com/office/powerpoint/2010/main" val="830100309"/>
              </p:ext>
            </p:extLst>
          </p:nvPr>
        </p:nvGraphicFramePr>
        <p:xfrm>
          <a:off x="76200" y="1619250"/>
          <a:ext cx="8953500" cy="1543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28600" y="5474553"/>
            <a:ext cx="1752600" cy="830997"/>
          </a:xfrm>
          <a:prstGeom prst="rect">
            <a:avLst/>
          </a:prstGeom>
        </p:spPr>
        <p:txBody>
          <a:bodyPr wrap="square">
            <a:spAutoFit/>
          </a:bodyPr>
          <a:lstStyle/>
          <a:p>
            <a:r>
              <a:rPr lang="el-GR" sz="1600" dirty="0">
                <a:latin typeface="+mn-lt"/>
                <a:ea typeface="Calibri" panose="020F0502020204030204" pitchFamily="34" charset="0"/>
                <a:cs typeface="Times New Roman" panose="02020603050405020304" pitchFamily="18" charset="0"/>
              </a:rPr>
              <a:t>Εύρος Ζωνών Άνεσης (ΖΑ) για το Χρήστη 2</a:t>
            </a:r>
            <a:endParaRPr lang="el-GR" sz="1600" dirty="0">
              <a:latin typeface="+mn-lt"/>
            </a:endParaRPr>
          </a:p>
        </p:txBody>
      </p:sp>
      <p:pic>
        <p:nvPicPr>
          <p:cNvPr id="6" name="Picture 5">
            <a:extLst>
              <a:ext uri="{FF2B5EF4-FFF2-40B4-BE49-F238E27FC236}">
                <a16:creationId xmlns:a16="http://schemas.microsoft.com/office/drawing/2014/main" xmlns="" id="{5154D405-BE12-4CD0-96DB-6A331296F2C0}"/>
              </a:ext>
            </a:extLst>
          </p:cNvPr>
          <p:cNvPicPr>
            <a:picLocks noChangeAspect="1"/>
          </p:cNvPicPr>
          <p:nvPr/>
        </p:nvPicPr>
        <p:blipFill>
          <a:blip r:embed="rId8"/>
          <a:stretch>
            <a:fillRect/>
          </a:stretch>
        </p:blipFill>
        <p:spPr>
          <a:xfrm>
            <a:off x="2022257" y="3287181"/>
            <a:ext cx="5099486" cy="3553886"/>
          </a:xfrm>
          <a:prstGeom prst="rect">
            <a:avLst/>
          </a:prstGeom>
        </p:spPr>
      </p:pic>
    </p:spTree>
    <p:extLst>
      <p:ext uri="{BB962C8B-B14F-4D97-AF65-F5344CB8AC3E}">
        <p14:creationId xmlns:p14="http://schemas.microsoft.com/office/powerpoint/2010/main" val="1178960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err="1">
                <a:solidFill>
                  <a:schemeClr val="tx2"/>
                </a:solidFill>
              </a:rPr>
              <a:t>Στοχαστικότητα</a:t>
            </a:r>
            <a:r>
              <a:rPr lang="el-GR" sz="3200" b="1" dirty="0">
                <a:solidFill>
                  <a:schemeClr val="tx2"/>
                </a:solidFill>
              </a:rPr>
              <a:t> Συμπεριφοράς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a:t>
            </a:fld>
            <a:endParaRPr lang="en-US" dirty="0"/>
          </a:p>
        </p:txBody>
      </p:sp>
      <p:sp>
        <p:nvSpPr>
          <p:cNvPr id="12" name="TextBox 11"/>
          <p:cNvSpPr txBox="1"/>
          <p:nvPr/>
        </p:nvSpPr>
        <p:spPr>
          <a:xfrm>
            <a:off x="539086" y="1722120"/>
            <a:ext cx="8147713" cy="707886"/>
          </a:xfrm>
          <a:prstGeom prst="rect">
            <a:avLst/>
          </a:prstGeom>
          <a:noFill/>
        </p:spPr>
        <p:txBody>
          <a:bodyPr wrap="square" rtlCol="0">
            <a:spAutoFit/>
          </a:bodyPr>
          <a:lstStyle/>
          <a:p>
            <a:r>
              <a:rPr lang="el-GR" sz="2000" dirty="0">
                <a:latin typeface="+mn-lt"/>
              </a:rPr>
              <a:t>Οι χρήστες μπορεί να συμπεριφέρονται πολύ διαφορετικά από αυτό που ορίζουν τα διάφορα πρότυπα σχεδιασμού.</a:t>
            </a:r>
          </a:p>
        </p:txBody>
      </p:sp>
      <p:sp>
        <p:nvSpPr>
          <p:cNvPr id="13" name="TextBox 12"/>
          <p:cNvSpPr txBox="1"/>
          <p:nvPr/>
        </p:nvSpPr>
        <p:spPr>
          <a:xfrm>
            <a:off x="612442" y="2592943"/>
            <a:ext cx="8001000" cy="3416320"/>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mn-lt"/>
              </a:rPr>
              <a:t>Διαφορές στην αίσθηση άνεσης ή όχλησης </a:t>
            </a:r>
            <a:r>
              <a:rPr lang="el-GR" u="sng" dirty="0">
                <a:solidFill>
                  <a:schemeClr val="accent2"/>
                </a:solidFill>
                <a:latin typeface="+mn-lt"/>
              </a:rPr>
              <a:t>μεταξύ των χρηστών</a:t>
            </a:r>
            <a:r>
              <a:rPr lang="el-GR" u="sng" dirty="0">
                <a:latin typeface="+mn-lt"/>
              </a:rPr>
              <a:t> </a:t>
            </a:r>
            <a:r>
              <a:rPr lang="el-GR" dirty="0">
                <a:latin typeface="+mn-lt"/>
              </a:rPr>
              <a:t>κάτω από τις ίδιες αντικειμενικές συνθήκες.</a:t>
            </a:r>
            <a:r>
              <a:rPr lang="en-US" dirty="0"/>
              <a:t> </a:t>
            </a:r>
            <a:r>
              <a:rPr lang="en-US" dirty="0">
                <a:solidFill>
                  <a:schemeClr val="tx2"/>
                </a:solidFill>
                <a:latin typeface="Calibri" panose="020F0502020204030204" pitchFamily="34" charset="0"/>
              </a:rPr>
              <a:t>[</a:t>
            </a:r>
            <a:r>
              <a:rPr lang="en-US" i="1" dirty="0">
                <a:solidFill>
                  <a:schemeClr val="tx2"/>
                </a:solidFill>
                <a:latin typeface="Calibri" panose="020F0502020204030204" pitchFamily="34" charset="0"/>
              </a:rPr>
              <a:t>Zhang et.al (2012), </a:t>
            </a:r>
            <a:r>
              <a:rPr lang="en-US" i="1" dirty="0" err="1">
                <a:solidFill>
                  <a:schemeClr val="tx2"/>
                </a:solidFill>
                <a:latin typeface="Calibri" panose="020F0502020204030204" pitchFamily="34" charset="0"/>
              </a:rPr>
              <a:t>Gunay</a:t>
            </a:r>
            <a:r>
              <a:rPr lang="en-US" i="1" dirty="0">
                <a:solidFill>
                  <a:schemeClr val="tx2"/>
                </a:solidFill>
                <a:latin typeface="Calibri" panose="020F0502020204030204" pitchFamily="34" charset="0"/>
              </a:rPr>
              <a:t> et.al (2017)</a:t>
            </a:r>
            <a:r>
              <a:rPr lang="en-US" dirty="0">
                <a:solidFill>
                  <a:schemeClr val="tx2"/>
                </a:solidFill>
                <a:latin typeface="Calibri" panose="020F0502020204030204" pitchFamily="34" charset="0"/>
              </a:rPr>
              <a:t>]</a:t>
            </a:r>
            <a:endParaRPr lang="el-GR" dirty="0">
              <a:solidFill>
                <a:schemeClr val="tx2"/>
              </a:solidFill>
              <a:latin typeface="Calibri" panose="020F0502020204030204" pitchFamily="34" charset="0"/>
            </a:endParaRPr>
          </a:p>
          <a:p>
            <a:pPr marL="285750" indent="-285750">
              <a:buFont typeface="Arial" panose="020B0604020202020204" pitchFamily="34" charset="0"/>
              <a:buChar char="•"/>
            </a:pPr>
            <a:r>
              <a:rPr lang="el-GR" dirty="0">
                <a:latin typeface="+mn-lt"/>
              </a:rPr>
              <a:t>Διαφορές στην αίσθηση που έχει </a:t>
            </a:r>
            <a:r>
              <a:rPr lang="el-GR" u="sng" dirty="0">
                <a:solidFill>
                  <a:schemeClr val="accent2"/>
                </a:solidFill>
                <a:latin typeface="+mn-lt"/>
              </a:rPr>
              <a:t>ο ίδιος χρήστης </a:t>
            </a:r>
            <a:r>
              <a:rPr lang="el-GR" dirty="0">
                <a:latin typeface="+mn-lt"/>
              </a:rPr>
              <a:t>για το περιβάλλον του κάτω από τις ίδιες αντικειμενικές συνθήκες</a:t>
            </a:r>
            <a:r>
              <a:rPr lang="en-US" dirty="0">
                <a:latin typeface="+mn-lt"/>
              </a:rPr>
              <a:t>.</a:t>
            </a:r>
            <a:r>
              <a:rPr lang="el-GR" dirty="0">
                <a:latin typeface="+mn-lt"/>
              </a:rPr>
              <a:t> </a:t>
            </a:r>
            <a:r>
              <a:rPr lang="el-GR" dirty="0">
                <a:solidFill>
                  <a:schemeClr val="tx2"/>
                </a:solidFill>
                <a:latin typeface="+mn-lt"/>
              </a:rPr>
              <a:t>[</a:t>
            </a:r>
            <a:r>
              <a:rPr lang="en-US" i="1" dirty="0" err="1">
                <a:solidFill>
                  <a:schemeClr val="tx2"/>
                </a:solidFill>
                <a:latin typeface="Calibri" panose="020F0502020204030204" pitchFamily="34" charset="0"/>
              </a:rPr>
              <a:t>Haldi</a:t>
            </a:r>
            <a:r>
              <a:rPr lang="en-US" i="1" dirty="0">
                <a:solidFill>
                  <a:schemeClr val="tx2"/>
                </a:solidFill>
                <a:latin typeface="Calibri" panose="020F0502020204030204" pitchFamily="34" charset="0"/>
              </a:rPr>
              <a:t> and Robinson, 2010</a:t>
            </a:r>
            <a:r>
              <a:rPr lang="el-GR" dirty="0">
                <a:solidFill>
                  <a:schemeClr val="tx2"/>
                </a:solidFill>
                <a:latin typeface="+mn-lt"/>
              </a:rPr>
              <a:t>]</a:t>
            </a:r>
            <a:endParaRPr lang="el-GR" dirty="0">
              <a:solidFill>
                <a:srgbClr val="FF0000"/>
              </a:solidFill>
              <a:latin typeface="+mn-lt"/>
            </a:endParaRPr>
          </a:p>
          <a:p>
            <a:pPr marL="285750" indent="-285750">
              <a:buFont typeface="Arial" panose="020B0604020202020204" pitchFamily="34" charset="0"/>
              <a:buChar char="•"/>
            </a:pPr>
            <a:r>
              <a:rPr lang="el-GR" dirty="0">
                <a:latin typeface="+mn-lt"/>
              </a:rPr>
              <a:t>Διαφορές στην αίσθηση και τις αντίστοιχες δράσεις που κάνει ο ίδιος χρήστης σε γραφείο κλειστού τύπου (προσωπικό γραφείο) και σε γραφείο ανοιχτού τύπου (</a:t>
            </a:r>
            <a:r>
              <a:rPr lang="el-GR" u="sng" dirty="0">
                <a:solidFill>
                  <a:schemeClr val="accent2"/>
                </a:solidFill>
                <a:latin typeface="+mn-lt"/>
              </a:rPr>
              <a:t>συναινετική συμπεριφορά</a:t>
            </a:r>
            <a:r>
              <a:rPr lang="el-GR" dirty="0">
                <a:latin typeface="+mn-lt"/>
              </a:rPr>
              <a:t>)</a:t>
            </a:r>
            <a:r>
              <a:rPr lang="en-US" dirty="0">
                <a:latin typeface="+mn-lt"/>
              </a:rPr>
              <a:t>. </a:t>
            </a:r>
            <a:r>
              <a:rPr lang="en-US" dirty="0">
                <a:solidFill>
                  <a:schemeClr val="tx2"/>
                </a:solidFill>
                <a:latin typeface="+mn-lt"/>
              </a:rPr>
              <a:t>[</a:t>
            </a:r>
            <a:r>
              <a:rPr lang="en-US" i="1" dirty="0" err="1">
                <a:solidFill>
                  <a:schemeClr val="tx2"/>
                </a:solidFill>
                <a:latin typeface="Calibri" panose="020F0502020204030204" pitchFamily="34" charset="0"/>
              </a:rPr>
              <a:t>Despenic</a:t>
            </a:r>
            <a:r>
              <a:rPr lang="en-US" i="1" dirty="0">
                <a:solidFill>
                  <a:schemeClr val="tx2"/>
                </a:solidFill>
                <a:latin typeface="Calibri" panose="020F0502020204030204" pitchFamily="34" charset="0"/>
              </a:rPr>
              <a:t>, et.al (2017), </a:t>
            </a:r>
            <a:r>
              <a:rPr lang="en-US" i="1" dirty="0" err="1">
                <a:solidFill>
                  <a:schemeClr val="tx2"/>
                </a:solidFill>
                <a:latin typeface="Calibri" panose="020F0502020204030204" pitchFamily="34" charset="0"/>
              </a:rPr>
              <a:t>Chraibi</a:t>
            </a:r>
            <a:r>
              <a:rPr lang="en-US" i="1" dirty="0">
                <a:solidFill>
                  <a:schemeClr val="tx2"/>
                </a:solidFill>
                <a:latin typeface="Calibri" panose="020F0502020204030204" pitchFamily="34" charset="0"/>
              </a:rPr>
              <a:t>, et. al (2016)</a:t>
            </a:r>
            <a:r>
              <a:rPr lang="en-US" dirty="0">
                <a:solidFill>
                  <a:schemeClr val="tx2"/>
                </a:solidFill>
                <a:latin typeface="Calibri" panose="020F0502020204030204" pitchFamily="34" charset="0"/>
              </a:rPr>
              <a:t>]</a:t>
            </a:r>
            <a:endParaRPr lang="el-GR" dirty="0">
              <a:solidFill>
                <a:schemeClr val="tx2"/>
              </a:solidFill>
              <a:latin typeface="Calibri" panose="020F0502020204030204" pitchFamily="34" charset="0"/>
            </a:endParaRPr>
          </a:p>
          <a:p>
            <a:pPr marL="285750" indent="-285750">
              <a:buFont typeface="Arial" panose="020B0604020202020204" pitchFamily="34" charset="0"/>
              <a:buChar char="•"/>
            </a:pPr>
            <a:r>
              <a:rPr lang="el-GR" dirty="0">
                <a:latin typeface="+mn-lt"/>
              </a:rPr>
              <a:t>Χρήση ερωτηματολογίων για τον προσδιορισμό της συμπεριφοράς</a:t>
            </a:r>
            <a:endParaRPr lang="en-US" dirty="0">
              <a:latin typeface="+mn-lt"/>
            </a:endParaRPr>
          </a:p>
          <a:p>
            <a:endParaRPr lang="en-US" dirty="0">
              <a:latin typeface="Calibri" panose="020F0502020204030204" pitchFamily="34" charset="0"/>
            </a:endParaRPr>
          </a:p>
          <a:p>
            <a:r>
              <a:rPr lang="el-GR" dirty="0">
                <a:latin typeface="Calibri" panose="020F0502020204030204" pitchFamily="34" charset="0"/>
              </a:rPr>
              <a:t>Η συμπεριφορά των χρηστών αναφέρεται ως ο κύριος λόγος απόκλισης μεταξύ των προσομοιώσεων και των μετρούμενων τιμών της ενεργειακής κατανάλωσης ενός κτιρίου</a:t>
            </a:r>
            <a:r>
              <a:rPr lang="en-US" dirty="0">
                <a:solidFill>
                  <a:schemeClr val="tx2"/>
                </a:solidFill>
                <a:latin typeface="Calibri" panose="020F0502020204030204" pitchFamily="34" charset="0"/>
              </a:rPr>
              <a:t>. [</a:t>
            </a:r>
            <a:r>
              <a:rPr lang="en-US" i="1" dirty="0">
                <a:solidFill>
                  <a:schemeClr val="tx2"/>
                </a:solidFill>
                <a:latin typeface="Calibri" panose="020F0502020204030204" pitchFamily="34" charset="0"/>
              </a:rPr>
              <a:t>Menezes et.al (2012), De Wilde (2014), </a:t>
            </a:r>
            <a:r>
              <a:rPr lang="en-US" i="1" dirty="0" err="1">
                <a:solidFill>
                  <a:schemeClr val="tx2"/>
                </a:solidFill>
                <a:latin typeface="Calibri" panose="020F0502020204030204" pitchFamily="34" charset="0"/>
              </a:rPr>
              <a:t>Majcen</a:t>
            </a:r>
            <a:r>
              <a:rPr lang="en-US" i="1" dirty="0">
                <a:solidFill>
                  <a:schemeClr val="tx2"/>
                </a:solidFill>
                <a:latin typeface="Calibri" panose="020F0502020204030204" pitchFamily="34" charset="0"/>
              </a:rPr>
              <a:t> et. al (2013)</a:t>
            </a:r>
            <a:r>
              <a:rPr lang="en-US" dirty="0">
                <a:solidFill>
                  <a:schemeClr val="tx2"/>
                </a:solidFill>
                <a:latin typeface="Calibri" panose="020F0502020204030204" pitchFamily="34" charset="0"/>
              </a:rPr>
              <a:t>]</a:t>
            </a:r>
          </a:p>
        </p:txBody>
      </p:sp>
      <p:sp>
        <p:nvSpPr>
          <p:cNvPr id="10" name="Rectangle 15"/>
          <p:cNvSpPr/>
          <p:nvPr/>
        </p:nvSpPr>
        <p:spPr>
          <a:xfrm>
            <a:off x="838200" y="6201177"/>
            <a:ext cx="7251700" cy="460073"/>
          </a:xfrm>
          <a:prstGeom prst="rect">
            <a:avLst/>
          </a:prstGeom>
          <a:solidFill>
            <a:schemeClr val="accent1">
              <a:lumMod val="60000"/>
              <a:lumOff val="40000"/>
              <a:alpha val="40000"/>
            </a:schemeClr>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l-GR" sz="2000" dirty="0">
                <a:solidFill>
                  <a:schemeClr val="tx1"/>
                </a:solidFill>
              </a:rPr>
              <a:t>Μη ύπαρξη σαφών μετρικών</a:t>
            </a:r>
            <a:r>
              <a:rPr lang="en-US" sz="2000" dirty="0">
                <a:solidFill>
                  <a:schemeClr val="tx1"/>
                </a:solidFill>
              </a:rPr>
              <a:t>. </a:t>
            </a:r>
            <a:r>
              <a:rPr lang="en-US" sz="2000" dirty="0">
                <a:solidFill>
                  <a:schemeClr val="tx2"/>
                </a:solidFill>
                <a:latin typeface="Calibri" panose="020F0502020204030204" pitchFamily="34" charset="0"/>
              </a:rPr>
              <a:t>[</a:t>
            </a:r>
            <a:r>
              <a:rPr lang="en-US" sz="2000" i="1" dirty="0">
                <a:solidFill>
                  <a:schemeClr val="tx2"/>
                </a:solidFill>
                <a:latin typeface="Calibri" panose="020F0502020204030204" pitchFamily="34" charset="0"/>
              </a:rPr>
              <a:t>O'Brien, et.al (2017)</a:t>
            </a:r>
            <a:r>
              <a:rPr lang="en-US" sz="2000" dirty="0">
                <a:solidFill>
                  <a:schemeClr val="tx2"/>
                </a:solidFill>
                <a:latin typeface="Calibri" panose="020F0502020204030204" pitchFamily="34" charset="0"/>
              </a:rPr>
              <a:t>]</a:t>
            </a:r>
          </a:p>
        </p:txBody>
      </p:sp>
    </p:spTree>
    <p:extLst>
      <p:ext uri="{BB962C8B-B14F-4D97-AF65-F5344CB8AC3E}">
        <p14:creationId xmlns:p14="http://schemas.microsoft.com/office/powerpoint/2010/main" val="3604546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Αποτελέσματα για το Χρήστη 2</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3" name="Rectangle 12"/>
          <p:cNvSpPr/>
          <p:nvPr/>
        </p:nvSpPr>
        <p:spPr>
          <a:xfrm>
            <a:off x="76200" y="5009921"/>
            <a:ext cx="8686800" cy="1569660"/>
          </a:xfrm>
          <a:prstGeom prst="rect">
            <a:avLst/>
          </a:prstGeom>
        </p:spPr>
        <p:txBody>
          <a:bodyPr wrap="square">
            <a:spAutoFit/>
          </a:bodyPr>
          <a:lstStyle/>
          <a:p>
            <a:pPr indent="215900" algn="just">
              <a:spcBef>
                <a:spcPts val="0"/>
              </a:spcBef>
              <a:spcAft>
                <a:spcPts val="0"/>
              </a:spcAft>
            </a:pPr>
            <a:r>
              <a:rPr lang="en-US" sz="1600" b="1" i="1" dirty="0">
                <a:latin typeface="Calibri" panose="020F0502020204030204" pitchFamily="34" charset="0"/>
                <a:ea typeface="Calibri" panose="020F0502020204030204" pitchFamily="34" charset="0"/>
                <a:cs typeface="Times New Roman" panose="02020603050405020304" pitchFamily="18" charset="0"/>
              </a:rPr>
              <a:t>N</a:t>
            </a:r>
            <a:r>
              <a:rPr lang="el-GR" sz="1600" dirty="0">
                <a:latin typeface="Calibri" panose="020F0502020204030204" pitchFamily="34" charset="0"/>
                <a:ea typeface="Calibri" panose="020F0502020204030204" pitchFamily="34" charset="0"/>
                <a:cs typeface="Times New Roman" panose="02020603050405020304" pitchFamily="18" charset="0"/>
              </a:rPr>
              <a:t>: Ημέρα Έτους , </a:t>
            </a:r>
            <a:r>
              <a:rPr lang="en-US" sz="1600" b="1" i="1" dirty="0">
                <a:latin typeface="Calibri" panose="020F0502020204030204" pitchFamily="34" charset="0"/>
                <a:ea typeface="Calibri" panose="020F0502020204030204" pitchFamily="34" charset="0"/>
                <a:cs typeface="Times New Roman" panose="02020603050405020304" pitchFamily="18" charset="0"/>
              </a:rPr>
              <a:t>I</a:t>
            </a:r>
            <a:r>
              <a:rPr lang="el-GR" sz="1600" dirty="0">
                <a:latin typeface="Calibri" panose="020F0502020204030204" pitchFamily="34" charset="0"/>
                <a:ea typeface="Calibri" panose="020F0502020204030204" pitchFamily="34" charset="0"/>
                <a:cs typeface="Times New Roman" panose="02020603050405020304" pitchFamily="18" charset="0"/>
              </a:rPr>
              <a:t>: Χρονική στιγμή της ημέρας σε πεντάλεπτο βήμα, </a:t>
            </a:r>
            <a:r>
              <a:rPr lang="en-US" sz="1600" b="1" i="1" dirty="0">
                <a:latin typeface="Calibri" panose="020F0502020204030204" pitchFamily="34" charset="0"/>
                <a:ea typeface="Calibri" panose="020F0502020204030204" pitchFamily="34" charset="0"/>
                <a:cs typeface="Times New Roman" panose="02020603050405020304" pitchFamily="18" charset="0"/>
              </a:rPr>
              <a:t>S</a:t>
            </a:r>
            <a:r>
              <a:rPr lang="el-GR" sz="1600" dirty="0">
                <a:latin typeface="Calibri" panose="020F0502020204030204" pitchFamily="34" charset="0"/>
                <a:ea typeface="Calibri" panose="020F0502020204030204" pitchFamily="34" charset="0"/>
                <a:cs typeface="Times New Roman" panose="02020603050405020304" pitchFamily="18" charset="0"/>
              </a:rPr>
              <a:t>: Κατάσταση Ουρανού, </a:t>
            </a:r>
          </a:p>
          <a:p>
            <a:pPr indent="215900" algn="just">
              <a:spcBef>
                <a:spcPts val="0"/>
              </a:spcBef>
              <a:spcAft>
                <a:spcPts val="0"/>
              </a:spcAft>
            </a:pPr>
            <a:r>
              <a:rPr lang="en-US" sz="1600" b="1" i="1" dirty="0">
                <a:latin typeface="Calibri" panose="020F0502020204030204" pitchFamily="34" charset="0"/>
                <a:ea typeface="Calibri" panose="020F0502020204030204" pitchFamily="34" charset="0"/>
                <a:cs typeface="Times New Roman" panose="02020603050405020304" pitchFamily="18" charset="0"/>
              </a:rPr>
              <a:t>G</a:t>
            </a:r>
            <a:r>
              <a:rPr lang="el-GR" sz="1600" dirty="0">
                <a:latin typeface="Calibri" panose="020F0502020204030204" pitchFamily="34" charset="0"/>
                <a:ea typeface="Calibri" panose="020F0502020204030204" pitchFamily="34" charset="0"/>
                <a:cs typeface="Times New Roman" panose="02020603050405020304" pitchFamily="18" charset="0"/>
              </a:rPr>
              <a:t>: Οριζόντια Ακτινοβολία, </a:t>
            </a:r>
            <a:r>
              <a:rPr lang="en-US" sz="1600" b="1" i="1" dirty="0">
                <a:latin typeface="Calibri" panose="020F0502020204030204" pitchFamily="34" charset="0"/>
                <a:ea typeface="Calibri" panose="020F0502020204030204" pitchFamily="34" charset="0"/>
                <a:cs typeface="Times New Roman" panose="02020603050405020304" pitchFamily="18" charset="0"/>
              </a:rPr>
              <a:t>V</a:t>
            </a:r>
            <a:r>
              <a:rPr lang="el-GR" sz="1600" dirty="0">
                <a:latin typeface="Calibri" panose="020F0502020204030204" pitchFamily="34" charset="0"/>
                <a:ea typeface="Calibri" panose="020F0502020204030204" pitchFamily="34" charset="0"/>
                <a:cs typeface="Times New Roman" panose="02020603050405020304" pitchFamily="18" charset="0"/>
              </a:rPr>
              <a:t>: Συνολική Κάθετη Ακτινοβολία, </a:t>
            </a:r>
            <a:r>
              <a:rPr lang="en-US" sz="1600" b="1" i="1" dirty="0">
                <a:latin typeface="Calibri" panose="020F0502020204030204" pitchFamily="34" charset="0"/>
                <a:ea typeface="Calibri" panose="020F0502020204030204" pitchFamily="34" charset="0"/>
                <a:cs typeface="Times New Roman" panose="02020603050405020304" pitchFamily="18" charset="0"/>
              </a:rPr>
              <a:t>D</a:t>
            </a:r>
            <a:r>
              <a:rPr lang="el-GR" sz="1600" dirty="0">
                <a:latin typeface="Calibri" panose="020F0502020204030204" pitchFamily="34" charset="0"/>
                <a:ea typeface="Calibri" panose="020F0502020204030204" pitchFamily="34" charset="0"/>
                <a:cs typeface="Times New Roman" panose="02020603050405020304" pitchFamily="18" charset="0"/>
              </a:rPr>
              <a:t>: Άμεση Ακτινοβολίας.</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indent="215900" algn="just">
              <a:spcBef>
                <a:spcPts val="0"/>
              </a:spcBef>
              <a:spcAft>
                <a:spcPts val="0"/>
              </a:spcAft>
            </a:pPr>
            <a:r>
              <a:rPr lang="el-GR" sz="1600" b="1" dirty="0">
                <a:latin typeface="Calibri" panose="020F0502020204030204" pitchFamily="34" charset="0"/>
                <a:ea typeface="Calibri" panose="020F0502020204030204" pitchFamily="34" charset="0"/>
                <a:cs typeface="Times New Roman" panose="02020603050405020304" pitchFamily="18" charset="0"/>
              </a:rPr>
              <a:t>ΜΑΕ</a:t>
            </a:r>
            <a:r>
              <a:rPr lang="el-GR" sz="1600" dirty="0">
                <a:latin typeface="Calibri" panose="020F0502020204030204" pitchFamily="34" charset="0"/>
                <a:ea typeface="Calibri" panose="020F0502020204030204" pitchFamily="34" charset="0"/>
                <a:cs typeface="Times New Roman" panose="02020603050405020304" pitchFamily="18" charset="0"/>
              </a:rPr>
              <a:t>: Μέσο Απόλυτο σφάλμα (</a:t>
            </a:r>
            <a:r>
              <a:rPr lang="en-US" sz="1600" dirty="0">
                <a:latin typeface="Calibri" panose="020F0502020204030204" pitchFamily="34" charset="0"/>
                <a:ea typeface="Calibri" panose="020F0502020204030204" pitchFamily="34" charset="0"/>
                <a:cs typeface="Times New Roman" panose="02020603050405020304" pitchFamily="18" charset="0"/>
              </a:rPr>
              <a:t>lux)</a:t>
            </a:r>
          </a:p>
          <a:p>
            <a:pPr indent="215900" algn="just">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l-GR" sz="1600" b="1" dirty="0">
                <a:effectLst/>
                <a:latin typeface="Calibri" panose="020F0502020204030204" pitchFamily="34" charset="0"/>
                <a:ea typeface="Calibri" panose="020F0502020204030204" pitchFamily="34" charset="0"/>
                <a:cs typeface="Times New Roman" panose="02020603050405020304" pitchFamily="18" charset="0"/>
              </a:rPr>
              <a:t>Εντός</a:t>
            </a:r>
            <a:r>
              <a:rPr lang="el-GR" sz="1600" dirty="0">
                <a:effectLst/>
                <a:latin typeface="Calibri" panose="020F0502020204030204" pitchFamily="34" charset="0"/>
                <a:ea typeface="Calibri" panose="020F0502020204030204" pitchFamily="34" charset="0"/>
                <a:cs typeface="Times New Roman" panose="02020603050405020304" pitchFamily="18" charset="0"/>
              </a:rPr>
              <a:t>: Ποσοστό προβλέψεων εντός της Ζώνης Άνεσης (ΖΑ)</a:t>
            </a:r>
          </a:p>
          <a:p>
            <a:pPr indent="215900" algn="just">
              <a:spcBef>
                <a:spcPts val="0"/>
              </a:spcBef>
              <a:spcAft>
                <a:spcPts val="0"/>
              </a:spcAft>
            </a:pPr>
            <a:r>
              <a:rPr lang="el-GR" sz="1600" b="1" dirty="0">
                <a:latin typeface="Calibri" panose="020F0502020204030204" pitchFamily="34" charset="0"/>
                <a:ea typeface="Calibri" panose="020F0502020204030204" pitchFamily="34" charset="0"/>
                <a:cs typeface="Times New Roman" panose="02020603050405020304" pitchFamily="18" charset="0"/>
              </a:rPr>
              <a:t>Μ-Α</a:t>
            </a:r>
            <a:r>
              <a:rPr lang="el-GR" sz="1600" dirty="0">
                <a:latin typeface="Calibri" panose="020F0502020204030204" pitchFamily="34" charset="0"/>
                <a:ea typeface="Calibri" panose="020F0502020204030204" pitchFamily="34" charset="0"/>
                <a:cs typeface="Times New Roman" panose="02020603050405020304" pitchFamily="18" charset="0"/>
              </a:rPr>
              <a:t>: Μέση Απόσταση προβλέψεων από τα όρια της κάθε ΖΑ</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indent="215900" algn="just">
              <a:spcBef>
                <a:spcPts val="0"/>
              </a:spcBef>
              <a:spcAft>
                <a:spcPts val="0"/>
              </a:spcAft>
            </a:pP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066624752"/>
              </p:ext>
            </p:extLst>
          </p:nvPr>
        </p:nvGraphicFramePr>
        <p:xfrm>
          <a:off x="375581" y="1722120"/>
          <a:ext cx="8164238" cy="2994025"/>
        </p:xfrm>
        <a:graphic>
          <a:graphicData uri="http://schemas.openxmlformats.org/drawingml/2006/table">
            <a:tbl>
              <a:tblPr firstRow="1" firstCol="1" bandRow="1"/>
              <a:tblGrid>
                <a:gridCol w="232646">
                  <a:extLst>
                    <a:ext uri="{9D8B030D-6E8A-4147-A177-3AD203B41FA5}">
                      <a16:colId xmlns:a16="http://schemas.microsoft.com/office/drawing/2014/main" xmlns="" val="20000"/>
                    </a:ext>
                  </a:extLst>
                </a:gridCol>
                <a:gridCol w="1001141">
                  <a:extLst>
                    <a:ext uri="{9D8B030D-6E8A-4147-A177-3AD203B41FA5}">
                      <a16:colId xmlns:a16="http://schemas.microsoft.com/office/drawing/2014/main" xmlns="" val="20001"/>
                    </a:ext>
                  </a:extLst>
                </a:gridCol>
                <a:gridCol w="1523428">
                  <a:extLst>
                    <a:ext uri="{9D8B030D-6E8A-4147-A177-3AD203B41FA5}">
                      <a16:colId xmlns:a16="http://schemas.microsoft.com/office/drawing/2014/main" xmlns="" val="20002"/>
                    </a:ext>
                  </a:extLst>
                </a:gridCol>
                <a:gridCol w="573722">
                  <a:extLst>
                    <a:ext uri="{9D8B030D-6E8A-4147-A177-3AD203B41FA5}">
                      <a16:colId xmlns:a16="http://schemas.microsoft.com/office/drawing/2014/main" xmlns="" val="20003"/>
                    </a:ext>
                  </a:extLst>
                </a:gridCol>
                <a:gridCol w="1070838">
                  <a:extLst>
                    <a:ext uri="{9D8B030D-6E8A-4147-A177-3AD203B41FA5}">
                      <a16:colId xmlns:a16="http://schemas.microsoft.com/office/drawing/2014/main" xmlns="" val="20004"/>
                    </a:ext>
                  </a:extLst>
                </a:gridCol>
                <a:gridCol w="543560">
                  <a:extLst>
                    <a:ext uri="{9D8B030D-6E8A-4147-A177-3AD203B41FA5}">
                      <a16:colId xmlns:a16="http://schemas.microsoft.com/office/drawing/2014/main" xmlns="" val="20005"/>
                    </a:ext>
                  </a:extLst>
                </a:gridCol>
                <a:gridCol w="1028776">
                  <a:extLst>
                    <a:ext uri="{9D8B030D-6E8A-4147-A177-3AD203B41FA5}">
                      <a16:colId xmlns:a16="http://schemas.microsoft.com/office/drawing/2014/main" xmlns="" val="20006"/>
                    </a:ext>
                  </a:extLst>
                </a:gridCol>
                <a:gridCol w="543560">
                  <a:extLst>
                    <a:ext uri="{9D8B030D-6E8A-4147-A177-3AD203B41FA5}">
                      <a16:colId xmlns:a16="http://schemas.microsoft.com/office/drawing/2014/main" xmlns="" val="20007"/>
                    </a:ext>
                  </a:extLst>
                </a:gridCol>
                <a:gridCol w="836866">
                  <a:extLst>
                    <a:ext uri="{9D8B030D-6E8A-4147-A177-3AD203B41FA5}">
                      <a16:colId xmlns:a16="http://schemas.microsoft.com/office/drawing/2014/main" xmlns="" val="20008"/>
                    </a:ext>
                  </a:extLst>
                </a:gridCol>
                <a:gridCol w="809701">
                  <a:extLst>
                    <a:ext uri="{9D8B030D-6E8A-4147-A177-3AD203B41FA5}">
                      <a16:colId xmlns:a16="http://schemas.microsoft.com/office/drawing/2014/main" xmlns="" val="20009"/>
                    </a:ext>
                  </a:extLst>
                </a:gridCol>
              </a:tblGrid>
              <a:tr h="190500">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 </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Είσοδοι</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 </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Ζώνη Άνεσης 1</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gridSpan="2">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Ζώνη Άνεσης 2</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gridSpan="2">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Ζώνη Άνεσης 3</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extLst>
                  <a:ext uri="{0D108BD9-81ED-4DB2-BD59-A6C34878D82A}">
                    <a16:rowId xmlns:a16="http://schemas.microsoft.com/office/drawing/2014/main" xmlns="" val="10000"/>
                  </a:ext>
                </a:extLst>
              </a:tr>
              <a:tr h="555625">
                <a:tc>
                  <a:txBody>
                    <a:bodyPr/>
                    <a:lstStyle/>
                    <a:p>
                      <a:pPr indent="0" algn="ctr">
                        <a:lnSpc>
                          <a:spcPct val="100000"/>
                        </a:lnSpc>
                        <a:spcBef>
                          <a:spcPts val="0"/>
                        </a:spcBef>
                        <a:spcAft>
                          <a:spcPts val="0"/>
                        </a:spcAft>
                      </a:pP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Υπόθεσης</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Συμπεράσματος</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Calibri" panose="020F0502020204030204" pitchFamily="34" charset="0"/>
                          <a:cs typeface="Times New Roman" panose="02020603050405020304" pitchFamily="18" charset="0"/>
                        </a:rPr>
                        <a:t>ΜΑΕ</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 Εντός</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Μ-Α</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 Εντός</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Μ-Α</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 Εντός</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Μ-Α</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1</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Ν,Ι</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G,D</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187</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63.5</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A7AA"/>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66</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D6"/>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85.4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8DB"/>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26.7</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96.9</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3.8</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xmlns="" val="10002"/>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2</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Ν,Ι</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G,V,D,S</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187</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72.5</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44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90.7</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16.7</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97.9</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1.3</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8C68D"/>
                    </a:solidFill>
                  </a:tcPr>
                </a:tc>
                <a:extLst>
                  <a:ext uri="{0D108BD9-81ED-4DB2-BD59-A6C34878D82A}">
                    <a16:rowId xmlns:a16="http://schemas.microsoft.com/office/drawing/2014/main" xmlns="" val="10003"/>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3</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a:solidFill>
                            <a:srgbClr val="000000"/>
                          </a:solidFill>
                          <a:effectLst/>
                          <a:latin typeface="+mn-lt"/>
                          <a:ea typeface="Times New Roman" panose="02020603050405020304" pitchFamily="18" charset="0"/>
                          <a:cs typeface="Times New Roman" panose="02020603050405020304" pitchFamily="18" charset="0"/>
                        </a:rPr>
                        <a:t>Ν,Ι</a:t>
                      </a:r>
                      <a:endParaRPr lang="el-GR" sz="1600" i="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G,S</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190</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E3CA"/>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70.1</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54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EE1"/>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87.4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6F9"/>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21.8</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0DDBD"/>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97.9</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0.9</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xmlns="" val="10004"/>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4</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Ν,Ι</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G</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192</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71.4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BB8"/>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56</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89.1</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E1C4"/>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28.3</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0F2"/>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95.6</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2E4"/>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6.2</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C2C5"/>
                    </a:solidFill>
                  </a:tcPr>
                </a:tc>
                <a:extLst>
                  <a:ext uri="{0D108BD9-81ED-4DB2-BD59-A6C34878D82A}">
                    <a16:rowId xmlns:a16="http://schemas.microsoft.com/office/drawing/2014/main" xmlns="" val="10005"/>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5</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a:solidFill>
                            <a:srgbClr val="000000"/>
                          </a:solidFill>
                          <a:effectLst/>
                          <a:latin typeface="+mn-lt"/>
                          <a:ea typeface="Times New Roman" panose="02020603050405020304" pitchFamily="18" charset="0"/>
                          <a:cs typeface="Times New Roman" panose="02020603050405020304" pitchFamily="18" charset="0"/>
                        </a:rPr>
                        <a:t>Ν,Ι</a:t>
                      </a:r>
                      <a:endParaRPr lang="el-GR" sz="1600" i="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V</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192</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70.4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F5EF"/>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74</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B6B8"/>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87.8</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33.1</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C8C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96.3</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0F2"/>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6.8</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B3B6"/>
                    </a:solidFill>
                  </a:tcPr>
                </a:tc>
                <a:extLst>
                  <a:ext uri="{0D108BD9-81ED-4DB2-BD59-A6C34878D82A}">
                    <a16:rowId xmlns:a16="http://schemas.microsoft.com/office/drawing/2014/main" xmlns="" val="10006"/>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6</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a:solidFill>
                            <a:srgbClr val="000000"/>
                          </a:solidFill>
                          <a:effectLst/>
                          <a:latin typeface="+mn-lt"/>
                          <a:ea typeface="Times New Roman" panose="02020603050405020304" pitchFamily="18" charset="0"/>
                          <a:cs typeface="Times New Roman" panose="02020603050405020304" pitchFamily="18" charset="0"/>
                        </a:rPr>
                        <a:t>Ν,Ι,G</a:t>
                      </a:r>
                      <a:endParaRPr lang="el-GR" sz="1600" i="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V,D,I</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192</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64.0</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AEB0"/>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60</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DF0"/>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83.5</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CBF"/>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27.3</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8F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94</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2C4"/>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4.6</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8EB"/>
                    </a:solidFill>
                  </a:tcPr>
                </a:tc>
                <a:extLst>
                  <a:ext uri="{0D108BD9-81ED-4DB2-BD59-A6C34878D82A}">
                    <a16:rowId xmlns:a16="http://schemas.microsoft.com/office/drawing/2014/main" xmlns="" val="10007"/>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7</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a:solidFill>
                            <a:srgbClr val="000000"/>
                          </a:solidFill>
                          <a:effectLst/>
                          <a:latin typeface="+mn-lt"/>
                          <a:ea typeface="Times New Roman" panose="02020603050405020304" pitchFamily="18" charset="0"/>
                          <a:cs typeface="Times New Roman" panose="02020603050405020304" pitchFamily="18" charset="0"/>
                        </a:rPr>
                        <a:t>N,I</a:t>
                      </a:r>
                      <a:endParaRPr lang="el-GR" sz="1600" i="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G,I</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195</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BDC0"/>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69.8</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8F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53</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DDF"/>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88.1</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6F2"/>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20.9</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D7B1"/>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97.1</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F0E5"/>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2.2</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AB6"/>
                    </a:solidFill>
                  </a:tcPr>
                </a:tc>
                <a:extLst>
                  <a:ext uri="{0D108BD9-81ED-4DB2-BD59-A6C34878D82A}">
                    <a16:rowId xmlns:a16="http://schemas.microsoft.com/office/drawing/2014/main" xmlns="" val="10008"/>
                  </a:ext>
                </a:extLst>
              </a:tr>
              <a:tr h="190500">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8</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a:solidFill>
                            <a:srgbClr val="000000"/>
                          </a:solidFill>
                          <a:effectLst/>
                          <a:latin typeface="+mn-lt"/>
                          <a:ea typeface="Times New Roman" panose="02020603050405020304" pitchFamily="18" charset="0"/>
                          <a:cs typeface="Times New Roman" panose="02020603050405020304" pitchFamily="18" charset="0"/>
                        </a:rPr>
                        <a:t>N,I</a:t>
                      </a:r>
                      <a:endParaRPr lang="el-GR" sz="1600" i="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i="1" dirty="0">
                          <a:solidFill>
                            <a:srgbClr val="000000"/>
                          </a:solidFill>
                          <a:effectLst/>
                          <a:latin typeface="+mn-lt"/>
                          <a:ea typeface="Times New Roman" panose="02020603050405020304" pitchFamily="18" charset="0"/>
                          <a:cs typeface="Times New Roman" panose="02020603050405020304" pitchFamily="18" charset="0"/>
                        </a:rPr>
                        <a:t>G,D,I</a:t>
                      </a:r>
                      <a:endParaRPr lang="el-GR" sz="1600" i="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199</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70.8</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EAD9"/>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50</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D9B5"/>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89.3</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DDCBB"/>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19.7</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0D0A1"/>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97.9</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4BF7C"/>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0.9</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5BE7C"/>
                    </a:solidFill>
                  </a:tcPr>
                </a:tc>
                <a:extLst>
                  <a:ext uri="{0D108BD9-81ED-4DB2-BD59-A6C34878D82A}">
                    <a16:rowId xmlns:a16="http://schemas.microsoft.com/office/drawing/2014/main" xmlns="" val="10009"/>
                  </a:ext>
                </a:extLst>
              </a:tr>
              <a:tr h="190500">
                <a:tc gridSpan="4">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Πραγματικά Δεδομένα</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hMerge="1">
                  <a:txBody>
                    <a:bodyPr/>
                    <a:lstStyle/>
                    <a:p>
                      <a:endParaRPr lang="el-GR"/>
                    </a:p>
                  </a:txBody>
                  <a:tcPr/>
                </a:tc>
                <a:tc hMerge="1">
                  <a:txBody>
                    <a:bodyPr/>
                    <a:lstStyle/>
                    <a:p>
                      <a:endParaRPr lang="el-GR"/>
                    </a:p>
                  </a:txBody>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58.6</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600">
                          <a:solidFill>
                            <a:srgbClr val="000000"/>
                          </a:solidFill>
                          <a:effectLst/>
                          <a:latin typeface="+mn-lt"/>
                          <a:ea typeface="Times New Roman" panose="02020603050405020304" pitchFamily="18" charset="0"/>
                          <a:cs typeface="Times New Roman" panose="02020603050405020304" pitchFamily="18" charset="0"/>
                        </a:rPr>
                        <a:t>92.2</a:t>
                      </a:r>
                      <a:endParaRPr lang="el-GR" sz="160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77.8</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44.8</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89.5</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600" dirty="0">
                          <a:solidFill>
                            <a:srgbClr val="000000"/>
                          </a:solidFill>
                          <a:effectLst/>
                          <a:latin typeface="+mn-lt"/>
                          <a:ea typeface="Times New Roman" panose="02020603050405020304" pitchFamily="18" charset="0"/>
                          <a:cs typeface="Times New Roman" panose="02020603050405020304" pitchFamily="18" charset="0"/>
                        </a:rPr>
                        <a:t>9.9</a:t>
                      </a:r>
                      <a:endParaRPr lang="el-GR"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3931335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Αποτελέσματα για το Χρήστη 2</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51</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3" name="Rectangle 2"/>
          <p:cNvSpPr/>
          <p:nvPr/>
        </p:nvSpPr>
        <p:spPr>
          <a:xfrm>
            <a:off x="250065" y="1600200"/>
            <a:ext cx="8458199" cy="923330"/>
          </a:xfrm>
          <a:prstGeom prst="rect">
            <a:avLst/>
          </a:prstGeom>
        </p:spPr>
        <p:txBody>
          <a:bodyPr wrap="square">
            <a:spAutoFit/>
          </a:bodyPr>
          <a:lstStyle/>
          <a:p>
            <a:pPr>
              <a:spcBef>
                <a:spcPts val="0"/>
              </a:spcBef>
              <a:spcAft>
                <a:spcPts val="0"/>
              </a:spcAft>
            </a:pPr>
            <a:r>
              <a:rPr lang="el-GR" dirty="0">
                <a:latin typeface="+mn-lt"/>
                <a:ea typeface="Calibri" panose="020F0502020204030204" pitchFamily="34" charset="0"/>
                <a:cs typeface="Times New Roman" panose="02020603050405020304" pitchFamily="18" charset="0"/>
              </a:rPr>
              <a:t>Σύγκριση του μέσου ημερήσιου προφίλ της εσωτερικής έντασης φωτισμού των πρότυπων του συνόλου ενθύμησης και των αντίστοιχων προβλέψεων των μοντέλων 2, 6 και 7, για το Χρήστη 2. </a:t>
            </a:r>
            <a:endParaRPr lang="el-GR" dirty="0">
              <a:effectLst/>
              <a:latin typeface="+mn-lt"/>
              <a:ea typeface="Calibri" panose="020F0502020204030204" pitchFamily="34" charset="0"/>
              <a:cs typeface="Times New Roman" panose="02020603050405020304" pitchFamily="18" charset="0"/>
            </a:endParaRPr>
          </a:p>
        </p:txBody>
      </p:sp>
      <p:sp>
        <p:nvSpPr>
          <p:cNvPr id="2" name="Rectangle 1"/>
          <p:cNvSpPr/>
          <p:nvPr/>
        </p:nvSpPr>
        <p:spPr>
          <a:xfrm>
            <a:off x="4964805" y="6019800"/>
            <a:ext cx="4016062" cy="646331"/>
          </a:xfrm>
          <a:prstGeom prst="rect">
            <a:avLst/>
          </a:prstGeom>
        </p:spPr>
        <p:txBody>
          <a:bodyPr wrap="square">
            <a:spAutoFit/>
          </a:bodyPr>
          <a:lstStyle/>
          <a:p>
            <a:pPr algn="ctr">
              <a:spcBef>
                <a:spcPts val="0"/>
              </a:spcBef>
              <a:spcAft>
                <a:spcPts val="0"/>
              </a:spcAft>
            </a:pPr>
            <a:r>
              <a:rPr lang="el-GR" dirty="0">
                <a:latin typeface="+mn-lt"/>
                <a:ea typeface="Calibri" panose="020F0502020204030204" pitchFamily="34" charset="0"/>
                <a:cs typeface="Times New Roman" panose="02020603050405020304" pitchFamily="18" charset="0"/>
              </a:rPr>
              <a:t>Νεφοσκεπής - Μερικώς νεφελώδης - Καθαρός ουρανός</a:t>
            </a:r>
          </a:p>
        </p:txBody>
      </p:sp>
      <p:sp>
        <p:nvSpPr>
          <p:cNvPr id="4" name="Rectangle 3"/>
          <p:cNvSpPr/>
          <p:nvPr/>
        </p:nvSpPr>
        <p:spPr>
          <a:xfrm>
            <a:off x="253876" y="6023020"/>
            <a:ext cx="4195316" cy="369332"/>
          </a:xfrm>
          <a:prstGeom prst="rect">
            <a:avLst/>
          </a:prstGeom>
        </p:spPr>
        <p:txBody>
          <a:bodyPr wrap="none">
            <a:spAutoFit/>
          </a:bodyPr>
          <a:lstStyle/>
          <a:p>
            <a:pPr algn="ctr"/>
            <a:r>
              <a:rPr lang="el-GR" dirty="0">
                <a:latin typeface="+mn-lt"/>
                <a:ea typeface="Calibri" panose="020F0502020204030204" pitchFamily="34" charset="0"/>
                <a:cs typeface="Times New Roman" panose="02020603050405020304" pitchFamily="18" charset="0"/>
              </a:rPr>
              <a:t>Χειμερινή - Ενδιάμεση - Θερινή Περίοδος</a:t>
            </a:r>
            <a:endParaRPr lang="el-GR" dirty="0">
              <a:latin typeface="+mn-lt"/>
            </a:endParaRPr>
          </a:p>
        </p:txBody>
      </p:sp>
      <p:cxnSp>
        <p:nvCxnSpPr>
          <p:cNvPr id="13" name="Straight Connector 12"/>
          <p:cNvCxnSpPr/>
          <p:nvPr/>
        </p:nvCxnSpPr>
        <p:spPr>
          <a:xfrm>
            <a:off x="4724400" y="2487950"/>
            <a:ext cx="0" cy="417818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 name="Εικόνα 16">
            <a:extLst>
              <a:ext uri="{FF2B5EF4-FFF2-40B4-BE49-F238E27FC236}">
                <a16:creationId xmlns:a16="http://schemas.microsoft.com/office/drawing/2014/main" xmlns="" id="{07C36314-463D-43E6-B60D-E9FA190BCB9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133" y="2740067"/>
            <a:ext cx="4078476" cy="3279733"/>
          </a:xfrm>
          <a:prstGeom prst="rect">
            <a:avLst/>
          </a:prstGeom>
          <a:noFill/>
          <a:ln>
            <a:noFill/>
          </a:ln>
        </p:spPr>
      </p:pic>
      <p:pic>
        <p:nvPicPr>
          <p:cNvPr id="18" name="Εικόνα 17">
            <a:extLst>
              <a:ext uri="{FF2B5EF4-FFF2-40B4-BE49-F238E27FC236}">
                <a16:creationId xmlns:a16="http://schemas.microsoft.com/office/drawing/2014/main" xmlns="" id="{2E3EE4A7-1038-4A55-A828-1C6AF6B50BA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5564" y="2782630"/>
            <a:ext cx="4358436" cy="3237165"/>
          </a:xfrm>
          <a:prstGeom prst="rect">
            <a:avLst/>
          </a:prstGeom>
          <a:noFill/>
          <a:ln>
            <a:noFill/>
          </a:ln>
        </p:spPr>
      </p:pic>
    </p:spTree>
    <p:extLst>
      <p:ext uri="{BB962C8B-B14F-4D97-AF65-F5344CB8AC3E}">
        <p14:creationId xmlns:p14="http://schemas.microsoft.com/office/powerpoint/2010/main" val="1382928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Αποτελέσματα για το Χρήστη 2</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52</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pic>
        <p:nvPicPr>
          <p:cNvPr id="17" name="Εικόνα 73"/>
          <p:cNvPicPr/>
          <p:nvPr/>
        </p:nvPicPr>
        <p:blipFill>
          <a:blip r:embed="rId3">
            <a:extLst>
              <a:ext uri="{28A0092B-C50C-407E-A947-70E740481C1C}">
                <a14:useLocalDpi xmlns:a14="http://schemas.microsoft.com/office/drawing/2010/main" val="0"/>
              </a:ext>
            </a:extLst>
          </a:blip>
          <a:stretch>
            <a:fillRect/>
          </a:stretch>
        </p:blipFill>
        <p:spPr>
          <a:xfrm>
            <a:off x="4428723" y="2236469"/>
            <a:ext cx="4648200" cy="2661920"/>
          </a:xfrm>
          <a:prstGeom prst="rect">
            <a:avLst/>
          </a:prstGeom>
        </p:spPr>
      </p:pic>
      <p:sp>
        <p:nvSpPr>
          <p:cNvPr id="14" name="Rectangle 13"/>
          <p:cNvSpPr/>
          <p:nvPr/>
        </p:nvSpPr>
        <p:spPr>
          <a:xfrm>
            <a:off x="525439" y="5254515"/>
            <a:ext cx="2973956" cy="369332"/>
          </a:xfrm>
          <a:prstGeom prst="rect">
            <a:avLst/>
          </a:prstGeom>
        </p:spPr>
        <p:txBody>
          <a:bodyPr wrap="none">
            <a:spAutoFit/>
          </a:bodyPr>
          <a:lstStyle/>
          <a:p>
            <a:r>
              <a:rPr lang="el-GR" dirty="0">
                <a:latin typeface="+mn-lt"/>
                <a:cs typeface="Times New Roman" panose="02020603050405020304" pitchFamily="18" charset="0"/>
              </a:rPr>
              <a:t>Ενδεικτικό Δείγμα 10 Ημερών</a:t>
            </a:r>
            <a:endParaRPr lang="el-GR" dirty="0">
              <a:latin typeface="+mn-lt"/>
            </a:endParaRPr>
          </a:p>
        </p:txBody>
      </p:sp>
      <p:sp>
        <p:nvSpPr>
          <p:cNvPr id="16" name="Rectangle 15"/>
          <p:cNvSpPr/>
          <p:nvPr/>
        </p:nvSpPr>
        <p:spPr>
          <a:xfrm>
            <a:off x="4746253" y="5275535"/>
            <a:ext cx="4304512" cy="369332"/>
          </a:xfrm>
          <a:prstGeom prst="rect">
            <a:avLst/>
          </a:prstGeom>
        </p:spPr>
        <p:txBody>
          <a:bodyPr wrap="none">
            <a:spAutoFit/>
          </a:bodyPr>
          <a:lstStyle/>
          <a:p>
            <a:pPr lvl="0"/>
            <a:r>
              <a:rPr lang="el-GR" dirty="0">
                <a:latin typeface="+mn-lt"/>
              </a:rPr>
              <a:t>Ανάλυση αποτελεσμάτων ανά Ζώνη Άνεσης</a:t>
            </a:r>
          </a:p>
        </p:txBody>
      </p:sp>
      <p:pic>
        <p:nvPicPr>
          <p:cNvPr id="18" name="Εικόνα 17">
            <a:extLst>
              <a:ext uri="{FF2B5EF4-FFF2-40B4-BE49-F238E27FC236}">
                <a16:creationId xmlns:a16="http://schemas.microsoft.com/office/drawing/2014/main" xmlns="" id="{37D2B646-AA8C-494B-B157-A257EEA4D5A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77" y="2135345"/>
            <a:ext cx="4276323" cy="2864168"/>
          </a:xfrm>
          <a:prstGeom prst="rect">
            <a:avLst/>
          </a:prstGeom>
          <a:noFill/>
          <a:ln>
            <a:noFill/>
          </a:ln>
        </p:spPr>
      </p:pic>
    </p:spTree>
    <p:extLst>
      <p:ext uri="{BB962C8B-B14F-4D97-AF65-F5344CB8AC3E}">
        <p14:creationId xmlns:p14="http://schemas.microsoft.com/office/powerpoint/2010/main" val="42683220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Συνοπτικά Αποτελέσματα για τους </a:t>
            </a:r>
          </a:p>
          <a:p>
            <a:pPr eaLnBrk="1" hangingPunct="1"/>
            <a:r>
              <a:rPr lang="el-GR" sz="3200" b="1" dirty="0">
                <a:solidFill>
                  <a:schemeClr val="tx2"/>
                </a:solidFill>
                <a:latin typeface="Calibri" panose="020F0502020204030204" pitchFamily="34" charset="0"/>
              </a:rPr>
              <a:t>Χρήστες 1 και 3</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53</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graphicFrame>
        <p:nvGraphicFramePr>
          <p:cNvPr id="3" name="Πίνακας 2"/>
          <p:cNvGraphicFramePr>
            <a:graphicFrameLocks noGrp="1"/>
          </p:cNvGraphicFramePr>
          <p:nvPr>
            <p:extLst>
              <p:ext uri="{D42A27DB-BD31-4B8C-83A1-F6EECF244321}">
                <p14:modId xmlns:p14="http://schemas.microsoft.com/office/powerpoint/2010/main" val="3475461965"/>
              </p:ext>
            </p:extLst>
          </p:nvPr>
        </p:nvGraphicFramePr>
        <p:xfrm>
          <a:off x="86217" y="4724400"/>
          <a:ext cx="7000382" cy="1920240"/>
        </p:xfrm>
        <a:graphic>
          <a:graphicData uri="http://schemas.openxmlformats.org/drawingml/2006/table">
            <a:tbl>
              <a:tblPr firstRow="1" firstCol="1" bandRow="1"/>
              <a:tblGrid>
                <a:gridCol w="443918">
                  <a:extLst>
                    <a:ext uri="{9D8B030D-6E8A-4147-A177-3AD203B41FA5}">
                      <a16:colId xmlns:a16="http://schemas.microsoft.com/office/drawing/2014/main" xmlns="" val="20000"/>
                    </a:ext>
                  </a:extLst>
                </a:gridCol>
                <a:gridCol w="864377">
                  <a:extLst>
                    <a:ext uri="{9D8B030D-6E8A-4147-A177-3AD203B41FA5}">
                      <a16:colId xmlns:a16="http://schemas.microsoft.com/office/drawing/2014/main" xmlns="" val="20001"/>
                    </a:ext>
                  </a:extLst>
                </a:gridCol>
                <a:gridCol w="1336295">
                  <a:extLst>
                    <a:ext uri="{9D8B030D-6E8A-4147-A177-3AD203B41FA5}">
                      <a16:colId xmlns:a16="http://schemas.microsoft.com/office/drawing/2014/main" xmlns="" val="20002"/>
                    </a:ext>
                  </a:extLst>
                </a:gridCol>
                <a:gridCol w="544474">
                  <a:extLst>
                    <a:ext uri="{9D8B030D-6E8A-4147-A177-3AD203B41FA5}">
                      <a16:colId xmlns:a16="http://schemas.microsoft.com/office/drawing/2014/main" xmlns="" val="20003"/>
                    </a:ext>
                  </a:extLst>
                </a:gridCol>
                <a:gridCol w="777820">
                  <a:extLst>
                    <a:ext uri="{9D8B030D-6E8A-4147-A177-3AD203B41FA5}">
                      <a16:colId xmlns:a16="http://schemas.microsoft.com/office/drawing/2014/main" xmlns="" val="20004"/>
                    </a:ext>
                  </a:extLst>
                </a:gridCol>
                <a:gridCol w="544474">
                  <a:extLst>
                    <a:ext uri="{9D8B030D-6E8A-4147-A177-3AD203B41FA5}">
                      <a16:colId xmlns:a16="http://schemas.microsoft.com/office/drawing/2014/main" xmlns="" val="20005"/>
                    </a:ext>
                  </a:extLst>
                </a:gridCol>
                <a:gridCol w="700038">
                  <a:extLst>
                    <a:ext uri="{9D8B030D-6E8A-4147-A177-3AD203B41FA5}">
                      <a16:colId xmlns:a16="http://schemas.microsoft.com/office/drawing/2014/main" xmlns="" val="20006"/>
                    </a:ext>
                  </a:extLst>
                </a:gridCol>
                <a:gridCol w="544474">
                  <a:extLst>
                    <a:ext uri="{9D8B030D-6E8A-4147-A177-3AD203B41FA5}">
                      <a16:colId xmlns:a16="http://schemas.microsoft.com/office/drawing/2014/main" xmlns="" val="20007"/>
                    </a:ext>
                  </a:extLst>
                </a:gridCol>
                <a:gridCol w="777820">
                  <a:extLst>
                    <a:ext uri="{9D8B030D-6E8A-4147-A177-3AD203B41FA5}">
                      <a16:colId xmlns:a16="http://schemas.microsoft.com/office/drawing/2014/main" xmlns="" val="20008"/>
                    </a:ext>
                  </a:extLst>
                </a:gridCol>
                <a:gridCol w="466692">
                  <a:extLst>
                    <a:ext uri="{9D8B030D-6E8A-4147-A177-3AD203B41FA5}">
                      <a16:colId xmlns:a16="http://schemas.microsoft.com/office/drawing/2014/main" xmlns="" val="20009"/>
                    </a:ext>
                  </a:extLst>
                </a:gridCol>
              </a:tblGrid>
              <a:tr h="146957">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1</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dirty="0">
                          <a:solidFill>
                            <a:srgbClr val="000000"/>
                          </a:solidFill>
                          <a:effectLst/>
                          <a:latin typeface="Calibri" panose="020F0502020204030204" pitchFamily="34" charset="0"/>
                          <a:ea typeface="Times New Roman"/>
                          <a:cs typeface="Times New Roman"/>
                        </a:rPr>
                        <a:t>N,I,G</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dirty="0">
                          <a:solidFill>
                            <a:srgbClr val="000000"/>
                          </a:solidFill>
                          <a:effectLst/>
                          <a:latin typeface="Calibri" panose="020F0502020204030204" pitchFamily="34" charset="0"/>
                          <a:ea typeface="Times New Roman"/>
                          <a:cs typeface="Times New Roman"/>
                        </a:rPr>
                        <a:t>G,V,D,N,I</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225</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41.4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143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BFE"/>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7E7D1"/>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49.8</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6E9"/>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73.8</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989A"/>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28.6</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CDD0"/>
                    </a:solidFill>
                  </a:tcPr>
                </a:tc>
                <a:extLst>
                  <a:ext uri="{0D108BD9-81ED-4DB2-BD59-A6C34878D82A}">
                    <a16:rowId xmlns:a16="http://schemas.microsoft.com/office/drawing/2014/main" xmlns="" val="10000"/>
                  </a:ext>
                </a:extLst>
              </a:tr>
              <a:tr h="146957">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dirty="0">
                          <a:solidFill>
                            <a:srgbClr val="000000"/>
                          </a:solidFill>
                          <a:effectLst/>
                          <a:latin typeface="Calibri" panose="020F0502020204030204" pitchFamily="34" charset="0"/>
                          <a:ea typeface="Times New Roman"/>
                          <a:cs typeface="Times New Roman"/>
                        </a:rPr>
                        <a:t>G,V,I</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242</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DE1"/>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42.0</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F5EF"/>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142</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64.5</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50.3</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FE2"/>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2E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30.2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888A"/>
                    </a:solidFill>
                  </a:tcPr>
                </a:tc>
                <a:extLst>
                  <a:ext uri="{0D108BD9-81ED-4DB2-BD59-A6C34878D82A}">
                    <a16:rowId xmlns:a16="http://schemas.microsoft.com/office/drawing/2014/main" xmlns="" val="10001"/>
                  </a:ext>
                </a:extLst>
              </a:tr>
              <a:tr h="146957">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3</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G,V,D,N,I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6F3"/>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41.0</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3F6"/>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142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63.8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ADD"/>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48.1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76.1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BFE"/>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27.0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9F9"/>
                    </a:solidFill>
                  </a:tcPr>
                </a:tc>
                <a:extLst>
                  <a:ext uri="{0D108BD9-81ED-4DB2-BD59-A6C34878D82A}">
                    <a16:rowId xmlns:a16="http://schemas.microsoft.com/office/drawing/2014/main" xmlns="" val="10002"/>
                  </a:ext>
                </a:extLst>
              </a:tr>
              <a:tr h="146957">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G,V,N,I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42.1</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F3EC"/>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131</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8D5"/>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64.5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36.0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78.8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DDB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15.7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xmlns="" val="10003"/>
                  </a:ext>
                </a:extLst>
              </a:tr>
              <a:tr h="146957">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G,V</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42.7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2EBD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127</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E1C5"/>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65.9</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8D5"/>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44.0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6D2"/>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76.9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F3E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AD8"/>
                    </a:solidFill>
                  </a:tcPr>
                </a:tc>
                <a:extLst>
                  <a:ext uri="{0D108BD9-81ED-4DB2-BD59-A6C34878D82A}">
                    <a16:rowId xmlns:a16="http://schemas.microsoft.com/office/drawing/2014/main" xmlns="" val="10004"/>
                  </a:ext>
                </a:extLst>
              </a:tr>
              <a:tr h="146957">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G,V,N,I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DF0"/>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38.5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C3"/>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139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5F1"/>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63.7</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6D8"/>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48.8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F6"/>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75.6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6E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27.5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xmlns="" val="10005"/>
                  </a:ext>
                </a:extLst>
              </a:tr>
              <a:tr h="146957">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V,I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260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989A"/>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40.8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FF2"/>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146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F6"/>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66.1</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E5CE"/>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47.6</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9F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76.1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27.6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8FB"/>
                    </a:solidFill>
                  </a:tcPr>
                </a:tc>
                <a:extLst>
                  <a:ext uri="{0D108BD9-81ED-4DB2-BD59-A6C34878D82A}">
                    <a16:rowId xmlns:a16="http://schemas.microsoft.com/office/drawing/2014/main" xmlns="" val="10006"/>
                  </a:ext>
                </a:extLst>
              </a:tr>
              <a:tr h="146957">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15900" algn="ctr">
                        <a:lnSpc>
                          <a:spcPct val="100000"/>
                        </a:lnSpc>
                        <a:spcBef>
                          <a:spcPts val="600"/>
                        </a:spcBef>
                        <a:spcAft>
                          <a:spcPts val="0"/>
                        </a:spcAft>
                      </a:pPr>
                      <a:r>
                        <a:rPr lang="el-GR" sz="1400" i="1">
                          <a:solidFill>
                            <a:srgbClr val="000000"/>
                          </a:solidFill>
                          <a:effectLst/>
                          <a:latin typeface="Calibri" panose="020F0502020204030204" pitchFamily="34" charset="0"/>
                          <a:ea typeface="Times New Roman"/>
                          <a:cs typeface="Times New Roman"/>
                        </a:rPr>
                        <a:t>G,I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266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46.1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108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68.8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36.9</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EC284"/>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81.4</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19.5</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D1A5"/>
                    </a:solidFill>
                  </a:tcPr>
                </a:tc>
                <a:extLst>
                  <a:ext uri="{0D108BD9-81ED-4DB2-BD59-A6C34878D82A}">
                    <a16:rowId xmlns:a16="http://schemas.microsoft.com/office/drawing/2014/main" xmlns="" val="10007"/>
                  </a:ext>
                </a:extLst>
              </a:tr>
              <a:tr h="146957">
                <a:tc gridSpan="4">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Πραγματικά Δεδομένα</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hMerge="1">
                  <a:txBody>
                    <a:bodyPr/>
                    <a:lstStyle/>
                    <a:p>
                      <a:endParaRPr lang="el-GR"/>
                    </a:p>
                  </a:txBody>
                  <a:tcPr/>
                </a:tc>
                <a:tc hMerge="1">
                  <a:txBody>
                    <a:bodyPr/>
                    <a:lstStyle/>
                    <a:p>
                      <a:endParaRPr lang="el-GR"/>
                    </a:p>
                  </a:txBody>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34.2</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198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61.4</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59.1</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72.7</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30.9</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xmlns="" val="10008"/>
                  </a:ext>
                </a:extLst>
              </a:tr>
            </a:tbl>
          </a:graphicData>
        </a:graphic>
      </p:graphicFrame>
      <p:graphicFrame>
        <p:nvGraphicFramePr>
          <p:cNvPr id="4" name="Πίνακας 3"/>
          <p:cNvGraphicFramePr>
            <a:graphicFrameLocks noGrp="1"/>
          </p:cNvGraphicFramePr>
          <p:nvPr>
            <p:extLst>
              <p:ext uri="{D42A27DB-BD31-4B8C-83A1-F6EECF244321}">
                <p14:modId xmlns:p14="http://schemas.microsoft.com/office/powerpoint/2010/main" val="2205077265"/>
              </p:ext>
            </p:extLst>
          </p:nvPr>
        </p:nvGraphicFramePr>
        <p:xfrm>
          <a:off x="76199" y="1600200"/>
          <a:ext cx="7010402" cy="2772410"/>
        </p:xfrm>
        <a:graphic>
          <a:graphicData uri="http://schemas.openxmlformats.org/drawingml/2006/table">
            <a:tbl>
              <a:tblPr firstRow="1" firstCol="1" bandRow="1"/>
              <a:tblGrid>
                <a:gridCol w="414428">
                  <a:extLst>
                    <a:ext uri="{9D8B030D-6E8A-4147-A177-3AD203B41FA5}">
                      <a16:colId xmlns:a16="http://schemas.microsoft.com/office/drawing/2014/main" xmlns="" val="20000"/>
                    </a:ext>
                  </a:extLst>
                </a:gridCol>
                <a:gridCol w="863092">
                  <a:extLst>
                    <a:ext uri="{9D8B030D-6E8A-4147-A177-3AD203B41FA5}">
                      <a16:colId xmlns:a16="http://schemas.microsoft.com/office/drawing/2014/main" xmlns="" val="20001"/>
                    </a:ext>
                  </a:extLst>
                </a:gridCol>
                <a:gridCol w="1376896">
                  <a:extLst>
                    <a:ext uri="{9D8B030D-6E8A-4147-A177-3AD203B41FA5}">
                      <a16:colId xmlns:a16="http://schemas.microsoft.com/office/drawing/2014/main" xmlns="" val="20002"/>
                    </a:ext>
                  </a:extLst>
                </a:gridCol>
                <a:gridCol w="529750">
                  <a:extLst>
                    <a:ext uri="{9D8B030D-6E8A-4147-A177-3AD203B41FA5}">
                      <a16:colId xmlns:a16="http://schemas.microsoft.com/office/drawing/2014/main" xmlns="" val="20003"/>
                    </a:ext>
                  </a:extLst>
                </a:gridCol>
                <a:gridCol w="779641">
                  <a:extLst>
                    <a:ext uri="{9D8B030D-6E8A-4147-A177-3AD203B41FA5}">
                      <a16:colId xmlns:a16="http://schemas.microsoft.com/office/drawing/2014/main" xmlns="" val="20004"/>
                    </a:ext>
                  </a:extLst>
                </a:gridCol>
                <a:gridCol w="495771">
                  <a:extLst>
                    <a:ext uri="{9D8B030D-6E8A-4147-A177-3AD203B41FA5}">
                      <a16:colId xmlns:a16="http://schemas.microsoft.com/office/drawing/2014/main" xmlns="" val="20005"/>
                    </a:ext>
                  </a:extLst>
                </a:gridCol>
                <a:gridCol w="759125">
                  <a:extLst>
                    <a:ext uri="{9D8B030D-6E8A-4147-A177-3AD203B41FA5}">
                      <a16:colId xmlns:a16="http://schemas.microsoft.com/office/drawing/2014/main" xmlns="" val="20006"/>
                    </a:ext>
                  </a:extLst>
                </a:gridCol>
                <a:gridCol w="516287">
                  <a:extLst>
                    <a:ext uri="{9D8B030D-6E8A-4147-A177-3AD203B41FA5}">
                      <a16:colId xmlns:a16="http://schemas.microsoft.com/office/drawing/2014/main" xmlns="" val="20007"/>
                    </a:ext>
                  </a:extLst>
                </a:gridCol>
                <a:gridCol w="759125">
                  <a:extLst>
                    <a:ext uri="{9D8B030D-6E8A-4147-A177-3AD203B41FA5}">
                      <a16:colId xmlns:a16="http://schemas.microsoft.com/office/drawing/2014/main" xmlns="" val="20008"/>
                    </a:ext>
                  </a:extLst>
                </a:gridCol>
                <a:gridCol w="516287">
                  <a:extLst>
                    <a:ext uri="{9D8B030D-6E8A-4147-A177-3AD203B41FA5}">
                      <a16:colId xmlns:a16="http://schemas.microsoft.com/office/drawing/2014/main" xmlns="" val="20009"/>
                    </a:ext>
                  </a:extLst>
                </a:gridCol>
              </a:tblGrid>
              <a:tr h="190500">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 </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Είσοδοι </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 </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Ζώνη Άνεσης 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gridSpan="2">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Ζώνη Άνεσης 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gridSpan="2">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Ζώνη Άνεσης 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extLst>
                  <a:ext uri="{0D108BD9-81ED-4DB2-BD59-A6C34878D82A}">
                    <a16:rowId xmlns:a16="http://schemas.microsoft.com/office/drawing/2014/main" xmlns="" val="10000"/>
                  </a:ext>
                </a:extLst>
              </a:tr>
              <a:tr h="638810">
                <a:tc>
                  <a:txBody>
                    <a:bodyPr/>
                    <a:lstStyle/>
                    <a:p>
                      <a:pPr indent="0" algn="ctr">
                        <a:lnSpc>
                          <a:spcPct val="100000"/>
                        </a:lnSpc>
                        <a:spcBef>
                          <a:spcPts val="0"/>
                        </a:spcBef>
                        <a:spcAft>
                          <a:spcPts val="0"/>
                        </a:spcAft>
                      </a:pP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Υπόθεσης</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Συμπεράσματος</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Calibri"/>
                          <a:cs typeface="Times New Roman"/>
                        </a:rPr>
                        <a:t>ΜΑΕ</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 Εντός</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Μ-Α</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 Εντός</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Μ-Α</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 Εντός</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Μ-Α</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1</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a:solidFill>
                            <a:srgbClr val="000000"/>
                          </a:solidFill>
                          <a:effectLst/>
                          <a:latin typeface="Calibri" panose="020F0502020204030204" pitchFamily="34" charset="0"/>
                          <a:ea typeface="Times New Roman"/>
                          <a:cs typeface="Times New Roman"/>
                        </a:rPr>
                        <a:t>G,V,D</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353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45.4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240</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1DDBE"/>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78.4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DDB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56.4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ED"/>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86.9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7F3"/>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25.8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F9F9"/>
                    </a:solidFill>
                  </a:tcPr>
                </a:tc>
                <a:extLst>
                  <a:ext uri="{0D108BD9-81ED-4DB2-BD59-A6C34878D82A}">
                    <a16:rowId xmlns:a16="http://schemas.microsoft.com/office/drawing/2014/main" xmlns="" val="10002"/>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a:solidFill>
                            <a:srgbClr val="000000"/>
                          </a:solidFill>
                          <a:effectLst/>
                          <a:latin typeface="Calibri" panose="020F0502020204030204" pitchFamily="34" charset="0"/>
                          <a:ea typeface="Times New Roman"/>
                          <a:cs typeface="Times New Roman"/>
                        </a:rPr>
                        <a:t>G,V,D,N,I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356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D1A4"/>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40.0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6E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265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0F3"/>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75.4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5F8"/>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69.9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6E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84.4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1E4"/>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35.0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E8"/>
                    </a:solidFill>
                  </a:tcPr>
                </a:tc>
                <a:extLst>
                  <a:ext uri="{0D108BD9-81ED-4DB2-BD59-A6C34878D82A}">
                    <a16:rowId xmlns:a16="http://schemas.microsoft.com/office/drawing/2014/main" xmlns="" val="10003"/>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dirty="0">
                          <a:solidFill>
                            <a:srgbClr val="000000"/>
                          </a:solidFill>
                          <a:effectLst/>
                          <a:latin typeface="Calibri" panose="020F0502020204030204" pitchFamily="34" charset="0"/>
                          <a:ea typeface="Times New Roman"/>
                          <a:cs typeface="Times New Roman"/>
                        </a:rPr>
                        <a:t>G,N,I</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361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F2EA"/>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43.3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BDBB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261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5F8"/>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77.8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4C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71.3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3E6"/>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87.5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FF0E6"/>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40.6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6D9"/>
                    </a:solidFill>
                  </a:tcPr>
                </a:tc>
                <a:extLst>
                  <a:ext uri="{0D108BD9-81ED-4DB2-BD59-A6C34878D82A}">
                    <a16:rowId xmlns:a16="http://schemas.microsoft.com/office/drawing/2014/main" xmlns="" val="10004"/>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a:solidFill>
                            <a:srgbClr val="000000"/>
                          </a:solidFill>
                          <a:effectLst/>
                          <a:latin typeface="Calibri" panose="020F0502020204030204" pitchFamily="34" charset="0"/>
                          <a:ea typeface="Times New Roman"/>
                          <a:cs typeface="Times New Roman"/>
                        </a:rPr>
                        <a:t>G,D</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362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8F8"/>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40.9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256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75.9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59.4</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84.9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8E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25.7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9F8"/>
                    </a:solidFill>
                  </a:tcPr>
                </a:tc>
                <a:extLst>
                  <a:ext uri="{0D108BD9-81ED-4DB2-BD59-A6C34878D82A}">
                    <a16:rowId xmlns:a16="http://schemas.microsoft.com/office/drawing/2014/main" xmlns="" val="10005"/>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a:solidFill>
                            <a:srgbClr val="000000"/>
                          </a:solidFill>
                          <a:effectLst/>
                          <a:latin typeface="Calibri" panose="020F0502020204030204" pitchFamily="34" charset="0"/>
                          <a:ea typeface="Times New Roman"/>
                          <a:cs typeface="Times New Roman"/>
                        </a:rPr>
                        <a:t>G,V,D</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363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9F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38.0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7B9"/>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273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E7"/>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73.8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FE2"/>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65.2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0F3"/>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84.6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E7"/>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32.0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DF0"/>
                    </a:solidFill>
                  </a:tcPr>
                </a:tc>
                <a:extLst>
                  <a:ext uri="{0D108BD9-81ED-4DB2-BD59-A6C34878D82A}">
                    <a16:rowId xmlns:a16="http://schemas.microsoft.com/office/drawing/2014/main" xmlns="" val="10006"/>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N,I,S</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a:solidFill>
                            <a:srgbClr val="000000"/>
                          </a:solidFill>
                          <a:effectLst/>
                          <a:latin typeface="Calibri" panose="020F0502020204030204" pitchFamily="34" charset="0"/>
                          <a:ea typeface="Times New Roman"/>
                          <a:cs typeface="Times New Roman"/>
                        </a:rPr>
                        <a:t>G,V,D</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373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1B4"/>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44.3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E9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223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80.8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45.3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D4A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88.7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4CC"/>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18.0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DDCBB"/>
                    </a:solidFill>
                  </a:tcPr>
                </a:tc>
                <a:extLst>
                  <a:ext uri="{0D108BD9-81ED-4DB2-BD59-A6C34878D82A}">
                    <a16:rowId xmlns:a16="http://schemas.microsoft.com/office/drawing/2014/main" xmlns="" val="10007"/>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i="1">
                          <a:solidFill>
                            <a:srgbClr val="000000"/>
                          </a:solidFill>
                          <a:effectLst/>
                          <a:latin typeface="Calibri" panose="020F0502020204030204" pitchFamily="34" charset="0"/>
                          <a:ea typeface="Times New Roman"/>
                          <a:cs typeface="Times New Roman"/>
                        </a:rPr>
                        <a:t>N,I,G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i="1">
                          <a:solidFill>
                            <a:srgbClr val="000000"/>
                          </a:solidFill>
                          <a:effectLst/>
                          <a:latin typeface="Calibri" panose="020F0502020204030204" pitchFamily="34" charset="0"/>
                          <a:ea typeface="Times New Roman"/>
                          <a:cs typeface="Times New Roman"/>
                        </a:rPr>
                        <a:t>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376</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9C9E"/>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35.1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7274"/>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E9D7"/>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75.8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AFD"/>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37.0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92.5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9.9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xmlns="" val="10008"/>
                  </a:ext>
                </a:extLst>
              </a:tr>
              <a:tr h="190500">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n-US" sz="1400">
                          <a:solidFill>
                            <a:srgbClr val="000000"/>
                          </a:solidFill>
                          <a:effectLst/>
                          <a:latin typeface="Calibri" panose="020F0502020204030204" pitchFamily="34" charset="0"/>
                          <a:ea typeface="Times New Roman"/>
                          <a:cs typeface="Times New Roman"/>
                        </a:rPr>
                        <a:t>N,I</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G</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383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45.1</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EC384"/>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246</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8D5"/>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79.2</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D3A7"/>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57.7</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7F4"/>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86.3</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26.5</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xmlns="" val="10009"/>
                  </a:ext>
                </a:extLst>
              </a:tr>
              <a:tr h="190500">
                <a:tc gridSpan="4">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Πραγματικά Δεδομένα</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hMerge="1">
                  <a:txBody>
                    <a:bodyPr/>
                    <a:lstStyle/>
                    <a:p>
                      <a:endParaRPr lang="el-GR"/>
                    </a:p>
                  </a:txBody>
                  <a:tcPr/>
                </a:tc>
                <a:tc hMerge="1">
                  <a:txBody>
                    <a:bodyPr/>
                    <a:lstStyle/>
                    <a:p>
                      <a:endParaRPr lang="el-GR"/>
                    </a:p>
                  </a:txBody>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34.7</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360</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64.9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129</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a:solidFill>
                            <a:srgbClr val="000000"/>
                          </a:solidFill>
                          <a:effectLst/>
                          <a:latin typeface="Calibri" panose="020F0502020204030204" pitchFamily="34" charset="0"/>
                          <a:ea typeface="Times New Roman"/>
                          <a:cs typeface="Times New Roman"/>
                        </a:rPr>
                        <a:t>75.8</a:t>
                      </a:r>
                      <a:endParaRPr lang="el-GR" sz="140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indent="0" algn="ctr">
                        <a:lnSpc>
                          <a:spcPct val="100000"/>
                        </a:lnSpc>
                        <a:spcBef>
                          <a:spcPts val="0"/>
                        </a:spcBef>
                        <a:spcAft>
                          <a:spcPts val="0"/>
                        </a:spcAft>
                      </a:pPr>
                      <a:r>
                        <a:rPr lang="el-GR" sz="1400" dirty="0">
                          <a:solidFill>
                            <a:srgbClr val="000000"/>
                          </a:solidFill>
                          <a:effectLst/>
                          <a:latin typeface="Calibri" panose="020F0502020204030204" pitchFamily="34" charset="0"/>
                          <a:ea typeface="Times New Roman"/>
                          <a:cs typeface="Times New Roman"/>
                        </a:rPr>
                        <a:t>80.2</a:t>
                      </a:r>
                      <a:endParaRPr lang="el-GR" sz="1400" dirty="0">
                        <a:effectLst/>
                        <a:latin typeface="Calibri" panose="020F0502020204030204" pitchFamily="34" charset="0"/>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xmlns="" val="10010"/>
                  </a:ext>
                </a:extLst>
              </a:tr>
            </a:tbl>
          </a:graphicData>
        </a:graphic>
      </p:graphicFrame>
      <p:sp>
        <p:nvSpPr>
          <p:cNvPr id="13" name="Rectangle 12"/>
          <p:cNvSpPr/>
          <p:nvPr/>
        </p:nvSpPr>
        <p:spPr>
          <a:xfrm>
            <a:off x="7487638" y="2964940"/>
            <a:ext cx="1199162" cy="369332"/>
          </a:xfrm>
          <a:prstGeom prst="rect">
            <a:avLst/>
          </a:prstGeom>
        </p:spPr>
        <p:txBody>
          <a:bodyPr wrap="square">
            <a:spAutoFit/>
          </a:bodyPr>
          <a:lstStyle/>
          <a:p>
            <a:pPr lvl="0"/>
            <a:r>
              <a:rPr lang="el-GR" dirty="0">
                <a:latin typeface="+mn-lt"/>
              </a:rPr>
              <a:t>Χρήστης 1</a:t>
            </a:r>
          </a:p>
        </p:txBody>
      </p:sp>
      <p:sp>
        <p:nvSpPr>
          <p:cNvPr id="14" name="Rectangle 13"/>
          <p:cNvSpPr/>
          <p:nvPr/>
        </p:nvSpPr>
        <p:spPr>
          <a:xfrm>
            <a:off x="7487638" y="5330213"/>
            <a:ext cx="1199162" cy="369332"/>
          </a:xfrm>
          <a:prstGeom prst="rect">
            <a:avLst/>
          </a:prstGeom>
        </p:spPr>
        <p:txBody>
          <a:bodyPr wrap="square">
            <a:spAutoFit/>
          </a:bodyPr>
          <a:lstStyle/>
          <a:p>
            <a:pPr lvl="0"/>
            <a:r>
              <a:rPr lang="el-GR" dirty="0">
                <a:latin typeface="+mn-lt"/>
              </a:rPr>
              <a:t>Χρήστης 3</a:t>
            </a:r>
          </a:p>
        </p:txBody>
      </p:sp>
    </p:spTree>
    <p:extLst>
      <p:ext uri="{BB962C8B-B14F-4D97-AF65-F5344CB8AC3E}">
        <p14:creationId xmlns:p14="http://schemas.microsoft.com/office/powerpoint/2010/main" val="38638066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Συνοπτικά Αποτελέσματα για τους </a:t>
            </a:r>
          </a:p>
          <a:p>
            <a:pPr eaLnBrk="1" hangingPunct="1"/>
            <a:r>
              <a:rPr lang="el-GR" sz="3200" b="1" dirty="0">
                <a:solidFill>
                  <a:schemeClr val="tx2"/>
                </a:solidFill>
                <a:latin typeface="Calibri" panose="020F0502020204030204" pitchFamily="34" charset="0"/>
              </a:rPr>
              <a:t>Χρήστες 1 και 3</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54</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 name="TextBox 1"/>
          <p:cNvSpPr txBox="1"/>
          <p:nvPr/>
        </p:nvSpPr>
        <p:spPr>
          <a:xfrm>
            <a:off x="71735" y="2266565"/>
            <a:ext cx="430887" cy="3124200"/>
          </a:xfrm>
          <a:prstGeom prst="rect">
            <a:avLst/>
          </a:prstGeom>
          <a:noFill/>
        </p:spPr>
        <p:txBody>
          <a:bodyPr vert="vert270" wrap="square" rtlCol="0">
            <a:spAutoFit/>
          </a:bodyPr>
          <a:lstStyle/>
          <a:p>
            <a:r>
              <a:rPr lang="el-GR" sz="1600" dirty="0">
                <a:solidFill>
                  <a:schemeClr val="accent2"/>
                </a:solidFill>
                <a:latin typeface="+mn-lt"/>
              </a:rPr>
              <a:t>Κατηγοριοποίηση ανά εποχή</a:t>
            </a:r>
          </a:p>
        </p:txBody>
      </p:sp>
      <p:sp>
        <p:nvSpPr>
          <p:cNvPr id="14" name="TextBox 13"/>
          <p:cNvSpPr txBox="1"/>
          <p:nvPr/>
        </p:nvSpPr>
        <p:spPr>
          <a:xfrm>
            <a:off x="4585155" y="1619249"/>
            <a:ext cx="430887" cy="4598443"/>
          </a:xfrm>
          <a:prstGeom prst="rect">
            <a:avLst/>
          </a:prstGeom>
          <a:noFill/>
        </p:spPr>
        <p:txBody>
          <a:bodyPr vert="vert270" wrap="square" rtlCol="0">
            <a:spAutoFit/>
          </a:bodyPr>
          <a:lstStyle/>
          <a:p>
            <a:r>
              <a:rPr lang="el-GR" sz="1600" dirty="0">
                <a:solidFill>
                  <a:schemeClr val="accent2"/>
                </a:solidFill>
                <a:latin typeface="+mn-lt"/>
              </a:rPr>
              <a:t>Κατηγοριοποίηση ανά κατάσταση ουρανού</a:t>
            </a:r>
          </a:p>
        </p:txBody>
      </p:sp>
      <p:sp>
        <p:nvSpPr>
          <p:cNvPr id="3" name="TextBox 2"/>
          <p:cNvSpPr txBox="1"/>
          <p:nvPr/>
        </p:nvSpPr>
        <p:spPr>
          <a:xfrm>
            <a:off x="4114799" y="1842797"/>
            <a:ext cx="1371600" cy="338554"/>
          </a:xfrm>
          <a:prstGeom prst="rect">
            <a:avLst/>
          </a:prstGeom>
          <a:noFill/>
        </p:spPr>
        <p:txBody>
          <a:bodyPr wrap="square" rtlCol="0">
            <a:spAutoFit/>
          </a:bodyPr>
          <a:lstStyle/>
          <a:p>
            <a:r>
              <a:rPr lang="el-GR" sz="1600" b="1" dirty="0">
                <a:latin typeface="+mn-lt"/>
              </a:rPr>
              <a:t>Χρήστης 1</a:t>
            </a:r>
          </a:p>
        </p:txBody>
      </p:sp>
      <p:sp>
        <p:nvSpPr>
          <p:cNvPr id="16" name="TextBox 15"/>
          <p:cNvSpPr txBox="1"/>
          <p:nvPr/>
        </p:nvSpPr>
        <p:spPr>
          <a:xfrm>
            <a:off x="4266098" y="6305550"/>
            <a:ext cx="1371600" cy="338554"/>
          </a:xfrm>
          <a:prstGeom prst="rect">
            <a:avLst/>
          </a:prstGeom>
          <a:noFill/>
        </p:spPr>
        <p:txBody>
          <a:bodyPr wrap="square" rtlCol="0">
            <a:spAutoFit/>
          </a:bodyPr>
          <a:lstStyle/>
          <a:p>
            <a:r>
              <a:rPr lang="el-GR" sz="1600" b="1" dirty="0">
                <a:latin typeface="+mn-lt"/>
              </a:rPr>
              <a:t>Χρήστης</a:t>
            </a:r>
            <a:r>
              <a:rPr lang="el-GR" sz="1600" b="1" dirty="0">
                <a:solidFill>
                  <a:schemeClr val="accent2"/>
                </a:solidFill>
                <a:latin typeface="+mn-lt"/>
              </a:rPr>
              <a:t> </a:t>
            </a:r>
            <a:r>
              <a:rPr lang="el-GR" sz="1600" b="1" dirty="0">
                <a:latin typeface="+mn-lt"/>
              </a:rPr>
              <a:t>3</a:t>
            </a:r>
          </a:p>
        </p:txBody>
      </p:sp>
      <p:pic>
        <p:nvPicPr>
          <p:cNvPr id="18" name="Εικόνα 17">
            <a:extLst>
              <a:ext uri="{FF2B5EF4-FFF2-40B4-BE49-F238E27FC236}">
                <a16:creationId xmlns:a16="http://schemas.microsoft.com/office/drawing/2014/main" xmlns="" id="{F15833D9-D868-4E23-A82A-2DBF18608B3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21" y="1619249"/>
            <a:ext cx="3237932" cy="2453958"/>
          </a:xfrm>
          <a:prstGeom prst="rect">
            <a:avLst/>
          </a:prstGeom>
          <a:noFill/>
          <a:ln>
            <a:noFill/>
          </a:ln>
        </p:spPr>
      </p:pic>
      <p:pic>
        <p:nvPicPr>
          <p:cNvPr id="19" name="Εικόνα 18">
            <a:extLst>
              <a:ext uri="{FF2B5EF4-FFF2-40B4-BE49-F238E27FC236}">
                <a16:creationId xmlns:a16="http://schemas.microsoft.com/office/drawing/2014/main" xmlns="" id="{CE6B220A-A123-4B17-BE37-674429E741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1" y="1619249"/>
            <a:ext cx="3890664" cy="2453958"/>
          </a:xfrm>
          <a:prstGeom prst="rect">
            <a:avLst/>
          </a:prstGeom>
          <a:noFill/>
          <a:ln>
            <a:noFill/>
          </a:ln>
        </p:spPr>
      </p:pic>
      <p:pic>
        <p:nvPicPr>
          <p:cNvPr id="22" name="Εικόνα 21">
            <a:extLst>
              <a:ext uri="{FF2B5EF4-FFF2-40B4-BE49-F238E27FC236}">
                <a16:creationId xmlns:a16="http://schemas.microsoft.com/office/drawing/2014/main" xmlns="" id="{E9341553-390E-49EF-AC9F-BBE35EF540A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058" y="4190146"/>
            <a:ext cx="3587941" cy="2453958"/>
          </a:xfrm>
          <a:prstGeom prst="rect">
            <a:avLst/>
          </a:prstGeom>
          <a:noFill/>
          <a:ln>
            <a:noFill/>
          </a:ln>
        </p:spPr>
      </p:pic>
      <p:pic>
        <p:nvPicPr>
          <p:cNvPr id="23" name="Εικόνα 22">
            <a:extLst>
              <a:ext uri="{FF2B5EF4-FFF2-40B4-BE49-F238E27FC236}">
                <a16:creationId xmlns:a16="http://schemas.microsoft.com/office/drawing/2014/main" xmlns="" id="{6B729350-19E1-46C1-ADA4-A62BF121C7B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1198" y="4252258"/>
            <a:ext cx="3391470" cy="2498455"/>
          </a:xfrm>
          <a:prstGeom prst="rect">
            <a:avLst/>
          </a:prstGeom>
          <a:noFill/>
          <a:ln>
            <a:noFill/>
          </a:ln>
        </p:spPr>
      </p:pic>
    </p:spTree>
    <p:extLst>
      <p:ext uri="{BB962C8B-B14F-4D97-AF65-F5344CB8AC3E}">
        <p14:creationId xmlns:p14="http://schemas.microsoft.com/office/powerpoint/2010/main" val="1207107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Συνοπτικά Αποτελέσματα για τους </a:t>
            </a:r>
          </a:p>
          <a:p>
            <a:pPr eaLnBrk="1" hangingPunct="1"/>
            <a:r>
              <a:rPr lang="el-GR" sz="3200" b="1" dirty="0">
                <a:solidFill>
                  <a:schemeClr val="tx2"/>
                </a:solidFill>
                <a:latin typeface="Calibri" panose="020F0502020204030204" pitchFamily="34" charset="0"/>
              </a:rPr>
              <a:t>Χρήστες 1 και 3</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55</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pic>
        <p:nvPicPr>
          <p:cNvPr id="16" name="Εικόνα 68">
            <a:extLst>
              <a:ext uri="{FF2B5EF4-FFF2-40B4-BE49-F238E27FC236}">
                <a16:creationId xmlns:a16="http://schemas.microsoft.com/office/drawing/2014/main" xmlns="" id="{26B9B558-B553-4D2C-B9E5-7A408CD7FAE6}"/>
              </a:ext>
            </a:extLst>
          </p:cNvPr>
          <p:cNvPicPr/>
          <p:nvPr/>
        </p:nvPicPr>
        <p:blipFill>
          <a:blip r:embed="rId3">
            <a:extLst>
              <a:ext uri="{28A0092B-C50C-407E-A947-70E740481C1C}">
                <a14:useLocalDpi xmlns:a14="http://schemas.microsoft.com/office/drawing/2010/main" val="0"/>
              </a:ext>
            </a:extLst>
          </a:blip>
          <a:stretch>
            <a:fillRect/>
          </a:stretch>
        </p:blipFill>
        <p:spPr>
          <a:xfrm>
            <a:off x="76200" y="4064001"/>
            <a:ext cx="4432300" cy="2372680"/>
          </a:xfrm>
          <a:prstGeom prst="rect">
            <a:avLst/>
          </a:prstGeom>
        </p:spPr>
      </p:pic>
      <p:pic>
        <p:nvPicPr>
          <p:cNvPr id="19" name="Εικόνα 75">
            <a:extLst>
              <a:ext uri="{FF2B5EF4-FFF2-40B4-BE49-F238E27FC236}">
                <a16:creationId xmlns:a16="http://schemas.microsoft.com/office/drawing/2014/main" xmlns="" id="{98542F96-8B31-49CB-B046-C4A97A7AF4A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851400" y="4159249"/>
            <a:ext cx="4064000" cy="2277431"/>
          </a:xfrm>
          <a:prstGeom prst="rect">
            <a:avLst/>
          </a:prstGeom>
        </p:spPr>
      </p:pic>
      <p:cxnSp>
        <p:nvCxnSpPr>
          <p:cNvPr id="3" name="Straight Connector 2"/>
          <p:cNvCxnSpPr/>
          <p:nvPr/>
        </p:nvCxnSpPr>
        <p:spPr>
          <a:xfrm>
            <a:off x="4648200" y="1665921"/>
            <a:ext cx="0" cy="47707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28800" y="6394451"/>
            <a:ext cx="1371600" cy="338554"/>
          </a:xfrm>
          <a:prstGeom prst="rect">
            <a:avLst/>
          </a:prstGeom>
          <a:noFill/>
        </p:spPr>
        <p:txBody>
          <a:bodyPr wrap="square" rtlCol="0">
            <a:spAutoFit/>
          </a:bodyPr>
          <a:lstStyle/>
          <a:p>
            <a:r>
              <a:rPr lang="el-GR" sz="1600" dirty="0">
                <a:latin typeface="+mn-lt"/>
              </a:rPr>
              <a:t>Χρήστης 1</a:t>
            </a:r>
          </a:p>
        </p:txBody>
      </p:sp>
      <p:sp>
        <p:nvSpPr>
          <p:cNvPr id="20" name="TextBox 19"/>
          <p:cNvSpPr txBox="1"/>
          <p:nvPr/>
        </p:nvSpPr>
        <p:spPr>
          <a:xfrm>
            <a:off x="6661107" y="6394451"/>
            <a:ext cx="1371600" cy="338554"/>
          </a:xfrm>
          <a:prstGeom prst="rect">
            <a:avLst/>
          </a:prstGeom>
          <a:noFill/>
        </p:spPr>
        <p:txBody>
          <a:bodyPr wrap="square" rtlCol="0">
            <a:spAutoFit/>
          </a:bodyPr>
          <a:lstStyle/>
          <a:p>
            <a:r>
              <a:rPr lang="el-GR" sz="1600" dirty="0">
                <a:latin typeface="+mn-lt"/>
              </a:rPr>
              <a:t>Χρήστης 3</a:t>
            </a:r>
          </a:p>
        </p:txBody>
      </p:sp>
      <p:pic>
        <p:nvPicPr>
          <p:cNvPr id="21" name="Εικόνα 20">
            <a:extLst>
              <a:ext uri="{FF2B5EF4-FFF2-40B4-BE49-F238E27FC236}">
                <a16:creationId xmlns:a16="http://schemas.microsoft.com/office/drawing/2014/main" xmlns="" id="{B4150A80-AA18-4669-BC3B-FD30C78C127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551" y="1594169"/>
            <a:ext cx="3911598" cy="2577464"/>
          </a:xfrm>
          <a:prstGeom prst="rect">
            <a:avLst/>
          </a:prstGeom>
          <a:noFill/>
          <a:ln>
            <a:noFill/>
          </a:ln>
        </p:spPr>
      </p:pic>
      <p:pic>
        <p:nvPicPr>
          <p:cNvPr id="22" name="Εικόνα 21">
            <a:extLst>
              <a:ext uri="{FF2B5EF4-FFF2-40B4-BE49-F238E27FC236}">
                <a16:creationId xmlns:a16="http://schemas.microsoft.com/office/drawing/2014/main" xmlns="" id="{F69E20AE-16F9-43D6-8062-C934A9ECECF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0446" y="1689417"/>
            <a:ext cx="4237354" cy="2482210"/>
          </a:xfrm>
          <a:prstGeom prst="rect">
            <a:avLst/>
          </a:prstGeom>
          <a:noFill/>
          <a:ln>
            <a:noFill/>
          </a:ln>
        </p:spPr>
      </p:pic>
    </p:spTree>
    <p:extLst>
      <p:ext uri="{BB962C8B-B14F-4D97-AF65-F5344CB8AC3E}">
        <p14:creationId xmlns:p14="http://schemas.microsoft.com/office/powerpoint/2010/main" val="4207054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Δομή</a:t>
            </a:r>
            <a:r>
              <a:rPr lang="en-US" sz="3200" b="1" dirty="0">
                <a:solidFill>
                  <a:schemeClr val="tx2"/>
                </a:solidFill>
              </a:rPr>
              <a:t> </a:t>
            </a:r>
            <a:r>
              <a:rPr lang="el-GR" sz="3200" b="1" dirty="0">
                <a:solidFill>
                  <a:schemeClr val="tx2"/>
                </a:solidFill>
              </a:rPr>
              <a:t>Παρουσίασης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56</a:t>
            </a:fld>
            <a:endParaRPr lang="en-US" dirty="0"/>
          </a:p>
        </p:txBody>
      </p:sp>
      <p:sp>
        <p:nvSpPr>
          <p:cNvPr id="7" name="TextBox 6"/>
          <p:cNvSpPr txBox="1"/>
          <p:nvPr/>
        </p:nvSpPr>
        <p:spPr>
          <a:xfrm>
            <a:off x="228600" y="1612013"/>
            <a:ext cx="8458200" cy="2862322"/>
          </a:xfrm>
          <a:prstGeom prst="rect">
            <a:avLst/>
          </a:prstGeom>
          <a:noFill/>
        </p:spPr>
        <p:txBody>
          <a:bodyPr wrap="square" rtlCol="0">
            <a:spAutoFit/>
          </a:bodyPr>
          <a:lstStyle/>
          <a:p>
            <a:pPr marL="514350" indent="-514350">
              <a:buFont typeface="Wingdings" panose="05000000000000000000" pitchFamily="2" charset="2"/>
              <a:buChar char="§"/>
            </a:pPr>
            <a:r>
              <a:rPr lang="el-GR" sz="2000" dirty="0">
                <a:solidFill>
                  <a:schemeClr val="bg1">
                    <a:lumMod val="75000"/>
                  </a:schemeClr>
                </a:solidFill>
                <a:latin typeface="+mj-lt"/>
              </a:rPr>
              <a:t>Εισαγωγή</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Ανάλυση Μετρήσεων Εσωτερικής Έντασης Φωτισμού</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75000"/>
                  </a:schemeClr>
                </a:solidFill>
                <a:latin typeface="+mj-lt"/>
              </a:rPr>
              <a:t>Μοντελοποίηση ουρανού – Συνιστώσες Ηλιακής Ακτινοβολίας</a:t>
            </a:r>
            <a:endParaRPr lang="en-US" sz="2000" dirty="0">
              <a:solidFill>
                <a:schemeClr val="bg1">
                  <a:lumMod val="75000"/>
                </a:schemeClr>
              </a:solidFill>
              <a:latin typeface="+mj-lt"/>
            </a:endParaRPr>
          </a:p>
          <a:p>
            <a:pPr marL="514350" indent="-514350">
              <a:buFont typeface="Wingdings" panose="05000000000000000000" pitchFamily="2" charset="2"/>
              <a:buChar char="§"/>
            </a:pPr>
            <a:r>
              <a:rPr lang="el-GR" sz="2000" dirty="0">
                <a:solidFill>
                  <a:schemeClr val="bg1">
                    <a:lumMod val="65000"/>
                  </a:schemeClr>
                </a:solidFill>
                <a:latin typeface="+mj-lt"/>
              </a:rPr>
              <a:t>Μοντελοποίηση Συμπεριφοράς</a:t>
            </a:r>
          </a:p>
          <a:p>
            <a:pPr marL="514350" indent="-514350">
              <a:buFont typeface="Wingdings" panose="05000000000000000000" pitchFamily="2" charset="2"/>
              <a:buChar char="§"/>
            </a:pPr>
            <a:r>
              <a:rPr lang="el-GR" sz="2000" dirty="0">
                <a:solidFill>
                  <a:schemeClr val="bg1">
                    <a:lumMod val="65000"/>
                  </a:schemeClr>
                </a:solidFill>
                <a:latin typeface="+mn-lt"/>
              </a:rPr>
              <a:t>Μοντέλα Πρόβλεψης Εσωτερικής Έντασης Φωτισμού και Δράσεων</a:t>
            </a:r>
          </a:p>
          <a:p>
            <a:pPr marL="514350" indent="-514350">
              <a:buFont typeface="Wingdings" panose="05000000000000000000" pitchFamily="2" charset="2"/>
              <a:buChar char="§"/>
            </a:pPr>
            <a:r>
              <a:rPr lang="el-GR" sz="2000" dirty="0">
                <a:solidFill>
                  <a:schemeClr val="bg1">
                    <a:lumMod val="65000"/>
                  </a:schemeClr>
                </a:solidFill>
                <a:latin typeface="+mn-lt"/>
              </a:rPr>
              <a:t>Μοντέλο Πρόβλεψης της βέλτιστης επιθυμητής Εσωτερικής Έντασης Φωτισμού ανά χρήστη</a:t>
            </a:r>
          </a:p>
          <a:p>
            <a:pPr marL="514350" indent="-514350">
              <a:buFont typeface="Wingdings" panose="05000000000000000000" pitchFamily="2" charset="2"/>
              <a:buChar char="§"/>
            </a:pPr>
            <a:r>
              <a:rPr lang="el-GR" sz="2000" b="1" dirty="0">
                <a:solidFill>
                  <a:schemeClr val="accent2"/>
                </a:solidFill>
                <a:latin typeface="+mn-lt"/>
              </a:rPr>
              <a:t>Συμπεράσματα – Προτάσεις για περαιτέρω έρευνα</a:t>
            </a:r>
          </a:p>
          <a:p>
            <a:pPr marL="514350" indent="-514350">
              <a:buFont typeface="Wingdings" panose="05000000000000000000" pitchFamily="2" charset="2"/>
              <a:buChar char="§"/>
            </a:pPr>
            <a:endParaRPr lang="el-GR" sz="2000" dirty="0">
              <a:solidFill>
                <a:schemeClr val="bg1">
                  <a:lumMod val="65000"/>
                </a:schemeClr>
              </a:solidFill>
              <a:latin typeface="+mj-lt"/>
            </a:endParaRPr>
          </a:p>
        </p:txBody>
      </p:sp>
    </p:spTree>
    <p:extLst>
      <p:ext uri="{BB962C8B-B14F-4D97-AF65-F5344CB8AC3E}">
        <p14:creationId xmlns:p14="http://schemas.microsoft.com/office/powerpoint/2010/main" val="934340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xmlns="" id="{76333112-9EA4-468F-A905-7B617F9DD72A}"/>
              </a:ext>
            </a:extLst>
          </p:cNvPr>
          <p:cNvSpPr>
            <a:spLocks noGrp="1"/>
          </p:cNvSpPr>
          <p:nvPr>
            <p:ph type="title"/>
          </p:nvPr>
        </p:nvSpPr>
        <p:spPr/>
        <p:txBody>
          <a:bodyPr>
            <a:normAutofit/>
          </a:bodyPr>
          <a:lstStyle/>
          <a:p>
            <a:pPr lvl="0" algn="ctr" fontAlgn="base">
              <a:spcAft>
                <a:spcPct val="0"/>
              </a:spcAft>
            </a:pPr>
            <a:r>
              <a:rPr lang="el-GR" sz="3200" b="1" dirty="0">
                <a:solidFill>
                  <a:srgbClr val="775F55"/>
                </a:solidFill>
                <a:ea typeface="+mn-ea"/>
                <a:cs typeface="+mn-cs"/>
              </a:rPr>
              <a:t>Συμβολή της διατριβής</a:t>
            </a:r>
            <a:endParaRPr lang="el-GR" dirty="0"/>
          </a:p>
        </p:txBody>
      </p:sp>
      <p:sp>
        <p:nvSpPr>
          <p:cNvPr id="3" name="Θέση αριθμού διαφάνειας 2">
            <a:extLst>
              <a:ext uri="{FF2B5EF4-FFF2-40B4-BE49-F238E27FC236}">
                <a16:creationId xmlns:a16="http://schemas.microsoft.com/office/drawing/2014/main" xmlns="" id="{A41C1695-C3C1-4B60-ACAF-8F69ECEAD7AA}"/>
              </a:ext>
            </a:extLst>
          </p:cNvPr>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57</a:t>
            </a:fld>
            <a:endParaRPr lang="en-US" dirty="0"/>
          </a:p>
        </p:txBody>
      </p:sp>
      <p:pic>
        <p:nvPicPr>
          <p:cNvPr id="5" name="Picture 10">
            <a:extLst>
              <a:ext uri="{FF2B5EF4-FFF2-40B4-BE49-F238E27FC236}">
                <a16:creationId xmlns:a16="http://schemas.microsoft.com/office/drawing/2014/main" xmlns="" id="{B2609400-87F4-4F32-80A7-A8DD999D447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70026" y="2144665"/>
            <a:ext cx="4189476" cy="3754562"/>
          </a:xfrm>
          <a:prstGeom prst="rect">
            <a:avLst/>
          </a:prstGeom>
        </p:spPr>
      </p:pic>
      <p:sp>
        <p:nvSpPr>
          <p:cNvPr id="7" name="Ορθογώνιο 6">
            <a:extLst>
              <a:ext uri="{FF2B5EF4-FFF2-40B4-BE49-F238E27FC236}">
                <a16:creationId xmlns:a16="http://schemas.microsoft.com/office/drawing/2014/main" xmlns="" id="{56BC5EDA-828B-4475-AE85-33DC8375D303}"/>
              </a:ext>
            </a:extLst>
          </p:cNvPr>
          <p:cNvSpPr/>
          <p:nvPr/>
        </p:nvSpPr>
        <p:spPr>
          <a:xfrm>
            <a:off x="5092699" y="4708615"/>
            <a:ext cx="3886200" cy="2031325"/>
          </a:xfrm>
          <a:prstGeom prst="rect">
            <a:avLst/>
          </a:prstGeom>
        </p:spPr>
        <p:txBody>
          <a:bodyPr wrap="square">
            <a:spAutoFit/>
          </a:bodyPr>
          <a:lstStyle/>
          <a:p>
            <a:r>
              <a:rPr lang="el-GR" u="sng" dirty="0">
                <a:latin typeface="+mn-lt"/>
              </a:rPr>
              <a:t>Μεθοδολογία εξαγωγής καμπυλών συμπεριφοράς ανά χρήστη</a:t>
            </a:r>
          </a:p>
          <a:p>
            <a:pPr marL="285750" indent="-285750">
              <a:buFont typeface="Arial" panose="020B0604020202020204" pitchFamily="34" charset="0"/>
              <a:buChar char="•"/>
            </a:pPr>
            <a:r>
              <a:rPr lang="el-GR" dirty="0">
                <a:latin typeface="+mn-lt"/>
              </a:rPr>
              <a:t>Δεδομένα έντασης φωτισμού πριν από τις </a:t>
            </a:r>
            <a:r>
              <a:rPr lang="el-GR" dirty="0">
                <a:solidFill>
                  <a:schemeClr val="accent2"/>
                </a:solidFill>
                <a:latin typeface="+mn-lt"/>
              </a:rPr>
              <a:t>ενδιάμεσες δράσεις</a:t>
            </a:r>
            <a:r>
              <a:rPr lang="el-GR" dirty="0">
                <a:latin typeface="+mn-lt"/>
              </a:rPr>
              <a:t> των χρηστών</a:t>
            </a:r>
          </a:p>
          <a:p>
            <a:pPr marL="285750" indent="-285750">
              <a:buFont typeface="Arial" panose="020B0604020202020204" pitchFamily="34" charset="0"/>
              <a:buChar char="•"/>
            </a:pPr>
            <a:r>
              <a:rPr lang="el-GR" dirty="0">
                <a:latin typeface="+mn-lt"/>
              </a:rPr>
              <a:t>Διαχωρισμός δεδομένων σε συνθήκες άνεσης και όχλησης</a:t>
            </a:r>
          </a:p>
        </p:txBody>
      </p:sp>
      <p:sp>
        <p:nvSpPr>
          <p:cNvPr id="8" name="Ορθογώνιο 7">
            <a:extLst>
              <a:ext uri="{FF2B5EF4-FFF2-40B4-BE49-F238E27FC236}">
                <a16:creationId xmlns:a16="http://schemas.microsoft.com/office/drawing/2014/main" xmlns="" id="{1228E0ED-3726-4FDD-9B60-D41C48A3B77D}"/>
              </a:ext>
            </a:extLst>
          </p:cNvPr>
          <p:cNvSpPr/>
          <p:nvPr/>
        </p:nvSpPr>
        <p:spPr>
          <a:xfrm>
            <a:off x="228600" y="4431616"/>
            <a:ext cx="2755900" cy="2308324"/>
          </a:xfrm>
          <a:prstGeom prst="rect">
            <a:avLst/>
          </a:prstGeom>
        </p:spPr>
        <p:txBody>
          <a:bodyPr wrap="square">
            <a:spAutoFit/>
          </a:bodyPr>
          <a:lstStyle/>
          <a:p>
            <a:r>
              <a:rPr lang="el-GR" u="sng" dirty="0">
                <a:latin typeface="+mn-lt"/>
              </a:rPr>
              <a:t>Μοντέλα ΤΝΔ:</a:t>
            </a:r>
          </a:p>
          <a:p>
            <a:pPr marL="285750" indent="-285750">
              <a:buFont typeface="Arial" panose="020B0604020202020204" pitchFamily="34" charset="0"/>
              <a:buChar char="•"/>
            </a:pPr>
            <a:r>
              <a:rPr lang="el-GR" dirty="0">
                <a:latin typeface="+mn-lt"/>
              </a:rPr>
              <a:t>Πρόβλεψη έντασης φωτισμού με κλειστές και ανοικτές περσίδες</a:t>
            </a:r>
          </a:p>
          <a:p>
            <a:pPr marL="285750" indent="-285750">
              <a:buFont typeface="Arial" panose="020B0604020202020204" pitchFamily="34" charset="0"/>
              <a:buChar char="•"/>
            </a:pPr>
            <a:r>
              <a:rPr lang="el-GR" dirty="0" err="1">
                <a:latin typeface="+mn-lt"/>
              </a:rPr>
              <a:t>Πολυπαραγοντική</a:t>
            </a:r>
            <a:r>
              <a:rPr lang="el-GR" dirty="0">
                <a:latin typeface="+mn-lt"/>
              </a:rPr>
              <a:t> ωριαία πρόβλεψη των πιθανοτήτων δράσης</a:t>
            </a:r>
          </a:p>
          <a:p>
            <a:endParaRPr lang="el-GR" dirty="0">
              <a:latin typeface="+mn-lt"/>
            </a:endParaRPr>
          </a:p>
        </p:txBody>
      </p:sp>
      <p:sp>
        <p:nvSpPr>
          <p:cNvPr id="9" name="Ορθογώνιο 8">
            <a:extLst>
              <a:ext uri="{FF2B5EF4-FFF2-40B4-BE49-F238E27FC236}">
                <a16:creationId xmlns:a16="http://schemas.microsoft.com/office/drawing/2014/main" xmlns="" id="{C77999E7-0D04-40CE-AA1C-FCFBDF433954}"/>
              </a:ext>
            </a:extLst>
          </p:cNvPr>
          <p:cNvSpPr/>
          <p:nvPr/>
        </p:nvSpPr>
        <p:spPr>
          <a:xfrm>
            <a:off x="6361175" y="2259656"/>
            <a:ext cx="2592324" cy="2031325"/>
          </a:xfrm>
          <a:prstGeom prst="rect">
            <a:avLst/>
          </a:prstGeom>
        </p:spPr>
        <p:txBody>
          <a:bodyPr wrap="square">
            <a:spAutoFit/>
          </a:bodyPr>
          <a:lstStyle/>
          <a:p>
            <a:r>
              <a:rPr lang="el-GR" dirty="0">
                <a:latin typeface="+mn-lt"/>
              </a:rPr>
              <a:t>Επίδραση προσανατολισμού, εποχής και συμπεριφοράς χρήστη στην συνολική </a:t>
            </a:r>
            <a:r>
              <a:rPr lang="el-GR" dirty="0">
                <a:solidFill>
                  <a:schemeClr val="accent2"/>
                </a:solidFill>
                <a:latin typeface="+mn-lt"/>
              </a:rPr>
              <a:t>ετήσια κατανάλωση ενέργειας </a:t>
            </a:r>
            <a:r>
              <a:rPr lang="el-GR" dirty="0">
                <a:latin typeface="+mn-lt"/>
              </a:rPr>
              <a:t>για φωτισμό. </a:t>
            </a:r>
          </a:p>
        </p:txBody>
      </p:sp>
      <p:sp>
        <p:nvSpPr>
          <p:cNvPr id="10" name="Ορθογώνιο 9">
            <a:extLst>
              <a:ext uri="{FF2B5EF4-FFF2-40B4-BE49-F238E27FC236}">
                <a16:creationId xmlns:a16="http://schemas.microsoft.com/office/drawing/2014/main" xmlns="" id="{DB2E458E-972E-4EC3-8634-7F0C24A02051}"/>
              </a:ext>
            </a:extLst>
          </p:cNvPr>
          <p:cNvSpPr/>
          <p:nvPr/>
        </p:nvSpPr>
        <p:spPr>
          <a:xfrm>
            <a:off x="495300" y="1498334"/>
            <a:ext cx="8153400" cy="646331"/>
          </a:xfrm>
          <a:prstGeom prst="rect">
            <a:avLst/>
          </a:prstGeom>
        </p:spPr>
        <p:txBody>
          <a:bodyPr wrap="square">
            <a:spAutoFit/>
          </a:bodyPr>
          <a:lstStyle/>
          <a:p>
            <a:pPr algn="ctr"/>
            <a:r>
              <a:rPr lang="el-GR" b="1" dirty="0">
                <a:solidFill>
                  <a:schemeClr val="accent1"/>
                </a:solidFill>
                <a:latin typeface="+mn-lt"/>
              </a:rPr>
              <a:t>Στη διατριβή αναπτύχθηκαν μεθοδολογίες και δημιουργήθηκαν εργαλεία που υποστηρίζουν την εφαρμογή προσωποποιημένου φωτισμού σε χώρους γραφείων.</a:t>
            </a:r>
          </a:p>
        </p:txBody>
      </p:sp>
    </p:spTree>
    <p:extLst>
      <p:ext uri="{BB962C8B-B14F-4D97-AF65-F5344CB8AC3E}">
        <p14:creationId xmlns:p14="http://schemas.microsoft.com/office/powerpoint/2010/main" val="233238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xmlns="" id="{76333112-9EA4-468F-A905-7B617F9DD72A}"/>
              </a:ext>
            </a:extLst>
          </p:cNvPr>
          <p:cNvSpPr>
            <a:spLocks noGrp="1"/>
          </p:cNvSpPr>
          <p:nvPr>
            <p:ph type="title"/>
          </p:nvPr>
        </p:nvSpPr>
        <p:spPr/>
        <p:txBody>
          <a:bodyPr>
            <a:normAutofit/>
          </a:bodyPr>
          <a:lstStyle/>
          <a:p>
            <a:pPr lvl="0" algn="ctr" fontAlgn="base">
              <a:spcAft>
                <a:spcPct val="0"/>
              </a:spcAft>
            </a:pPr>
            <a:r>
              <a:rPr lang="el-GR" sz="3200" b="1" dirty="0">
                <a:solidFill>
                  <a:srgbClr val="775F55"/>
                </a:solidFill>
                <a:ea typeface="+mn-ea"/>
                <a:cs typeface="+mn-cs"/>
              </a:rPr>
              <a:t>Συμβολή της διατριβής</a:t>
            </a:r>
            <a:endParaRPr lang="el-GR" dirty="0"/>
          </a:p>
        </p:txBody>
      </p:sp>
      <p:sp>
        <p:nvSpPr>
          <p:cNvPr id="3" name="Θέση αριθμού διαφάνειας 2">
            <a:extLst>
              <a:ext uri="{FF2B5EF4-FFF2-40B4-BE49-F238E27FC236}">
                <a16:creationId xmlns:a16="http://schemas.microsoft.com/office/drawing/2014/main" xmlns="" id="{A41C1695-C3C1-4B60-ACAF-8F69ECEAD7AA}"/>
              </a:ext>
            </a:extLst>
          </p:cNvPr>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58</a:t>
            </a:fld>
            <a:endParaRPr lang="en-US" dirty="0"/>
          </a:p>
        </p:txBody>
      </p:sp>
      <p:pic>
        <p:nvPicPr>
          <p:cNvPr id="5" name="Picture 10">
            <a:extLst>
              <a:ext uri="{FF2B5EF4-FFF2-40B4-BE49-F238E27FC236}">
                <a16:creationId xmlns:a16="http://schemas.microsoft.com/office/drawing/2014/main" xmlns="" id="{B2609400-87F4-4F32-80A7-A8DD999D447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3524" y="2057400"/>
            <a:ext cx="3505201" cy="3297362"/>
          </a:xfrm>
          <a:prstGeom prst="rect">
            <a:avLst/>
          </a:prstGeom>
        </p:spPr>
      </p:pic>
      <p:sp>
        <p:nvSpPr>
          <p:cNvPr id="4" name="Ορθογώνιο 3">
            <a:extLst>
              <a:ext uri="{FF2B5EF4-FFF2-40B4-BE49-F238E27FC236}">
                <a16:creationId xmlns:a16="http://schemas.microsoft.com/office/drawing/2014/main" xmlns="" id="{527ED8E4-55E5-4BAB-80CB-65DE31438763}"/>
              </a:ext>
            </a:extLst>
          </p:cNvPr>
          <p:cNvSpPr/>
          <p:nvPr/>
        </p:nvSpPr>
        <p:spPr>
          <a:xfrm>
            <a:off x="3886200" y="1612642"/>
            <a:ext cx="5029200" cy="4770537"/>
          </a:xfrm>
          <a:prstGeom prst="rect">
            <a:avLst/>
          </a:prstGeom>
        </p:spPr>
        <p:txBody>
          <a:bodyPr wrap="square">
            <a:spAutoFit/>
          </a:bodyPr>
          <a:lstStyle/>
          <a:p>
            <a:r>
              <a:rPr lang="el-GR" sz="1600" u="sng" dirty="0">
                <a:latin typeface="+mn-lt"/>
              </a:rPr>
              <a:t>Ανάπτυξη μοντέλου με χρήση ασαφούς λογικής για την πρόβλεψη της </a:t>
            </a:r>
            <a:r>
              <a:rPr lang="el-GR" sz="1600" u="sng" dirty="0">
                <a:solidFill>
                  <a:schemeClr val="accent2"/>
                </a:solidFill>
                <a:latin typeface="+mn-lt"/>
              </a:rPr>
              <a:t>βέλτιστης</a:t>
            </a:r>
            <a:r>
              <a:rPr lang="el-GR" sz="1600" u="sng" dirty="0">
                <a:latin typeface="+mn-lt"/>
              </a:rPr>
              <a:t> για τον κάθε χρήστη εσωτερικής έντασης φωτισμού</a:t>
            </a:r>
          </a:p>
          <a:p>
            <a:pPr marL="285750" indent="-285750">
              <a:buFont typeface="Arial" panose="020B0604020202020204" pitchFamily="34" charset="0"/>
              <a:buChar char="•"/>
            </a:pPr>
            <a:r>
              <a:rPr lang="el-GR" sz="1600" dirty="0">
                <a:latin typeface="+mn-lt"/>
              </a:rPr>
              <a:t>Πρόβλεψη ανάλογα με τις εξωτερικές συνθήκες, την ώρα της ημέρας και της εποχής του έτους</a:t>
            </a:r>
          </a:p>
          <a:p>
            <a:pPr marL="285750" indent="-285750">
              <a:buFont typeface="Arial" panose="020B0604020202020204" pitchFamily="34" charset="0"/>
              <a:buChar char="•"/>
            </a:pPr>
            <a:r>
              <a:rPr lang="el-GR" sz="1600" dirty="0">
                <a:latin typeface="+mn-lt"/>
              </a:rPr>
              <a:t>Δημιουργία </a:t>
            </a:r>
            <a:r>
              <a:rPr lang="el-GR" sz="1600" dirty="0">
                <a:solidFill>
                  <a:schemeClr val="accent2"/>
                </a:solidFill>
                <a:latin typeface="+mn-lt"/>
              </a:rPr>
              <a:t>ημερήσιων καμπυλών έντασης φωτισμού </a:t>
            </a:r>
            <a:r>
              <a:rPr lang="el-GR" sz="1600" dirty="0">
                <a:latin typeface="+mn-lt"/>
              </a:rPr>
              <a:t>που ακολουθούν το φυσικό φωτισμό (όχι σταθερό επίπεδο φωτισμού)</a:t>
            </a:r>
          </a:p>
          <a:p>
            <a:pPr marL="285750" indent="-285750">
              <a:buFont typeface="Arial" panose="020B0604020202020204" pitchFamily="34" charset="0"/>
              <a:buChar char="•"/>
            </a:pPr>
            <a:r>
              <a:rPr lang="el-GR" sz="1600" dirty="0">
                <a:latin typeface="+mn-lt"/>
              </a:rPr>
              <a:t>Εργαλείο εκτίμησης της έντασης φωτισμού που πρέπει να επιτυγχάνει ένα έξυπνο σύστημα διαχείρισης φωτισμού και περσίδων ώστε να τυγχάνει της αποδοχής του χρήστη</a:t>
            </a:r>
          </a:p>
          <a:p>
            <a:pPr marL="285750" indent="-285750">
              <a:buFont typeface="Arial" panose="020B0604020202020204" pitchFamily="34" charset="0"/>
              <a:buChar char="•"/>
            </a:pPr>
            <a:endParaRPr lang="el-GR" sz="1600" dirty="0">
              <a:latin typeface="+mn-lt"/>
            </a:endParaRPr>
          </a:p>
          <a:p>
            <a:r>
              <a:rPr lang="el-GR" sz="1600" u="sng" dirty="0">
                <a:latin typeface="+mn-lt"/>
              </a:rPr>
              <a:t>Εισαγωγή </a:t>
            </a:r>
            <a:r>
              <a:rPr lang="el-GR" sz="1600" u="sng" dirty="0">
                <a:solidFill>
                  <a:schemeClr val="accent2"/>
                </a:solidFill>
                <a:latin typeface="+mn-lt"/>
              </a:rPr>
              <a:t>νέων κριτηρίων αποτίμησης </a:t>
            </a:r>
            <a:r>
              <a:rPr lang="el-GR" sz="1600" u="sng" dirty="0">
                <a:latin typeface="+mn-lt"/>
              </a:rPr>
              <a:t>μοντέλων που συνδέονται με την πρόβλεψη συνθηκών άνεσης</a:t>
            </a:r>
          </a:p>
          <a:p>
            <a:pPr marL="285750" indent="-285750">
              <a:buFont typeface="Arial" panose="020B0604020202020204" pitchFamily="34" charset="0"/>
              <a:buChar char="•"/>
            </a:pPr>
            <a:r>
              <a:rPr lang="el-GR" sz="1600" dirty="0">
                <a:latin typeface="+mn-lt"/>
              </a:rPr>
              <a:t>Ποσοστό τιμών εντός της Ζώνης Άνεσης του κάθε χρήστη</a:t>
            </a:r>
          </a:p>
          <a:p>
            <a:pPr marL="285750" indent="-285750">
              <a:buFont typeface="Arial" panose="020B0604020202020204" pitchFamily="34" charset="0"/>
              <a:buChar char="•"/>
            </a:pPr>
            <a:r>
              <a:rPr lang="el-GR" sz="1600" dirty="0">
                <a:latin typeface="+mn-lt"/>
              </a:rPr>
              <a:t>Απόσταση τιμών πρόβλεψης από τα όρια της κάθε Ζώνης Άνεσης</a:t>
            </a:r>
          </a:p>
        </p:txBody>
      </p:sp>
    </p:spTree>
    <p:extLst>
      <p:ext uri="{BB962C8B-B14F-4D97-AF65-F5344CB8AC3E}">
        <p14:creationId xmlns:p14="http://schemas.microsoft.com/office/powerpoint/2010/main" val="14210580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Περαιτέρω Έρευνα</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59</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4" name="Rectangle 3"/>
          <p:cNvSpPr/>
          <p:nvPr/>
        </p:nvSpPr>
        <p:spPr>
          <a:xfrm>
            <a:off x="228600" y="1272222"/>
            <a:ext cx="8572500" cy="2308324"/>
          </a:xfrm>
          <a:prstGeom prst="rect">
            <a:avLst/>
          </a:prstGeom>
        </p:spPr>
        <p:txBody>
          <a:bodyPr wrap="square">
            <a:spAutoFit/>
          </a:bodyPr>
          <a:lstStyle/>
          <a:p>
            <a:endParaRPr lang="el-GR" dirty="0">
              <a:latin typeface="+mn-lt"/>
            </a:endParaRPr>
          </a:p>
          <a:p>
            <a:r>
              <a:rPr lang="el-GR" dirty="0">
                <a:latin typeface="+mn-lt"/>
              </a:rPr>
              <a:t>Επόμενα βήματα:</a:t>
            </a:r>
          </a:p>
          <a:p>
            <a:pPr marL="285750" indent="-285750">
              <a:buFont typeface="Arial" panose="020B0604020202020204" pitchFamily="34" charset="0"/>
              <a:buChar char="•"/>
            </a:pPr>
            <a:r>
              <a:rPr lang="el-GR" dirty="0">
                <a:latin typeface="+mn-lt"/>
              </a:rPr>
              <a:t>Σχεδιασμός και η </a:t>
            </a:r>
            <a:r>
              <a:rPr lang="el-GR" dirty="0">
                <a:solidFill>
                  <a:schemeClr val="accent2"/>
                </a:solidFill>
                <a:latin typeface="+mn-lt"/>
              </a:rPr>
              <a:t>υλοποίηση</a:t>
            </a:r>
            <a:r>
              <a:rPr lang="el-GR" dirty="0">
                <a:latin typeface="+mn-lt"/>
              </a:rPr>
              <a:t> ενός τέτοιου συστήματος διαχείρισης φωτισμού που θα αξιοποιεί τα προτεινόμενα μοντέλα </a:t>
            </a:r>
          </a:p>
          <a:p>
            <a:pPr marL="742950" lvl="1" indent="-285750">
              <a:buFont typeface="Arial" panose="020B0604020202020204" pitchFamily="34" charset="0"/>
              <a:buChar char="•"/>
            </a:pPr>
            <a:r>
              <a:rPr lang="el-GR" dirty="0">
                <a:latin typeface="+mn-lt"/>
              </a:rPr>
              <a:t>Τρόπος ελέγχου υποσυστημάτων</a:t>
            </a:r>
          </a:p>
          <a:p>
            <a:pPr marL="742950" lvl="1" indent="-285750">
              <a:buFont typeface="Arial" panose="020B0604020202020204" pitchFamily="34" charset="0"/>
              <a:buChar char="•"/>
            </a:pPr>
            <a:r>
              <a:rPr lang="el-GR" dirty="0">
                <a:latin typeface="+mn-lt"/>
              </a:rPr>
              <a:t>Χρονικά διαστήματα δειγματοληψίας και </a:t>
            </a:r>
            <a:r>
              <a:rPr lang="el-GR" dirty="0" err="1">
                <a:latin typeface="+mn-lt"/>
              </a:rPr>
              <a:t>επαναρρύθμισης</a:t>
            </a:r>
            <a:r>
              <a:rPr lang="el-GR" dirty="0">
                <a:latin typeface="+mn-lt"/>
              </a:rPr>
              <a:t> υποσυστημάτων</a:t>
            </a:r>
          </a:p>
          <a:p>
            <a:pPr marL="742950" lvl="1" indent="-285750">
              <a:buFont typeface="Arial" panose="020B0604020202020204" pitchFamily="34" charset="0"/>
              <a:buChar char="•"/>
            </a:pPr>
            <a:r>
              <a:rPr lang="el-GR" dirty="0">
                <a:latin typeface="+mn-lt"/>
              </a:rPr>
              <a:t>Τύπος και θέση μετρητικών οργάνων</a:t>
            </a:r>
          </a:p>
          <a:p>
            <a:endParaRPr lang="el-GR" dirty="0">
              <a:latin typeface="+mn-lt"/>
            </a:endParaRPr>
          </a:p>
        </p:txBody>
      </p:sp>
      <p:pic>
        <p:nvPicPr>
          <p:cNvPr id="13" name="Picture 11">
            <a:extLst>
              <a:ext uri="{FF2B5EF4-FFF2-40B4-BE49-F238E27FC236}">
                <a16:creationId xmlns:a16="http://schemas.microsoft.com/office/drawing/2014/main" xmlns="" id="{1CAD2A95-4079-4A4A-BF6D-16A1E42F91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18147" y="3625020"/>
            <a:ext cx="2946400" cy="2570852"/>
          </a:xfrm>
          <a:prstGeom prst="rect">
            <a:avLst/>
          </a:prstGeom>
        </p:spPr>
      </p:pic>
      <p:sp>
        <p:nvSpPr>
          <p:cNvPr id="2" name="Ορθογώνιο 1">
            <a:extLst>
              <a:ext uri="{FF2B5EF4-FFF2-40B4-BE49-F238E27FC236}">
                <a16:creationId xmlns:a16="http://schemas.microsoft.com/office/drawing/2014/main" xmlns="" id="{E7B3DF97-06AC-4B28-953A-63A30505D476}"/>
              </a:ext>
            </a:extLst>
          </p:cNvPr>
          <p:cNvSpPr/>
          <p:nvPr/>
        </p:nvSpPr>
        <p:spPr>
          <a:xfrm>
            <a:off x="266700" y="3276600"/>
            <a:ext cx="4953000" cy="3416320"/>
          </a:xfrm>
          <a:prstGeom prst="rect">
            <a:avLst/>
          </a:prstGeom>
        </p:spPr>
        <p:txBody>
          <a:bodyPr wrap="square">
            <a:spAutoFit/>
          </a:bodyPr>
          <a:lstStyle/>
          <a:p>
            <a:pPr marL="285750" indent="-285750">
              <a:buFont typeface="Arial" panose="020B0604020202020204" pitchFamily="34" charset="0"/>
              <a:buChar char="•"/>
            </a:pPr>
            <a:r>
              <a:rPr lang="el-GR" dirty="0">
                <a:latin typeface="+mn-lt"/>
              </a:rPr>
              <a:t>Σχεδιασμός εργαλείων </a:t>
            </a:r>
            <a:r>
              <a:rPr lang="el-GR" dirty="0" err="1">
                <a:solidFill>
                  <a:schemeClr val="accent2"/>
                </a:solidFill>
                <a:latin typeface="+mn-lt"/>
              </a:rPr>
              <a:t>διαδραστικότητας</a:t>
            </a:r>
            <a:r>
              <a:rPr lang="el-GR" dirty="0">
                <a:latin typeface="+mn-lt"/>
              </a:rPr>
              <a:t> μεταξύ χρήστη και αλγορίθμων ελέγχου με στόχο την </a:t>
            </a:r>
            <a:r>
              <a:rPr lang="el-GR" dirty="0">
                <a:solidFill>
                  <a:schemeClr val="accent2"/>
                </a:solidFill>
                <a:latin typeface="+mn-lt"/>
              </a:rPr>
              <a:t>συνεχή βελτίωση </a:t>
            </a:r>
            <a:r>
              <a:rPr lang="el-GR" dirty="0">
                <a:latin typeface="+mn-lt"/>
              </a:rPr>
              <a:t>των προβλέψεων</a:t>
            </a:r>
          </a:p>
          <a:p>
            <a:pPr marL="285750" indent="-285750">
              <a:buFont typeface="Arial" panose="020B0604020202020204" pitchFamily="34" charset="0"/>
              <a:buChar char="•"/>
            </a:pPr>
            <a:r>
              <a:rPr lang="el-GR" dirty="0">
                <a:latin typeface="+mn-lt"/>
              </a:rPr>
              <a:t>Σχεδιασμός μεθοδολογίας για μέγιστη </a:t>
            </a:r>
            <a:r>
              <a:rPr lang="el-GR" dirty="0">
                <a:solidFill>
                  <a:schemeClr val="accent2"/>
                </a:solidFill>
                <a:latin typeface="+mn-lt"/>
              </a:rPr>
              <a:t>εξοικονόμηση ενέργειας </a:t>
            </a:r>
            <a:r>
              <a:rPr lang="el-GR" dirty="0">
                <a:latin typeface="+mn-lt"/>
              </a:rPr>
              <a:t>με εκμετάλλευση του φυσικού φωτισμού αλλά και ταυτόχρονη ικανοποίηση των χρηστών του κάθε χώρου (όρια άνεσης χρηστών)</a:t>
            </a:r>
          </a:p>
          <a:p>
            <a:pPr marL="285750" indent="-285750">
              <a:buFont typeface="Arial" panose="020B0604020202020204" pitchFamily="34" charset="0"/>
              <a:buChar char="•"/>
            </a:pPr>
            <a:r>
              <a:rPr lang="el-GR" dirty="0">
                <a:latin typeface="+mn-lt"/>
              </a:rPr>
              <a:t>Δυνατότητα αξιοποίησης των προτεινόμενων μοντέλων ελέγχου σε σενάρια απόκρισης ζήτησης, με </a:t>
            </a:r>
            <a:r>
              <a:rPr lang="el-GR" dirty="0">
                <a:solidFill>
                  <a:schemeClr val="accent2"/>
                </a:solidFill>
                <a:latin typeface="+mn-lt"/>
              </a:rPr>
              <a:t>κατηγοριοποίηση</a:t>
            </a:r>
            <a:r>
              <a:rPr lang="el-GR" dirty="0">
                <a:latin typeface="+mn-lt"/>
              </a:rPr>
              <a:t> των χρηστών βάσει της συμπεριφοράς τους</a:t>
            </a:r>
          </a:p>
        </p:txBody>
      </p:sp>
    </p:spTree>
    <p:extLst>
      <p:ext uri="{BB962C8B-B14F-4D97-AF65-F5344CB8AC3E}">
        <p14:creationId xmlns:p14="http://schemas.microsoft.com/office/powerpoint/2010/main" val="3881444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l-GR" sz="3200" b="1" dirty="0"/>
              <a:t>Μοντελοποίηση</a:t>
            </a:r>
            <a:r>
              <a:rPr lang="el-GR" sz="3600" b="1" dirty="0"/>
              <a:t> Συμπεριφοράς</a:t>
            </a:r>
            <a:endParaRPr lang="el-GR" dirty="0"/>
          </a:p>
        </p:txBody>
      </p:sp>
      <p:sp>
        <p:nvSpPr>
          <p:cNvPr id="3" name="Slide Number Placeholder 2"/>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6</a:t>
            </a:fld>
            <a:endParaRPr lang="en-US" dirty="0"/>
          </a:p>
        </p:txBody>
      </p:sp>
      <p:sp>
        <p:nvSpPr>
          <p:cNvPr id="5" name="Content Placeholder 4"/>
          <p:cNvSpPr txBox="1">
            <a:spLocks noGrp="1"/>
          </p:cNvSpPr>
          <p:nvPr>
            <p:ph sz="quarter" idx="1"/>
          </p:nvPr>
        </p:nvSpPr>
        <p:spPr>
          <a:xfrm>
            <a:off x="381000" y="1828800"/>
            <a:ext cx="8153400" cy="3767698"/>
          </a:xfrm>
          <a:prstGeom prst="rect">
            <a:avLst/>
          </a:prstGeom>
          <a:noFill/>
        </p:spPr>
        <p:txBody>
          <a:bodyPr wrap="square" rtlCol="0">
            <a:spAutoFit/>
          </a:bodyPr>
          <a:lstStyle/>
          <a:p>
            <a:pPr marL="0" indent="0">
              <a:buNone/>
            </a:pPr>
            <a:r>
              <a:rPr lang="el-GR" sz="1800" b="1" dirty="0"/>
              <a:t>Μοντέλα:</a:t>
            </a:r>
          </a:p>
          <a:p>
            <a:pPr marL="0" indent="0">
              <a:buNone/>
            </a:pPr>
            <a:r>
              <a:rPr lang="el-GR" sz="1800" dirty="0"/>
              <a:t>Ντετερμινιστικά, </a:t>
            </a:r>
            <a:r>
              <a:rPr lang="el-GR" sz="1800" dirty="0">
                <a:solidFill>
                  <a:schemeClr val="tx2"/>
                </a:solidFill>
              </a:rPr>
              <a:t>[</a:t>
            </a:r>
            <a:r>
              <a:rPr lang="en-US" sz="1800" i="1" dirty="0" err="1">
                <a:solidFill>
                  <a:schemeClr val="tx2"/>
                </a:solidFill>
                <a:latin typeface="Calibri" panose="020F0502020204030204" pitchFamily="34" charset="0"/>
              </a:rPr>
              <a:t>Newsham</a:t>
            </a:r>
            <a:r>
              <a:rPr lang="en-US" sz="1800" i="1" dirty="0">
                <a:solidFill>
                  <a:schemeClr val="tx2"/>
                </a:solidFill>
                <a:latin typeface="Calibri" panose="020F0502020204030204" pitchFamily="34" charset="0"/>
              </a:rPr>
              <a:t> </a:t>
            </a:r>
            <a:r>
              <a:rPr lang="el-GR" sz="1800" i="1" dirty="0">
                <a:solidFill>
                  <a:schemeClr val="tx2"/>
                </a:solidFill>
                <a:latin typeface="Calibri" panose="020F0502020204030204" pitchFamily="34" charset="0"/>
              </a:rPr>
              <a:t>(</a:t>
            </a:r>
            <a:r>
              <a:rPr lang="en-US" sz="1800" i="1" dirty="0">
                <a:solidFill>
                  <a:schemeClr val="tx2"/>
                </a:solidFill>
                <a:latin typeface="Calibri" panose="020F0502020204030204" pitchFamily="34" charset="0"/>
              </a:rPr>
              <a:t>1994</a:t>
            </a:r>
            <a:r>
              <a:rPr lang="el-GR" sz="1800" i="1" dirty="0">
                <a:solidFill>
                  <a:schemeClr val="tx2"/>
                </a:solidFill>
                <a:latin typeface="Calibri" panose="020F0502020204030204" pitchFamily="34" charset="0"/>
              </a:rPr>
              <a:t>), </a:t>
            </a:r>
            <a:r>
              <a:rPr lang="en-US" sz="1800" i="1" dirty="0" err="1">
                <a:solidFill>
                  <a:schemeClr val="tx2"/>
                </a:solidFill>
                <a:latin typeface="Calibri" panose="020F0502020204030204" pitchFamily="34" charset="0"/>
              </a:rPr>
              <a:t>Goller</a:t>
            </a:r>
            <a:r>
              <a:rPr lang="en-US" sz="1800" i="1" dirty="0">
                <a:solidFill>
                  <a:schemeClr val="tx2"/>
                </a:solidFill>
                <a:latin typeface="Calibri" panose="020F0502020204030204" pitchFamily="34" charset="0"/>
              </a:rPr>
              <a:t> </a:t>
            </a:r>
            <a:r>
              <a:rPr lang="el-GR" sz="1800" i="1" dirty="0">
                <a:solidFill>
                  <a:schemeClr val="tx2"/>
                </a:solidFill>
                <a:latin typeface="Calibri" panose="020F0502020204030204" pitchFamily="34" charset="0"/>
              </a:rPr>
              <a:t>(</a:t>
            </a:r>
            <a:r>
              <a:rPr lang="en-US" sz="1800" i="1" dirty="0">
                <a:solidFill>
                  <a:schemeClr val="tx2"/>
                </a:solidFill>
                <a:latin typeface="Calibri" panose="020F0502020204030204" pitchFamily="34" charset="0"/>
              </a:rPr>
              <a:t>1998</a:t>
            </a:r>
            <a:r>
              <a:rPr lang="el-GR" sz="1800" i="1" dirty="0">
                <a:solidFill>
                  <a:schemeClr val="tx2"/>
                </a:solidFill>
                <a:latin typeface="Calibri" panose="020F0502020204030204" pitchFamily="34" charset="0"/>
              </a:rPr>
              <a:t>)</a:t>
            </a:r>
            <a:r>
              <a:rPr lang="el-GR" sz="1800" dirty="0">
                <a:solidFill>
                  <a:schemeClr val="tx2"/>
                </a:solidFill>
                <a:latin typeface="Calibri" panose="020F0502020204030204" pitchFamily="34" charset="0"/>
              </a:rPr>
              <a:t>]</a:t>
            </a:r>
          </a:p>
          <a:p>
            <a:pPr marL="0" indent="0">
              <a:buNone/>
            </a:pPr>
            <a:r>
              <a:rPr lang="el-GR" sz="1800" dirty="0" err="1"/>
              <a:t>Πιθανοτικά</a:t>
            </a:r>
            <a:r>
              <a:rPr lang="el-GR" sz="1800" dirty="0"/>
              <a:t> γραμμικής παλινδρόμησης, </a:t>
            </a:r>
            <a:r>
              <a:rPr lang="en-US" sz="1800" dirty="0">
                <a:solidFill>
                  <a:schemeClr val="tx2"/>
                </a:solidFill>
                <a:latin typeface="Calibri" panose="020F0502020204030204" pitchFamily="34" charset="0"/>
              </a:rPr>
              <a:t>[</a:t>
            </a:r>
            <a:r>
              <a:rPr lang="en-US" sz="1800" i="1" dirty="0">
                <a:solidFill>
                  <a:schemeClr val="tx2"/>
                </a:solidFill>
                <a:latin typeface="Calibri" panose="020F0502020204030204" pitchFamily="34" charset="0"/>
              </a:rPr>
              <a:t>Foster</a:t>
            </a:r>
            <a:r>
              <a:rPr lang="el-GR" sz="1800" i="1" dirty="0">
                <a:solidFill>
                  <a:schemeClr val="tx2"/>
                </a:solidFill>
                <a:latin typeface="Calibri" panose="020F0502020204030204" pitchFamily="34" charset="0"/>
              </a:rPr>
              <a:t> </a:t>
            </a:r>
            <a:r>
              <a:rPr lang="en-US" sz="1800" i="1" dirty="0">
                <a:solidFill>
                  <a:schemeClr val="tx2"/>
                </a:solidFill>
                <a:latin typeface="Calibri" panose="020F0502020204030204" pitchFamily="34" charset="0"/>
              </a:rPr>
              <a:t>et.al (2001)</a:t>
            </a:r>
            <a:r>
              <a:rPr lang="el-GR" sz="1800" i="1" dirty="0">
                <a:solidFill>
                  <a:schemeClr val="tx2"/>
                </a:solidFill>
                <a:latin typeface="Calibri" panose="020F0502020204030204" pitchFamily="34" charset="0"/>
              </a:rPr>
              <a:t>, </a:t>
            </a:r>
            <a:r>
              <a:rPr lang="en-US" sz="1800" i="1" dirty="0" err="1">
                <a:solidFill>
                  <a:schemeClr val="tx2"/>
                </a:solidFill>
                <a:latin typeface="Calibri" panose="020F0502020204030204" pitchFamily="34" charset="0"/>
              </a:rPr>
              <a:t>Mahdavi</a:t>
            </a:r>
            <a:r>
              <a:rPr lang="en-US" sz="1800" i="1" dirty="0">
                <a:solidFill>
                  <a:schemeClr val="tx2"/>
                </a:solidFill>
                <a:latin typeface="Calibri" panose="020F0502020204030204" pitchFamily="34" charset="0"/>
              </a:rPr>
              <a:t> et. al (2008)</a:t>
            </a:r>
            <a:r>
              <a:rPr lang="el-GR" sz="1800" i="1" dirty="0">
                <a:solidFill>
                  <a:schemeClr val="tx2"/>
                </a:solidFill>
                <a:latin typeface="Calibri" panose="020F0502020204030204" pitchFamily="34" charset="0"/>
              </a:rPr>
              <a:t>, </a:t>
            </a:r>
            <a:r>
              <a:rPr lang="en-US" sz="1800" i="1" dirty="0">
                <a:solidFill>
                  <a:schemeClr val="tx2"/>
                </a:solidFill>
                <a:latin typeface="Calibri" panose="020F0502020204030204" pitchFamily="34" charset="0"/>
              </a:rPr>
              <a:t>Yun et al </a:t>
            </a:r>
            <a:r>
              <a:rPr lang="el-GR" sz="1800" i="1" dirty="0">
                <a:solidFill>
                  <a:schemeClr val="tx2"/>
                </a:solidFill>
                <a:latin typeface="Calibri" panose="020F0502020204030204" pitchFamily="34" charset="0"/>
              </a:rPr>
              <a:t>(2012)</a:t>
            </a:r>
            <a:r>
              <a:rPr lang="en-US" sz="1800" dirty="0">
                <a:solidFill>
                  <a:schemeClr val="tx2"/>
                </a:solidFill>
                <a:latin typeface="Calibri" panose="020F0502020204030204" pitchFamily="34" charset="0"/>
              </a:rPr>
              <a:t>]</a:t>
            </a:r>
            <a:endParaRPr lang="el-GR" sz="1800" dirty="0">
              <a:solidFill>
                <a:schemeClr val="tx2"/>
              </a:solidFill>
              <a:latin typeface="Calibri" panose="020F0502020204030204" pitchFamily="34" charset="0"/>
            </a:endParaRPr>
          </a:p>
          <a:p>
            <a:pPr marL="0" indent="0">
              <a:buNone/>
            </a:pPr>
            <a:r>
              <a:rPr lang="el-GR" sz="1800" dirty="0" err="1"/>
              <a:t>Πιθανοτικά</a:t>
            </a:r>
            <a:r>
              <a:rPr lang="el-GR" sz="1800" dirty="0"/>
              <a:t> λογιστικής παλινδρόμησης, </a:t>
            </a:r>
            <a:r>
              <a:rPr lang="en-US" sz="1800" dirty="0">
                <a:solidFill>
                  <a:schemeClr val="tx2"/>
                </a:solidFill>
                <a:latin typeface="Calibri" panose="020F0502020204030204" pitchFamily="34" charset="0"/>
              </a:rPr>
              <a:t>[</a:t>
            </a:r>
            <a:r>
              <a:rPr lang="en-US" sz="1800" i="1" dirty="0" err="1">
                <a:solidFill>
                  <a:schemeClr val="tx2"/>
                </a:solidFill>
                <a:latin typeface="Calibri" panose="020F0502020204030204" pitchFamily="34" charset="0"/>
              </a:rPr>
              <a:t>Gunay</a:t>
            </a:r>
            <a:r>
              <a:rPr lang="en-US" sz="1800" i="1" dirty="0">
                <a:solidFill>
                  <a:schemeClr val="tx2"/>
                </a:solidFill>
                <a:latin typeface="Calibri" panose="020F0502020204030204" pitchFamily="34" charset="0"/>
              </a:rPr>
              <a:t> et.al (2017)</a:t>
            </a:r>
            <a:r>
              <a:rPr lang="el-GR" sz="1800" i="1" dirty="0">
                <a:solidFill>
                  <a:schemeClr val="tx2"/>
                </a:solidFill>
                <a:latin typeface="Calibri" panose="020F0502020204030204" pitchFamily="34" charset="0"/>
              </a:rPr>
              <a:t>, </a:t>
            </a:r>
            <a:r>
              <a:rPr lang="en-US" sz="1800" i="1" dirty="0" err="1">
                <a:solidFill>
                  <a:schemeClr val="tx2"/>
                </a:solidFill>
                <a:latin typeface="Calibri" panose="020F0502020204030204" pitchFamily="34" charset="0"/>
              </a:rPr>
              <a:t>Haldi</a:t>
            </a:r>
            <a:r>
              <a:rPr lang="en-US" sz="1800" i="1" dirty="0">
                <a:solidFill>
                  <a:schemeClr val="tx2"/>
                </a:solidFill>
                <a:latin typeface="Calibri" panose="020F0502020204030204" pitchFamily="34" charset="0"/>
              </a:rPr>
              <a:t> et.al (</a:t>
            </a:r>
            <a:r>
              <a:rPr lang="el-GR" sz="1800" i="1" dirty="0">
                <a:solidFill>
                  <a:schemeClr val="tx2"/>
                </a:solidFill>
                <a:latin typeface="Calibri" panose="020F0502020204030204" pitchFamily="34" charset="0"/>
              </a:rPr>
              <a:t>2009</a:t>
            </a:r>
            <a:r>
              <a:rPr lang="en-US" sz="1800" i="1" dirty="0">
                <a:solidFill>
                  <a:schemeClr val="tx2"/>
                </a:solidFill>
                <a:latin typeface="Calibri" panose="020F0502020204030204" pitchFamily="34" charset="0"/>
              </a:rPr>
              <a:t>)</a:t>
            </a:r>
            <a:r>
              <a:rPr lang="el-GR" sz="1800" i="1" dirty="0">
                <a:solidFill>
                  <a:schemeClr val="tx2"/>
                </a:solidFill>
                <a:latin typeface="Calibri" panose="020F0502020204030204" pitchFamily="34" charset="0"/>
              </a:rPr>
              <a:t>,</a:t>
            </a:r>
            <a:r>
              <a:rPr lang="en-US" sz="1800" i="1" dirty="0">
                <a:solidFill>
                  <a:schemeClr val="tx2"/>
                </a:solidFill>
                <a:latin typeface="Calibri" panose="020F0502020204030204" pitchFamily="34" charset="0"/>
              </a:rPr>
              <a:t> </a:t>
            </a:r>
            <a:r>
              <a:rPr lang="en-US" sz="1800" i="1" dirty="0" err="1">
                <a:solidFill>
                  <a:schemeClr val="tx2"/>
                </a:solidFill>
                <a:latin typeface="Calibri" panose="020F0502020204030204" pitchFamily="34" charset="0"/>
              </a:rPr>
              <a:t>Inkarojrit</a:t>
            </a:r>
            <a:r>
              <a:rPr lang="en-US" sz="1800" i="1" dirty="0">
                <a:solidFill>
                  <a:schemeClr val="tx2"/>
                </a:solidFill>
                <a:latin typeface="Calibri" panose="020F0502020204030204" pitchFamily="34" charset="0"/>
              </a:rPr>
              <a:t> (2008)</a:t>
            </a:r>
            <a:r>
              <a:rPr lang="el-GR" sz="1800" i="1" dirty="0">
                <a:solidFill>
                  <a:schemeClr val="tx2"/>
                </a:solidFill>
                <a:latin typeface="Calibri" panose="020F0502020204030204" pitchFamily="34" charset="0"/>
              </a:rPr>
              <a:t>, </a:t>
            </a:r>
            <a:r>
              <a:rPr lang="en-US" sz="1800" i="1" dirty="0" err="1">
                <a:solidFill>
                  <a:schemeClr val="tx2"/>
                </a:solidFill>
                <a:latin typeface="Calibri" panose="020F0502020204030204" pitchFamily="34" charset="0"/>
              </a:rPr>
              <a:t>Sadeghi</a:t>
            </a:r>
            <a:r>
              <a:rPr lang="en-US" sz="1800" i="1" dirty="0">
                <a:solidFill>
                  <a:schemeClr val="tx2"/>
                </a:solidFill>
                <a:latin typeface="Calibri" panose="020F0502020204030204" pitchFamily="34" charset="0"/>
              </a:rPr>
              <a:t> S.A., et.al (2016)</a:t>
            </a:r>
            <a:r>
              <a:rPr lang="en-US" sz="1800" dirty="0">
                <a:solidFill>
                  <a:schemeClr val="tx2"/>
                </a:solidFill>
                <a:latin typeface="Calibri" panose="020F0502020204030204" pitchFamily="34" charset="0"/>
              </a:rPr>
              <a:t>]</a:t>
            </a:r>
            <a:endParaRPr lang="el-GR" sz="1800" dirty="0">
              <a:solidFill>
                <a:schemeClr val="tx2"/>
              </a:solidFill>
              <a:latin typeface="Calibri" panose="020F0502020204030204" pitchFamily="34" charset="0"/>
            </a:endParaRPr>
          </a:p>
          <a:p>
            <a:pPr marL="0" indent="0">
              <a:buNone/>
            </a:pPr>
            <a:r>
              <a:rPr lang="el-GR" sz="1800" dirty="0"/>
              <a:t>Διακριτού Χρόνου</a:t>
            </a:r>
            <a:r>
              <a:rPr lang="en-US" sz="1800" dirty="0"/>
              <a:t> </a:t>
            </a:r>
            <a:r>
              <a:rPr lang="en-US" sz="1800" dirty="0">
                <a:latin typeface="Calibri" panose="020F0502020204030204" pitchFamily="34" charset="0"/>
              </a:rPr>
              <a:t>Markov</a:t>
            </a:r>
            <a:r>
              <a:rPr lang="el-GR" sz="1800" dirty="0"/>
              <a:t>, </a:t>
            </a:r>
            <a:r>
              <a:rPr lang="en-US" sz="1800" dirty="0">
                <a:solidFill>
                  <a:schemeClr val="tx2"/>
                </a:solidFill>
                <a:latin typeface="Calibri" panose="020F0502020204030204" pitchFamily="34" charset="0"/>
              </a:rPr>
              <a:t>[</a:t>
            </a:r>
            <a:r>
              <a:rPr lang="en-US" sz="1800" i="1" dirty="0">
                <a:solidFill>
                  <a:schemeClr val="tx2"/>
                </a:solidFill>
                <a:latin typeface="Calibri" panose="020F0502020204030204" pitchFamily="34" charset="0"/>
              </a:rPr>
              <a:t>Reinhart CF.</a:t>
            </a:r>
            <a:r>
              <a:rPr lang="el-GR" sz="1800" i="1" dirty="0">
                <a:solidFill>
                  <a:schemeClr val="tx2"/>
                </a:solidFill>
                <a:latin typeface="Calibri" panose="020F0502020204030204" pitchFamily="34" charset="0"/>
              </a:rPr>
              <a:t> (2004)</a:t>
            </a:r>
            <a:r>
              <a:rPr lang="en-US" sz="1800" dirty="0">
                <a:solidFill>
                  <a:schemeClr val="tx2"/>
                </a:solidFill>
                <a:latin typeface="Calibri" panose="020F0502020204030204" pitchFamily="34" charset="0"/>
              </a:rPr>
              <a:t>]</a:t>
            </a:r>
            <a:r>
              <a:rPr lang="el-GR" sz="1800" dirty="0"/>
              <a:t>,</a:t>
            </a:r>
          </a:p>
          <a:p>
            <a:pPr marL="0" indent="0">
              <a:buNone/>
            </a:pPr>
            <a:r>
              <a:rPr lang="el-GR" sz="1800" dirty="0"/>
              <a:t>Διακριτού Γεγονότος </a:t>
            </a:r>
            <a:r>
              <a:rPr lang="en-US" sz="1800" dirty="0">
                <a:latin typeface="Calibri" panose="020F0502020204030204" pitchFamily="34" charset="0"/>
              </a:rPr>
              <a:t>Markov</a:t>
            </a:r>
            <a:r>
              <a:rPr lang="en-US" sz="1800" dirty="0"/>
              <a:t>,</a:t>
            </a:r>
            <a:r>
              <a:rPr lang="el-GR" sz="1800" dirty="0"/>
              <a:t> </a:t>
            </a:r>
            <a:r>
              <a:rPr lang="en-US" sz="1800" dirty="0">
                <a:solidFill>
                  <a:schemeClr val="tx2"/>
                </a:solidFill>
              </a:rPr>
              <a:t>[</a:t>
            </a:r>
            <a:r>
              <a:rPr lang="en-US" sz="1800" i="1" dirty="0" err="1">
                <a:solidFill>
                  <a:schemeClr val="tx2"/>
                </a:solidFill>
                <a:latin typeface="Calibri" panose="020F0502020204030204" pitchFamily="34" charset="0"/>
              </a:rPr>
              <a:t>Herkel</a:t>
            </a:r>
            <a:r>
              <a:rPr lang="en-US" sz="1800" i="1" dirty="0">
                <a:solidFill>
                  <a:schemeClr val="tx2"/>
                </a:solidFill>
                <a:latin typeface="Calibri" panose="020F0502020204030204" pitchFamily="34" charset="0"/>
              </a:rPr>
              <a:t> S et. al </a:t>
            </a:r>
            <a:r>
              <a:rPr lang="el-GR" sz="1800" i="1" dirty="0">
                <a:solidFill>
                  <a:schemeClr val="tx2"/>
                </a:solidFill>
                <a:latin typeface="Calibri" panose="020F0502020204030204" pitchFamily="34" charset="0"/>
              </a:rPr>
              <a:t>(2008),</a:t>
            </a:r>
            <a:r>
              <a:rPr lang="fr-FR" sz="1800" i="1" dirty="0">
                <a:solidFill>
                  <a:schemeClr val="tx2"/>
                </a:solidFill>
                <a:latin typeface="Calibri" panose="020F0502020204030204" pitchFamily="34" charset="0"/>
              </a:rPr>
              <a:t> </a:t>
            </a:r>
            <a:r>
              <a:rPr lang="fr-FR" sz="1800" i="1" dirty="0" err="1">
                <a:solidFill>
                  <a:schemeClr val="tx2"/>
                </a:solidFill>
                <a:latin typeface="Calibri" panose="020F0502020204030204" pitchFamily="34" charset="0"/>
              </a:rPr>
              <a:t>Rijal</a:t>
            </a:r>
            <a:r>
              <a:rPr lang="fr-FR" sz="1800" i="1" dirty="0">
                <a:solidFill>
                  <a:schemeClr val="tx2"/>
                </a:solidFill>
                <a:latin typeface="Calibri" panose="020F0502020204030204" pitchFamily="34" charset="0"/>
              </a:rPr>
              <a:t> HB et al, </a:t>
            </a:r>
            <a:r>
              <a:rPr lang="fr-FR" sz="1800" i="1" dirty="0" err="1">
                <a:solidFill>
                  <a:schemeClr val="tx2"/>
                </a:solidFill>
                <a:latin typeface="Calibri" panose="020F0502020204030204" pitchFamily="34" charset="0"/>
              </a:rPr>
              <a:t>Tuohy</a:t>
            </a:r>
            <a:r>
              <a:rPr lang="fr-FR" sz="1800" i="1" dirty="0">
                <a:solidFill>
                  <a:schemeClr val="tx2"/>
                </a:solidFill>
                <a:latin typeface="Calibri" panose="020F0502020204030204" pitchFamily="34" charset="0"/>
              </a:rPr>
              <a:t> P et al</a:t>
            </a:r>
            <a:r>
              <a:rPr lang="el-GR" sz="1800" i="1" dirty="0">
                <a:solidFill>
                  <a:schemeClr val="tx2"/>
                </a:solidFill>
                <a:latin typeface="Calibri" panose="020F0502020204030204" pitchFamily="34" charset="0"/>
              </a:rPr>
              <a:t> (2008), </a:t>
            </a:r>
            <a:r>
              <a:rPr lang="en-US" sz="1800" i="1" dirty="0">
                <a:solidFill>
                  <a:schemeClr val="tx2"/>
                </a:solidFill>
                <a:latin typeface="Calibri" panose="020F0502020204030204" pitchFamily="34" charset="0"/>
              </a:rPr>
              <a:t>Yun GY et al. </a:t>
            </a:r>
            <a:r>
              <a:rPr lang="el-GR" sz="1800" i="1" dirty="0">
                <a:solidFill>
                  <a:schemeClr val="tx2"/>
                </a:solidFill>
                <a:latin typeface="Calibri" panose="020F0502020204030204" pitchFamily="34" charset="0"/>
              </a:rPr>
              <a:t>(2008)</a:t>
            </a:r>
            <a:r>
              <a:rPr lang="en-US" sz="1800" dirty="0">
                <a:solidFill>
                  <a:schemeClr val="tx2"/>
                </a:solidFill>
              </a:rPr>
              <a:t>]</a:t>
            </a:r>
            <a:endParaRPr lang="el-GR" sz="1800" dirty="0">
              <a:solidFill>
                <a:schemeClr val="tx2"/>
              </a:solidFill>
            </a:endParaRPr>
          </a:p>
          <a:p>
            <a:pPr marL="0" indent="0">
              <a:buNone/>
            </a:pPr>
            <a:r>
              <a:rPr lang="en-US" sz="1800" dirty="0" err="1">
                <a:latin typeface="Calibri" panose="020F0502020204030204" pitchFamily="34" charset="0"/>
              </a:rPr>
              <a:t>Bernouli</a:t>
            </a:r>
            <a:r>
              <a:rPr lang="en-US" sz="1800" dirty="0"/>
              <a:t>,</a:t>
            </a:r>
            <a:r>
              <a:rPr lang="el-GR" sz="1800" dirty="0"/>
              <a:t> </a:t>
            </a:r>
            <a:r>
              <a:rPr lang="en-US" sz="1800" dirty="0">
                <a:solidFill>
                  <a:schemeClr val="tx2"/>
                </a:solidFill>
              </a:rPr>
              <a:t>[</a:t>
            </a:r>
            <a:r>
              <a:rPr lang="en-US" sz="1800" i="1" dirty="0">
                <a:solidFill>
                  <a:schemeClr val="tx2"/>
                </a:solidFill>
                <a:latin typeface="Calibri" panose="020F0502020204030204" pitchFamily="34" charset="0"/>
              </a:rPr>
              <a:t>F. </a:t>
            </a:r>
            <a:r>
              <a:rPr lang="en-US" sz="1800" i="1" dirty="0" err="1">
                <a:solidFill>
                  <a:schemeClr val="tx2"/>
                </a:solidFill>
                <a:latin typeface="Calibri" panose="020F0502020204030204" pitchFamily="34" charset="0"/>
              </a:rPr>
              <a:t>Haldi</a:t>
            </a:r>
            <a:r>
              <a:rPr lang="en-US" sz="1800" i="1" dirty="0">
                <a:solidFill>
                  <a:schemeClr val="tx2"/>
                </a:solidFill>
                <a:latin typeface="Calibri" panose="020F0502020204030204" pitchFamily="34" charset="0"/>
              </a:rPr>
              <a:t>, D. Robinson</a:t>
            </a:r>
            <a:r>
              <a:rPr lang="el-GR" sz="1800" i="1" dirty="0">
                <a:solidFill>
                  <a:schemeClr val="tx2"/>
                </a:solidFill>
                <a:latin typeface="Calibri" panose="020F0502020204030204" pitchFamily="34" charset="0"/>
              </a:rPr>
              <a:t> (2010)</a:t>
            </a:r>
            <a:r>
              <a:rPr lang="en-US" sz="1800" dirty="0">
                <a:solidFill>
                  <a:schemeClr val="tx2"/>
                </a:solidFill>
              </a:rPr>
              <a:t>]</a:t>
            </a:r>
            <a:endParaRPr lang="el-GR" sz="1800" dirty="0">
              <a:solidFill>
                <a:schemeClr val="tx2"/>
              </a:solidFill>
            </a:endParaRPr>
          </a:p>
          <a:p>
            <a:pPr marL="0" indent="0">
              <a:buNone/>
            </a:pPr>
            <a:r>
              <a:rPr lang="el-GR" sz="1800" dirty="0" err="1"/>
              <a:t>Μπαεσιανά</a:t>
            </a:r>
            <a:r>
              <a:rPr lang="el-GR" sz="1800" dirty="0"/>
              <a:t>, </a:t>
            </a:r>
            <a:r>
              <a:rPr lang="en-US" sz="1800" dirty="0">
                <a:solidFill>
                  <a:schemeClr val="tx2"/>
                </a:solidFill>
              </a:rPr>
              <a:t>[</a:t>
            </a:r>
            <a:r>
              <a:rPr lang="en-US" sz="1800" i="1" dirty="0" err="1">
                <a:solidFill>
                  <a:schemeClr val="tx2"/>
                </a:solidFill>
                <a:latin typeface="Calibri" panose="020F0502020204030204" pitchFamily="34" charset="0"/>
              </a:rPr>
              <a:t>Lindelöf</a:t>
            </a:r>
            <a:r>
              <a:rPr lang="en-US" sz="1800" i="1" dirty="0">
                <a:solidFill>
                  <a:schemeClr val="tx2"/>
                </a:solidFill>
                <a:latin typeface="Calibri" panose="020F0502020204030204" pitchFamily="34" charset="0"/>
              </a:rPr>
              <a:t> D. (2008)</a:t>
            </a:r>
            <a:r>
              <a:rPr lang="el-GR" sz="1800" i="1" dirty="0">
                <a:solidFill>
                  <a:schemeClr val="tx2"/>
                </a:solidFill>
                <a:latin typeface="Calibri" panose="020F0502020204030204" pitchFamily="34" charset="0"/>
              </a:rPr>
              <a:t>, </a:t>
            </a:r>
            <a:r>
              <a:rPr lang="en-US" sz="1800" i="1" dirty="0" err="1">
                <a:solidFill>
                  <a:schemeClr val="tx2"/>
                </a:solidFill>
                <a:latin typeface="Calibri" panose="020F0502020204030204" pitchFamily="34" charset="0"/>
              </a:rPr>
              <a:t>Sadeghi</a:t>
            </a:r>
            <a:r>
              <a:rPr lang="en-US" sz="1800" i="1" dirty="0">
                <a:solidFill>
                  <a:schemeClr val="tx2"/>
                </a:solidFill>
                <a:latin typeface="Calibri" panose="020F0502020204030204" pitchFamily="34" charset="0"/>
              </a:rPr>
              <a:t> S.A. et al, (2016)</a:t>
            </a:r>
            <a:r>
              <a:rPr lang="en-US" sz="1800" dirty="0">
                <a:solidFill>
                  <a:schemeClr val="tx2"/>
                </a:solidFill>
              </a:rPr>
              <a:t>]</a:t>
            </a:r>
          </a:p>
        </p:txBody>
      </p:sp>
      <p:sp>
        <p:nvSpPr>
          <p:cNvPr id="8" name="Rectangle 15"/>
          <p:cNvSpPr/>
          <p:nvPr/>
        </p:nvSpPr>
        <p:spPr>
          <a:xfrm>
            <a:off x="838200" y="5943600"/>
            <a:ext cx="7251700" cy="460073"/>
          </a:xfrm>
          <a:prstGeom prst="rect">
            <a:avLst/>
          </a:prstGeom>
          <a:solidFill>
            <a:schemeClr val="accent1">
              <a:lumMod val="60000"/>
              <a:lumOff val="40000"/>
              <a:alpha val="40000"/>
            </a:schemeClr>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l-GR" sz="2000" dirty="0">
                <a:solidFill>
                  <a:schemeClr val="tx1"/>
                </a:solidFill>
              </a:rPr>
              <a:t>Αμφιβολία εφαρμογής </a:t>
            </a:r>
            <a:r>
              <a:rPr lang="en-US" sz="2000" dirty="0">
                <a:solidFill>
                  <a:schemeClr val="tx2"/>
                </a:solidFill>
                <a:latin typeface="Calibri" panose="020F0502020204030204" pitchFamily="34" charset="0"/>
              </a:rPr>
              <a:t>[</a:t>
            </a:r>
            <a:r>
              <a:rPr lang="en-US" sz="2000" i="1" dirty="0" err="1">
                <a:solidFill>
                  <a:schemeClr val="tx2"/>
                </a:solidFill>
                <a:latin typeface="Calibri" panose="020F0502020204030204" pitchFamily="34" charset="0"/>
              </a:rPr>
              <a:t>D'Oca</a:t>
            </a:r>
            <a:r>
              <a:rPr lang="en-US" sz="2000" i="1" dirty="0">
                <a:solidFill>
                  <a:schemeClr val="tx2"/>
                </a:solidFill>
                <a:latin typeface="Calibri" panose="020F0502020204030204" pitchFamily="34" charset="0"/>
              </a:rPr>
              <a:t>, S.</a:t>
            </a:r>
            <a:r>
              <a:rPr lang="el-GR" sz="2000" i="1" dirty="0">
                <a:solidFill>
                  <a:schemeClr val="tx2"/>
                </a:solidFill>
                <a:latin typeface="Calibri" panose="020F0502020204030204" pitchFamily="34" charset="0"/>
              </a:rPr>
              <a:t> </a:t>
            </a:r>
            <a:r>
              <a:rPr lang="en-US" sz="2000" i="1" dirty="0">
                <a:solidFill>
                  <a:schemeClr val="tx2"/>
                </a:solidFill>
                <a:latin typeface="Calibri" panose="020F0502020204030204" pitchFamily="34" charset="0"/>
              </a:rPr>
              <a:t>et.al, (2019)</a:t>
            </a:r>
            <a:r>
              <a:rPr lang="en-US" sz="2000" dirty="0">
                <a:solidFill>
                  <a:schemeClr val="tx2"/>
                </a:solidFill>
                <a:latin typeface="Calibri" panose="020F0502020204030204" pitchFamily="34" charset="0"/>
              </a:rPr>
              <a:t>]</a:t>
            </a:r>
          </a:p>
        </p:txBody>
      </p:sp>
    </p:spTree>
    <p:extLst>
      <p:ext uri="{BB962C8B-B14F-4D97-AF65-F5344CB8AC3E}">
        <p14:creationId xmlns:p14="http://schemas.microsoft.com/office/powerpoint/2010/main" val="40866662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343400" y="1371600"/>
            <a:ext cx="3925800" cy="2123658"/>
          </a:xfrm>
          <a:prstGeom prst="rect">
            <a:avLst/>
          </a:prstGeom>
          <a:noFill/>
        </p:spPr>
        <p:txBody>
          <a:bodyPr wrap="square" rtlCol="0">
            <a:spAutoFit/>
          </a:bodyPr>
          <a:lstStyle/>
          <a:p>
            <a:pPr algn="ctr"/>
            <a:r>
              <a:rPr lang="el-GR" sz="4400" dirty="0">
                <a:latin typeface="+mn-lt"/>
                <a:cs typeface="MV Boli" panose="02000500030200090000" pitchFamily="2" charset="0"/>
              </a:rPr>
              <a:t>Ευχαριστώ για την προσοχή σας!</a:t>
            </a:r>
          </a:p>
        </p:txBody>
      </p:sp>
      <p:sp>
        <p:nvSpPr>
          <p:cNvPr id="6" name="TextBox 5"/>
          <p:cNvSpPr txBox="1"/>
          <p:nvPr/>
        </p:nvSpPr>
        <p:spPr>
          <a:xfrm>
            <a:off x="5334000" y="4343400"/>
            <a:ext cx="3200400" cy="523220"/>
          </a:xfrm>
          <a:prstGeom prst="rect">
            <a:avLst/>
          </a:prstGeom>
          <a:noFill/>
        </p:spPr>
        <p:txBody>
          <a:bodyPr wrap="square" rtlCol="0">
            <a:spAutoFit/>
          </a:bodyPr>
          <a:lstStyle/>
          <a:p>
            <a:r>
              <a:rPr lang="en-US" sz="2800" dirty="0">
                <a:latin typeface="+mn-lt"/>
              </a:rPr>
              <a:t>vkatsano@auth.gr</a:t>
            </a:r>
            <a:endParaRPr lang="el-GR" sz="2800" dirty="0">
              <a:latin typeface="+mn-lt"/>
            </a:endParaRPr>
          </a:p>
        </p:txBody>
      </p:sp>
      <p:sp>
        <p:nvSpPr>
          <p:cNvPr id="7" name="TextBox 6"/>
          <p:cNvSpPr txBox="1"/>
          <p:nvPr/>
        </p:nvSpPr>
        <p:spPr>
          <a:xfrm>
            <a:off x="2438400" y="6096000"/>
            <a:ext cx="6705600" cy="646331"/>
          </a:xfrm>
          <a:prstGeom prst="rect">
            <a:avLst/>
          </a:prstGeom>
          <a:noFill/>
        </p:spPr>
        <p:txBody>
          <a:bodyPr wrap="square" rtlCol="0">
            <a:spAutoFit/>
          </a:bodyPr>
          <a:lstStyle/>
          <a:p>
            <a:pPr algn="r"/>
            <a:r>
              <a:rPr lang="el-GR" dirty="0">
                <a:latin typeface="+mj-lt"/>
              </a:rPr>
              <a:t>Διδακτορική Διατριβή</a:t>
            </a:r>
          </a:p>
          <a:p>
            <a:pPr algn="r"/>
            <a:r>
              <a:rPr lang="el-GR" dirty="0">
                <a:latin typeface="+mj-lt"/>
              </a:rPr>
              <a:t>Βαρβάρα Ν. Κατσανού</a:t>
            </a:r>
          </a:p>
        </p:txBody>
      </p:sp>
      <p:pic>
        <p:nvPicPr>
          <p:cNvPr id="8" name="Picture 7" descr="close-enough-comic-window-blinds.png"/>
          <p:cNvPicPr>
            <a:picLocks noChangeAspect="1"/>
          </p:cNvPicPr>
          <p:nvPr/>
        </p:nvPicPr>
        <p:blipFill>
          <a:blip r:embed="rId3" cstate="print"/>
          <a:stretch>
            <a:fillRect/>
          </a:stretch>
        </p:blipFill>
        <p:spPr>
          <a:xfrm>
            <a:off x="609600" y="1143000"/>
            <a:ext cx="3550384" cy="3933825"/>
          </a:xfrm>
          <a:prstGeom prst="rect">
            <a:avLst/>
          </a:prstGeom>
        </p:spPr>
      </p:pic>
    </p:spTree>
    <p:extLst>
      <p:ext uri="{BB962C8B-B14F-4D97-AF65-F5344CB8AC3E}">
        <p14:creationId xmlns:p14="http://schemas.microsoft.com/office/powerpoint/2010/main" val="10629422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Συμβολή της διατριβής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61</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4" name="Rectangle 3"/>
          <p:cNvSpPr/>
          <p:nvPr/>
        </p:nvSpPr>
        <p:spPr>
          <a:xfrm>
            <a:off x="342900" y="1730081"/>
            <a:ext cx="8572500" cy="2554545"/>
          </a:xfrm>
          <a:prstGeom prst="rect">
            <a:avLst/>
          </a:prstGeom>
        </p:spPr>
        <p:txBody>
          <a:bodyPr wrap="square">
            <a:spAutoFit/>
          </a:bodyPr>
          <a:lstStyle/>
          <a:p>
            <a:r>
              <a:rPr lang="el-GR" sz="2000" u="sng" dirty="0">
                <a:latin typeface="+mn-lt"/>
              </a:rPr>
              <a:t>Μεθοδολογία για την δημιουργία καμπυλών συμπεριφοράς ανά χρήστη</a:t>
            </a:r>
          </a:p>
          <a:p>
            <a:pPr marL="285750" indent="-285750">
              <a:buFont typeface="Arial" panose="020B0604020202020204" pitchFamily="34" charset="0"/>
              <a:buChar char="•"/>
            </a:pPr>
            <a:r>
              <a:rPr lang="el-GR" sz="2000" dirty="0">
                <a:latin typeface="+mn-lt"/>
              </a:rPr>
              <a:t>Οι πιθανοτικές καμπύλες προκύπτουν από τα δεδομένα φωτεινότητας πριν από τις </a:t>
            </a:r>
            <a:r>
              <a:rPr lang="el-GR" sz="2000" dirty="0">
                <a:solidFill>
                  <a:schemeClr val="accent2"/>
                </a:solidFill>
                <a:latin typeface="+mn-lt"/>
              </a:rPr>
              <a:t>ενδιάμεσες δράσεις</a:t>
            </a:r>
            <a:r>
              <a:rPr lang="el-GR" sz="2000" dirty="0">
                <a:latin typeface="+mn-lt"/>
              </a:rPr>
              <a:t> των χρηστών</a:t>
            </a:r>
          </a:p>
          <a:p>
            <a:pPr marL="285750" indent="-285750">
              <a:buFont typeface="Arial" panose="020B0604020202020204" pitchFamily="34" charset="0"/>
              <a:buChar char="•"/>
            </a:pPr>
            <a:r>
              <a:rPr lang="el-GR" sz="2000" dirty="0">
                <a:latin typeface="+mn-lt"/>
              </a:rPr>
              <a:t>Εισάγονται οι έννοιες της </a:t>
            </a:r>
            <a:r>
              <a:rPr lang="el-GR" sz="2000" dirty="0">
                <a:solidFill>
                  <a:schemeClr val="accent2"/>
                </a:solidFill>
                <a:latin typeface="+mn-lt"/>
              </a:rPr>
              <a:t>Καθυστέρησης Δράσης </a:t>
            </a:r>
            <a:r>
              <a:rPr lang="el-GR" sz="2000" dirty="0">
                <a:latin typeface="+mn-lt"/>
              </a:rPr>
              <a:t>και της </a:t>
            </a:r>
            <a:r>
              <a:rPr lang="el-GR" sz="2000" dirty="0">
                <a:solidFill>
                  <a:schemeClr val="accent2"/>
                </a:solidFill>
                <a:latin typeface="+mn-lt"/>
              </a:rPr>
              <a:t>Σωρευτικής Έκθεσης</a:t>
            </a:r>
          </a:p>
          <a:p>
            <a:pPr marL="285750" indent="-285750">
              <a:buFont typeface="Arial" panose="020B0604020202020204" pitchFamily="34" charset="0"/>
              <a:buChar char="•"/>
            </a:pPr>
            <a:r>
              <a:rPr lang="el-GR" sz="2000" dirty="0">
                <a:latin typeface="+mn-lt"/>
              </a:rPr>
              <a:t>Βάσει αυτών αντιστοιχίζονται οι μετρήσεις φωτεινότητας σε συνθήκες άνεσης και όχλησης</a:t>
            </a:r>
          </a:p>
          <a:p>
            <a:pPr marL="285750" indent="-285750">
              <a:buFont typeface="Arial" panose="020B0604020202020204" pitchFamily="34" charset="0"/>
              <a:buChar char="•"/>
            </a:pPr>
            <a:r>
              <a:rPr lang="el-GR" sz="2000" dirty="0">
                <a:latin typeface="+mn-lt"/>
              </a:rPr>
              <a:t>Μοντελοποίηση της συνέπειας των δράσεων των χρηστών και της ανοχής τους σε διαφορετικά επίπεδα φωτεινότητας</a:t>
            </a:r>
            <a:endParaRPr lang="el-GR" u="sng" dirty="0">
              <a:latin typeface="+mn-lt"/>
            </a:endParaRPr>
          </a:p>
        </p:txBody>
      </p:sp>
      <p:pic>
        <p:nvPicPr>
          <p:cNvPr id="13" name="Picture 10"/>
          <p:cNvPicPr/>
          <p:nvPr/>
        </p:nvPicPr>
        <p:blipFill>
          <a:blip r:embed="rId3" cstate="print">
            <a:extLst>
              <a:ext uri="{28A0092B-C50C-407E-A947-70E740481C1C}">
                <a14:useLocalDpi xmlns:a14="http://schemas.microsoft.com/office/drawing/2010/main" val="0"/>
              </a:ext>
            </a:extLst>
          </a:blip>
          <a:stretch>
            <a:fillRect/>
          </a:stretch>
        </p:blipFill>
        <p:spPr>
          <a:xfrm>
            <a:off x="1339846" y="4336556"/>
            <a:ext cx="2393953" cy="2369043"/>
          </a:xfrm>
          <a:prstGeom prst="rect">
            <a:avLst/>
          </a:prstGeom>
        </p:spPr>
      </p:pic>
      <p:pic>
        <p:nvPicPr>
          <p:cNvPr id="14" name="Picture 11"/>
          <p:cNvPicPr/>
          <p:nvPr/>
        </p:nvPicPr>
        <p:blipFill>
          <a:blip r:embed="rId4" cstate="print">
            <a:extLst>
              <a:ext uri="{28A0092B-C50C-407E-A947-70E740481C1C}">
                <a14:useLocalDpi xmlns:a14="http://schemas.microsoft.com/office/drawing/2010/main" val="0"/>
              </a:ext>
            </a:extLst>
          </a:blip>
          <a:stretch>
            <a:fillRect/>
          </a:stretch>
        </p:blipFill>
        <p:spPr>
          <a:xfrm>
            <a:off x="5334000" y="4284626"/>
            <a:ext cx="2686050" cy="2313662"/>
          </a:xfrm>
          <a:prstGeom prst="rect">
            <a:avLst/>
          </a:prstGeom>
        </p:spPr>
      </p:pic>
    </p:spTree>
    <p:extLst>
      <p:ext uri="{BB962C8B-B14F-4D97-AF65-F5344CB8AC3E}">
        <p14:creationId xmlns:p14="http://schemas.microsoft.com/office/powerpoint/2010/main" val="3767469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Συμβολή της διατριβής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62</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4" name="Rectangle 3"/>
          <p:cNvSpPr/>
          <p:nvPr/>
        </p:nvSpPr>
        <p:spPr>
          <a:xfrm>
            <a:off x="342900" y="1730081"/>
            <a:ext cx="8572500" cy="5016758"/>
          </a:xfrm>
          <a:prstGeom prst="rect">
            <a:avLst/>
          </a:prstGeom>
        </p:spPr>
        <p:txBody>
          <a:bodyPr wrap="square">
            <a:spAutoFit/>
          </a:bodyPr>
          <a:lstStyle/>
          <a:p>
            <a:r>
              <a:rPr lang="el-GR" sz="2000" u="sng" dirty="0">
                <a:latin typeface="+mn-lt"/>
              </a:rPr>
              <a:t>Ανάπτυξη δύο μοντέλων με χρήση ΤΝΔ για την πρόβλεψη της εσωτερικής φωτεινότητας και των αντίστοιχων πιθανοτήτων δράσης του κάθε χρήστη</a:t>
            </a:r>
          </a:p>
          <a:p>
            <a:pPr marL="285750" indent="-285750">
              <a:buFont typeface="Arial" panose="020B0604020202020204" pitchFamily="34" charset="0"/>
              <a:buChar char="•"/>
            </a:pPr>
            <a:r>
              <a:rPr lang="el-GR" sz="2000" dirty="0">
                <a:latin typeface="+mn-lt"/>
              </a:rPr>
              <a:t>Αφορά την πρόβλεψη εσωτερικής φωτεινότητας με κλειστές και ανοικτές περσίδες</a:t>
            </a:r>
          </a:p>
          <a:p>
            <a:pPr marL="285750" indent="-285750">
              <a:buFont typeface="Arial" panose="020B0604020202020204" pitchFamily="34" charset="0"/>
              <a:buChar char="•"/>
            </a:pPr>
            <a:r>
              <a:rPr lang="el-GR" sz="2000" dirty="0" err="1">
                <a:latin typeface="+mn-lt"/>
              </a:rPr>
              <a:t>Πολυπαραγοντική</a:t>
            </a:r>
            <a:r>
              <a:rPr lang="el-GR" sz="2000" dirty="0">
                <a:latin typeface="+mn-lt"/>
              </a:rPr>
              <a:t> ωριαία πρόβλεψη των πιθανοτήτων δράσης για κάθε ώρα και ημέρα του έτους ανάλογα με την κατάσταση του ουρανού, την τοποθεσία, τον προσανατολισμό του γραφείου και την απόσταση της θέσης εργασίας από τα παράθυρα</a:t>
            </a:r>
          </a:p>
          <a:p>
            <a:pPr marL="285750" indent="-285750">
              <a:buFont typeface="Arial" panose="020B0604020202020204" pitchFamily="34" charset="0"/>
              <a:buChar char="•"/>
            </a:pPr>
            <a:r>
              <a:rPr lang="el-GR" sz="2000" dirty="0">
                <a:latin typeface="+mn-lt"/>
              </a:rPr>
              <a:t>Γενικευμένα μοντέλα</a:t>
            </a:r>
          </a:p>
          <a:p>
            <a:pPr marL="285750" indent="-285750">
              <a:buFont typeface="Arial" panose="020B0604020202020204" pitchFamily="34" charset="0"/>
              <a:buChar char="•"/>
            </a:pPr>
            <a:r>
              <a:rPr lang="el-GR" sz="2000" dirty="0">
                <a:latin typeface="+mn-lt"/>
              </a:rPr>
              <a:t>Αξιόπιστα εργαλεία εκτίμησης σε πραγματικό χρόνο της προσωποποιημένης χρήσης φωτισμού</a:t>
            </a:r>
          </a:p>
          <a:p>
            <a:pPr marL="285750" indent="-285750">
              <a:buFont typeface="Arial" panose="020B0604020202020204" pitchFamily="34" charset="0"/>
              <a:buChar char="•"/>
            </a:pPr>
            <a:endParaRPr lang="el-GR" sz="2000" dirty="0">
              <a:latin typeface="+mn-lt"/>
            </a:endParaRPr>
          </a:p>
          <a:p>
            <a:r>
              <a:rPr lang="el-GR" sz="2000" u="sng" dirty="0">
                <a:latin typeface="+mn-lt"/>
              </a:rPr>
              <a:t>Διερεύνηση του τρόπου με τον οποίο οι δράσεις του κάθε χρήστη σε συνδυασμό με τον προσανατολισμό του γραφείου του και την εποχή του έτους συνδέονται με την συνολική ετήσια κατανάλωση ενέργειας για φωτισμό. </a:t>
            </a:r>
          </a:p>
          <a:p>
            <a:pPr marL="285750" indent="-285750">
              <a:buFont typeface="Arial" panose="020B0604020202020204" pitchFamily="34" charset="0"/>
              <a:buChar char="•"/>
            </a:pPr>
            <a:r>
              <a:rPr lang="el-GR" sz="2000" dirty="0">
                <a:latin typeface="+mn-lt"/>
              </a:rPr>
              <a:t>Ετήσια προσομοίωση</a:t>
            </a:r>
            <a:endParaRPr lang="el-GR" u="sng" dirty="0">
              <a:latin typeface="+mn-lt"/>
            </a:endParaRPr>
          </a:p>
        </p:txBody>
      </p:sp>
    </p:spTree>
    <p:extLst>
      <p:ext uri="{BB962C8B-B14F-4D97-AF65-F5344CB8AC3E}">
        <p14:creationId xmlns:p14="http://schemas.microsoft.com/office/powerpoint/2010/main" val="171564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228600" y="399600"/>
            <a:ext cx="84582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latin typeface="Calibri" panose="020F0502020204030204" pitchFamily="34" charset="0"/>
              </a:rPr>
              <a:t>Συμβολή της διατριβής</a:t>
            </a:r>
            <a:endParaRPr lang="en-US" sz="3200" b="1" dirty="0">
              <a:solidFill>
                <a:schemeClr val="tx2"/>
              </a:solidFill>
              <a:latin typeface="Calibri" panose="020F0502020204030204" pitchFamily="34" charset="0"/>
            </a:endParaRPr>
          </a:p>
        </p:txBody>
      </p:sp>
      <p:sp>
        <p:nvSpPr>
          <p:cNvPr id="10" name="Rectangle 11"/>
          <p:cNvSpPr>
            <a:spLocks noChangeArrowheads="1"/>
          </p:cNvSpPr>
          <p:nvPr/>
        </p:nvSpPr>
        <p:spPr bwMode="auto">
          <a:xfrm>
            <a:off x="0" y="552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63</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9" name="Rectangle 6"/>
          <p:cNvSpPr>
            <a:spLocks noChangeArrowheads="1"/>
          </p:cNvSpPr>
          <p:nvPr/>
        </p:nvSpPr>
        <p:spPr bwMode="auto">
          <a:xfrm>
            <a:off x="3549647" y="5649829"/>
            <a:ext cx="6224793" cy="5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4" name="Rectangle 3"/>
          <p:cNvSpPr/>
          <p:nvPr/>
        </p:nvSpPr>
        <p:spPr>
          <a:xfrm>
            <a:off x="342900" y="1730081"/>
            <a:ext cx="8572500" cy="4678204"/>
          </a:xfrm>
          <a:prstGeom prst="rect">
            <a:avLst/>
          </a:prstGeom>
        </p:spPr>
        <p:txBody>
          <a:bodyPr wrap="square">
            <a:spAutoFit/>
          </a:bodyPr>
          <a:lstStyle/>
          <a:p>
            <a:r>
              <a:rPr lang="el-GR" sz="2000" u="sng" dirty="0">
                <a:latin typeface="+mn-lt"/>
              </a:rPr>
              <a:t>Ανάπτυξη μοντέλου με χρήση ασαφούς λογικής για την πρόβλεψη της βέλτιστης για τον κάθε χρήστη εσωτερικής φωτεινότητας</a:t>
            </a:r>
          </a:p>
          <a:p>
            <a:pPr marL="285750" indent="-285750">
              <a:buFont typeface="Arial" panose="020B0604020202020204" pitchFamily="34" charset="0"/>
              <a:buChar char="•"/>
            </a:pPr>
            <a:r>
              <a:rPr lang="el-GR" sz="2000" dirty="0">
                <a:latin typeface="+mn-lt"/>
              </a:rPr>
              <a:t>Πρόβλεψη ανάλογα με τις εξωτερικές συνθήκες, την ώρα της ημέρας και της εποχής του έτους</a:t>
            </a:r>
          </a:p>
          <a:p>
            <a:pPr marL="285750" indent="-285750">
              <a:buFont typeface="Arial" panose="020B0604020202020204" pitchFamily="34" charset="0"/>
              <a:buChar char="•"/>
            </a:pPr>
            <a:r>
              <a:rPr lang="el-GR" sz="2000" dirty="0">
                <a:latin typeface="+mn-lt"/>
              </a:rPr>
              <a:t>Δημιουργία ημερήσιων καμπυλών φωτεινότητας που ακολουθούν το φυσικό φωτισμό (όχι σταθερό επίπεδο φωτισμού)</a:t>
            </a:r>
          </a:p>
          <a:p>
            <a:pPr marL="285750" indent="-285750">
              <a:buFont typeface="Arial" panose="020B0604020202020204" pitchFamily="34" charset="0"/>
              <a:buChar char="•"/>
            </a:pPr>
            <a:r>
              <a:rPr lang="el-GR" sz="2000" dirty="0">
                <a:latin typeface="+mn-lt"/>
              </a:rPr>
              <a:t>Εργαλείο εκτίμησης σε πραγματικό χρόνο της φωτεινότητας που πρέπει να επιτυγχάνει ένα έξυπνο σύστημα διαχείρισης φωτισμού και περσίδων ώστε να τυγχάνει της αποδοχής του χρήστη</a:t>
            </a:r>
          </a:p>
          <a:p>
            <a:pPr marL="285750" indent="-285750">
              <a:buFont typeface="Arial" panose="020B0604020202020204" pitchFamily="34" charset="0"/>
              <a:buChar char="•"/>
            </a:pPr>
            <a:endParaRPr lang="el-GR" sz="2000" dirty="0">
              <a:latin typeface="+mn-lt"/>
            </a:endParaRPr>
          </a:p>
          <a:p>
            <a:r>
              <a:rPr lang="el-GR" sz="2000" u="sng" dirty="0">
                <a:latin typeface="+mn-lt"/>
              </a:rPr>
              <a:t>Εισαγωγή νέων κριτηρίων αποτίμησης μοντέλων που συνδέονται με την πρόβλεψη συνθηκών άνεσης</a:t>
            </a:r>
          </a:p>
          <a:p>
            <a:pPr marL="285750" indent="-285750">
              <a:buFont typeface="Arial" panose="020B0604020202020204" pitchFamily="34" charset="0"/>
              <a:buChar char="•"/>
            </a:pPr>
            <a:r>
              <a:rPr lang="el-GR" sz="2000" dirty="0">
                <a:latin typeface="+mn-lt"/>
              </a:rPr>
              <a:t>Ποσοστό τιμών εντός της Ζώνης Άνεσης του κάθε χρήστη</a:t>
            </a:r>
          </a:p>
          <a:p>
            <a:pPr marL="285750" indent="-285750">
              <a:buFont typeface="Arial" panose="020B0604020202020204" pitchFamily="34" charset="0"/>
              <a:buChar char="•"/>
            </a:pPr>
            <a:r>
              <a:rPr lang="el-GR" sz="2000" dirty="0">
                <a:latin typeface="+mn-lt"/>
              </a:rPr>
              <a:t>Απόσταση τιμών πρόβλεψης από τα όρια της κάθε Ζώνης Άνεσης</a:t>
            </a:r>
          </a:p>
          <a:p>
            <a:endParaRPr lang="el-GR" u="sng" dirty="0">
              <a:latin typeface="+mn-lt"/>
            </a:endParaRPr>
          </a:p>
        </p:txBody>
      </p:sp>
    </p:spTree>
    <p:extLst>
      <p:ext uri="{BB962C8B-B14F-4D97-AF65-F5344CB8AC3E}">
        <p14:creationId xmlns:p14="http://schemas.microsoft.com/office/powerpoint/2010/main" val="413785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74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Παράγοντες που προκαλούν δράσεις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7</a:t>
            </a:fld>
            <a:endParaRPr lang="en-US" dirty="0"/>
          </a:p>
        </p:txBody>
      </p:sp>
      <p:sp>
        <p:nvSpPr>
          <p:cNvPr id="5" name="TextBox 4"/>
          <p:cNvSpPr txBox="1"/>
          <p:nvPr/>
        </p:nvSpPr>
        <p:spPr>
          <a:xfrm>
            <a:off x="539086" y="1722120"/>
            <a:ext cx="8300114" cy="1938992"/>
          </a:xfrm>
          <a:prstGeom prst="rect">
            <a:avLst/>
          </a:prstGeom>
          <a:noFill/>
        </p:spPr>
        <p:txBody>
          <a:bodyPr wrap="square" rtlCol="0">
            <a:spAutoFit/>
          </a:bodyPr>
          <a:lstStyle/>
          <a:p>
            <a:r>
              <a:rPr lang="el-GR" sz="2000" dirty="0">
                <a:latin typeface="+mn-lt"/>
              </a:rPr>
              <a:t>Οι δράσεις ενός ατόμου σε ένα χώρο γραφείου, που σχετίζονται με τη ρύθμιση του τεχνητού φωτισμού και των περσίδων, ανήκουν σε μια από τις εξής κατηγορίες</a:t>
            </a:r>
            <a:r>
              <a:rPr lang="en-US" sz="2000" dirty="0">
                <a:latin typeface="+mn-lt"/>
              </a:rPr>
              <a:t> </a:t>
            </a:r>
            <a:r>
              <a:rPr lang="en-US" sz="2000" dirty="0">
                <a:solidFill>
                  <a:schemeClr val="tx2"/>
                </a:solidFill>
                <a:latin typeface="Calibri" panose="020F0502020204030204" pitchFamily="34" charset="0"/>
              </a:rPr>
              <a:t>[</a:t>
            </a:r>
            <a:r>
              <a:rPr lang="en-US" sz="2000" i="1" dirty="0">
                <a:solidFill>
                  <a:schemeClr val="tx2"/>
                </a:solidFill>
                <a:latin typeface="Calibri" panose="020F0502020204030204" pitchFamily="34" charset="0"/>
              </a:rPr>
              <a:t>C. Peng et.al (2012)</a:t>
            </a:r>
            <a:r>
              <a:rPr lang="en-US" sz="2000" dirty="0">
                <a:solidFill>
                  <a:schemeClr val="tx2"/>
                </a:solidFill>
                <a:latin typeface="Calibri" panose="020F0502020204030204" pitchFamily="34" charset="0"/>
              </a:rPr>
              <a:t>]</a:t>
            </a:r>
            <a:r>
              <a:rPr lang="el-GR" sz="2000" dirty="0">
                <a:latin typeface="+mn-lt"/>
              </a:rPr>
              <a:t>:</a:t>
            </a:r>
          </a:p>
          <a:p>
            <a:endParaRPr lang="el-GR" sz="2000" dirty="0">
              <a:latin typeface="+mn-lt"/>
            </a:endParaRPr>
          </a:p>
          <a:p>
            <a:pPr marL="342900" indent="-342900">
              <a:buFont typeface="Arial" panose="020B0604020202020204" pitchFamily="34" charset="0"/>
              <a:buChar char="•"/>
            </a:pPr>
            <a:r>
              <a:rPr lang="el-GR" sz="2000" dirty="0">
                <a:latin typeface="+mn-lt"/>
              </a:rPr>
              <a:t>Δράσεις που σχετίζονται με μία ή περισσότερες </a:t>
            </a:r>
            <a:r>
              <a:rPr lang="el-GR" sz="2000" dirty="0">
                <a:solidFill>
                  <a:schemeClr val="accent2"/>
                </a:solidFill>
                <a:latin typeface="+mn-lt"/>
              </a:rPr>
              <a:t>περιβαλλοντικές μεταβλητές</a:t>
            </a:r>
            <a:r>
              <a:rPr lang="en-US" sz="2000" dirty="0">
                <a:latin typeface="+mn-lt"/>
              </a:rPr>
              <a:t> </a:t>
            </a:r>
            <a:r>
              <a:rPr lang="en-US" sz="2000" dirty="0">
                <a:solidFill>
                  <a:schemeClr val="tx2"/>
                </a:solidFill>
                <a:latin typeface="Calibri" panose="020F0502020204030204" pitchFamily="34" charset="0"/>
              </a:rPr>
              <a:t>[</a:t>
            </a:r>
            <a:r>
              <a:rPr lang="fr-FR" sz="2000" i="1" dirty="0" err="1">
                <a:solidFill>
                  <a:schemeClr val="tx2"/>
                </a:solidFill>
                <a:latin typeface="Calibri" panose="020F0502020204030204" pitchFamily="34" charset="0"/>
              </a:rPr>
              <a:t>Stazi</a:t>
            </a:r>
            <a:r>
              <a:rPr lang="fr-FR" sz="2000" i="1" dirty="0">
                <a:solidFill>
                  <a:schemeClr val="tx2"/>
                </a:solidFill>
                <a:latin typeface="Calibri" panose="020F0502020204030204" pitchFamily="34" charset="0"/>
              </a:rPr>
              <a:t>, F. et.al (2017)</a:t>
            </a:r>
            <a:r>
              <a:rPr lang="fr-FR" sz="2000" dirty="0">
                <a:solidFill>
                  <a:schemeClr val="tx2"/>
                </a:solidFill>
                <a:latin typeface="Calibri" panose="020F0502020204030204" pitchFamily="34" charset="0"/>
              </a:rPr>
              <a:t>]</a:t>
            </a:r>
            <a:r>
              <a:rPr lang="fr-FR" sz="2000" dirty="0"/>
              <a:t> </a:t>
            </a:r>
            <a:endParaRPr lang="el-GR" sz="2000" dirty="0">
              <a:latin typeface="+mn-lt"/>
            </a:endParaRPr>
          </a:p>
        </p:txBody>
      </p:sp>
      <p:sp>
        <p:nvSpPr>
          <p:cNvPr id="6" name="TextBox 5"/>
          <p:cNvSpPr txBox="1"/>
          <p:nvPr/>
        </p:nvSpPr>
        <p:spPr>
          <a:xfrm>
            <a:off x="762000" y="3662761"/>
            <a:ext cx="4154607" cy="1477328"/>
          </a:xfrm>
          <a:prstGeom prst="rect">
            <a:avLst/>
          </a:prstGeom>
          <a:noFill/>
        </p:spPr>
        <p:txBody>
          <a:bodyPr wrap="square" rtlCol="0">
            <a:spAutoFit/>
          </a:bodyPr>
          <a:lstStyle/>
          <a:p>
            <a:pPr marL="342900" indent="-342900">
              <a:buFont typeface="Courier New" panose="02070309020205020404" pitchFamily="49" charset="0"/>
              <a:buChar char="o"/>
            </a:pPr>
            <a:r>
              <a:rPr lang="el-GR" dirty="0">
                <a:latin typeface="+mn-lt"/>
              </a:rPr>
              <a:t>Ένταση Φωτισμού</a:t>
            </a:r>
          </a:p>
          <a:p>
            <a:pPr marL="342900" indent="-342900">
              <a:buFont typeface="Courier New" panose="02070309020205020404" pitchFamily="49" charset="0"/>
              <a:buChar char="o"/>
            </a:pPr>
            <a:r>
              <a:rPr lang="el-GR" dirty="0">
                <a:latin typeface="+mn-lt"/>
              </a:rPr>
              <a:t>Ηλιακή Ακτινοβολία</a:t>
            </a:r>
          </a:p>
          <a:p>
            <a:pPr marL="342900" indent="-342900">
              <a:buFont typeface="Courier New" panose="02070309020205020404" pitchFamily="49" charset="0"/>
              <a:buChar char="o"/>
            </a:pPr>
            <a:r>
              <a:rPr lang="el-GR" dirty="0">
                <a:latin typeface="+mn-lt"/>
              </a:rPr>
              <a:t>Θάμβωση</a:t>
            </a:r>
          </a:p>
          <a:p>
            <a:pPr marL="342900" indent="-342900">
              <a:buFont typeface="Courier New" panose="02070309020205020404" pitchFamily="49" charset="0"/>
              <a:buChar char="o"/>
            </a:pPr>
            <a:r>
              <a:rPr lang="el-GR" dirty="0">
                <a:latin typeface="+mn-lt"/>
              </a:rPr>
              <a:t>Κατάσταση ουρανού</a:t>
            </a:r>
          </a:p>
          <a:p>
            <a:pPr marL="342900" indent="-342900">
              <a:buFont typeface="Courier New" panose="02070309020205020404" pitchFamily="49" charset="0"/>
              <a:buChar char="o"/>
            </a:pPr>
            <a:r>
              <a:rPr lang="el-GR" dirty="0">
                <a:latin typeface="+mn-lt"/>
              </a:rPr>
              <a:t>Εσωτερική/ Εξωτερική Θερμοκρασία</a:t>
            </a:r>
          </a:p>
        </p:txBody>
      </p:sp>
      <p:sp>
        <p:nvSpPr>
          <p:cNvPr id="7" name="TextBox 6"/>
          <p:cNvSpPr txBox="1"/>
          <p:nvPr/>
        </p:nvSpPr>
        <p:spPr>
          <a:xfrm>
            <a:off x="5029200" y="3657600"/>
            <a:ext cx="3468807" cy="1477328"/>
          </a:xfrm>
          <a:prstGeom prst="rect">
            <a:avLst/>
          </a:prstGeom>
          <a:noFill/>
        </p:spPr>
        <p:txBody>
          <a:bodyPr wrap="square" rtlCol="0">
            <a:spAutoFit/>
          </a:bodyPr>
          <a:lstStyle/>
          <a:p>
            <a:pPr marL="342900" indent="-342900">
              <a:buFont typeface="Courier New" panose="02070309020205020404" pitchFamily="49" charset="0"/>
              <a:buChar char="o"/>
            </a:pPr>
            <a:r>
              <a:rPr lang="el-GR" dirty="0">
                <a:latin typeface="+mn-lt"/>
              </a:rPr>
              <a:t>Προσανατολισμός γραφείου</a:t>
            </a:r>
          </a:p>
          <a:p>
            <a:pPr marL="342900" indent="-342900">
              <a:buFont typeface="Courier New" panose="02070309020205020404" pitchFamily="49" charset="0"/>
              <a:buChar char="o"/>
            </a:pPr>
            <a:r>
              <a:rPr lang="el-GR" dirty="0">
                <a:latin typeface="+mn-lt"/>
              </a:rPr>
              <a:t>Απόσταση θέσης εργασίας από το παράθυρο</a:t>
            </a:r>
          </a:p>
          <a:p>
            <a:pPr marL="342900" indent="-342900">
              <a:buFont typeface="Courier New" panose="02070309020205020404" pitchFamily="49" charset="0"/>
              <a:buChar char="o"/>
            </a:pPr>
            <a:r>
              <a:rPr lang="el-GR" dirty="0">
                <a:latin typeface="+mn-lt"/>
              </a:rPr>
              <a:t>Ώρα της ημέρας</a:t>
            </a:r>
          </a:p>
          <a:p>
            <a:pPr marL="342900" indent="-342900">
              <a:buFont typeface="Courier New" panose="02070309020205020404" pitchFamily="49" charset="0"/>
              <a:buChar char="o"/>
            </a:pPr>
            <a:r>
              <a:rPr lang="el-GR" dirty="0">
                <a:latin typeface="+mn-lt"/>
              </a:rPr>
              <a:t>Εποχή του έτους</a:t>
            </a:r>
          </a:p>
        </p:txBody>
      </p:sp>
      <p:sp>
        <p:nvSpPr>
          <p:cNvPr id="8" name="TextBox 7"/>
          <p:cNvSpPr txBox="1"/>
          <p:nvPr/>
        </p:nvSpPr>
        <p:spPr>
          <a:xfrm>
            <a:off x="539087" y="5308937"/>
            <a:ext cx="7842913" cy="1015663"/>
          </a:xfrm>
          <a:prstGeom prst="rect">
            <a:avLst/>
          </a:prstGeom>
          <a:noFill/>
        </p:spPr>
        <p:txBody>
          <a:bodyPr wrap="square" rtlCol="0">
            <a:spAutoFit/>
          </a:bodyPr>
          <a:lstStyle/>
          <a:p>
            <a:pPr marL="342900" indent="-342900">
              <a:buFont typeface="Arial" panose="020B0604020202020204" pitchFamily="34" charset="0"/>
              <a:buChar char="•"/>
            </a:pPr>
            <a:r>
              <a:rPr lang="el-GR" sz="2000" dirty="0">
                <a:latin typeface="+mn-lt"/>
              </a:rPr>
              <a:t>Δράσεις που γίνονται λόγω </a:t>
            </a:r>
            <a:r>
              <a:rPr lang="el-GR" sz="2000" dirty="0">
                <a:solidFill>
                  <a:schemeClr val="accent2"/>
                </a:solidFill>
                <a:latin typeface="+mn-lt"/>
              </a:rPr>
              <a:t>συνήθειας</a:t>
            </a:r>
            <a:r>
              <a:rPr lang="el-GR" sz="2000" dirty="0">
                <a:latin typeface="+mn-lt"/>
              </a:rPr>
              <a:t>, και</a:t>
            </a:r>
          </a:p>
          <a:p>
            <a:pPr marL="342900" indent="-342900">
              <a:buFont typeface="Arial" panose="020B0604020202020204" pitchFamily="34" charset="0"/>
              <a:buChar char="•"/>
            </a:pPr>
            <a:r>
              <a:rPr lang="el-GR" sz="2000" dirty="0">
                <a:latin typeface="+mn-lt"/>
              </a:rPr>
              <a:t>Δράσεις που σχετίζονται με άλλους </a:t>
            </a:r>
            <a:r>
              <a:rPr lang="el-GR" sz="2000" dirty="0">
                <a:solidFill>
                  <a:schemeClr val="accent2"/>
                </a:solidFill>
                <a:latin typeface="+mn-lt"/>
              </a:rPr>
              <a:t>υποκειμενικούς παράγοντες </a:t>
            </a:r>
            <a:r>
              <a:rPr lang="el-GR" sz="2000" dirty="0">
                <a:latin typeface="+mn-lt"/>
              </a:rPr>
              <a:t>όπως αίσθηση ασφάλειας, ιδιωτικότητας, θέα στο εξωτερικό περιβάλλον.</a:t>
            </a:r>
          </a:p>
        </p:txBody>
      </p:sp>
    </p:spTree>
    <p:extLst>
      <p:ext uri="{BB962C8B-B14F-4D97-AF65-F5344CB8AC3E}">
        <p14:creationId xmlns:p14="http://schemas.microsoft.com/office/powerpoint/2010/main" val="985744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399600"/>
            <a:ext cx="8686800" cy="66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l-GR" sz="3200" b="1" dirty="0">
                <a:solidFill>
                  <a:schemeClr val="tx2"/>
                </a:solidFill>
              </a:rPr>
              <a:t>Εκμετάλλευση Φυσικού Φωτός</a:t>
            </a:r>
            <a:endParaRPr lang="en-US" sz="3200" b="1" dirty="0">
              <a:solidFill>
                <a:schemeClr val="tx2"/>
              </a:solidFill>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8</a:t>
            </a:fld>
            <a:endParaRPr lang="en-US" dirty="0"/>
          </a:p>
        </p:txBody>
      </p:sp>
      <p:sp>
        <p:nvSpPr>
          <p:cNvPr id="5" name="TextBox 4"/>
          <p:cNvSpPr txBox="1"/>
          <p:nvPr/>
        </p:nvSpPr>
        <p:spPr>
          <a:xfrm>
            <a:off x="1143000" y="1828800"/>
            <a:ext cx="7257197" cy="2554545"/>
          </a:xfrm>
          <a:prstGeom prst="rect">
            <a:avLst/>
          </a:prstGeom>
          <a:noFill/>
        </p:spPr>
        <p:txBody>
          <a:bodyPr wrap="square" rtlCol="0">
            <a:spAutoFit/>
          </a:bodyPr>
          <a:lstStyle/>
          <a:p>
            <a:pPr marL="342900" indent="-342900">
              <a:buFont typeface="Arial" panose="020B0604020202020204" pitchFamily="34" charset="0"/>
              <a:buChar char="•"/>
            </a:pPr>
            <a:r>
              <a:rPr lang="el-GR" sz="2000" dirty="0">
                <a:latin typeface="+mn-lt"/>
              </a:rPr>
              <a:t>Μείωση της κατανάλωσης ενέργειας για φωτισμό έως και 40%</a:t>
            </a:r>
            <a:r>
              <a:rPr lang="en-US" sz="2000" dirty="0">
                <a:latin typeface="+mn-lt"/>
              </a:rPr>
              <a:t> </a:t>
            </a:r>
            <a:r>
              <a:rPr lang="en-US" sz="2000" dirty="0">
                <a:solidFill>
                  <a:schemeClr val="tx2"/>
                </a:solidFill>
                <a:latin typeface="Calibri" panose="020F0502020204030204" pitchFamily="34" charset="0"/>
              </a:rPr>
              <a:t>[</a:t>
            </a:r>
            <a:r>
              <a:rPr lang="en-GB" sz="2000" i="1" dirty="0">
                <a:solidFill>
                  <a:schemeClr val="tx2"/>
                </a:solidFill>
                <a:latin typeface="Calibri" panose="020F0502020204030204" pitchFamily="34" charset="0"/>
              </a:rPr>
              <a:t>Bourgeois, D. et al (2006)</a:t>
            </a:r>
            <a:r>
              <a:rPr lang="en-GB" sz="2000" dirty="0">
                <a:solidFill>
                  <a:schemeClr val="tx2"/>
                </a:solidFill>
                <a:latin typeface="Calibri" panose="020F0502020204030204" pitchFamily="34" charset="0"/>
              </a:rPr>
              <a:t>]</a:t>
            </a:r>
            <a:endParaRPr lang="el-GR" sz="2000" dirty="0">
              <a:solidFill>
                <a:schemeClr val="tx2"/>
              </a:solidFill>
              <a:latin typeface="Calibri" panose="020F0502020204030204" pitchFamily="34" charset="0"/>
            </a:endParaRPr>
          </a:p>
          <a:p>
            <a:pPr marL="342900" indent="-342900">
              <a:buFont typeface="Arial" panose="020B0604020202020204" pitchFamily="34" charset="0"/>
              <a:buChar char="•"/>
            </a:pPr>
            <a:r>
              <a:rPr lang="el-GR" sz="2000" dirty="0">
                <a:latin typeface="+mn-lt"/>
              </a:rPr>
              <a:t>Σημαντικά οφέλη στην υγεία και την ψυχολογία </a:t>
            </a:r>
            <a:r>
              <a:rPr lang="en-US" sz="2000" dirty="0">
                <a:solidFill>
                  <a:schemeClr val="tx2"/>
                </a:solidFill>
                <a:latin typeface="Calibri" panose="020F0502020204030204" pitchFamily="34" charset="0"/>
              </a:rPr>
              <a:t>[</a:t>
            </a:r>
            <a:r>
              <a:rPr lang="en-GB" sz="2000" i="1" dirty="0">
                <a:solidFill>
                  <a:schemeClr val="tx2"/>
                </a:solidFill>
                <a:latin typeface="Calibri" panose="020F0502020204030204" pitchFamily="34" charset="0"/>
              </a:rPr>
              <a:t>Webb, A. R. (2006), Fernandez, D. C (2018)</a:t>
            </a:r>
            <a:r>
              <a:rPr lang="en-GB" sz="2000" dirty="0">
                <a:solidFill>
                  <a:schemeClr val="tx2"/>
                </a:solidFill>
                <a:latin typeface="Calibri" panose="020F0502020204030204" pitchFamily="34" charset="0"/>
              </a:rPr>
              <a:t>]</a:t>
            </a:r>
            <a:endParaRPr lang="el-GR" sz="2000" dirty="0">
              <a:solidFill>
                <a:schemeClr val="tx2"/>
              </a:solidFill>
              <a:latin typeface="Calibri" panose="020F0502020204030204" pitchFamily="34" charset="0"/>
            </a:endParaRPr>
          </a:p>
          <a:p>
            <a:pPr marL="342900" indent="-342900">
              <a:buFont typeface="Arial" panose="020B0604020202020204" pitchFamily="34" charset="0"/>
              <a:buChar char="•"/>
            </a:pPr>
            <a:r>
              <a:rPr lang="el-GR" sz="2000" dirty="0">
                <a:latin typeface="+mn-lt"/>
              </a:rPr>
              <a:t>Εσωτερικός φωτισμός χώρου συντονισμένος στο φυσικό ημερήσιο κύκλο </a:t>
            </a:r>
            <a:r>
              <a:rPr lang="el-GR" sz="2000" dirty="0">
                <a:latin typeface="Calibri" panose="020F0502020204030204" pitchFamily="34" charset="0"/>
              </a:rPr>
              <a:t>(</a:t>
            </a:r>
            <a:r>
              <a:rPr lang="en-US" sz="2000" dirty="0">
                <a:latin typeface="Calibri" panose="020F0502020204030204" pitchFamily="34" charset="0"/>
              </a:rPr>
              <a:t>natural daily cycle) </a:t>
            </a:r>
            <a:r>
              <a:rPr lang="en-US" sz="2000" dirty="0">
                <a:solidFill>
                  <a:schemeClr val="tx2"/>
                </a:solidFill>
                <a:latin typeface="Calibri" panose="020F0502020204030204" pitchFamily="34" charset="0"/>
              </a:rPr>
              <a:t>[</a:t>
            </a:r>
            <a:r>
              <a:rPr lang="en-GB" sz="2000" i="1" dirty="0" err="1">
                <a:solidFill>
                  <a:schemeClr val="tx2"/>
                </a:solidFill>
                <a:latin typeface="Calibri" panose="020F0502020204030204" pitchFamily="34" charset="0"/>
              </a:rPr>
              <a:t>Galasiu</a:t>
            </a:r>
            <a:r>
              <a:rPr lang="en-GB" sz="2000" i="1" dirty="0">
                <a:solidFill>
                  <a:schemeClr val="tx2"/>
                </a:solidFill>
                <a:latin typeface="Calibri" panose="020F0502020204030204" pitchFamily="34" charset="0"/>
              </a:rPr>
              <a:t> A.D. et al (2006)</a:t>
            </a:r>
            <a:r>
              <a:rPr lang="en-GB" sz="2000" dirty="0">
                <a:solidFill>
                  <a:schemeClr val="tx2"/>
                </a:solidFill>
                <a:latin typeface="Calibri" panose="020F0502020204030204" pitchFamily="34" charset="0"/>
              </a:rPr>
              <a:t>]</a:t>
            </a:r>
            <a:endParaRPr lang="en-US" sz="2000" dirty="0">
              <a:solidFill>
                <a:schemeClr val="tx2"/>
              </a:solidFill>
              <a:latin typeface="Calibri" panose="020F0502020204030204" pitchFamily="34" charset="0"/>
            </a:endParaRPr>
          </a:p>
          <a:p>
            <a:pPr marL="342900" indent="-342900">
              <a:buFont typeface="Arial" panose="020B0604020202020204" pitchFamily="34" charset="0"/>
              <a:buChar char="•"/>
            </a:pPr>
            <a:r>
              <a:rPr lang="el-GR" sz="2000" dirty="0">
                <a:latin typeface="+mn-lt"/>
              </a:rPr>
              <a:t>Προτίμηση θέσεων κοντά στα παράθυρα (αν και εκεί ενδέχεται να υπάρχουν πιο έντονες οχλήσεις)</a:t>
            </a:r>
            <a:r>
              <a:rPr lang="en-US" sz="2000" dirty="0">
                <a:latin typeface="+mn-lt"/>
              </a:rPr>
              <a:t> </a:t>
            </a:r>
            <a:r>
              <a:rPr lang="en-US" sz="2000" dirty="0">
                <a:solidFill>
                  <a:schemeClr val="tx2"/>
                </a:solidFill>
                <a:latin typeface="Calibri" panose="020F0502020204030204" pitchFamily="34" charset="0"/>
              </a:rPr>
              <a:t>[</a:t>
            </a:r>
            <a:r>
              <a:rPr lang="en-GB" sz="2000" i="1" dirty="0">
                <a:solidFill>
                  <a:schemeClr val="tx2"/>
                </a:solidFill>
                <a:latin typeface="Calibri" panose="020F0502020204030204" pitchFamily="34" charset="0"/>
              </a:rPr>
              <a:t>Veitch J.A. et al (1993)</a:t>
            </a:r>
            <a:r>
              <a:rPr lang="en-GB" sz="2000" dirty="0">
                <a:solidFill>
                  <a:schemeClr val="tx2"/>
                </a:solidFill>
                <a:latin typeface="Calibri" panose="020F0502020204030204" pitchFamily="34" charset="0"/>
              </a:rPr>
              <a:t>]</a:t>
            </a:r>
            <a:endParaRPr lang="en-US" sz="2000" dirty="0">
              <a:solidFill>
                <a:schemeClr val="tx2"/>
              </a:solidFill>
              <a:latin typeface="Calibri" panose="020F0502020204030204" pitchFamily="34" charset="0"/>
            </a:endParaRPr>
          </a:p>
        </p:txBody>
      </p:sp>
      <p:sp>
        <p:nvSpPr>
          <p:cNvPr id="6" name="TextBox 5"/>
          <p:cNvSpPr txBox="1"/>
          <p:nvPr/>
        </p:nvSpPr>
        <p:spPr>
          <a:xfrm>
            <a:off x="1143000" y="4585528"/>
            <a:ext cx="7842913" cy="1015663"/>
          </a:xfrm>
          <a:prstGeom prst="rect">
            <a:avLst/>
          </a:prstGeom>
          <a:noFill/>
        </p:spPr>
        <p:txBody>
          <a:bodyPr wrap="square" rtlCol="0">
            <a:spAutoFit/>
          </a:bodyPr>
          <a:lstStyle/>
          <a:p>
            <a:pPr marL="342900" indent="-342900">
              <a:buFont typeface="Arial" panose="020B0604020202020204" pitchFamily="34" charset="0"/>
              <a:buChar char="•"/>
            </a:pPr>
            <a:r>
              <a:rPr lang="el-GR" sz="2000" dirty="0">
                <a:latin typeface="+mn-lt"/>
              </a:rPr>
              <a:t>Αύξηση θερμοκρασίας χώρων</a:t>
            </a:r>
          </a:p>
          <a:p>
            <a:pPr marL="342900" indent="-342900">
              <a:buFont typeface="Arial" panose="020B0604020202020204" pitchFamily="34" charset="0"/>
              <a:buChar char="•"/>
            </a:pPr>
            <a:r>
              <a:rPr lang="el-GR" sz="2000" dirty="0">
                <a:latin typeface="+mn-lt"/>
              </a:rPr>
              <a:t>Θαμβώσεις</a:t>
            </a:r>
          </a:p>
          <a:p>
            <a:pPr marL="342900" indent="-342900">
              <a:buFont typeface="Arial" panose="020B0604020202020204" pitchFamily="34" charset="0"/>
              <a:buChar char="•"/>
            </a:pPr>
            <a:r>
              <a:rPr lang="el-GR" sz="2000" dirty="0">
                <a:latin typeface="+mn-lt"/>
              </a:rPr>
              <a:t>Πολύ αυξημένα επίπεδα φωτισμού</a:t>
            </a:r>
            <a:endParaRPr lang="en-US" sz="2000" dirty="0">
              <a:latin typeface="+mn-lt"/>
            </a:endParaRPr>
          </a:p>
        </p:txBody>
      </p:sp>
      <p:sp>
        <p:nvSpPr>
          <p:cNvPr id="7" name="Rectangle 6"/>
          <p:cNvSpPr/>
          <p:nvPr/>
        </p:nvSpPr>
        <p:spPr>
          <a:xfrm>
            <a:off x="832834" y="6020371"/>
            <a:ext cx="7543800" cy="400110"/>
          </a:xfrm>
          <a:prstGeom prst="rect">
            <a:avLst/>
          </a:prstGeom>
        </p:spPr>
        <p:txBody>
          <a:bodyPr wrap="square">
            <a:spAutoFit/>
          </a:bodyPr>
          <a:lstStyle/>
          <a:p>
            <a:r>
              <a:rPr lang="el-GR" sz="2000" dirty="0">
                <a:latin typeface="Calibri" panose="020F0502020204030204" pitchFamily="34" charset="0"/>
                <a:cs typeface="Times New Roman" panose="02020603050405020304" pitchFamily="18" charset="0"/>
              </a:rPr>
              <a:t>Ισορροπία </a:t>
            </a:r>
            <a:r>
              <a:rPr lang="en-US" sz="2000" dirty="0">
                <a:solidFill>
                  <a:schemeClr val="tx2"/>
                </a:solidFill>
                <a:latin typeface="Calibri" panose="020F0502020204030204" pitchFamily="34" charset="0"/>
                <a:cs typeface="Times New Roman" panose="02020603050405020304" pitchFamily="18" charset="0"/>
              </a:rPr>
              <a:t>[</a:t>
            </a:r>
            <a:r>
              <a:rPr lang="en-US" sz="2000" i="1" dirty="0">
                <a:solidFill>
                  <a:schemeClr val="tx2"/>
                </a:solidFill>
                <a:latin typeface="Calibri" panose="020F0502020204030204" pitchFamily="34" charset="0"/>
              </a:rPr>
              <a:t>Rodriguez</a:t>
            </a:r>
            <a:r>
              <a:rPr lang="el-GR" sz="2000" i="1" dirty="0">
                <a:solidFill>
                  <a:schemeClr val="tx2"/>
                </a:solidFill>
                <a:latin typeface="Calibri" panose="020F0502020204030204" pitchFamily="34" charset="0"/>
              </a:rPr>
              <a:t>, </a:t>
            </a:r>
            <a:r>
              <a:rPr lang="en-US" sz="2000" i="1" dirty="0">
                <a:solidFill>
                  <a:schemeClr val="tx2"/>
                </a:solidFill>
                <a:latin typeface="Calibri" panose="020F0502020204030204" pitchFamily="34" charset="0"/>
              </a:rPr>
              <a:t>et. al (2017), </a:t>
            </a:r>
            <a:r>
              <a:rPr lang="en-US" sz="2000" i="1" dirty="0" err="1">
                <a:solidFill>
                  <a:schemeClr val="tx2"/>
                </a:solidFill>
                <a:latin typeface="Calibri" panose="020F0502020204030204" pitchFamily="34" charset="0"/>
              </a:rPr>
              <a:t>Amundadottir</a:t>
            </a:r>
            <a:r>
              <a:rPr lang="en-US" sz="2000" i="1" dirty="0">
                <a:solidFill>
                  <a:schemeClr val="tx2"/>
                </a:solidFill>
                <a:latin typeface="Calibri" panose="020F0502020204030204" pitchFamily="34" charset="0"/>
              </a:rPr>
              <a:t>, et al (2017)</a:t>
            </a:r>
            <a:r>
              <a:rPr lang="en-US" sz="2000" dirty="0">
                <a:solidFill>
                  <a:schemeClr val="tx2"/>
                </a:solidFill>
                <a:latin typeface="Calibri" panose="020F0502020204030204" pitchFamily="34" charset="0"/>
              </a:rPr>
              <a:t>]</a:t>
            </a:r>
            <a:endParaRPr lang="el-GR" sz="2000" dirty="0">
              <a:solidFill>
                <a:schemeClr val="tx2"/>
              </a:solidFill>
              <a:latin typeface="Calibri" panose="020F0502020204030204" pitchFamily="34" charset="0"/>
            </a:endParaRPr>
          </a:p>
        </p:txBody>
      </p:sp>
      <p:pic>
        <p:nvPicPr>
          <p:cNvPr id="13" name="Picture 12"/>
          <p:cNvPicPr>
            <a:picLocks noChangeAspect="1"/>
          </p:cNvPicPr>
          <p:nvPr/>
        </p:nvPicPr>
        <p:blipFill rotWithShape="1">
          <a:blip r:embed="rId3"/>
          <a:srcRect l="10000" t="19999" r="52000" b="25715"/>
          <a:stretch/>
        </p:blipFill>
        <p:spPr>
          <a:xfrm>
            <a:off x="163293" y="4800600"/>
            <a:ext cx="522507" cy="522507"/>
          </a:xfrm>
          <a:prstGeom prst="rect">
            <a:avLst/>
          </a:prstGeom>
        </p:spPr>
      </p:pic>
      <p:pic>
        <p:nvPicPr>
          <p:cNvPr id="14" name="Picture 13"/>
          <p:cNvPicPr>
            <a:picLocks noChangeAspect="1"/>
          </p:cNvPicPr>
          <p:nvPr/>
        </p:nvPicPr>
        <p:blipFill rotWithShape="1">
          <a:blip r:embed="rId3"/>
          <a:srcRect l="51064" t="14700" r="7352" b="25300"/>
          <a:stretch/>
        </p:blipFill>
        <p:spPr>
          <a:xfrm>
            <a:off x="195169" y="2703826"/>
            <a:ext cx="566831" cy="566831"/>
          </a:xfrm>
          <a:prstGeom prst="rect">
            <a:avLst/>
          </a:prstGeom>
          <a:solidFill>
            <a:schemeClr val="accent2"/>
          </a:solidFill>
        </p:spPr>
      </p:pic>
    </p:spTree>
    <p:extLst>
      <p:ext uri="{BB962C8B-B14F-4D97-AF65-F5344CB8AC3E}">
        <p14:creationId xmlns:p14="http://schemas.microsoft.com/office/powerpoint/2010/main" val="1793173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l-GR" sz="3200" b="1" dirty="0"/>
              <a:t>Σκοπός Διατριβής</a:t>
            </a:r>
          </a:p>
        </p:txBody>
      </p:sp>
      <p:sp>
        <p:nvSpPr>
          <p:cNvPr id="3" name="Slide Number Placeholder 2"/>
          <p:cNvSpPr>
            <a:spLocks noGrp="1"/>
          </p:cNvSpPr>
          <p:nvPr>
            <p:ph type="sldNum" sz="quarter" idx="12"/>
          </p:nvPr>
        </p:nvSpPr>
        <p:spPr/>
        <p:txBody>
          <a:bodyPr>
            <a:normAutofit fontScale="85000" lnSpcReduction="20000"/>
          </a:bodyPr>
          <a:lstStyle/>
          <a:p>
            <a:pPr>
              <a:defRPr/>
            </a:pPr>
            <a:fld id="{2FFE4B61-D119-4C2A-B0FD-8BB9E4349C88}" type="slidenum">
              <a:rPr lang="en-US" smtClean="0"/>
              <a:pPr>
                <a:defRPr/>
              </a:pPr>
              <a:t>9</a:t>
            </a:fld>
            <a:endParaRPr lang="en-US" dirty="0"/>
          </a:p>
        </p:txBody>
      </p:sp>
      <p:sp>
        <p:nvSpPr>
          <p:cNvPr id="5" name="Rectangle 15"/>
          <p:cNvSpPr>
            <a:spLocks noGrp="1"/>
          </p:cNvSpPr>
          <p:nvPr>
            <p:ph sz="quarter" idx="1"/>
          </p:nvPr>
        </p:nvSpPr>
        <p:spPr>
          <a:xfrm>
            <a:off x="457200" y="3657600"/>
            <a:ext cx="8153400" cy="2971800"/>
          </a:xfrm>
          <a:prstGeom prst="rect">
            <a:avLst/>
          </a:prstGeom>
          <a:solidFill>
            <a:schemeClr val="accent2">
              <a:lumMod val="20000"/>
              <a:lumOff val="80000"/>
              <a:alpha val="40000"/>
            </a:schemeClr>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marL="0" indent="0">
              <a:buNone/>
            </a:pPr>
            <a:r>
              <a:rPr lang="el-GR" sz="1800" dirty="0">
                <a:solidFill>
                  <a:schemeClr val="tx1"/>
                </a:solidFill>
              </a:rPr>
              <a:t>Μελέτη της αλληλεπίδρασης κάθε ατόμου με τον τεχνητό φωτισμό και τα συστήματα σκίασης (περσίδες) στον χώρο εργασίας και η εύρεση τεχνικών για να: </a:t>
            </a:r>
          </a:p>
          <a:p>
            <a:pPr marL="320040" lvl="1" indent="0">
              <a:buNone/>
            </a:pPr>
            <a:r>
              <a:rPr lang="el-GR" sz="1800" dirty="0">
                <a:solidFill>
                  <a:schemeClr val="tx1"/>
                </a:solidFill>
              </a:rPr>
              <a:t>α) αποτυπώσουν και να </a:t>
            </a:r>
            <a:r>
              <a:rPr lang="el-GR" sz="1800" b="1" dirty="0">
                <a:solidFill>
                  <a:schemeClr val="tx1"/>
                </a:solidFill>
              </a:rPr>
              <a:t>μοντελοποιήσουν</a:t>
            </a:r>
            <a:r>
              <a:rPr lang="el-GR" sz="1800" dirty="0">
                <a:solidFill>
                  <a:schemeClr val="tx1"/>
                </a:solidFill>
              </a:rPr>
              <a:t> την συμπεριφορά αυτή, </a:t>
            </a:r>
          </a:p>
          <a:p>
            <a:pPr marL="320040" lvl="1" indent="0">
              <a:buNone/>
            </a:pPr>
            <a:r>
              <a:rPr lang="el-GR" sz="1800" dirty="0">
                <a:solidFill>
                  <a:schemeClr val="tx1"/>
                </a:solidFill>
              </a:rPr>
              <a:t>β) να </a:t>
            </a:r>
            <a:r>
              <a:rPr lang="el-GR" sz="1800" b="1" dirty="0">
                <a:solidFill>
                  <a:schemeClr val="tx1"/>
                </a:solidFill>
              </a:rPr>
              <a:t>προβλέψουν</a:t>
            </a:r>
            <a:r>
              <a:rPr lang="el-GR" sz="1800" dirty="0">
                <a:solidFill>
                  <a:schemeClr val="tx1"/>
                </a:solidFill>
              </a:rPr>
              <a:t> τις αντίστοιχες ημερήσιες </a:t>
            </a:r>
            <a:r>
              <a:rPr lang="el-GR" sz="1800" b="1" dirty="0">
                <a:solidFill>
                  <a:schemeClr val="tx1"/>
                </a:solidFill>
              </a:rPr>
              <a:t>δράσεις</a:t>
            </a:r>
            <a:r>
              <a:rPr lang="el-GR" sz="1800" dirty="0">
                <a:solidFill>
                  <a:schemeClr val="tx1"/>
                </a:solidFill>
              </a:rPr>
              <a:t> του χρήστη ανάλογα με τις εξωτερικές συνθήκες, και </a:t>
            </a:r>
          </a:p>
          <a:p>
            <a:pPr marL="320040" lvl="1" indent="0">
              <a:buNone/>
            </a:pPr>
            <a:r>
              <a:rPr lang="el-GR" sz="1800" dirty="0">
                <a:solidFill>
                  <a:schemeClr val="tx1"/>
                </a:solidFill>
              </a:rPr>
              <a:t>γ) να </a:t>
            </a:r>
            <a:r>
              <a:rPr lang="el-GR" sz="1800" b="1" dirty="0">
                <a:solidFill>
                  <a:schemeClr val="tx1"/>
                </a:solidFill>
              </a:rPr>
              <a:t>προβλέψουν</a:t>
            </a:r>
            <a:r>
              <a:rPr lang="el-GR" sz="1800" dirty="0">
                <a:solidFill>
                  <a:schemeClr val="tx1"/>
                </a:solidFill>
              </a:rPr>
              <a:t> την </a:t>
            </a:r>
            <a:r>
              <a:rPr lang="el-GR" sz="1800" b="1" dirty="0">
                <a:solidFill>
                  <a:schemeClr val="tx1"/>
                </a:solidFill>
              </a:rPr>
              <a:t>βέλτιστη ένταση φωτισμού </a:t>
            </a:r>
            <a:r>
              <a:rPr lang="el-GR" sz="1800" dirty="0">
                <a:solidFill>
                  <a:schemeClr val="tx1"/>
                </a:solidFill>
              </a:rPr>
              <a:t>στην επιφάνεια εργασίας του κάθε χρήστη ανάλογα με εξωτερικές συνθήκες, τις προτιμήσεις και την αντίστοιχη συμπεριφορά του. </a:t>
            </a:r>
            <a:endParaRPr lang="en-US" sz="1800" dirty="0">
              <a:solidFill>
                <a:schemeClr val="tx1"/>
              </a:solidFill>
            </a:endParaRPr>
          </a:p>
        </p:txBody>
      </p:sp>
      <p:graphicFrame>
        <p:nvGraphicFramePr>
          <p:cNvPr id="7" name="Diagram 6"/>
          <p:cNvGraphicFramePr/>
          <p:nvPr>
            <p:extLst>
              <p:ext uri="{D42A27DB-BD31-4B8C-83A1-F6EECF244321}">
                <p14:modId xmlns:p14="http://schemas.microsoft.com/office/powerpoint/2010/main" val="3023728261"/>
              </p:ext>
            </p:extLst>
          </p:nvPr>
        </p:nvGraphicFramePr>
        <p:xfrm>
          <a:off x="266700" y="1518844"/>
          <a:ext cx="85344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5789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11611</TotalTime>
  <Words>5032</Words>
  <Application>Microsoft Office PowerPoint</Application>
  <PresentationFormat>Προβολή στην οθόνη (4:3)</PresentationFormat>
  <Paragraphs>1026</Paragraphs>
  <Slides>63</Slides>
  <Notes>63</Notes>
  <HiddenSlides>0</HiddenSlides>
  <MMClips>0</MMClips>
  <ScaleCrop>false</ScaleCrop>
  <HeadingPairs>
    <vt:vector size="6" baseType="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63</vt:i4>
      </vt:variant>
    </vt:vector>
  </HeadingPairs>
  <TitlesOfParts>
    <vt:vector size="65" baseType="lpstr">
      <vt:lpstr>Median</vt:lpstr>
      <vt:lpstr>Equation</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Μοντελοποίηση Συμπεριφοράς</vt:lpstr>
      <vt:lpstr>Παρουσίαση του PowerPoint</vt:lpstr>
      <vt:lpstr>Παρουσίαση του PowerPoint</vt:lpstr>
      <vt:lpstr>Σκοπός Διατριβής</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Συμβολή της διατριβής</vt:lpstr>
      <vt:lpstr>Συμβολή της διατριβής</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IEEE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IEEE</dc:creator>
  <cp:lastModifiedBy>Minas</cp:lastModifiedBy>
  <cp:revision>759</cp:revision>
  <dcterms:created xsi:type="dcterms:W3CDTF">2010-10-12T18:25:44Z</dcterms:created>
  <dcterms:modified xsi:type="dcterms:W3CDTF">2020-06-22T16:35:58Z</dcterms:modified>
</cp:coreProperties>
</file>