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28"/>
  </p:notesMasterIdLst>
  <p:handoutMasterIdLst>
    <p:handoutMasterId r:id="rId29"/>
  </p:handoutMasterIdLst>
  <p:sldIdLst>
    <p:sldId id="256" r:id="rId2"/>
    <p:sldId id="257" r:id="rId3"/>
    <p:sldId id="258" r:id="rId4"/>
    <p:sldId id="284" r:id="rId5"/>
    <p:sldId id="259" r:id="rId6"/>
    <p:sldId id="261" r:id="rId7"/>
    <p:sldId id="260" r:id="rId8"/>
    <p:sldId id="262" r:id="rId9"/>
    <p:sldId id="263" r:id="rId10"/>
    <p:sldId id="264" r:id="rId11"/>
    <p:sldId id="265" r:id="rId12"/>
    <p:sldId id="296" r:id="rId13"/>
    <p:sldId id="267" r:id="rId14"/>
    <p:sldId id="266" r:id="rId15"/>
    <p:sldId id="281" r:id="rId16"/>
    <p:sldId id="297" r:id="rId17"/>
    <p:sldId id="268" r:id="rId18"/>
    <p:sldId id="292" r:id="rId19"/>
    <p:sldId id="298" r:id="rId20"/>
    <p:sldId id="283" r:id="rId21"/>
    <p:sldId id="294" r:id="rId22"/>
    <p:sldId id="286" r:id="rId23"/>
    <p:sldId id="290" r:id="rId24"/>
    <p:sldId id="287" r:id="rId25"/>
    <p:sldId id="299" r:id="rId26"/>
    <p:sldId id="300" r:id="rId2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thina"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80237" autoAdjust="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16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E65411-855F-4662-97E8-65139F6B8E44}" type="datetimeFigureOut">
              <a:rPr lang="el-GR" smtClean="0"/>
              <a:t>4/5/2016</a:t>
            </a:fld>
            <a:endParaRPr lang="el-GR"/>
          </a:p>
        </p:txBody>
      </p:sp>
      <p:sp>
        <p:nvSpPr>
          <p:cNvPr id="4" name="Θέση υποσέλιδου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ECD034-D830-4765-BEC7-555A33A6EF01}" type="slidenum">
              <a:rPr lang="el-GR" smtClean="0"/>
              <a:t>‹#›</a:t>
            </a:fld>
            <a:endParaRPr lang="el-GR"/>
          </a:p>
        </p:txBody>
      </p:sp>
    </p:spTree>
    <p:extLst>
      <p:ext uri="{BB962C8B-B14F-4D97-AF65-F5344CB8AC3E}">
        <p14:creationId xmlns:p14="http://schemas.microsoft.com/office/powerpoint/2010/main" val="142252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241CA-1B2D-40FF-B641-4E0F189195A5}" type="datetimeFigureOut">
              <a:rPr lang="el-GR" smtClean="0"/>
              <a:t>4/5/2016</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FE239-2A06-4FAC-BE6F-14716B6F3D5C}" type="slidenum">
              <a:rPr lang="el-GR" smtClean="0"/>
              <a:t>‹#›</a:t>
            </a:fld>
            <a:endParaRPr lang="el-GR"/>
          </a:p>
        </p:txBody>
      </p:sp>
    </p:spTree>
    <p:extLst>
      <p:ext uri="{BB962C8B-B14F-4D97-AF65-F5344CB8AC3E}">
        <p14:creationId xmlns:p14="http://schemas.microsoft.com/office/powerpoint/2010/main" val="199595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smtClean="0"/>
              <a:t>krt</a:t>
            </a:r>
            <a:r>
              <a:rPr lang="en-US" dirty="0" smtClean="0"/>
              <a:t>.</a:t>
            </a:r>
            <a:endParaRPr lang="el-GR" dirty="0"/>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a:t>
            </a:fld>
            <a:endParaRPr lang="el-GR"/>
          </a:p>
        </p:txBody>
      </p:sp>
    </p:spTree>
    <p:extLst>
      <p:ext uri="{BB962C8B-B14F-4D97-AF65-F5344CB8AC3E}">
        <p14:creationId xmlns:p14="http://schemas.microsoft.com/office/powerpoint/2010/main" val="667244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10</a:t>
            </a:fld>
            <a:endParaRPr lang="el-GR"/>
          </a:p>
        </p:txBody>
      </p:sp>
    </p:spTree>
    <p:extLst>
      <p:ext uri="{BB962C8B-B14F-4D97-AF65-F5344CB8AC3E}">
        <p14:creationId xmlns:p14="http://schemas.microsoft.com/office/powerpoint/2010/main" val="175458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11</a:t>
            </a:fld>
            <a:endParaRPr lang="el-GR"/>
          </a:p>
        </p:txBody>
      </p:sp>
    </p:spTree>
    <p:extLst>
      <p:ext uri="{BB962C8B-B14F-4D97-AF65-F5344CB8AC3E}">
        <p14:creationId xmlns:p14="http://schemas.microsoft.com/office/powerpoint/2010/main" val="177108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12</a:t>
            </a:fld>
            <a:endParaRPr lang="el-GR"/>
          </a:p>
        </p:txBody>
      </p:sp>
    </p:spTree>
    <p:extLst>
      <p:ext uri="{BB962C8B-B14F-4D97-AF65-F5344CB8AC3E}">
        <p14:creationId xmlns:p14="http://schemas.microsoft.com/office/powerpoint/2010/main" val="177108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13</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14</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15</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16</a:t>
            </a:fld>
            <a:endParaRPr lang="el-GR"/>
          </a:p>
        </p:txBody>
      </p:sp>
    </p:spTree>
    <p:extLst>
      <p:ext uri="{BB962C8B-B14F-4D97-AF65-F5344CB8AC3E}">
        <p14:creationId xmlns:p14="http://schemas.microsoft.com/office/powerpoint/2010/main" val="117812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17</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18</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19</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a:t>
            </a:fld>
            <a:endParaRPr lang="el-GR"/>
          </a:p>
        </p:txBody>
      </p:sp>
    </p:spTree>
    <p:extLst>
      <p:ext uri="{BB962C8B-B14F-4D97-AF65-F5344CB8AC3E}">
        <p14:creationId xmlns:p14="http://schemas.microsoft.com/office/powerpoint/2010/main" val="172904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20</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21</a:t>
            </a:fld>
            <a:endParaRPr lang="el-GR"/>
          </a:p>
        </p:txBody>
      </p:sp>
    </p:spTree>
    <p:extLst>
      <p:ext uri="{BB962C8B-B14F-4D97-AF65-F5344CB8AC3E}">
        <p14:creationId xmlns:p14="http://schemas.microsoft.com/office/powerpoint/2010/main" val="269811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22</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23</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24</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25</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26</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3</a:t>
            </a:fld>
            <a:endParaRPr lang="el-GR"/>
          </a:p>
        </p:txBody>
      </p:sp>
    </p:spTree>
    <p:extLst>
      <p:ext uri="{BB962C8B-B14F-4D97-AF65-F5344CB8AC3E}">
        <p14:creationId xmlns:p14="http://schemas.microsoft.com/office/powerpoint/2010/main" val="43968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4</a:t>
            </a:fld>
            <a:endParaRPr lang="el-GR"/>
          </a:p>
        </p:txBody>
      </p:sp>
    </p:spTree>
    <p:extLst>
      <p:ext uri="{BB962C8B-B14F-4D97-AF65-F5344CB8AC3E}">
        <p14:creationId xmlns:p14="http://schemas.microsoft.com/office/powerpoint/2010/main" val="273588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5</a:t>
            </a:fld>
            <a:endParaRPr lang="el-GR"/>
          </a:p>
        </p:txBody>
      </p:sp>
    </p:spTree>
    <p:extLst>
      <p:ext uri="{BB962C8B-B14F-4D97-AF65-F5344CB8AC3E}">
        <p14:creationId xmlns:p14="http://schemas.microsoft.com/office/powerpoint/2010/main" val="282747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6</a:t>
            </a:fld>
            <a:endParaRPr lang="el-GR"/>
          </a:p>
        </p:txBody>
      </p:sp>
    </p:spTree>
    <p:extLst>
      <p:ext uri="{BB962C8B-B14F-4D97-AF65-F5344CB8AC3E}">
        <p14:creationId xmlns:p14="http://schemas.microsoft.com/office/powerpoint/2010/main" val="287285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7</a:t>
            </a:fld>
            <a:endParaRPr lang="el-GR"/>
          </a:p>
        </p:txBody>
      </p:sp>
    </p:spTree>
    <p:extLst>
      <p:ext uri="{BB962C8B-B14F-4D97-AF65-F5344CB8AC3E}">
        <p14:creationId xmlns:p14="http://schemas.microsoft.com/office/powerpoint/2010/main" val="108634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8</a:t>
            </a:fld>
            <a:endParaRPr lang="el-GR"/>
          </a:p>
        </p:txBody>
      </p:sp>
    </p:spTree>
    <p:extLst>
      <p:ext uri="{BB962C8B-B14F-4D97-AF65-F5344CB8AC3E}">
        <p14:creationId xmlns:p14="http://schemas.microsoft.com/office/powerpoint/2010/main" val="2795066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02FE239-2A06-4FAC-BE6F-14716B6F3D5C}" type="slidenum">
              <a:rPr lang="el-GR" smtClean="0"/>
              <a:t>9</a:t>
            </a:fld>
            <a:endParaRPr lang="el-GR"/>
          </a:p>
        </p:txBody>
      </p:sp>
    </p:spTree>
    <p:extLst>
      <p:ext uri="{BB962C8B-B14F-4D97-AF65-F5344CB8AC3E}">
        <p14:creationId xmlns:p14="http://schemas.microsoft.com/office/powerpoint/2010/main" val="140759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l-GR" smtClean="0"/>
              <a:t>Στυλ κύριου τίτλου</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Στυλ κύριου υπότιτλου</a:t>
            </a:r>
            <a:endParaRPr kumimoji="0" lang="en-US"/>
          </a:p>
        </p:txBody>
      </p:sp>
      <p:sp>
        <p:nvSpPr>
          <p:cNvPr id="30" name="Date Placeholder 29"/>
          <p:cNvSpPr>
            <a:spLocks noGrp="1"/>
          </p:cNvSpPr>
          <p:nvPr>
            <p:ph type="dt" sz="half" idx="10"/>
          </p:nvPr>
        </p:nvSpPr>
        <p:spPr/>
        <p:txBody>
          <a:bodyPr/>
          <a:lstStyle/>
          <a:p>
            <a:fld id="{6DE22725-DF4D-4262-97B7-F0A44FCBA931}" type="datetime1">
              <a:rPr lang="el-GR" smtClean="0"/>
              <a:t>4/5/2016</a:t>
            </a:fld>
            <a:endParaRPr lang="el-GR"/>
          </a:p>
        </p:txBody>
      </p:sp>
      <p:sp>
        <p:nvSpPr>
          <p:cNvPr id="19" name="Footer Placeholder 18"/>
          <p:cNvSpPr>
            <a:spLocks noGrp="1"/>
          </p:cNvSpPr>
          <p:nvPr>
            <p:ph type="ftr" sz="quarter" idx="11"/>
          </p:nvPr>
        </p:nvSpPr>
        <p:spPr/>
        <p:txBody>
          <a:bodyPr/>
          <a:lstStyle/>
          <a:p>
            <a:endParaRPr lang="el-GR"/>
          </a:p>
        </p:txBody>
      </p:sp>
      <p:sp>
        <p:nvSpPr>
          <p:cNvPr id="27" name="Slide Number Placeholder 26"/>
          <p:cNvSpPr>
            <a:spLocks noGrp="1"/>
          </p:cNvSpPr>
          <p:nvPr>
            <p:ph type="sldNum" sz="quarter" idx="12"/>
          </p:nvPr>
        </p:nvSpPr>
        <p:spPr/>
        <p:txBody>
          <a:bodyPr/>
          <a:lstStyle/>
          <a:p>
            <a:fld id="{3D99FC89-2E86-43BF-BEE9-9E68478D7922}"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l-GR" smtClean="0"/>
              <a:t>Στυλ κύριου τίτλου</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Date Placeholder 3"/>
          <p:cNvSpPr>
            <a:spLocks noGrp="1"/>
          </p:cNvSpPr>
          <p:nvPr>
            <p:ph type="dt" sz="half" idx="10"/>
          </p:nvPr>
        </p:nvSpPr>
        <p:spPr/>
        <p:txBody>
          <a:bodyPr/>
          <a:lstStyle/>
          <a:p>
            <a:fld id="{E58606B3-048A-4F59-ACB3-B547C29FB083}" type="datetime1">
              <a:rPr lang="el-GR" smtClean="0"/>
              <a:t>4/5/2016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l-GR" smtClean="0"/>
              <a:t>Στυλ κύριου τίτλου</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Date Placeholder 3"/>
          <p:cNvSpPr>
            <a:spLocks noGrp="1"/>
          </p:cNvSpPr>
          <p:nvPr>
            <p:ph type="dt" sz="half" idx="10"/>
          </p:nvPr>
        </p:nvSpPr>
        <p:spPr/>
        <p:txBody>
          <a:bodyPr/>
          <a:lstStyle/>
          <a:p>
            <a:fld id="{4E18A206-4DF6-46A7-9750-58ECAC9393AF}" type="datetime1">
              <a:rPr lang="el-GR" smtClean="0"/>
              <a:t>4/5/2016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l-GR" smtClean="0"/>
              <a:t>Στυλ κύριου τίτλου</a:t>
            </a:r>
            <a:endParaRPr kumimoji="0" lang="en-US"/>
          </a:p>
        </p:txBody>
      </p:sp>
      <p:sp>
        <p:nvSpPr>
          <p:cNvPr id="3" name="Content Placeholder 2"/>
          <p:cNvSpPr>
            <a:spLocks noGrp="1"/>
          </p:cNvSpPr>
          <p:nvPr>
            <p:ph idx="1"/>
          </p:nvPr>
        </p:nvSpPr>
        <p:spPr/>
        <p:txBody>
          <a:body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Date Placeholder 3"/>
          <p:cNvSpPr>
            <a:spLocks noGrp="1"/>
          </p:cNvSpPr>
          <p:nvPr>
            <p:ph type="dt" sz="half" idx="10"/>
          </p:nvPr>
        </p:nvSpPr>
        <p:spPr/>
        <p:txBody>
          <a:bodyPr/>
          <a:lstStyle/>
          <a:p>
            <a:fld id="{8D37EFAC-0563-4754-8689-0C759949D3F8}" type="datetime1">
              <a:rPr lang="el-GR" smtClean="0"/>
              <a:t>4/5/2016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l-GR" smtClean="0"/>
              <a:t>Στυλ κύριου τίτλου</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Στυλ υποδείγματος κειμένου</a:t>
            </a:r>
          </a:p>
        </p:txBody>
      </p:sp>
      <p:sp>
        <p:nvSpPr>
          <p:cNvPr id="4" name="Date Placeholder 3"/>
          <p:cNvSpPr>
            <a:spLocks noGrp="1"/>
          </p:cNvSpPr>
          <p:nvPr>
            <p:ph type="dt" sz="half" idx="10"/>
          </p:nvPr>
        </p:nvSpPr>
        <p:spPr/>
        <p:txBody>
          <a:bodyPr/>
          <a:lstStyle/>
          <a:p>
            <a:fld id="{9093AAB4-CDE2-415C-A8BC-6D0F630131CF}" type="datetime1">
              <a:rPr lang="el-GR" smtClean="0"/>
              <a:t>4/5/2016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99FC89-2E86-43BF-BEE9-9E68478D7922}"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l-GR" smtClean="0"/>
              <a:t>Στυλ κύριου τίτλου</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Date Placeholder 4"/>
          <p:cNvSpPr>
            <a:spLocks noGrp="1"/>
          </p:cNvSpPr>
          <p:nvPr>
            <p:ph type="dt" sz="half" idx="10"/>
          </p:nvPr>
        </p:nvSpPr>
        <p:spPr/>
        <p:txBody>
          <a:bodyPr/>
          <a:lstStyle/>
          <a:p>
            <a:fld id="{899791F9-2693-4186-B689-F0BC6232C090}" type="datetime1">
              <a:rPr lang="el-GR" smtClean="0"/>
              <a:t>4/5/2016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l-GR" smtClean="0"/>
              <a:t>Στυλ κύριου τίτλου</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Date Placeholder 6"/>
          <p:cNvSpPr>
            <a:spLocks noGrp="1"/>
          </p:cNvSpPr>
          <p:nvPr>
            <p:ph type="dt" sz="half" idx="10"/>
          </p:nvPr>
        </p:nvSpPr>
        <p:spPr/>
        <p:txBody>
          <a:bodyPr/>
          <a:lstStyle/>
          <a:p>
            <a:fld id="{09D67820-704D-4AA8-A8D6-7D915D950765}" type="datetime1">
              <a:rPr lang="el-GR" smtClean="0"/>
              <a:t>4/5/2016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l-GR" smtClean="0"/>
              <a:t>Στυλ κύριου τίτλου</a:t>
            </a:r>
            <a:endParaRPr kumimoji="0" lang="en-US"/>
          </a:p>
        </p:txBody>
      </p:sp>
      <p:sp>
        <p:nvSpPr>
          <p:cNvPr id="3" name="Date Placeholder 2"/>
          <p:cNvSpPr>
            <a:spLocks noGrp="1"/>
          </p:cNvSpPr>
          <p:nvPr>
            <p:ph type="dt" sz="half" idx="10"/>
          </p:nvPr>
        </p:nvSpPr>
        <p:spPr/>
        <p:txBody>
          <a:bodyPr/>
          <a:lstStyle/>
          <a:p>
            <a:fld id="{5ABCBD27-1F5B-45F5-B6E7-BE1BCC0B7099}" type="datetime1">
              <a:rPr lang="el-GR" smtClean="0"/>
              <a:t>4/5/2016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9EF7B-C2BC-4C01-88A0-D75A237C9323}" type="datetime1">
              <a:rPr lang="el-GR" smtClean="0"/>
              <a:t>4/5/2016</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l-GR" smtClean="0"/>
              <a:t>Στυλ κύριου τίτλου</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l-GR" smtClean="0"/>
              <a:t>Στυλ υποδείγματος κειμένου</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Date Placeholder 4"/>
          <p:cNvSpPr>
            <a:spLocks noGrp="1"/>
          </p:cNvSpPr>
          <p:nvPr>
            <p:ph type="dt" sz="half" idx="10"/>
          </p:nvPr>
        </p:nvSpPr>
        <p:spPr/>
        <p:txBody>
          <a:bodyPr/>
          <a:lstStyle/>
          <a:p>
            <a:fld id="{85D6280D-98DF-47FF-85DA-D7CBEA270381}" type="datetime1">
              <a:rPr lang="el-GR" smtClean="0"/>
              <a:t>4/5/2016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D99FC89-2E86-43BF-BEE9-9E68478D7922}"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l-GR" smtClean="0"/>
              <a:t>Στυλ κύριου τίτλου</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l-GR" smtClean="0"/>
              <a:t>Στυλ υποδείγματος κειμένου</a:t>
            </a:r>
          </a:p>
        </p:txBody>
      </p:sp>
      <p:sp>
        <p:nvSpPr>
          <p:cNvPr id="5" name="Date Placeholder 4"/>
          <p:cNvSpPr>
            <a:spLocks noGrp="1"/>
          </p:cNvSpPr>
          <p:nvPr>
            <p:ph type="dt" sz="half" idx="10"/>
          </p:nvPr>
        </p:nvSpPr>
        <p:spPr/>
        <p:txBody>
          <a:bodyPr/>
          <a:lstStyle/>
          <a:p>
            <a:fld id="{80F45FF2-331D-47F1-AC93-19E500B279C4}" type="datetime1">
              <a:rPr lang="el-GR" smtClean="0"/>
              <a:t>4/5/2016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a:xfrm>
            <a:off x="8077200" y="6356350"/>
            <a:ext cx="609600" cy="365125"/>
          </a:xfrm>
        </p:spPr>
        <p:txBody>
          <a:bodyPr/>
          <a:lstStyle/>
          <a:p>
            <a:fld id="{3D99FC89-2E86-43BF-BEE9-9E68478D7922}" type="slidenum">
              <a:rPr lang="el-GR" smtClean="0"/>
              <a:t>‹#›</a:t>
            </a:fld>
            <a:endParaRPr lang="el-G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l-GR" smtClean="0"/>
              <a:t>Στυλ κύριου τίτλου</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l-GR" smtClean="0"/>
              <a:t>Στυλ υποδείγματος κειμένου</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B683AC2-0B21-4C1C-A7BE-77EB928F4AA1}" type="datetime1">
              <a:rPr lang="el-GR" smtClean="0"/>
              <a:t>4/5/2016</a:t>
            </a:fld>
            <a:endParaRPr lang="el-G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l-G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99FC89-2E86-43BF-BEE9-9E68478D7922}" type="slidenum">
              <a:rPr lang="el-GR" smtClean="0"/>
              <a:t>‹#›</a:t>
            </a:fld>
            <a:endParaRPr lang="el-G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microsoft.com/office/2007/relationships/hdphoto" Target="../media/hdphoto6.wdp"/><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microsoft.com/office/2007/relationships/hdphoto" Target="../media/hdphoto7.wdp"/></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png"/><Relationship Id="rId5" Type="http://schemas.microsoft.com/office/2007/relationships/hdphoto" Target="../media/hdphoto2.wdp"/><Relationship Id="rId10" Type="http://schemas.openxmlformats.org/officeDocument/2006/relationships/image" Target="../media/image19.png"/><Relationship Id="rId4" Type="http://schemas.openxmlformats.org/officeDocument/2006/relationships/image" Target="../media/image16.png"/><Relationship Id="rId9"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p:cNvSpPr>
            <a:spLocks noGrp="1"/>
          </p:cNvSpPr>
          <p:nvPr>
            <p:ph type="ctrTitle"/>
          </p:nvPr>
        </p:nvSpPr>
        <p:spPr>
          <a:xfrm>
            <a:off x="685800" y="1916832"/>
            <a:ext cx="7772400" cy="2232248"/>
          </a:xfrm>
        </p:spPr>
        <p:txBody>
          <a:bodyPr>
            <a:normAutofit/>
          </a:bodyPr>
          <a:lstStyle/>
          <a:p>
            <a:pPr algn="ctr"/>
            <a:r>
              <a:rPr lang="el-GR" sz="1400" cap="all" dirty="0" smtClean="0">
                <a:solidFill>
                  <a:schemeClr val="accent2">
                    <a:lumMod val="60000"/>
                    <a:lumOff val="40000"/>
                  </a:schemeClr>
                </a:solidFill>
              </a:rPr>
              <a:t>ΑΡΙΣΤΟΤΕΛΕΙΟ </a:t>
            </a:r>
            <a:r>
              <a:rPr lang="el-GR" sz="1400" cap="all" dirty="0">
                <a:solidFill>
                  <a:schemeClr val="accent2">
                    <a:lumMod val="60000"/>
                    <a:lumOff val="40000"/>
                  </a:schemeClr>
                </a:solidFill>
              </a:rPr>
              <a:t>ΠΑΝΕΠΙΣΤΗΜΙΟ </a:t>
            </a:r>
            <a:r>
              <a:rPr lang="el-GR" sz="1400" cap="all" dirty="0" err="1">
                <a:solidFill>
                  <a:schemeClr val="accent2">
                    <a:lumMod val="60000"/>
                    <a:lumOff val="40000"/>
                  </a:schemeClr>
                </a:solidFill>
              </a:rPr>
              <a:t>θΕΣΣΑΛΟΝΙΚΗΣ</a:t>
            </a:r>
            <a:r>
              <a:rPr lang="el-GR" sz="1400" dirty="0">
                <a:solidFill>
                  <a:schemeClr val="accent2">
                    <a:lumMod val="60000"/>
                    <a:lumOff val="40000"/>
                  </a:schemeClr>
                </a:solidFill>
              </a:rPr>
              <a:t/>
            </a:r>
            <a:br>
              <a:rPr lang="el-GR" sz="1400" dirty="0">
                <a:solidFill>
                  <a:schemeClr val="accent2">
                    <a:lumMod val="60000"/>
                    <a:lumOff val="40000"/>
                  </a:schemeClr>
                </a:solidFill>
              </a:rPr>
            </a:br>
            <a:r>
              <a:rPr lang="el-GR" sz="1400" cap="all" dirty="0">
                <a:solidFill>
                  <a:schemeClr val="accent2">
                    <a:lumMod val="60000"/>
                    <a:lumOff val="40000"/>
                  </a:schemeClr>
                </a:solidFill>
              </a:rPr>
              <a:t>ΣΧΟΛΗ ΗΛΕΚΤΡΟΛΟΓΩΝ ΜΗΧΑΝΙΚΩΝ ΚΑΙ ΜΗΧΑΝΙΚΩΝ ΥΠΟΛΟΓΙΣΤΩΝ</a:t>
            </a:r>
            <a:r>
              <a:rPr lang="el-GR" sz="1400" dirty="0">
                <a:solidFill>
                  <a:schemeClr val="accent2">
                    <a:lumMod val="60000"/>
                    <a:lumOff val="40000"/>
                  </a:schemeClr>
                </a:solidFill>
              </a:rPr>
              <a:t/>
            </a:r>
            <a:br>
              <a:rPr lang="el-GR" sz="1400" dirty="0">
                <a:solidFill>
                  <a:schemeClr val="accent2">
                    <a:lumMod val="60000"/>
                    <a:lumOff val="40000"/>
                  </a:schemeClr>
                </a:solidFill>
              </a:rPr>
            </a:br>
            <a:r>
              <a:rPr lang="el-GR" sz="1400" cap="all" dirty="0">
                <a:solidFill>
                  <a:schemeClr val="accent2">
                    <a:lumMod val="60000"/>
                    <a:lumOff val="40000"/>
                  </a:schemeClr>
                </a:solidFill>
              </a:rPr>
              <a:t>ΤΜΗΜΑ </a:t>
            </a:r>
            <a:r>
              <a:rPr lang="el-GR" sz="1400" cap="all" dirty="0" err="1" smtClean="0">
                <a:solidFill>
                  <a:schemeClr val="accent2">
                    <a:lumMod val="60000"/>
                    <a:lumOff val="40000"/>
                  </a:schemeClr>
                </a:solidFill>
              </a:rPr>
              <a:t>ΕΝΕΡΓΕΙΑσ</a:t>
            </a:r>
            <a:r>
              <a:rPr lang="el-GR" sz="1400" cap="all" dirty="0" smtClean="0">
                <a:solidFill>
                  <a:schemeClr val="accent1">
                    <a:lumMod val="75000"/>
                  </a:schemeClr>
                </a:solidFill>
              </a:rPr>
              <a:t/>
            </a:r>
            <a:br>
              <a:rPr lang="el-GR" sz="1400" cap="all" dirty="0" smtClean="0">
                <a:solidFill>
                  <a:schemeClr val="accent1">
                    <a:lumMod val="75000"/>
                  </a:schemeClr>
                </a:solidFill>
              </a:rPr>
            </a:br>
            <a:r>
              <a:rPr lang="el-GR" sz="1400" cap="all" dirty="0">
                <a:solidFill>
                  <a:schemeClr val="accent1">
                    <a:lumMod val="75000"/>
                  </a:schemeClr>
                </a:solidFill>
              </a:rPr>
              <a:t/>
            </a:r>
            <a:br>
              <a:rPr lang="el-GR" sz="1400" cap="all" dirty="0">
                <a:solidFill>
                  <a:schemeClr val="accent1">
                    <a:lumMod val="75000"/>
                  </a:schemeClr>
                </a:solidFill>
              </a:rPr>
            </a:br>
            <a:r>
              <a:rPr lang="el-GR" sz="1400" cap="all" dirty="0" smtClean="0"/>
              <a:t/>
            </a:r>
            <a:br>
              <a:rPr lang="el-GR" sz="1400" cap="all" dirty="0" smtClean="0"/>
            </a:br>
            <a:r>
              <a:rPr lang="el-GR" sz="2000" b="1" cap="all" dirty="0" smtClean="0"/>
              <a:t>ΕΝΑΕΡΙΕΣ ΑΝΕΜΟΓΕΝΝΗΤΡΙΕΣ </a:t>
            </a:r>
            <a:r>
              <a:rPr lang="el-GR" sz="2000" b="1" cap="all" dirty="0" err="1" smtClean="0"/>
              <a:t>τυπου</a:t>
            </a:r>
            <a:r>
              <a:rPr lang="el-GR" sz="2000" b="1" cap="all" dirty="0" smtClean="0"/>
              <a:t> «</a:t>
            </a:r>
            <a:r>
              <a:rPr lang="el-GR" sz="2000" b="1" cap="all" dirty="0" err="1" smtClean="0"/>
              <a:t>Αετοσ</a:t>
            </a:r>
            <a:r>
              <a:rPr lang="el-GR" sz="2000" b="1" cap="all" dirty="0" smtClean="0"/>
              <a:t>»</a:t>
            </a:r>
            <a:r>
              <a:rPr lang="en-US" sz="2000" b="1" cap="all" dirty="0" smtClean="0"/>
              <a:t/>
            </a:r>
            <a:br>
              <a:rPr lang="en-US" sz="2000" b="1" cap="all" dirty="0" smtClean="0"/>
            </a:br>
            <a:r>
              <a:rPr lang="el-GR" sz="2000" cap="all" dirty="0"/>
              <a:t/>
            </a:r>
            <a:br>
              <a:rPr lang="el-GR" sz="2000" cap="all" dirty="0"/>
            </a:br>
            <a:endParaRPr lang="el-GR" sz="1400" b="1" dirty="0"/>
          </a:p>
        </p:txBody>
      </p:sp>
      <p:sp>
        <p:nvSpPr>
          <p:cNvPr id="7" name="Υπότιτλος 6"/>
          <p:cNvSpPr>
            <a:spLocks noGrp="1"/>
          </p:cNvSpPr>
          <p:nvPr>
            <p:ph type="subTitle" idx="1"/>
          </p:nvPr>
        </p:nvSpPr>
        <p:spPr>
          <a:xfrm>
            <a:off x="1371600" y="3886200"/>
            <a:ext cx="6400800" cy="2639144"/>
          </a:xfrm>
        </p:spPr>
        <p:txBody>
          <a:bodyPr>
            <a:normAutofit lnSpcReduction="10000"/>
          </a:bodyPr>
          <a:lstStyle/>
          <a:p>
            <a:endParaRPr lang="el-GR" sz="1600" dirty="0" smtClean="0"/>
          </a:p>
          <a:p>
            <a:endParaRPr lang="en-US" sz="1600" dirty="0" smtClean="0"/>
          </a:p>
          <a:p>
            <a:endParaRPr lang="en-US" sz="1600" b="1" dirty="0" smtClean="0">
              <a:solidFill>
                <a:schemeClr val="tx1"/>
              </a:solidFill>
            </a:endParaRPr>
          </a:p>
          <a:p>
            <a:pPr algn="ctr"/>
            <a:r>
              <a:rPr lang="el-GR" sz="1600" b="1" dirty="0" smtClean="0">
                <a:solidFill>
                  <a:schemeClr val="tx1"/>
                </a:solidFill>
              </a:rPr>
              <a:t>ΔΙΠΛΩΜΑΤΙΚΗ ΕΡΓΑΣΙΑ</a:t>
            </a:r>
          </a:p>
          <a:p>
            <a:pPr algn="ctr"/>
            <a:r>
              <a:rPr lang="el-GR" sz="1600" b="1" dirty="0" smtClean="0"/>
              <a:t>τ</a:t>
            </a:r>
            <a:r>
              <a:rPr lang="el-GR" sz="1600" b="1" dirty="0" smtClean="0">
                <a:solidFill>
                  <a:schemeClr val="tx1"/>
                </a:solidFill>
              </a:rPr>
              <a:t>ης</a:t>
            </a:r>
          </a:p>
          <a:p>
            <a:pPr algn="ctr"/>
            <a:r>
              <a:rPr lang="el-GR" sz="1600" b="1" dirty="0" smtClean="0">
                <a:solidFill>
                  <a:schemeClr val="tx1"/>
                </a:solidFill>
              </a:rPr>
              <a:t>ΚΑΡΑΓΙΑΝΝΗ ΑΘΗΝΑΣ</a:t>
            </a:r>
          </a:p>
          <a:p>
            <a:pPr algn="ctr"/>
            <a:endParaRPr lang="el-GR" sz="1600" b="1" dirty="0">
              <a:solidFill>
                <a:schemeClr val="tx1"/>
              </a:solidFill>
            </a:endParaRPr>
          </a:p>
          <a:p>
            <a:pPr algn="ctr"/>
            <a:endParaRPr lang="el-GR" sz="1600" b="1" dirty="0" smtClean="0">
              <a:solidFill>
                <a:schemeClr val="tx1"/>
              </a:solidFill>
            </a:endParaRPr>
          </a:p>
          <a:p>
            <a:pPr algn="ctr"/>
            <a:r>
              <a:rPr lang="el-GR" sz="1600" b="1" dirty="0" smtClean="0">
                <a:solidFill>
                  <a:schemeClr val="tx1"/>
                </a:solidFill>
              </a:rPr>
              <a:t>Θεσσαλονίκη, </a:t>
            </a:r>
            <a:r>
              <a:rPr lang="el-GR" sz="1600" b="1" dirty="0" smtClean="0"/>
              <a:t>Μά</a:t>
            </a:r>
            <a:r>
              <a:rPr lang="el-GR" sz="1600" b="1" dirty="0" smtClean="0">
                <a:solidFill>
                  <a:schemeClr val="tx1"/>
                </a:solidFill>
              </a:rPr>
              <a:t>ιος 2016</a:t>
            </a:r>
            <a:endParaRPr lang="el-GR" sz="1600" b="1" dirty="0">
              <a:solidFill>
                <a:schemeClr val="tx1"/>
              </a:solidFill>
            </a:endParaRPr>
          </a:p>
        </p:txBody>
      </p:sp>
      <p:pic>
        <p:nvPicPr>
          <p:cNvPr id="8" name="Εικόνα 7"/>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79912" y="836712"/>
            <a:ext cx="1273405" cy="1152128"/>
          </a:xfrm>
          <a:prstGeom prst="rect">
            <a:avLst/>
          </a:prstGeom>
        </p:spPr>
      </p:pic>
    </p:spTree>
    <p:extLst>
      <p:ext uri="{BB962C8B-B14F-4D97-AF65-F5344CB8AC3E}">
        <p14:creationId xmlns:p14="http://schemas.microsoft.com/office/powerpoint/2010/main" val="187866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439924" y="692696"/>
            <a:ext cx="8229600" cy="506320"/>
          </a:xfrm>
        </p:spPr>
        <p:txBody>
          <a:bodyPr>
            <a:normAutofit/>
          </a:bodyPr>
          <a:lstStyle/>
          <a:p>
            <a:pPr algn="ctr"/>
            <a:r>
              <a:rPr lang="el-GR" sz="2900" b="1" dirty="0" smtClean="0"/>
              <a:t>Σφαιρικό σύστημα συντεταγμένων</a:t>
            </a:r>
            <a:endParaRPr lang="el-GR" sz="2900" b="1" dirty="0"/>
          </a:p>
        </p:txBody>
      </p:sp>
      <p:pic>
        <p:nvPicPr>
          <p:cNvPr id="7" name="Θέση περιεχομένου 6"/>
          <p:cNvPicPr>
            <a:picLocks noGrp="1"/>
          </p:cNvPicPr>
          <p:nvPr>
            <p:ph sz="half" idx="1"/>
          </p:nvPr>
        </p:nvPicPr>
        <p:blipFill>
          <a:blip r:embed="rId3"/>
          <a:stretch>
            <a:fillRect/>
          </a:stretch>
        </p:blipFill>
        <p:spPr>
          <a:xfrm>
            <a:off x="362994" y="1268760"/>
            <a:ext cx="3128886" cy="2592288"/>
          </a:xfrm>
          <a:prstGeom prst="rect">
            <a:avLst/>
          </a:prstGeom>
        </p:spPr>
      </p:pic>
      <mc:AlternateContent xmlns:mc="http://schemas.openxmlformats.org/markup-compatibility/2006" xmlns:a14="http://schemas.microsoft.com/office/drawing/2010/main">
        <mc:Choice Requires="a14">
          <p:sp>
            <p:nvSpPr>
              <p:cNvPr id="6" name="Θέση περιεχομένου 5"/>
              <p:cNvSpPr>
                <a:spLocks noGrp="1"/>
              </p:cNvSpPr>
              <p:nvPr>
                <p:ph sz="half" idx="2"/>
              </p:nvPr>
            </p:nvSpPr>
            <p:spPr>
              <a:xfrm>
                <a:off x="3635896" y="1340769"/>
                <a:ext cx="5050904" cy="5256583"/>
              </a:xfrm>
            </p:spPr>
            <p:txBody>
              <a:bodyPr>
                <a:normAutofit/>
              </a:bodyPr>
              <a:lstStyle/>
              <a:p>
                <a:endParaRPr lang="el-GR" sz="1600" i="1" dirty="0" smtClean="0"/>
              </a:p>
              <a:p>
                <a:pPr marL="0" indent="0">
                  <a:buNone/>
                </a:pPr>
                <a:r>
                  <a:rPr lang="el-GR" sz="1800" b="1" dirty="0" smtClean="0">
                    <a:solidFill>
                      <a:schemeClr val="accent1"/>
                    </a:solidFill>
                  </a:rPr>
                  <a:t>Μετασχηματισμός διανυσμάτων</a:t>
                </a:r>
              </a:p>
              <a:p>
                <a14:m>
                  <m:oMath xmlns:m="http://schemas.openxmlformats.org/officeDocument/2006/math">
                    <m:acc>
                      <m:accPr>
                        <m:chr m:val="̂"/>
                        <m:ctrlPr>
                          <a:rPr lang="el-GR" sz="1800" i="1">
                            <a:latin typeface="Cambria Math"/>
                          </a:rPr>
                        </m:ctrlPr>
                      </m:accPr>
                      <m:e>
                        <m:r>
                          <m:rPr>
                            <m:sty m:val="p"/>
                          </m:rPr>
                          <a:rPr lang="en-US" sz="1800">
                            <a:latin typeface="Cambria Math"/>
                          </a:rPr>
                          <m:t>r</m:t>
                        </m:r>
                      </m:e>
                    </m:acc>
                    <m:r>
                      <a:rPr lang="en-US" sz="1800">
                        <a:latin typeface="Cambria Math"/>
                      </a:rPr>
                      <m:t>=</m:t>
                    </m:r>
                    <m:r>
                      <m:rPr>
                        <m:sty m:val="p"/>
                      </m:rPr>
                      <a:rPr lang="en-US" sz="1800">
                        <a:latin typeface="Cambria Math"/>
                      </a:rPr>
                      <m:t>sinθcosφ</m:t>
                    </m:r>
                    <m:acc>
                      <m:accPr>
                        <m:chr m:val="̂"/>
                        <m:ctrlPr>
                          <a:rPr lang="el-GR" sz="1800" i="1">
                            <a:latin typeface="Cambria Math"/>
                          </a:rPr>
                        </m:ctrlPr>
                      </m:accPr>
                      <m:e>
                        <m:r>
                          <m:rPr>
                            <m:sty m:val="p"/>
                          </m:rPr>
                          <a:rPr lang="en-US" sz="1800">
                            <a:latin typeface="Cambria Math"/>
                          </a:rPr>
                          <m:t>x</m:t>
                        </m:r>
                      </m:e>
                    </m:acc>
                    <m:r>
                      <a:rPr lang="en-US" sz="1800">
                        <a:latin typeface="Cambria Math"/>
                      </a:rPr>
                      <m:t>+</m:t>
                    </m:r>
                    <m:r>
                      <m:rPr>
                        <m:sty m:val="p"/>
                      </m:rPr>
                      <a:rPr lang="en-US" sz="1800">
                        <a:latin typeface="Cambria Math"/>
                      </a:rPr>
                      <m:t>sinθsinφ</m:t>
                    </m:r>
                    <m:acc>
                      <m:accPr>
                        <m:chr m:val="̂"/>
                        <m:ctrlPr>
                          <a:rPr lang="el-GR" sz="1800" i="1">
                            <a:latin typeface="Cambria Math"/>
                          </a:rPr>
                        </m:ctrlPr>
                      </m:accPr>
                      <m:e>
                        <m:r>
                          <m:rPr>
                            <m:sty m:val="p"/>
                          </m:rPr>
                          <a:rPr lang="el-GR" sz="1800">
                            <a:latin typeface="Cambria Math"/>
                          </a:rPr>
                          <m:t>y</m:t>
                        </m:r>
                      </m:e>
                    </m:acc>
                    <m:r>
                      <a:rPr lang="el-GR" sz="1800">
                        <a:latin typeface="Cambria Math"/>
                      </a:rPr>
                      <m:t>+</m:t>
                    </m:r>
                    <m:r>
                      <m:rPr>
                        <m:sty m:val="p"/>
                      </m:rPr>
                      <a:rPr lang="en-US" sz="1800">
                        <a:latin typeface="Cambria Math"/>
                      </a:rPr>
                      <m:t>cos</m:t>
                    </m:r>
                    <m:r>
                      <m:rPr>
                        <m:sty m:val="p"/>
                      </m:rPr>
                      <a:rPr lang="el-GR" sz="1800">
                        <a:latin typeface="Cambria Math"/>
                      </a:rPr>
                      <m:t>θ</m:t>
                    </m:r>
                    <m:acc>
                      <m:accPr>
                        <m:chr m:val="̂"/>
                        <m:ctrlPr>
                          <a:rPr lang="el-GR" sz="1800" i="1">
                            <a:latin typeface="Cambria Math"/>
                          </a:rPr>
                        </m:ctrlPr>
                      </m:accPr>
                      <m:e>
                        <m:r>
                          <m:rPr>
                            <m:sty m:val="p"/>
                          </m:rPr>
                          <a:rPr lang="el-GR" sz="1800">
                            <a:latin typeface="Cambria Math"/>
                          </a:rPr>
                          <m:t>z</m:t>
                        </m:r>
                      </m:e>
                    </m:acc>
                  </m:oMath>
                </a14:m>
                <a:endParaRPr lang="el-GR" sz="1800" dirty="0"/>
              </a:p>
              <a:p>
                <a14:m>
                  <m:oMath xmlns:m="http://schemas.openxmlformats.org/officeDocument/2006/math">
                    <m:acc>
                      <m:accPr>
                        <m:chr m:val="̂"/>
                        <m:ctrlPr>
                          <a:rPr lang="el-GR" sz="1800" i="1">
                            <a:latin typeface="Cambria Math"/>
                          </a:rPr>
                        </m:ctrlPr>
                      </m:accPr>
                      <m:e>
                        <m:r>
                          <m:rPr>
                            <m:sty m:val="p"/>
                          </m:rPr>
                          <a:rPr lang="el-GR" sz="1800">
                            <a:latin typeface="Cambria Math"/>
                          </a:rPr>
                          <m:t>θ</m:t>
                        </m:r>
                      </m:e>
                    </m:acc>
                    <m:r>
                      <a:rPr lang="el-GR" sz="1800">
                        <a:latin typeface="Cambria Math"/>
                      </a:rPr>
                      <m:t>=</m:t>
                    </m:r>
                    <m:r>
                      <m:rPr>
                        <m:sty m:val="p"/>
                      </m:rPr>
                      <a:rPr lang="el-GR" sz="1800">
                        <a:latin typeface="Cambria Math"/>
                      </a:rPr>
                      <m:t>cosθcosφ</m:t>
                    </m:r>
                    <m:acc>
                      <m:accPr>
                        <m:chr m:val="̂"/>
                        <m:ctrlPr>
                          <a:rPr lang="el-GR" sz="1800" i="1">
                            <a:latin typeface="Cambria Math"/>
                          </a:rPr>
                        </m:ctrlPr>
                      </m:accPr>
                      <m:e>
                        <m:r>
                          <m:rPr>
                            <m:sty m:val="p"/>
                          </m:rPr>
                          <a:rPr lang="en-US" sz="1800">
                            <a:latin typeface="Cambria Math"/>
                          </a:rPr>
                          <m:t>x</m:t>
                        </m:r>
                      </m:e>
                    </m:acc>
                    <m:r>
                      <a:rPr lang="en-US" sz="1800">
                        <a:latin typeface="Cambria Math"/>
                      </a:rPr>
                      <m:t>+</m:t>
                    </m:r>
                    <m:r>
                      <m:rPr>
                        <m:sty m:val="p"/>
                      </m:rPr>
                      <a:rPr lang="en-US" sz="1800">
                        <a:latin typeface="Cambria Math"/>
                      </a:rPr>
                      <m:t>cosθsinφ</m:t>
                    </m:r>
                    <m:acc>
                      <m:accPr>
                        <m:chr m:val="̂"/>
                        <m:ctrlPr>
                          <a:rPr lang="el-GR" sz="1800" i="1">
                            <a:latin typeface="Cambria Math"/>
                          </a:rPr>
                        </m:ctrlPr>
                      </m:accPr>
                      <m:e>
                        <m:r>
                          <m:rPr>
                            <m:sty m:val="p"/>
                          </m:rPr>
                          <a:rPr lang="en-US" sz="1800">
                            <a:latin typeface="Cambria Math"/>
                          </a:rPr>
                          <m:t>y</m:t>
                        </m:r>
                      </m:e>
                    </m:acc>
                    <m:r>
                      <a:rPr lang="en-US" sz="1800" i="1">
                        <a:latin typeface="Cambria Math"/>
                      </a:rPr>
                      <m:t>−</m:t>
                    </m:r>
                    <m:r>
                      <m:rPr>
                        <m:sty m:val="p"/>
                      </m:rPr>
                      <a:rPr lang="en-US" sz="1800">
                        <a:latin typeface="Cambria Math"/>
                      </a:rPr>
                      <m:t>sin</m:t>
                    </m:r>
                    <m:r>
                      <m:rPr>
                        <m:sty m:val="p"/>
                      </m:rPr>
                      <a:rPr lang="el-GR" sz="1800">
                        <a:latin typeface="Cambria Math"/>
                      </a:rPr>
                      <m:t>θ</m:t>
                    </m:r>
                    <m:acc>
                      <m:accPr>
                        <m:chr m:val="̂"/>
                        <m:ctrlPr>
                          <a:rPr lang="el-GR" sz="1800" i="1">
                            <a:latin typeface="Cambria Math"/>
                          </a:rPr>
                        </m:ctrlPr>
                      </m:accPr>
                      <m:e>
                        <m:r>
                          <m:rPr>
                            <m:sty m:val="p"/>
                          </m:rPr>
                          <a:rPr lang="el-GR" sz="1800">
                            <a:latin typeface="Cambria Math"/>
                          </a:rPr>
                          <m:t>z</m:t>
                        </m:r>
                      </m:e>
                    </m:acc>
                  </m:oMath>
                </a14:m>
                <a:endParaRPr lang="el-GR" sz="1800" dirty="0"/>
              </a:p>
              <a:p>
                <a14:m>
                  <m:oMath xmlns:m="http://schemas.openxmlformats.org/officeDocument/2006/math">
                    <m:acc>
                      <m:accPr>
                        <m:chr m:val="̂"/>
                        <m:ctrlPr>
                          <a:rPr lang="el-GR" sz="1800" i="1">
                            <a:latin typeface="Cambria Math"/>
                          </a:rPr>
                        </m:ctrlPr>
                      </m:accPr>
                      <m:e>
                        <m:r>
                          <m:rPr>
                            <m:sty m:val="p"/>
                          </m:rPr>
                          <a:rPr lang="en-US" sz="1800">
                            <a:latin typeface="Cambria Math"/>
                          </a:rPr>
                          <m:t>φ</m:t>
                        </m:r>
                      </m:e>
                    </m:acc>
                    <m:r>
                      <a:rPr lang="en-US" sz="1800">
                        <a:latin typeface="Cambria Math"/>
                      </a:rPr>
                      <m:t>=</m:t>
                    </m:r>
                    <m:r>
                      <a:rPr lang="en-US" sz="1800" i="1">
                        <a:latin typeface="Cambria Math"/>
                      </a:rPr>
                      <m:t>−</m:t>
                    </m:r>
                    <m:r>
                      <m:rPr>
                        <m:sty m:val="p"/>
                      </m:rPr>
                      <a:rPr lang="en-US" sz="1800">
                        <a:latin typeface="Cambria Math"/>
                      </a:rPr>
                      <m:t>sin</m:t>
                    </m:r>
                    <m:r>
                      <m:rPr>
                        <m:sty m:val="p"/>
                      </m:rPr>
                      <a:rPr lang="el-GR" sz="1800">
                        <a:latin typeface="Cambria Math"/>
                      </a:rPr>
                      <m:t>φ</m:t>
                    </m:r>
                    <m:acc>
                      <m:accPr>
                        <m:chr m:val="̂"/>
                        <m:ctrlPr>
                          <a:rPr lang="el-GR" sz="1800" i="1">
                            <a:latin typeface="Cambria Math"/>
                          </a:rPr>
                        </m:ctrlPr>
                      </m:accPr>
                      <m:e>
                        <m:r>
                          <m:rPr>
                            <m:sty m:val="p"/>
                          </m:rPr>
                          <a:rPr lang="en-US" sz="1800">
                            <a:latin typeface="Cambria Math"/>
                          </a:rPr>
                          <m:t>x</m:t>
                        </m:r>
                      </m:e>
                    </m:acc>
                    <m:r>
                      <a:rPr lang="el-GR" sz="1800">
                        <a:latin typeface="Cambria Math"/>
                      </a:rPr>
                      <m:t>+</m:t>
                    </m:r>
                    <m:r>
                      <m:rPr>
                        <m:sty m:val="p"/>
                      </m:rPr>
                      <a:rPr lang="el-GR" sz="1800">
                        <a:latin typeface="Cambria Math"/>
                      </a:rPr>
                      <m:t>cosφ</m:t>
                    </m:r>
                    <m:acc>
                      <m:accPr>
                        <m:chr m:val="̂"/>
                        <m:ctrlPr>
                          <a:rPr lang="el-GR" sz="1800" i="1">
                            <a:latin typeface="Cambria Math"/>
                          </a:rPr>
                        </m:ctrlPr>
                      </m:accPr>
                      <m:e>
                        <m:r>
                          <m:rPr>
                            <m:sty m:val="p"/>
                          </m:rPr>
                          <a:rPr lang="el-GR" sz="1800">
                            <a:latin typeface="Cambria Math"/>
                          </a:rPr>
                          <m:t>y</m:t>
                        </m:r>
                      </m:e>
                    </m:acc>
                  </m:oMath>
                </a14:m>
                <a:endParaRPr lang="el-GR" sz="1800" dirty="0"/>
              </a:p>
              <a:p>
                <a:endParaRPr lang="el-GR" sz="1800" i="1" dirty="0"/>
              </a:p>
              <a:p>
                <a:pPr marL="0" indent="0">
                  <a:buNone/>
                </a:pPr>
                <a:endParaRPr lang="el-GR" sz="1800" dirty="0"/>
              </a:p>
              <a:p>
                <a:endParaRPr lang="el-GR" sz="1800" dirty="0" smtClean="0"/>
              </a:p>
              <a:p>
                <a:endParaRPr lang="el-GR" sz="1800" dirty="0"/>
              </a:p>
              <a:p>
                <a:pPr marL="0" indent="0">
                  <a:buNone/>
                </a:pPr>
                <a:r>
                  <a:rPr lang="el-GR" sz="1800" b="1" dirty="0" smtClean="0">
                    <a:solidFill>
                      <a:schemeClr val="accent1"/>
                    </a:solidFill>
                  </a:rPr>
                  <a:t>Άλλα συστήματα συντεταγμένων</a:t>
                </a:r>
                <a:endParaRPr lang="el-GR" sz="1800" b="1" dirty="0">
                  <a:solidFill>
                    <a:schemeClr val="accent1"/>
                  </a:solidFill>
                </a:endParaRPr>
              </a:p>
              <a:p>
                <a:r>
                  <a:rPr lang="el-GR" sz="1800" dirty="0" smtClean="0"/>
                  <a:t>Σ.σ</a:t>
                </a:r>
                <a:r>
                  <a:rPr lang="el-GR" sz="1800" dirty="0"/>
                  <a:t>. με αναφορά στο κέντρο βάρους του πτερυγίου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x</m:t>
                            </m:r>
                          </m:e>
                          <m:sub>
                            <m:r>
                              <m:rPr>
                                <m:sty m:val="p"/>
                              </m:rPr>
                              <a:rPr lang="en-US" sz="1800">
                                <a:latin typeface="Cambria Math"/>
                              </a:rPr>
                              <m:t>b</m:t>
                            </m:r>
                          </m:sub>
                        </m:sSub>
                      </m:e>
                    </m:acc>
                  </m:oMath>
                </a14:m>
                <a:r>
                  <a:rPr lang="el-GR" sz="1800" dirty="0"/>
                  <a:t>,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y</m:t>
                            </m:r>
                          </m:e>
                          <m:sub>
                            <m:r>
                              <m:rPr>
                                <m:sty m:val="p"/>
                              </m:rPr>
                              <a:rPr lang="en-US" sz="1800">
                                <a:latin typeface="Cambria Math"/>
                              </a:rPr>
                              <m:t>b</m:t>
                            </m:r>
                          </m:sub>
                        </m:sSub>
                      </m:e>
                    </m:acc>
                  </m:oMath>
                </a14:m>
                <a:r>
                  <a:rPr lang="el-GR" sz="1800" dirty="0"/>
                  <a:t>,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z</m:t>
                            </m:r>
                          </m:e>
                          <m:sub>
                            <m:r>
                              <a:rPr lang="en-US" sz="1800" i="1">
                                <a:latin typeface="Cambria Math"/>
                              </a:rPr>
                              <m:t>𝑏</m:t>
                            </m:r>
                          </m:sub>
                        </m:sSub>
                      </m:e>
                    </m:acc>
                  </m:oMath>
                </a14:m>
                <a:r>
                  <a:rPr lang="el-GR" sz="1800" dirty="0" smtClean="0"/>
                  <a:t>)</a:t>
                </a:r>
              </a:p>
              <a:p>
                <a:r>
                  <a:rPr lang="el-GR" sz="1800" dirty="0" smtClean="0"/>
                  <a:t>Σ.σ</a:t>
                </a:r>
                <a:r>
                  <a:rPr lang="el-GR" sz="1800" dirty="0"/>
                  <a:t>. με αναφορά στη σχετική ταχύτητα του ανέμου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x</m:t>
                            </m:r>
                          </m:e>
                          <m:sub>
                            <m:r>
                              <a:rPr lang="en-US" sz="1800" i="1">
                                <a:latin typeface="Cambria Math"/>
                              </a:rPr>
                              <m:t>𝑤</m:t>
                            </m:r>
                          </m:sub>
                        </m:sSub>
                      </m:e>
                    </m:acc>
                  </m:oMath>
                </a14:m>
                <a:r>
                  <a:rPr lang="el-GR" sz="1800" dirty="0"/>
                  <a:t>,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y</m:t>
                            </m:r>
                          </m:e>
                          <m:sub>
                            <m:r>
                              <m:rPr>
                                <m:sty m:val="p"/>
                              </m:rPr>
                              <a:rPr lang="en-US" sz="1800">
                                <a:latin typeface="Cambria Math"/>
                              </a:rPr>
                              <m:t>w</m:t>
                            </m:r>
                          </m:sub>
                        </m:sSub>
                      </m:e>
                    </m:acc>
                  </m:oMath>
                </a14:m>
                <a:r>
                  <a:rPr lang="el-GR" sz="1800" dirty="0"/>
                  <a:t>, </a:t>
                </a:r>
                <a14:m>
                  <m:oMath xmlns:m="http://schemas.openxmlformats.org/officeDocument/2006/math">
                    <m:acc>
                      <m:accPr>
                        <m:chr m:val="⃗"/>
                        <m:ctrlPr>
                          <a:rPr lang="el-GR" sz="1800" i="1">
                            <a:latin typeface="Cambria Math"/>
                          </a:rPr>
                        </m:ctrlPr>
                      </m:accPr>
                      <m:e>
                        <m:sSub>
                          <m:sSubPr>
                            <m:ctrlPr>
                              <a:rPr lang="el-GR" sz="1800" i="1">
                                <a:latin typeface="Cambria Math"/>
                              </a:rPr>
                            </m:ctrlPr>
                          </m:sSubPr>
                          <m:e>
                            <m:r>
                              <m:rPr>
                                <m:sty m:val="p"/>
                              </m:rPr>
                              <a:rPr lang="en-US" sz="1800">
                                <a:latin typeface="Cambria Math"/>
                              </a:rPr>
                              <m:t>z</m:t>
                            </m:r>
                          </m:e>
                          <m:sub>
                            <m:r>
                              <m:rPr>
                                <m:sty m:val="p"/>
                              </m:rPr>
                              <a:rPr lang="en-US" sz="1800">
                                <a:latin typeface="Cambria Math"/>
                              </a:rPr>
                              <m:t>w</m:t>
                            </m:r>
                          </m:sub>
                        </m:sSub>
                      </m:e>
                    </m:acc>
                  </m:oMath>
                </a14:m>
                <a:r>
                  <a:rPr lang="el-GR" sz="1800" dirty="0"/>
                  <a:t>)</a:t>
                </a:r>
              </a:p>
              <a:p>
                <a:pPr marL="0" indent="0">
                  <a:buNone/>
                </a:pPr>
                <a:endParaRPr lang="el-GR" dirty="0"/>
              </a:p>
            </p:txBody>
          </p:sp>
        </mc:Choice>
        <mc:Fallback xmlns="">
          <p:sp>
            <p:nvSpPr>
              <p:cNvPr id="6" name="Θέση περιεχομένου 5"/>
              <p:cNvSpPr>
                <a:spLocks noGrp="1" noRot="1" noChangeAspect="1" noMove="1" noResize="1" noEditPoints="1" noAdjustHandles="1" noChangeArrowheads="1" noChangeShapeType="1" noTextEdit="1"/>
              </p:cNvSpPr>
              <p:nvPr>
                <p:ph sz="half" idx="2"/>
              </p:nvPr>
            </p:nvSpPr>
            <p:spPr>
              <a:xfrm>
                <a:off x="3635896" y="1340769"/>
                <a:ext cx="5050904" cy="5256583"/>
              </a:xfrm>
              <a:blipFill rotWithShape="1">
                <a:blip r:embed="rId4"/>
                <a:stretch>
                  <a:fillRect l="-965"/>
                </a:stretch>
              </a:blipFill>
            </p:spPr>
            <p:txBody>
              <a:bodyPr/>
              <a:lstStyle/>
              <a:p>
                <a:r>
                  <a:rPr lang="el-GR">
                    <a:noFill/>
                  </a:rPr>
                  <a:t> </a:t>
                </a:r>
              </a:p>
            </p:txBody>
          </p:sp>
        </mc:Fallback>
      </mc:AlternateContent>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4151334"/>
            <a:ext cx="254763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Θέση αριθμού διαφάνειας 2"/>
          <p:cNvSpPr>
            <a:spLocks noGrp="1"/>
          </p:cNvSpPr>
          <p:nvPr>
            <p:ph type="sldNum" sz="quarter" idx="12"/>
          </p:nvPr>
        </p:nvSpPr>
        <p:spPr/>
        <p:txBody>
          <a:bodyPr/>
          <a:lstStyle/>
          <a:p>
            <a:fld id="{3D99FC89-2E86-43BF-BEE9-9E68478D7922}" type="slidenum">
              <a:rPr lang="el-GR" smtClean="0"/>
              <a:t>10</a:t>
            </a:fld>
            <a:endParaRPr lang="el-GR"/>
          </a:p>
        </p:txBody>
      </p:sp>
    </p:spTree>
    <p:extLst>
      <p:ext uri="{BB962C8B-B14F-4D97-AF65-F5344CB8AC3E}">
        <p14:creationId xmlns:p14="http://schemas.microsoft.com/office/powerpoint/2010/main" val="486578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90872" y="618424"/>
            <a:ext cx="8229600" cy="578328"/>
          </a:xfrm>
        </p:spPr>
        <p:txBody>
          <a:bodyPr>
            <a:normAutofit/>
          </a:bodyPr>
          <a:lstStyle/>
          <a:p>
            <a:pPr algn="ctr"/>
            <a:r>
              <a:rPr lang="el-GR" sz="2900" b="1" dirty="0" smtClean="0"/>
              <a:t>Ασκούμενες Δυνάμεις (</a:t>
            </a:r>
            <a:r>
              <a:rPr lang="en-US" sz="2900" b="1" dirty="0" smtClean="0"/>
              <a:t>r,</a:t>
            </a:r>
            <a:r>
              <a:rPr lang="el-GR" sz="2900" b="1" dirty="0" err="1" smtClean="0"/>
              <a:t>θ,φ</a:t>
            </a:r>
            <a:r>
              <a:rPr lang="el-GR" sz="2900" b="1" dirty="0" smtClean="0"/>
              <a:t>)</a:t>
            </a:r>
            <a:endParaRPr lang="el-GR" sz="2900" b="1" dirty="0"/>
          </a:p>
        </p:txBody>
      </p:sp>
      <mc:AlternateContent xmlns:mc="http://schemas.openxmlformats.org/markup-compatibility/2006" xmlns:a14="http://schemas.microsoft.com/office/drawing/2010/main">
        <mc:Choice Requires="a14">
          <p:sp>
            <p:nvSpPr>
              <p:cNvPr id="3" name="Θέση περιεχομένου 2"/>
              <p:cNvSpPr>
                <a:spLocks noGrp="1"/>
              </p:cNvSpPr>
              <p:nvPr>
                <p:ph idx="1"/>
              </p:nvPr>
            </p:nvSpPr>
            <p:spPr>
              <a:xfrm>
                <a:off x="323528" y="1484784"/>
                <a:ext cx="8229600" cy="5040560"/>
              </a:xfrm>
            </p:spPr>
            <p:txBody>
              <a:bodyPr>
                <a:noAutofit/>
              </a:bodyPr>
              <a:lstStyle/>
              <a:p>
                <a:r>
                  <a:rPr lang="el-GR" sz="1600" b="1" i="1" dirty="0" smtClean="0"/>
                  <a:t> </a:t>
                </a:r>
                <a:r>
                  <a:rPr lang="el-GR" sz="1600" dirty="0"/>
                  <a:t>Αεροδυναμική δύναμη στο </a:t>
                </a:r>
                <a:r>
                  <a:rPr lang="el-GR" sz="1600" dirty="0" smtClean="0"/>
                  <a:t>πτερύγιο</a:t>
                </a:r>
                <a:r>
                  <a:rPr lang="en-US" sz="1600" dirty="0" smtClean="0"/>
                  <a:t> </a:t>
                </a:r>
                <a:r>
                  <a:rPr lang="en-US" sz="1600" dirty="0" err="1" smtClean="0"/>
                  <a:t>F</a:t>
                </a:r>
                <a:r>
                  <a:rPr lang="en-US" sz="1600" baseline="-25000" dirty="0" err="1" smtClean="0"/>
                  <a:t>aer</a:t>
                </a:r>
                <a:r>
                  <a:rPr lang="el-GR" sz="1600" dirty="0" smtClean="0"/>
                  <a:t>:</a:t>
                </a:r>
                <a:endParaRPr lang="en-US" sz="1600" baseline="-25000" dirty="0"/>
              </a:p>
              <a:p>
                <a:pPr marL="0" indent="0">
                  <a:buNone/>
                </a:pPr>
                <a:r>
                  <a:rPr lang="el-GR" sz="1600" dirty="0" smtClean="0"/>
                  <a:t>	</a:t>
                </a:r>
                <a14:m>
                  <m:oMath xmlns:m="http://schemas.openxmlformats.org/officeDocument/2006/math">
                    <m:sSup>
                      <m:sSupPr>
                        <m:ctrlPr>
                          <a:rPr lang="el-GR" sz="1600" i="1">
                            <a:latin typeface="Cambria Math"/>
                          </a:rPr>
                        </m:ctrlPr>
                      </m:sSupPr>
                      <m:e>
                        <m:r>
                          <a:rPr lang="en-US" sz="1600" i="1">
                            <a:latin typeface="Cambria Math"/>
                          </a:rPr>
                          <m:t>𝐹</m:t>
                        </m:r>
                      </m:e>
                      <m:sup>
                        <m:r>
                          <a:rPr lang="en-US" sz="1600" i="1">
                            <a:latin typeface="Cambria Math"/>
                          </a:rPr>
                          <m:t>𝑎𝑒𝑟</m:t>
                        </m:r>
                      </m:sup>
                    </m:sSup>
                  </m:oMath>
                </a14:m>
                <a:r>
                  <a:rPr lang="el-GR" sz="1600" dirty="0"/>
                  <a:t>=</a:t>
                </a:r>
                <a14:m>
                  <m:oMath xmlns:m="http://schemas.openxmlformats.org/officeDocument/2006/math">
                    <m:d>
                      <m:dPr>
                        <m:ctrlPr>
                          <a:rPr lang="el-GR" sz="1600" i="1">
                            <a:latin typeface="Cambria Math"/>
                          </a:rPr>
                        </m:ctrlPr>
                      </m:dPr>
                      <m:e>
                        <m:m>
                          <m:mPr>
                            <m:mcs>
                              <m:mc>
                                <m:mcPr>
                                  <m:count m:val="1"/>
                                  <m:mcJc m:val="center"/>
                                </m:mcPr>
                              </m:mc>
                            </m:mcs>
                            <m:ctrlPr>
                              <a:rPr lang="el-GR" sz="1600" i="1">
                                <a:latin typeface="Cambria Math"/>
                              </a:rPr>
                            </m:ctrlPr>
                          </m:mPr>
                          <m:mr>
                            <m:e>
                              <m:sSubSup>
                                <m:sSubSupPr>
                                  <m:ctrlPr>
                                    <a:rPr lang="el-GR" sz="1600" i="1">
                                      <a:latin typeface="Cambria Math"/>
                                    </a:rPr>
                                  </m:ctrlPr>
                                </m:sSubSupPr>
                                <m:e>
                                  <m:r>
                                    <a:rPr lang="en-US" sz="1600" i="1">
                                      <a:latin typeface="Cambria Math"/>
                                    </a:rPr>
                                    <m:t>𝐹</m:t>
                                  </m:r>
                                </m:e>
                                <m:sub>
                                  <m:r>
                                    <a:rPr lang="en-US" sz="1600" i="1">
                                      <a:latin typeface="Cambria Math"/>
                                    </a:rPr>
                                    <m:t>𝑟</m:t>
                                  </m:r>
                                </m:sub>
                                <m:sup>
                                  <m:r>
                                    <a:rPr lang="en-US" sz="1600" i="1">
                                      <a:latin typeface="Cambria Math"/>
                                    </a:rPr>
                                    <m:t>𝑎𝑒𝑟</m:t>
                                  </m:r>
                                </m:sup>
                              </m:sSubSup>
                            </m:e>
                          </m:mr>
                          <m:mr>
                            <m:e>
                              <m:sSubSup>
                                <m:sSubSupPr>
                                  <m:ctrlPr>
                                    <a:rPr lang="el-GR" sz="1600" i="1">
                                      <a:latin typeface="Cambria Math"/>
                                    </a:rPr>
                                  </m:ctrlPr>
                                </m:sSubSupPr>
                                <m:e>
                                  <m:r>
                                    <a:rPr lang="en-US" sz="1600" i="1">
                                      <a:latin typeface="Cambria Math"/>
                                    </a:rPr>
                                    <m:t>𝐹</m:t>
                                  </m:r>
                                </m:e>
                                <m:sub>
                                  <m:r>
                                    <a:rPr lang="en-US" sz="1600" i="1">
                                      <a:latin typeface="Cambria Math"/>
                                    </a:rPr>
                                    <m:t>𝜃</m:t>
                                  </m:r>
                                </m:sub>
                                <m:sup>
                                  <m:r>
                                    <a:rPr lang="en-US" sz="1600" i="1">
                                      <a:latin typeface="Cambria Math"/>
                                    </a:rPr>
                                    <m:t>𝑎𝑒𝑟</m:t>
                                  </m:r>
                                </m:sup>
                              </m:sSubSup>
                            </m:e>
                          </m:mr>
                          <m:mr>
                            <m:e>
                              <m:sSubSup>
                                <m:sSubSupPr>
                                  <m:ctrlPr>
                                    <a:rPr lang="el-GR" sz="1600" i="1">
                                      <a:latin typeface="Cambria Math"/>
                                    </a:rPr>
                                  </m:ctrlPr>
                                </m:sSubSupPr>
                                <m:e>
                                  <m:r>
                                    <a:rPr lang="en-US" sz="1600" i="1">
                                      <a:latin typeface="Cambria Math"/>
                                    </a:rPr>
                                    <m:t>𝐹</m:t>
                                  </m:r>
                                </m:e>
                                <m:sub>
                                  <m:r>
                                    <a:rPr lang="en-US" sz="1600" i="1">
                                      <a:latin typeface="Cambria Math"/>
                                    </a:rPr>
                                    <m:t>𝜑</m:t>
                                  </m:r>
                                </m:sub>
                                <m:sup>
                                  <m:r>
                                    <a:rPr lang="en-US" sz="1600" i="1">
                                      <a:latin typeface="Cambria Math"/>
                                    </a:rPr>
                                    <m:t>𝑎𝑒𝑟</m:t>
                                  </m:r>
                                </m:sup>
                              </m:sSubSup>
                            </m:e>
                          </m:mr>
                        </m:m>
                      </m:e>
                    </m:d>
                    <m:r>
                      <a:rPr lang="el-GR" sz="1600" i="1">
                        <a:latin typeface="Cambria Math"/>
                      </a:rPr>
                      <m:t>=−</m:t>
                    </m:r>
                    <m:f>
                      <m:fPr>
                        <m:ctrlPr>
                          <a:rPr lang="el-GR" sz="1600" i="1">
                            <a:latin typeface="Cambria Math"/>
                          </a:rPr>
                        </m:ctrlPr>
                      </m:fPr>
                      <m:num>
                        <m:r>
                          <a:rPr lang="el-GR" sz="1600" i="1">
                            <a:latin typeface="Cambria Math"/>
                          </a:rPr>
                          <m:t>1</m:t>
                        </m:r>
                      </m:num>
                      <m:den>
                        <m:r>
                          <a:rPr lang="el-GR" sz="1600" i="1">
                            <a:latin typeface="Cambria Math"/>
                          </a:rPr>
                          <m:t>2</m:t>
                        </m:r>
                      </m:den>
                    </m:f>
                    <m:sSub>
                      <m:sSubPr>
                        <m:ctrlPr>
                          <a:rPr lang="el-GR" sz="1600" i="1">
                            <a:latin typeface="Cambria Math"/>
                          </a:rPr>
                        </m:ctrlPr>
                      </m:sSubPr>
                      <m:e>
                        <m:r>
                          <a:rPr lang="en-US" sz="1600" i="1">
                            <a:latin typeface="Cambria Math"/>
                          </a:rPr>
                          <m:t>𝐶</m:t>
                        </m:r>
                      </m:e>
                      <m:sub>
                        <m:r>
                          <a:rPr lang="en-US" sz="1600" i="1">
                            <a:latin typeface="Cambria Math"/>
                          </a:rPr>
                          <m:t>𝐷</m:t>
                        </m:r>
                      </m:sub>
                    </m:sSub>
                    <m:r>
                      <a:rPr lang="en-US" sz="1600" i="1">
                        <a:latin typeface="Cambria Math"/>
                      </a:rPr>
                      <m:t>𝛢𝜌</m:t>
                    </m:r>
                    <m:sSup>
                      <m:sSupPr>
                        <m:ctrlPr>
                          <a:rPr lang="el-GR" sz="1600" i="1">
                            <a:latin typeface="Cambria Math"/>
                          </a:rPr>
                        </m:ctrlPr>
                      </m:sSupPr>
                      <m:e>
                        <m:d>
                          <m:dPr>
                            <m:begChr m:val="|"/>
                            <m:endChr m:val="|"/>
                            <m:ctrlPr>
                              <a:rPr lang="el-GR" sz="1600" i="1">
                                <a:latin typeface="Cambria Math"/>
                              </a:rPr>
                            </m:ctrlPr>
                          </m:dPr>
                          <m:e>
                            <m:sSub>
                              <m:sSubPr>
                                <m:ctrlPr>
                                  <a:rPr lang="el-GR" sz="1600" i="1">
                                    <a:latin typeface="Cambria Math"/>
                                  </a:rPr>
                                </m:ctrlPr>
                              </m:sSubPr>
                              <m:e>
                                <m:acc>
                                  <m:accPr>
                                    <m:chr m:val="⃗"/>
                                    <m:ctrlPr>
                                      <a:rPr lang="el-GR" sz="1600" i="1">
                                        <a:latin typeface="Cambria Math"/>
                                      </a:rPr>
                                    </m:ctrlPr>
                                  </m:accPr>
                                  <m:e>
                                    <m:r>
                                      <a:rPr lang="en-US" sz="1600" i="1">
                                        <a:latin typeface="Cambria Math"/>
                                      </a:rPr>
                                      <m:t>𝑊</m:t>
                                    </m:r>
                                  </m:e>
                                </m:acc>
                              </m:e>
                              <m:sub>
                                <m:r>
                                  <a:rPr lang="en-US" sz="1600" i="1">
                                    <a:latin typeface="Cambria Math"/>
                                  </a:rPr>
                                  <m:t>𝑒</m:t>
                                </m:r>
                              </m:sub>
                            </m:sSub>
                          </m:e>
                        </m:d>
                      </m:e>
                      <m:sup>
                        <m:r>
                          <a:rPr lang="el-GR" sz="1600" i="1">
                            <a:latin typeface="Cambria Math"/>
                          </a:rPr>
                          <m:t>2</m:t>
                        </m:r>
                      </m:sup>
                    </m:sSup>
                    <m:sSub>
                      <m:sSubPr>
                        <m:ctrlPr>
                          <a:rPr lang="el-GR" sz="1600" i="1">
                            <a:latin typeface="Cambria Math"/>
                          </a:rPr>
                        </m:ctrlPr>
                      </m:sSubPr>
                      <m:e>
                        <m:acc>
                          <m:accPr>
                            <m:chr m:val="⃗"/>
                            <m:ctrlPr>
                              <a:rPr lang="el-GR" sz="1600" i="1">
                                <a:latin typeface="Cambria Math"/>
                              </a:rPr>
                            </m:ctrlPr>
                          </m:accPr>
                          <m:e>
                            <m:r>
                              <a:rPr lang="en-US" sz="1600" i="1">
                                <a:latin typeface="Cambria Math"/>
                              </a:rPr>
                              <m:t>𝑥</m:t>
                            </m:r>
                          </m:e>
                        </m:acc>
                      </m:e>
                      <m:sub>
                        <m:r>
                          <a:rPr lang="en-US" sz="1600" i="1">
                            <a:latin typeface="Cambria Math"/>
                          </a:rPr>
                          <m:t>𝑤</m:t>
                        </m:r>
                      </m:sub>
                    </m:sSub>
                    <m:r>
                      <a:rPr lang="el-GR" sz="1600" i="1">
                        <a:latin typeface="Cambria Math"/>
                      </a:rPr>
                      <m:t>−</m:t>
                    </m:r>
                    <m:f>
                      <m:fPr>
                        <m:ctrlPr>
                          <a:rPr lang="el-GR" sz="1600" i="1">
                            <a:latin typeface="Cambria Math"/>
                          </a:rPr>
                        </m:ctrlPr>
                      </m:fPr>
                      <m:num>
                        <m:r>
                          <a:rPr lang="el-GR" sz="1600" i="1">
                            <a:latin typeface="Cambria Math"/>
                          </a:rPr>
                          <m:t>1</m:t>
                        </m:r>
                      </m:num>
                      <m:den>
                        <m:r>
                          <a:rPr lang="el-GR" sz="1600" i="1">
                            <a:latin typeface="Cambria Math"/>
                          </a:rPr>
                          <m:t>2</m:t>
                        </m:r>
                      </m:den>
                    </m:f>
                    <m:sSub>
                      <m:sSubPr>
                        <m:ctrlPr>
                          <a:rPr lang="el-GR" sz="1600" i="1">
                            <a:latin typeface="Cambria Math"/>
                          </a:rPr>
                        </m:ctrlPr>
                      </m:sSubPr>
                      <m:e>
                        <m:r>
                          <a:rPr lang="en-US" sz="1600" i="1">
                            <a:latin typeface="Cambria Math"/>
                          </a:rPr>
                          <m:t>𝐶</m:t>
                        </m:r>
                      </m:e>
                      <m:sub>
                        <m:r>
                          <a:rPr lang="en-US" sz="1600" i="1">
                            <a:latin typeface="Cambria Math"/>
                          </a:rPr>
                          <m:t>𝐿</m:t>
                        </m:r>
                      </m:sub>
                    </m:sSub>
                    <m:r>
                      <a:rPr lang="en-US" sz="1600" i="1">
                        <a:latin typeface="Cambria Math"/>
                      </a:rPr>
                      <m:t>𝛢𝜌</m:t>
                    </m:r>
                    <m:sSup>
                      <m:sSupPr>
                        <m:ctrlPr>
                          <a:rPr lang="el-GR" sz="1600" i="1">
                            <a:latin typeface="Cambria Math"/>
                          </a:rPr>
                        </m:ctrlPr>
                      </m:sSupPr>
                      <m:e>
                        <m:d>
                          <m:dPr>
                            <m:begChr m:val="|"/>
                            <m:endChr m:val="|"/>
                            <m:ctrlPr>
                              <a:rPr lang="el-GR" sz="1600" i="1">
                                <a:latin typeface="Cambria Math"/>
                              </a:rPr>
                            </m:ctrlPr>
                          </m:dPr>
                          <m:e>
                            <m:sSub>
                              <m:sSubPr>
                                <m:ctrlPr>
                                  <a:rPr lang="el-GR" sz="1600" i="1">
                                    <a:latin typeface="Cambria Math"/>
                                  </a:rPr>
                                </m:ctrlPr>
                              </m:sSubPr>
                              <m:e>
                                <m:acc>
                                  <m:accPr>
                                    <m:chr m:val="⃗"/>
                                    <m:ctrlPr>
                                      <a:rPr lang="el-GR" sz="1600" i="1">
                                        <a:latin typeface="Cambria Math"/>
                                      </a:rPr>
                                    </m:ctrlPr>
                                  </m:accPr>
                                  <m:e>
                                    <m:r>
                                      <a:rPr lang="en-US" sz="1600" i="1">
                                        <a:latin typeface="Cambria Math"/>
                                      </a:rPr>
                                      <m:t>𝑊</m:t>
                                    </m:r>
                                  </m:e>
                                </m:acc>
                              </m:e>
                              <m:sub>
                                <m:r>
                                  <a:rPr lang="en-US" sz="1600" i="1">
                                    <a:latin typeface="Cambria Math"/>
                                  </a:rPr>
                                  <m:t>𝑒</m:t>
                                </m:r>
                              </m:sub>
                            </m:sSub>
                          </m:e>
                        </m:d>
                      </m:e>
                      <m:sup>
                        <m:r>
                          <a:rPr lang="el-GR" sz="1600" i="1">
                            <a:latin typeface="Cambria Math"/>
                          </a:rPr>
                          <m:t>2</m:t>
                        </m:r>
                      </m:sup>
                    </m:sSup>
                    <m:sSub>
                      <m:sSubPr>
                        <m:ctrlPr>
                          <a:rPr lang="el-GR" sz="1600" i="1">
                            <a:latin typeface="Cambria Math"/>
                          </a:rPr>
                        </m:ctrlPr>
                      </m:sSubPr>
                      <m:e>
                        <m:acc>
                          <m:accPr>
                            <m:chr m:val="⃗"/>
                            <m:ctrlPr>
                              <a:rPr lang="el-GR" sz="1600" i="1">
                                <a:latin typeface="Cambria Math"/>
                              </a:rPr>
                            </m:ctrlPr>
                          </m:accPr>
                          <m:e>
                            <m:r>
                              <a:rPr lang="en-US" sz="1600" i="1">
                                <a:latin typeface="Cambria Math"/>
                              </a:rPr>
                              <m:t>𝑧</m:t>
                            </m:r>
                          </m:e>
                        </m:acc>
                      </m:e>
                      <m:sub>
                        <m:r>
                          <a:rPr lang="en-US" sz="1600" i="1">
                            <a:latin typeface="Cambria Math"/>
                          </a:rPr>
                          <m:t>𝑤</m:t>
                        </m:r>
                      </m:sub>
                    </m:sSub>
                  </m:oMath>
                </a14:m>
                <a:r>
                  <a:rPr lang="el-GR" sz="1600" dirty="0"/>
                  <a:t> ,</a:t>
                </a:r>
              </a:p>
              <a:p>
                <a:endParaRPr lang="el-GR" sz="1600" dirty="0" smtClean="0"/>
              </a:p>
              <a:p>
                <a:r>
                  <a:rPr lang="el-GR" sz="1600" dirty="0" smtClean="0"/>
                  <a:t> </a:t>
                </a:r>
                <a:r>
                  <a:rPr lang="el-GR" sz="1600" dirty="0"/>
                  <a:t>Αεροδυναμική δύναμη στον </a:t>
                </a:r>
                <a:r>
                  <a:rPr lang="el-GR" sz="1600" dirty="0" smtClean="0"/>
                  <a:t>ιμάντα</a:t>
                </a:r>
                <a:r>
                  <a:rPr lang="en-US" sz="1600" dirty="0" smtClean="0"/>
                  <a:t> </a:t>
                </a:r>
                <a:r>
                  <a:rPr lang="en-US" sz="1600" dirty="0" err="1" smtClean="0"/>
                  <a:t>F</a:t>
                </a:r>
                <a:r>
                  <a:rPr lang="en-US" sz="1600" baseline="-25000" dirty="0" err="1" smtClean="0"/>
                  <a:t>c,aer</a:t>
                </a:r>
                <a:r>
                  <a:rPr lang="el-GR" sz="1600" dirty="0" smtClean="0"/>
                  <a:t>:  </a:t>
                </a:r>
              </a:p>
              <a:p>
                <a:pPr marL="0" indent="0">
                  <a:buNone/>
                </a:pPr>
                <a:r>
                  <a:rPr lang="el-GR" sz="1600" dirty="0" smtClean="0"/>
                  <a:t>	</a:t>
                </a:r>
                <a14:m>
                  <m:oMath xmlns:m="http://schemas.openxmlformats.org/officeDocument/2006/math">
                    <m:sSup>
                      <m:sSupPr>
                        <m:ctrlPr>
                          <a:rPr lang="el-GR" sz="1600" i="1">
                            <a:latin typeface="Cambria Math"/>
                          </a:rPr>
                        </m:ctrlPr>
                      </m:sSupPr>
                      <m:e>
                        <m:r>
                          <a:rPr lang="en-US" sz="1600" i="1">
                            <a:latin typeface="Cambria Math"/>
                          </a:rPr>
                          <m:t>𝐹</m:t>
                        </m:r>
                      </m:e>
                      <m:sup>
                        <m:r>
                          <a:rPr lang="en-US" sz="1600" i="1">
                            <a:latin typeface="Cambria Math"/>
                          </a:rPr>
                          <m:t>𝑐</m:t>
                        </m:r>
                        <m:r>
                          <a:rPr lang="el-GR" sz="1600" i="1">
                            <a:latin typeface="Cambria Math"/>
                          </a:rPr>
                          <m:t>,</m:t>
                        </m:r>
                        <m:r>
                          <a:rPr lang="en-US" sz="1600" i="1">
                            <a:latin typeface="Cambria Math"/>
                          </a:rPr>
                          <m:t>𝑎𝑒𝑟</m:t>
                        </m:r>
                      </m:sup>
                    </m:sSup>
                  </m:oMath>
                </a14:m>
                <a:r>
                  <a:rPr lang="el-GR" sz="1600" dirty="0"/>
                  <a:t>=</a:t>
                </a:r>
                <a14:m>
                  <m:oMath xmlns:m="http://schemas.openxmlformats.org/officeDocument/2006/math">
                    <m:d>
                      <m:dPr>
                        <m:ctrlPr>
                          <a:rPr lang="el-GR" sz="1600" i="1">
                            <a:latin typeface="Cambria Math"/>
                          </a:rPr>
                        </m:ctrlPr>
                      </m:dPr>
                      <m:e>
                        <m:m>
                          <m:mPr>
                            <m:mcs>
                              <m:mc>
                                <m:mcPr>
                                  <m:count m:val="1"/>
                                  <m:mcJc m:val="center"/>
                                </m:mcPr>
                              </m:mc>
                            </m:mcs>
                            <m:ctrlPr>
                              <a:rPr lang="el-GR" sz="1600" i="1">
                                <a:latin typeface="Cambria Math"/>
                              </a:rPr>
                            </m:ctrlPr>
                          </m:mPr>
                          <m:mr>
                            <m:e>
                              <m:sSubSup>
                                <m:sSubSupPr>
                                  <m:ctrlPr>
                                    <a:rPr lang="el-GR" sz="1600" i="1">
                                      <a:latin typeface="Cambria Math"/>
                                    </a:rPr>
                                  </m:ctrlPr>
                                </m:sSubSupPr>
                                <m:e>
                                  <m:r>
                                    <a:rPr lang="en-US" sz="1600" i="1">
                                      <a:latin typeface="Cambria Math"/>
                                    </a:rPr>
                                    <m:t>𝐹</m:t>
                                  </m:r>
                                </m:e>
                                <m:sub>
                                  <m:r>
                                    <a:rPr lang="en-US" sz="1600" i="1">
                                      <a:latin typeface="Cambria Math"/>
                                    </a:rPr>
                                    <m:t>𝑟</m:t>
                                  </m:r>
                                </m:sub>
                                <m:sup>
                                  <m:r>
                                    <a:rPr lang="en-US" sz="1600" i="1">
                                      <a:latin typeface="Cambria Math"/>
                                    </a:rPr>
                                    <m:t>𝑐</m:t>
                                  </m:r>
                                  <m:r>
                                    <a:rPr lang="el-GR" sz="1600" i="1">
                                      <a:latin typeface="Cambria Math"/>
                                    </a:rPr>
                                    <m:t>,</m:t>
                                  </m:r>
                                  <m:r>
                                    <a:rPr lang="en-US" sz="1600" i="1">
                                      <a:latin typeface="Cambria Math"/>
                                    </a:rPr>
                                    <m:t>𝑎𝑒𝑟</m:t>
                                  </m:r>
                                </m:sup>
                              </m:sSubSup>
                            </m:e>
                          </m:mr>
                          <m:mr>
                            <m:e>
                              <m:sSubSup>
                                <m:sSubSupPr>
                                  <m:ctrlPr>
                                    <a:rPr lang="el-GR" sz="1600" i="1">
                                      <a:latin typeface="Cambria Math"/>
                                    </a:rPr>
                                  </m:ctrlPr>
                                </m:sSubSupPr>
                                <m:e>
                                  <m:r>
                                    <a:rPr lang="en-US" sz="1600" i="1">
                                      <a:latin typeface="Cambria Math"/>
                                    </a:rPr>
                                    <m:t>𝐹</m:t>
                                  </m:r>
                                </m:e>
                                <m:sub>
                                  <m:r>
                                    <a:rPr lang="en-US" sz="1600" i="1">
                                      <a:latin typeface="Cambria Math"/>
                                    </a:rPr>
                                    <m:t>𝜃</m:t>
                                  </m:r>
                                </m:sub>
                                <m:sup>
                                  <m:r>
                                    <a:rPr lang="en-US" sz="1600" i="1">
                                      <a:latin typeface="Cambria Math"/>
                                    </a:rPr>
                                    <m:t>𝑐</m:t>
                                  </m:r>
                                  <m:r>
                                    <a:rPr lang="el-GR" sz="1600" i="1">
                                      <a:latin typeface="Cambria Math"/>
                                    </a:rPr>
                                    <m:t>,</m:t>
                                  </m:r>
                                  <m:r>
                                    <a:rPr lang="en-US" sz="1600" i="1">
                                      <a:latin typeface="Cambria Math"/>
                                    </a:rPr>
                                    <m:t>𝑎𝑒𝑟</m:t>
                                  </m:r>
                                </m:sup>
                              </m:sSubSup>
                            </m:e>
                          </m:mr>
                          <m:mr>
                            <m:e>
                              <m:sSubSup>
                                <m:sSubSupPr>
                                  <m:ctrlPr>
                                    <a:rPr lang="el-GR" sz="1600" i="1">
                                      <a:latin typeface="Cambria Math"/>
                                    </a:rPr>
                                  </m:ctrlPr>
                                </m:sSubSupPr>
                                <m:e>
                                  <m:r>
                                    <a:rPr lang="en-US" sz="1600" i="1">
                                      <a:latin typeface="Cambria Math"/>
                                    </a:rPr>
                                    <m:t>𝐹</m:t>
                                  </m:r>
                                </m:e>
                                <m:sub>
                                  <m:r>
                                    <a:rPr lang="en-US" sz="1600" i="1">
                                      <a:latin typeface="Cambria Math"/>
                                    </a:rPr>
                                    <m:t>𝜑</m:t>
                                  </m:r>
                                </m:sub>
                                <m:sup>
                                  <m:r>
                                    <a:rPr lang="en-US" sz="1600" i="1">
                                      <a:latin typeface="Cambria Math"/>
                                    </a:rPr>
                                    <m:t>𝑐</m:t>
                                  </m:r>
                                  <m:r>
                                    <a:rPr lang="el-GR" sz="1600" i="1">
                                      <a:latin typeface="Cambria Math"/>
                                    </a:rPr>
                                    <m:t>,</m:t>
                                  </m:r>
                                  <m:r>
                                    <a:rPr lang="en-US" sz="1600" i="1">
                                      <a:latin typeface="Cambria Math"/>
                                    </a:rPr>
                                    <m:t>𝑎𝑒𝑟</m:t>
                                  </m:r>
                                </m:sup>
                              </m:sSubSup>
                            </m:e>
                          </m:mr>
                        </m:m>
                      </m:e>
                    </m:d>
                    <m:r>
                      <a:rPr lang="el-GR" sz="1600" i="1">
                        <a:latin typeface="Cambria Math"/>
                      </a:rPr>
                      <m:t>=−</m:t>
                    </m:r>
                    <m:f>
                      <m:fPr>
                        <m:ctrlPr>
                          <a:rPr lang="el-GR" sz="1600" i="1">
                            <a:latin typeface="Cambria Math"/>
                          </a:rPr>
                        </m:ctrlPr>
                      </m:fPr>
                      <m:num>
                        <m:r>
                          <a:rPr lang="el-GR" sz="1600" i="1">
                            <a:latin typeface="Cambria Math"/>
                          </a:rPr>
                          <m:t>𝜌</m:t>
                        </m:r>
                        <m:sSub>
                          <m:sSubPr>
                            <m:ctrlPr>
                              <a:rPr lang="el-GR" sz="1600" i="1">
                                <a:latin typeface="Cambria Math"/>
                              </a:rPr>
                            </m:ctrlPr>
                          </m:sSubPr>
                          <m:e>
                            <m:r>
                              <a:rPr lang="en-US" sz="1600" i="1">
                                <a:latin typeface="Cambria Math"/>
                              </a:rPr>
                              <m:t>𝐶</m:t>
                            </m:r>
                          </m:e>
                          <m:sub>
                            <m:r>
                              <a:rPr lang="el-GR" sz="1600" i="1">
                                <a:latin typeface="Cambria Math"/>
                              </a:rPr>
                              <m:t>𝐷</m:t>
                            </m:r>
                            <m:r>
                              <a:rPr lang="el-GR" sz="1600" i="1">
                                <a:latin typeface="Cambria Math"/>
                              </a:rPr>
                              <m:t>,</m:t>
                            </m:r>
                            <m:r>
                              <a:rPr lang="el-GR" sz="1600" i="1">
                                <a:latin typeface="Cambria Math"/>
                              </a:rPr>
                              <m:t>𝑙</m:t>
                            </m:r>
                          </m:sub>
                        </m:sSub>
                        <m:sSub>
                          <m:sSubPr>
                            <m:ctrlPr>
                              <a:rPr lang="el-GR" sz="1600" i="1">
                                <a:latin typeface="Cambria Math"/>
                              </a:rPr>
                            </m:ctrlPr>
                          </m:sSubPr>
                          <m:e>
                            <m:r>
                              <a:rPr lang="el-GR" sz="1600" i="1">
                                <a:latin typeface="Cambria Math"/>
                              </a:rPr>
                              <m:t>𝐴</m:t>
                            </m:r>
                          </m:e>
                          <m:sub>
                            <m:r>
                              <a:rPr lang="el-GR" sz="1600" i="1">
                                <a:latin typeface="Cambria Math"/>
                              </a:rPr>
                              <m:t>𝑙</m:t>
                            </m:r>
                          </m:sub>
                        </m:sSub>
                        <m:func>
                          <m:funcPr>
                            <m:ctrlPr>
                              <a:rPr lang="el-GR" sz="1600" i="1">
                                <a:latin typeface="Cambria Math"/>
                              </a:rPr>
                            </m:ctrlPr>
                          </m:funcPr>
                          <m:fName>
                            <m:r>
                              <m:rPr>
                                <m:sty m:val="p"/>
                              </m:rPr>
                              <a:rPr lang="el-GR" sz="1600">
                                <a:latin typeface="Cambria Math"/>
                              </a:rPr>
                              <m:t>cos</m:t>
                            </m:r>
                          </m:fName>
                          <m:e>
                            <m:r>
                              <a:rPr lang="el-GR" sz="1600" i="1">
                                <a:latin typeface="Cambria Math"/>
                              </a:rPr>
                              <m:t>𝛥</m:t>
                            </m:r>
                            <m:r>
                              <a:rPr lang="en-US" sz="1600" i="1">
                                <a:latin typeface="Cambria Math"/>
                              </a:rPr>
                              <m:t>𝑎</m:t>
                            </m:r>
                          </m:e>
                        </m:func>
                      </m:num>
                      <m:den>
                        <m:r>
                          <a:rPr lang="el-GR" sz="1600" i="1">
                            <a:latin typeface="Cambria Math"/>
                          </a:rPr>
                          <m:t>8</m:t>
                        </m:r>
                      </m:den>
                    </m:f>
                    <m:sSup>
                      <m:sSupPr>
                        <m:ctrlPr>
                          <a:rPr lang="el-GR" sz="1600" i="1">
                            <a:latin typeface="Cambria Math"/>
                          </a:rPr>
                        </m:ctrlPr>
                      </m:sSupPr>
                      <m:e>
                        <m:d>
                          <m:dPr>
                            <m:begChr m:val="|"/>
                            <m:endChr m:val="|"/>
                            <m:ctrlPr>
                              <a:rPr lang="el-GR" sz="1600" i="1">
                                <a:latin typeface="Cambria Math"/>
                              </a:rPr>
                            </m:ctrlPr>
                          </m:dPr>
                          <m:e>
                            <m:acc>
                              <m:accPr>
                                <m:chr m:val="⃗"/>
                                <m:ctrlPr>
                                  <a:rPr lang="el-GR" sz="1600" i="1">
                                    <a:latin typeface="Cambria Math"/>
                                  </a:rPr>
                                </m:ctrlPr>
                              </m:accPr>
                              <m:e>
                                <m:sSub>
                                  <m:sSubPr>
                                    <m:ctrlPr>
                                      <a:rPr lang="el-GR" sz="1600" i="1">
                                        <a:latin typeface="Cambria Math"/>
                                      </a:rPr>
                                    </m:ctrlPr>
                                  </m:sSubPr>
                                  <m:e>
                                    <m:r>
                                      <a:rPr lang="en-US" sz="1600" i="1">
                                        <a:latin typeface="Cambria Math"/>
                                      </a:rPr>
                                      <m:t>𝑊</m:t>
                                    </m:r>
                                  </m:e>
                                  <m:sub>
                                    <m:r>
                                      <a:rPr lang="en-US" sz="1600" i="1">
                                        <a:latin typeface="Cambria Math"/>
                                      </a:rPr>
                                      <m:t>𝑒</m:t>
                                    </m:r>
                                  </m:sub>
                                </m:sSub>
                              </m:e>
                            </m:acc>
                          </m:e>
                        </m:d>
                      </m:e>
                      <m:sup>
                        <m:r>
                          <a:rPr lang="el-GR" sz="1600" i="1">
                            <a:latin typeface="Cambria Math"/>
                          </a:rPr>
                          <m:t>2</m:t>
                        </m:r>
                      </m:sup>
                    </m:sSup>
                    <m:sSub>
                      <m:sSubPr>
                        <m:ctrlPr>
                          <a:rPr lang="el-GR" sz="1600" i="1">
                            <a:latin typeface="Cambria Math"/>
                          </a:rPr>
                        </m:ctrlPr>
                      </m:sSubPr>
                      <m:e>
                        <m:acc>
                          <m:accPr>
                            <m:chr m:val="⃗"/>
                            <m:ctrlPr>
                              <a:rPr lang="el-GR" sz="1600" i="1">
                                <a:latin typeface="Cambria Math"/>
                              </a:rPr>
                            </m:ctrlPr>
                          </m:accPr>
                          <m:e>
                            <m:r>
                              <a:rPr lang="en-US" sz="1600" i="1">
                                <a:latin typeface="Cambria Math"/>
                              </a:rPr>
                              <m:t>𝑥</m:t>
                            </m:r>
                          </m:e>
                        </m:acc>
                      </m:e>
                      <m:sub>
                        <m:r>
                          <a:rPr lang="en-US" sz="1600" i="1">
                            <a:latin typeface="Cambria Math"/>
                          </a:rPr>
                          <m:t>𝑤</m:t>
                        </m:r>
                      </m:sub>
                    </m:sSub>
                  </m:oMath>
                </a14:m>
                <a:r>
                  <a:rPr lang="el-GR" sz="1600" dirty="0"/>
                  <a:t>,</a:t>
                </a:r>
              </a:p>
              <a:p>
                <a:endParaRPr lang="en-US" sz="1600" baseline="-25000" dirty="0" smtClean="0"/>
              </a:p>
              <a:p>
                <a:endParaRPr lang="el-GR" sz="1600" dirty="0" smtClean="0"/>
              </a:p>
              <a:p>
                <a:r>
                  <a:rPr lang="el-GR" sz="1600" dirty="0" smtClean="0"/>
                  <a:t>Φυγόκεντρος δύναμη</a:t>
                </a:r>
                <a:r>
                  <a:rPr lang="en-US" sz="1600" dirty="0" smtClean="0"/>
                  <a:t> </a:t>
                </a:r>
                <a:r>
                  <a:rPr lang="en-US" sz="1600" dirty="0" err="1" smtClean="0"/>
                  <a:t>F</a:t>
                </a:r>
                <a:r>
                  <a:rPr lang="en-US" sz="1600" baseline="-25000" dirty="0" err="1" smtClean="0"/>
                  <a:t>app</a:t>
                </a:r>
                <a:r>
                  <a:rPr lang="el-GR" sz="1600" dirty="0" smtClean="0"/>
                  <a:t>: ασκείται από τον ιμάντα στο πτερύγιο</a:t>
                </a:r>
              </a:p>
              <a:p>
                <a:pPr marL="0" indent="0">
                  <a:buNone/>
                </a:pPr>
                <a:r>
                  <a:rPr lang="el-GR" sz="1600" dirty="0"/>
                  <a:t> </a:t>
                </a:r>
              </a:p>
              <a:p>
                <a:pPr marL="0" indent="0">
                  <a:buNone/>
                </a:pPr>
                <a14:m>
                  <m:oMathPara xmlns:m="http://schemas.openxmlformats.org/officeDocument/2006/math">
                    <m:oMathParaPr>
                      <m:jc m:val="centerGroup"/>
                    </m:oMathParaPr>
                    <m:oMath xmlns:m="http://schemas.openxmlformats.org/officeDocument/2006/math">
                      <m:sSubSup>
                        <m:sSubSupPr>
                          <m:ctrlPr>
                            <a:rPr lang="el-GR" sz="1600" i="1">
                              <a:latin typeface="Cambria Math"/>
                            </a:rPr>
                          </m:ctrlPr>
                        </m:sSubSupPr>
                        <m:e>
                          <m:r>
                            <a:rPr lang="en-US" sz="1600" i="1">
                              <a:latin typeface="Cambria Math"/>
                            </a:rPr>
                            <m:t>𝐹</m:t>
                          </m:r>
                        </m:e>
                        <m:sub>
                          <m:r>
                            <a:rPr lang="en-US" sz="1600" i="1">
                              <a:latin typeface="Cambria Math"/>
                            </a:rPr>
                            <m:t>𝑟</m:t>
                          </m:r>
                        </m:sub>
                        <m:sup>
                          <m:r>
                            <a:rPr lang="en-US" sz="1600" i="1">
                              <a:latin typeface="Cambria Math"/>
                            </a:rPr>
                            <m:t>𝑎𝑝𝑝</m:t>
                          </m:r>
                        </m:sup>
                      </m:sSubSup>
                      <m:r>
                        <a:rPr lang="en-US" sz="1600" i="1">
                          <a:latin typeface="Cambria Math"/>
                        </a:rPr>
                        <m:t>=</m:t>
                      </m:r>
                      <m:r>
                        <a:rPr lang="en-US" sz="1600" i="1">
                          <a:latin typeface="Cambria Math"/>
                        </a:rPr>
                        <m:t>𝑚</m:t>
                      </m:r>
                      <m:d>
                        <m:dPr>
                          <m:ctrlPr>
                            <a:rPr lang="el-GR" sz="1600" i="1">
                              <a:latin typeface="Cambria Math"/>
                            </a:rPr>
                          </m:ctrlPr>
                        </m:dPr>
                        <m:e>
                          <m:r>
                            <a:rPr lang="en-US" sz="1600" i="1">
                              <a:latin typeface="Cambria Math"/>
                            </a:rPr>
                            <m:t>𝑟</m:t>
                          </m:r>
                          <m:sSup>
                            <m:sSupPr>
                              <m:ctrlPr>
                                <a:rPr lang="el-GR" sz="1600" i="1">
                                  <a:latin typeface="Cambria Math"/>
                                </a:rPr>
                              </m:ctrlPr>
                            </m:sSupPr>
                            <m:e>
                              <m:acc>
                                <m:accPr>
                                  <m:chr m:val="̇"/>
                                  <m:ctrlPr>
                                    <a:rPr lang="el-GR" sz="1600" i="1">
                                      <a:latin typeface="Cambria Math"/>
                                    </a:rPr>
                                  </m:ctrlPr>
                                </m:accPr>
                                <m:e>
                                  <m:r>
                                    <a:rPr lang="el-GR" sz="1600" i="1">
                                      <a:latin typeface="Cambria Math"/>
                                    </a:rPr>
                                    <m:t>𝜃</m:t>
                                  </m:r>
                                </m:e>
                              </m:acc>
                            </m:e>
                            <m:sup>
                              <m:r>
                                <a:rPr lang="en-US" sz="1600" i="1">
                                  <a:latin typeface="Cambria Math"/>
                                </a:rPr>
                                <m:t>2</m:t>
                              </m:r>
                            </m:sup>
                          </m:sSup>
                          <m:r>
                            <a:rPr lang="en-US" sz="1600" i="1">
                              <a:latin typeface="Cambria Math"/>
                            </a:rPr>
                            <m:t>+</m:t>
                          </m:r>
                          <m:r>
                            <a:rPr lang="en-US" sz="1600" i="1">
                              <a:latin typeface="Cambria Math"/>
                            </a:rPr>
                            <m:t>𝑟</m:t>
                          </m:r>
                          <m:sSup>
                            <m:sSupPr>
                              <m:ctrlPr>
                                <a:rPr lang="el-GR" sz="1600" i="1">
                                  <a:latin typeface="Cambria Math"/>
                                </a:rPr>
                              </m:ctrlPr>
                            </m:sSupPr>
                            <m:e>
                              <m:acc>
                                <m:accPr>
                                  <m:chr m:val="̇"/>
                                  <m:ctrlPr>
                                    <a:rPr lang="el-GR" sz="1600" i="1">
                                      <a:latin typeface="Cambria Math"/>
                                    </a:rPr>
                                  </m:ctrlPr>
                                </m:accPr>
                                <m:e>
                                  <m:r>
                                    <a:rPr lang="el-GR" sz="1600" i="1">
                                      <a:latin typeface="Cambria Math"/>
                                    </a:rPr>
                                    <m:t>𝜑</m:t>
                                  </m:r>
                                </m:e>
                              </m:acc>
                            </m:e>
                            <m:sup>
                              <m:r>
                                <a:rPr lang="en-US" sz="1600" i="1">
                                  <a:latin typeface="Cambria Math"/>
                                </a:rPr>
                                <m:t>2</m:t>
                              </m:r>
                            </m:sup>
                          </m:sSup>
                          <m:sSup>
                            <m:sSupPr>
                              <m:ctrlPr>
                                <a:rPr lang="el-GR" sz="1600" i="1">
                                  <a:latin typeface="Cambria Math"/>
                                </a:rPr>
                              </m:ctrlPr>
                            </m:sSupPr>
                            <m:e>
                              <m:r>
                                <a:rPr lang="en-US" sz="1600" i="1">
                                  <a:latin typeface="Cambria Math"/>
                                </a:rPr>
                                <m:t>𝑠𝑖𝑛</m:t>
                              </m:r>
                            </m:e>
                            <m:sup>
                              <m:r>
                                <a:rPr lang="en-US" sz="1600" i="1">
                                  <a:latin typeface="Cambria Math"/>
                                </a:rPr>
                                <m:t>2</m:t>
                              </m:r>
                            </m:sup>
                          </m:sSup>
                          <m:r>
                            <a:rPr lang="el-GR" sz="1600" i="1">
                              <a:latin typeface="Cambria Math"/>
                            </a:rPr>
                            <m:t>𝜃</m:t>
                          </m:r>
                        </m:e>
                      </m:d>
                    </m:oMath>
                  </m:oMathPara>
                </a14:m>
                <a:endParaRPr lang="el-GR" sz="1600" dirty="0"/>
              </a:p>
              <a:p>
                <a:pPr marL="0" indent="0">
                  <a:buNone/>
                </a:pPr>
                <a14:m>
                  <m:oMathPara xmlns:m="http://schemas.openxmlformats.org/officeDocument/2006/math">
                    <m:oMathParaPr>
                      <m:jc m:val="centerGroup"/>
                    </m:oMathParaPr>
                    <m:oMath xmlns:m="http://schemas.openxmlformats.org/officeDocument/2006/math">
                      <m:sSubSup>
                        <m:sSubSupPr>
                          <m:ctrlPr>
                            <a:rPr lang="el-GR" sz="1600" i="1">
                              <a:latin typeface="Cambria Math"/>
                            </a:rPr>
                          </m:ctrlPr>
                        </m:sSubSupPr>
                        <m:e>
                          <m:r>
                            <a:rPr lang="en-US" sz="1600" i="1">
                              <a:latin typeface="Cambria Math"/>
                            </a:rPr>
                            <m:t>𝐹</m:t>
                          </m:r>
                        </m:e>
                        <m:sub>
                          <m:r>
                            <a:rPr lang="el-GR" sz="1600" i="1">
                              <a:latin typeface="Cambria Math"/>
                            </a:rPr>
                            <m:t>𝜃</m:t>
                          </m:r>
                        </m:sub>
                        <m:sup>
                          <m:r>
                            <a:rPr lang="en-US" sz="1600" i="1">
                              <a:latin typeface="Cambria Math"/>
                            </a:rPr>
                            <m:t>𝑎𝑝𝑝</m:t>
                          </m:r>
                        </m:sup>
                      </m:sSubSup>
                      <m:r>
                        <a:rPr lang="en-US" sz="1600" i="1">
                          <a:latin typeface="Cambria Math"/>
                        </a:rPr>
                        <m:t>=</m:t>
                      </m:r>
                      <m:r>
                        <a:rPr lang="en-US" sz="1600" i="1">
                          <a:latin typeface="Cambria Math"/>
                        </a:rPr>
                        <m:t>𝑚</m:t>
                      </m:r>
                      <m:d>
                        <m:dPr>
                          <m:ctrlPr>
                            <a:rPr lang="el-GR" sz="1600" i="1">
                              <a:latin typeface="Cambria Math"/>
                            </a:rPr>
                          </m:ctrlPr>
                        </m:dPr>
                        <m:e>
                          <m:r>
                            <a:rPr lang="en-US" sz="1600" i="1">
                              <a:latin typeface="Cambria Math"/>
                            </a:rPr>
                            <m:t>−2</m:t>
                          </m:r>
                          <m:acc>
                            <m:accPr>
                              <m:chr m:val="̇"/>
                              <m:ctrlPr>
                                <a:rPr lang="el-GR" sz="1600" i="1">
                                  <a:latin typeface="Cambria Math"/>
                                </a:rPr>
                              </m:ctrlPr>
                            </m:accPr>
                            <m:e>
                              <m:r>
                                <a:rPr lang="en-US" sz="1600" i="1">
                                  <a:latin typeface="Cambria Math"/>
                                </a:rPr>
                                <m:t>𝑟</m:t>
                              </m:r>
                            </m:e>
                          </m:acc>
                          <m:acc>
                            <m:accPr>
                              <m:chr m:val="̇"/>
                              <m:ctrlPr>
                                <a:rPr lang="el-GR" sz="1600" i="1">
                                  <a:latin typeface="Cambria Math"/>
                                </a:rPr>
                              </m:ctrlPr>
                            </m:accPr>
                            <m:e>
                              <m:r>
                                <a:rPr lang="el-GR" sz="1600" i="1">
                                  <a:latin typeface="Cambria Math"/>
                                </a:rPr>
                                <m:t>𝜑</m:t>
                              </m:r>
                            </m:e>
                          </m:acc>
                          <m:func>
                            <m:funcPr>
                              <m:ctrlPr>
                                <a:rPr lang="el-GR" sz="1600" i="1">
                                  <a:latin typeface="Cambria Math"/>
                                </a:rPr>
                              </m:ctrlPr>
                            </m:funcPr>
                            <m:fName>
                              <m:r>
                                <m:rPr>
                                  <m:sty m:val="p"/>
                                </m:rPr>
                                <a:rPr lang="en-US" sz="1600">
                                  <a:latin typeface="Cambria Math"/>
                                </a:rPr>
                                <m:t>sin</m:t>
                              </m:r>
                            </m:fName>
                            <m:e>
                              <m:r>
                                <a:rPr lang="en-US" sz="1600" i="1">
                                  <a:latin typeface="Cambria Math"/>
                                </a:rPr>
                                <m:t>𝜃</m:t>
                              </m:r>
                            </m:e>
                          </m:func>
                          <m:r>
                            <a:rPr lang="en-US" sz="1600" i="1">
                              <a:latin typeface="Cambria Math"/>
                            </a:rPr>
                            <m:t>−2</m:t>
                          </m:r>
                          <m:acc>
                            <m:accPr>
                              <m:chr m:val="̇"/>
                              <m:ctrlPr>
                                <a:rPr lang="el-GR" sz="1600" i="1">
                                  <a:latin typeface="Cambria Math"/>
                                </a:rPr>
                              </m:ctrlPr>
                            </m:accPr>
                            <m:e>
                              <m:r>
                                <a:rPr lang="el-GR" sz="1600" i="1">
                                  <a:latin typeface="Cambria Math"/>
                                </a:rPr>
                                <m:t>𝜑</m:t>
                              </m:r>
                            </m:e>
                          </m:acc>
                          <m:acc>
                            <m:accPr>
                              <m:chr m:val="̇"/>
                              <m:ctrlPr>
                                <a:rPr lang="el-GR" sz="1600" i="1">
                                  <a:latin typeface="Cambria Math"/>
                                </a:rPr>
                              </m:ctrlPr>
                            </m:accPr>
                            <m:e>
                              <m:r>
                                <a:rPr lang="en-US" sz="1600" i="1">
                                  <a:latin typeface="Cambria Math"/>
                                </a:rPr>
                                <m:t>𝜃</m:t>
                              </m:r>
                            </m:e>
                          </m:acc>
                          <m:r>
                            <a:rPr lang="en-US" sz="1600" i="1">
                              <a:latin typeface="Cambria Math"/>
                            </a:rPr>
                            <m:t>𝑟</m:t>
                          </m:r>
                          <m:func>
                            <m:funcPr>
                              <m:ctrlPr>
                                <a:rPr lang="el-GR" sz="1600" i="1">
                                  <a:latin typeface="Cambria Math"/>
                                </a:rPr>
                              </m:ctrlPr>
                            </m:funcPr>
                            <m:fName>
                              <m:r>
                                <m:rPr>
                                  <m:sty m:val="p"/>
                                </m:rPr>
                                <a:rPr lang="en-US" sz="1600">
                                  <a:latin typeface="Cambria Math"/>
                                </a:rPr>
                                <m:t>cos</m:t>
                              </m:r>
                            </m:fName>
                            <m:e>
                              <m:r>
                                <a:rPr lang="en-US" sz="1600" i="1">
                                  <a:latin typeface="Cambria Math"/>
                                </a:rPr>
                                <m:t>𝜃</m:t>
                              </m:r>
                            </m:e>
                          </m:func>
                        </m:e>
                      </m:d>
                    </m:oMath>
                  </m:oMathPara>
                </a14:m>
                <a:endParaRPr lang="el-GR" sz="1600" dirty="0"/>
              </a:p>
              <a:p>
                <a:pPr marL="0" indent="0">
                  <a:buNone/>
                </a:pPr>
                <a14:m>
                  <m:oMathPara xmlns:m="http://schemas.openxmlformats.org/officeDocument/2006/math">
                    <m:oMathParaPr>
                      <m:jc m:val="centerGroup"/>
                    </m:oMathParaPr>
                    <m:oMath xmlns:m="http://schemas.openxmlformats.org/officeDocument/2006/math">
                      <m:sSubSup>
                        <m:sSubSupPr>
                          <m:ctrlPr>
                            <a:rPr lang="el-GR" sz="1600" i="1">
                              <a:latin typeface="Cambria Math"/>
                            </a:rPr>
                          </m:ctrlPr>
                        </m:sSubSupPr>
                        <m:e>
                          <m:r>
                            <a:rPr lang="en-US" sz="1600" i="1">
                              <a:latin typeface="Cambria Math"/>
                            </a:rPr>
                            <m:t>𝐹</m:t>
                          </m:r>
                        </m:e>
                        <m:sub>
                          <m:r>
                            <a:rPr lang="el-GR" sz="1600" i="1">
                              <a:latin typeface="Cambria Math"/>
                            </a:rPr>
                            <m:t>𝜑</m:t>
                          </m:r>
                        </m:sub>
                        <m:sup>
                          <m:r>
                            <a:rPr lang="en-US" sz="1600" i="1">
                              <a:latin typeface="Cambria Math"/>
                            </a:rPr>
                            <m:t>𝑎𝑝𝑝</m:t>
                          </m:r>
                        </m:sup>
                      </m:sSubSup>
                      <m:r>
                        <a:rPr lang="en-US" sz="1600" i="1">
                          <a:latin typeface="Cambria Math"/>
                        </a:rPr>
                        <m:t>=</m:t>
                      </m:r>
                      <m:r>
                        <a:rPr lang="en-US" sz="1600" i="1">
                          <a:latin typeface="Cambria Math"/>
                        </a:rPr>
                        <m:t>𝑚</m:t>
                      </m:r>
                      <m:d>
                        <m:dPr>
                          <m:ctrlPr>
                            <a:rPr lang="el-GR" sz="1600" i="1">
                              <a:latin typeface="Cambria Math"/>
                            </a:rPr>
                          </m:ctrlPr>
                        </m:dPr>
                        <m:e>
                          <m:sSup>
                            <m:sSupPr>
                              <m:ctrlPr>
                                <a:rPr lang="el-GR" sz="1600" i="1">
                                  <a:latin typeface="Cambria Math"/>
                                </a:rPr>
                              </m:ctrlPr>
                            </m:sSupPr>
                            <m:e>
                              <m:acc>
                                <m:accPr>
                                  <m:chr m:val="̇"/>
                                  <m:ctrlPr>
                                    <a:rPr lang="el-GR" sz="1600" i="1">
                                      <a:latin typeface="Cambria Math"/>
                                    </a:rPr>
                                  </m:ctrlPr>
                                </m:accPr>
                                <m:e>
                                  <m:r>
                                    <a:rPr lang="el-GR" sz="1600" i="1">
                                      <a:latin typeface="Cambria Math"/>
                                    </a:rPr>
                                    <m:t>𝜑</m:t>
                                  </m:r>
                                </m:e>
                              </m:acc>
                            </m:e>
                            <m:sup>
                              <m:r>
                                <a:rPr lang="en-US" sz="1600" i="1">
                                  <a:latin typeface="Cambria Math"/>
                                </a:rPr>
                                <m:t>2</m:t>
                              </m:r>
                            </m:sup>
                          </m:sSup>
                          <m:r>
                            <a:rPr lang="en-US" sz="1600" i="1">
                              <a:latin typeface="Cambria Math"/>
                            </a:rPr>
                            <m:t>𝑟</m:t>
                          </m:r>
                          <m:func>
                            <m:funcPr>
                              <m:ctrlPr>
                                <a:rPr lang="el-GR" sz="1600" i="1">
                                  <a:latin typeface="Cambria Math"/>
                                </a:rPr>
                              </m:ctrlPr>
                            </m:funcPr>
                            <m:fName>
                              <m:r>
                                <m:rPr>
                                  <m:sty m:val="p"/>
                                </m:rPr>
                                <a:rPr lang="en-US" sz="1600">
                                  <a:latin typeface="Cambria Math"/>
                                </a:rPr>
                                <m:t>sin</m:t>
                              </m:r>
                            </m:fName>
                            <m:e>
                              <m:r>
                                <a:rPr lang="en-US" sz="1600" i="1">
                                  <a:latin typeface="Cambria Math"/>
                                </a:rPr>
                                <m:t>𝜃</m:t>
                              </m:r>
                            </m:e>
                          </m:func>
                          <m:func>
                            <m:funcPr>
                              <m:ctrlPr>
                                <a:rPr lang="el-GR" sz="1600" i="1">
                                  <a:latin typeface="Cambria Math"/>
                                </a:rPr>
                              </m:ctrlPr>
                            </m:funcPr>
                            <m:fName>
                              <m:r>
                                <m:rPr>
                                  <m:sty m:val="p"/>
                                </m:rPr>
                                <a:rPr lang="en-US" sz="1600">
                                  <a:latin typeface="Cambria Math"/>
                                </a:rPr>
                                <m:t>cos</m:t>
                              </m:r>
                            </m:fName>
                            <m:e>
                              <m:r>
                                <a:rPr lang="en-US" sz="1600" i="1">
                                  <a:latin typeface="Cambria Math"/>
                                </a:rPr>
                                <m:t>𝜃</m:t>
                              </m:r>
                            </m:e>
                          </m:func>
                          <m:r>
                            <a:rPr lang="en-US" sz="1600" i="1">
                              <a:latin typeface="Cambria Math"/>
                            </a:rPr>
                            <m:t>−2</m:t>
                          </m:r>
                          <m:acc>
                            <m:accPr>
                              <m:chr m:val="̇"/>
                              <m:ctrlPr>
                                <a:rPr lang="el-GR" sz="1600" i="1">
                                  <a:latin typeface="Cambria Math"/>
                                </a:rPr>
                              </m:ctrlPr>
                            </m:accPr>
                            <m:e>
                              <m:r>
                                <a:rPr lang="en-US" sz="1600" i="1">
                                  <a:latin typeface="Cambria Math"/>
                                </a:rPr>
                                <m:t>𝑟</m:t>
                              </m:r>
                            </m:e>
                          </m:acc>
                          <m:acc>
                            <m:accPr>
                              <m:chr m:val="̇"/>
                              <m:ctrlPr>
                                <a:rPr lang="el-GR" sz="1600" i="1">
                                  <a:latin typeface="Cambria Math"/>
                                </a:rPr>
                              </m:ctrlPr>
                            </m:accPr>
                            <m:e>
                              <m:r>
                                <a:rPr lang="en-US" sz="1600" i="1">
                                  <a:latin typeface="Cambria Math"/>
                                </a:rPr>
                                <m:t>𝜃</m:t>
                              </m:r>
                            </m:e>
                          </m:acc>
                        </m:e>
                      </m:d>
                    </m:oMath>
                  </m:oMathPara>
                </a14:m>
                <a:endParaRPr lang="el-GR" sz="1600" dirty="0"/>
              </a:p>
              <a:p>
                <a:endParaRPr lang="el-GR" sz="1600" baseline="-25000" dirty="0" smtClean="0"/>
              </a:p>
              <a:p>
                <a:pPr marL="0" indent="0">
                  <a:buNone/>
                </a:pPr>
                <a:endParaRPr lang="el-GR" sz="1600" dirty="0"/>
              </a:p>
              <a:p>
                <a:pPr marL="0" indent="0">
                  <a:buNone/>
                </a:pPr>
                <a:endParaRPr lang="el-GR" sz="1600" dirty="0"/>
              </a:p>
              <a:p>
                <a:endParaRPr lang="el-GR" sz="1600" dirty="0"/>
              </a:p>
            </p:txBody>
          </p:sp>
        </mc:Choice>
        <mc:Fallback xmlns="">
          <p:sp>
            <p:nvSpPr>
              <p:cNvPr id="3" name="Θέση περιεχομένου 2"/>
              <p:cNvSpPr>
                <a:spLocks noGrp="1" noRot="1" noChangeAspect="1" noMove="1" noResize="1" noEditPoints="1" noAdjustHandles="1" noChangeArrowheads="1" noChangeShapeType="1" noTextEdit="1"/>
              </p:cNvSpPr>
              <p:nvPr>
                <p:ph idx="1"/>
              </p:nvPr>
            </p:nvSpPr>
            <p:spPr>
              <a:xfrm>
                <a:off x="323528" y="1484784"/>
                <a:ext cx="8229600" cy="5040560"/>
              </a:xfrm>
              <a:blipFill rotWithShape="1">
                <a:blip r:embed="rId3"/>
                <a:stretch>
                  <a:fillRect l="-148" t="-363"/>
                </a:stretch>
              </a:blipFill>
            </p:spPr>
            <p:txBody>
              <a:bodyPr/>
              <a:lstStyle/>
              <a:p>
                <a:r>
                  <a:rPr lang="el-GR">
                    <a:noFill/>
                  </a:rPr>
                  <a:t> </a:t>
                </a:r>
              </a:p>
            </p:txBody>
          </p:sp>
        </mc:Fallback>
      </mc:AlternateContent>
      <p:sp>
        <p:nvSpPr>
          <p:cNvPr id="6" name="Θέση αριθμού διαφάνειας 5"/>
          <p:cNvSpPr>
            <a:spLocks noGrp="1"/>
          </p:cNvSpPr>
          <p:nvPr>
            <p:ph type="sldNum" sz="quarter" idx="12"/>
          </p:nvPr>
        </p:nvSpPr>
        <p:spPr/>
        <p:txBody>
          <a:bodyPr/>
          <a:lstStyle/>
          <a:p>
            <a:fld id="{3D99FC89-2E86-43BF-BEE9-9E68478D7922}" type="slidenum">
              <a:rPr lang="el-GR" smtClean="0"/>
              <a:t>11</a:t>
            </a:fld>
            <a:endParaRPr lang="el-GR"/>
          </a:p>
        </p:txBody>
      </p:sp>
    </p:spTree>
    <p:extLst>
      <p:ext uri="{BB962C8B-B14F-4D97-AF65-F5344CB8AC3E}">
        <p14:creationId xmlns:p14="http://schemas.microsoft.com/office/powerpoint/2010/main" val="1294893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90872" y="618424"/>
            <a:ext cx="8229600" cy="578328"/>
          </a:xfrm>
        </p:spPr>
        <p:txBody>
          <a:bodyPr>
            <a:normAutofit/>
          </a:bodyPr>
          <a:lstStyle/>
          <a:p>
            <a:pPr algn="ctr"/>
            <a:r>
              <a:rPr lang="el-GR" sz="2900" b="1" dirty="0" smtClean="0"/>
              <a:t>Ασκούμενες Δυνάμεις</a:t>
            </a:r>
            <a:endParaRPr lang="el-GR" sz="2900" b="1" dirty="0"/>
          </a:p>
        </p:txBody>
      </p:sp>
      <mc:AlternateContent xmlns:mc="http://schemas.openxmlformats.org/markup-compatibility/2006">
        <mc:Choice xmlns:a14="http://schemas.microsoft.com/office/drawing/2010/main" Requires="a14">
          <p:sp>
            <p:nvSpPr>
              <p:cNvPr id="3" name="Θέση περιεχομένου 2"/>
              <p:cNvSpPr>
                <a:spLocks noGrp="1"/>
              </p:cNvSpPr>
              <p:nvPr>
                <p:ph idx="1"/>
              </p:nvPr>
            </p:nvSpPr>
            <p:spPr>
              <a:xfrm>
                <a:off x="323528" y="1484784"/>
                <a:ext cx="8229600" cy="5040560"/>
              </a:xfrm>
            </p:spPr>
            <p:txBody>
              <a:bodyPr>
                <a:normAutofit/>
              </a:bodyPr>
              <a:lstStyle/>
              <a:p>
                <a:r>
                  <a:rPr lang="el-GR" sz="1800" dirty="0" err="1" smtClean="0"/>
                  <a:t>Βαρυτική</a:t>
                </a:r>
                <a:r>
                  <a:rPr lang="el-GR" sz="1800" dirty="0" smtClean="0"/>
                  <a:t> δύναμη</a:t>
                </a:r>
                <a:r>
                  <a:rPr lang="en-US" sz="1800" dirty="0" smtClean="0"/>
                  <a:t> </a:t>
                </a:r>
                <a:r>
                  <a:rPr lang="en-US" sz="1800" dirty="0" err="1" smtClean="0"/>
                  <a:t>F</a:t>
                </a:r>
                <a:r>
                  <a:rPr lang="en-US" sz="1800" baseline="-25000" dirty="0" err="1" smtClean="0"/>
                  <a:t>grav</a:t>
                </a:r>
                <a:r>
                  <a:rPr lang="el-GR" sz="1800" dirty="0" smtClean="0"/>
                  <a:t>: ασκείται στο κέντρο βάρους του πτερυγίου και στο κέντρο βάρους του ιμάντα, που βρίσκονται υπό κλίση </a:t>
                </a:r>
              </a:p>
              <a:p>
                <a:pPr marL="0" indent="0">
                  <a:buNone/>
                </a:pPr>
                <a:r>
                  <a:rPr lang="el-GR" sz="1800" dirty="0"/>
                  <a:t> </a:t>
                </a:r>
                <a:r>
                  <a:rPr lang="el-GR" sz="1800" dirty="0" smtClean="0"/>
                  <a:t>	</a:t>
                </a:r>
                <a14:m>
                  <m:oMath xmlns:m="http://schemas.openxmlformats.org/officeDocument/2006/math">
                    <m:sSup>
                      <m:sSupPr>
                        <m:ctrlPr>
                          <a:rPr lang="el-GR" sz="1800" i="1">
                            <a:latin typeface="Cambria Math"/>
                          </a:rPr>
                        </m:ctrlPr>
                      </m:sSupPr>
                      <m:e>
                        <m:r>
                          <a:rPr lang="en-US" sz="1800" i="1">
                            <a:latin typeface="Cambria Math"/>
                          </a:rPr>
                          <m:t>𝐹</m:t>
                        </m:r>
                      </m:e>
                      <m:sup>
                        <m:r>
                          <a:rPr lang="en-US" sz="1800" i="1">
                            <a:latin typeface="Cambria Math"/>
                          </a:rPr>
                          <m:t>𝑔𝑟𝑎𝑣</m:t>
                        </m:r>
                      </m:sup>
                    </m:sSup>
                  </m:oMath>
                </a14:m>
                <a:r>
                  <a:rPr lang="el-GR" sz="1800" dirty="0"/>
                  <a:t>=</a:t>
                </a:r>
                <a14:m>
                  <m:oMath xmlns:m="http://schemas.openxmlformats.org/officeDocument/2006/math">
                    <m:d>
                      <m:dPr>
                        <m:ctrlPr>
                          <a:rPr lang="el-GR" sz="1800" i="1">
                            <a:latin typeface="Cambria Math"/>
                          </a:rPr>
                        </m:ctrlPr>
                      </m:dPr>
                      <m:e>
                        <m:m>
                          <m:mPr>
                            <m:mcs>
                              <m:mc>
                                <m:mcPr>
                                  <m:count m:val="1"/>
                                  <m:mcJc m:val="center"/>
                                </m:mcPr>
                              </m:mc>
                            </m:mcs>
                            <m:ctrlPr>
                              <a:rPr lang="el-GR" sz="1800" i="1">
                                <a:latin typeface="Cambria Math"/>
                              </a:rPr>
                            </m:ctrlPr>
                          </m:mPr>
                          <m:mr>
                            <m:e>
                              <m:sSubSup>
                                <m:sSubSupPr>
                                  <m:ctrlPr>
                                    <a:rPr lang="el-GR" sz="1800" i="1">
                                      <a:latin typeface="Cambria Math"/>
                                    </a:rPr>
                                  </m:ctrlPr>
                                </m:sSubSupPr>
                                <m:e>
                                  <m:r>
                                    <a:rPr lang="en-US" sz="1800" i="1">
                                      <a:latin typeface="Cambria Math"/>
                                    </a:rPr>
                                    <m:t>𝐹</m:t>
                                  </m:r>
                                </m:e>
                                <m:sub>
                                  <m:r>
                                    <a:rPr lang="en-US" sz="1800" i="1">
                                      <a:latin typeface="Cambria Math"/>
                                    </a:rPr>
                                    <m:t>𝑟</m:t>
                                  </m:r>
                                </m:sub>
                                <m:sup>
                                  <m:r>
                                    <a:rPr lang="en-US" sz="1800" i="1">
                                      <a:latin typeface="Cambria Math"/>
                                    </a:rPr>
                                    <m:t>𝑔𝑟𝑎𝑣</m:t>
                                  </m:r>
                                </m:sup>
                              </m:sSubSup>
                            </m:e>
                          </m:mr>
                          <m:mr>
                            <m:e>
                              <m:sSubSup>
                                <m:sSubSupPr>
                                  <m:ctrlPr>
                                    <a:rPr lang="el-GR" sz="1800" i="1">
                                      <a:latin typeface="Cambria Math"/>
                                    </a:rPr>
                                  </m:ctrlPr>
                                </m:sSubSupPr>
                                <m:e>
                                  <m:r>
                                    <a:rPr lang="en-US" sz="1800" i="1">
                                      <a:latin typeface="Cambria Math"/>
                                    </a:rPr>
                                    <m:t>𝐹</m:t>
                                  </m:r>
                                </m:e>
                                <m:sub>
                                  <m:r>
                                    <a:rPr lang="en-US" sz="1800" i="1">
                                      <a:latin typeface="Cambria Math"/>
                                    </a:rPr>
                                    <m:t>𝜃</m:t>
                                  </m:r>
                                </m:sub>
                                <m:sup>
                                  <m:r>
                                    <a:rPr lang="en-US" sz="1800" i="1">
                                      <a:latin typeface="Cambria Math"/>
                                    </a:rPr>
                                    <m:t>𝑔𝑟𝑎𝑣</m:t>
                                  </m:r>
                                </m:sup>
                              </m:sSubSup>
                            </m:e>
                          </m:mr>
                          <m:mr>
                            <m:e>
                              <m:sSubSup>
                                <m:sSubSupPr>
                                  <m:ctrlPr>
                                    <a:rPr lang="el-GR" sz="1800" i="1">
                                      <a:latin typeface="Cambria Math"/>
                                    </a:rPr>
                                  </m:ctrlPr>
                                </m:sSubSupPr>
                                <m:e>
                                  <m:r>
                                    <a:rPr lang="en-US" sz="1800" i="1">
                                      <a:latin typeface="Cambria Math"/>
                                    </a:rPr>
                                    <m:t>𝐹</m:t>
                                  </m:r>
                                </m:e>
                                <m:sub>
                                  <m:r>
                                    <a:rPr lang="en-US" sz="1800" i="1">
                                      <a:latin typeface="Cambria Math"/>
                                    </a:rPr>
                                    <m:t>𝜑</m:t>
                                  </m:r>
                                </m:sub>
                                <m:sup>
                                  <m:r>
                                    <a:rPr lang="en-US" sz="1800" i="1">
                                      <a:latin typeface="Cambria Math"/>
                                    </a:rPr>
                                    <m:t>𝑔𝑟𝑎𝑣</m:t>
                                  </m:r>
                                </m:sup>
                              </m:sSubSup>
                            </m:e>
                          </m:mr>
                        </m:m>
                      </m:e>
                    </m:d>
                    <m:r>
                      <a:rPr lang="el-GR" sz="1800" i="1">
                        <a:latin typeface="Cambria Math"/>
                      </a:rPr>
                      <m:t>=</m:t>
                    </m:r>
                    <m:d>
                      <m:dPr>
                        <m:ctrlPr>
                          <a:rPr lang="el-GR" sz="1800" i="1">
                            <a:latin typeface="Cambria Math"/>
                          </a:rPr>
                        </m:ctrlPr>
                      </m:dPr>
                      <m:e>
                        <m:m>
                          <m:mPr>
                            <m:mcs>
                              <m:mc>
                                <m:mcPr>
                                  <m:count m:val="1"/>
                                  <m:mcJc m:val="center"/>
                                </m:mcPr>
                              </m:mc>
                            </m:mcs>
                            <m:ctrlPr>
                              <a:rPr lang="el-GR" sz="1800" i="1">
                                <a:latin typeface="Cambria Math"/>
                              </a:rPr>
                            </m:ctrlPr>
                          </m:mPr>
                          <m:mr>
                            <m:e>
                              <m:r>
                                <a:rPr lang="el-GR" sz="1800" i="1">
                                  <a:latin typeface="Cambria Math"/>
                                </a:rPr>
                                <m:t>−</m:t>
                              </m:r>
                              <m:d>
                                <m:dPr>
                                  <m:ctrlPr>
                                    <a:rPr lang="el-GR" sz="1800" i="1">
                                      <a:latin typeface="Cambria Math"/>
                                    </a:rPr>
                                  </m:ctrlPr>
                                </m:dPr>
                                <m:e>
                                  <m:r>
                                    <a:rPr lang="en-US" sz="1800" i="1">
                                      <a:latin typeface="Cambria Math"/>
                                    </a:rPr>
                                    <m:t>𝑚</m:t>
                                  </m:r>
                                  <m:r>
                                    <a:rPr lang="el-GR" sz="1800" i="1">
                                      <a:latin typeface="Cambria Math"/>
                                    </a:rPr>
                                    <m:t>+</m:t>
                                  </m:r>
                                  <m:f>
                                    <m:fPr>
                                      <m:ctrlPr>
                                        <a:rPr lang="el-GR" sz="1800" i="1">
                                          <a:latin typeface="Cambria Math"/>
                                        </a:rPr>
                                      </m:ctrlPr>
                                    </m:fPr>
                                    <m:num>
                                      <m:sSub>
                                        <m:sSubPr>
                                          <m:ctrlPr>
                                            <a:rPr lang="el-GR" sz="1800" i="1">
                                              <a:latin typeface="Cambria Math"/>
                                            </a:rPr>
                                          </m:ctrlPr>
                                        </m:sSubPr>
                                        <m:e>
                                          <m:r>
                                            <a:rPr lang="el-GR" sz="1800" i="1">
                                              <a:latin typeface="Cambria Math"/>
                                            </a:rPr>
                                            <m:t>𝜌</m:t>
                                          </m:r>
                                        </m:e>
                                        <m:sub>
                                          <m:r>
                                            <a:rPr lang="en-US" sz="1800" i="1">
                                              <a:latin typeface="Cambria Math"/>
                                            </a:rPr>
                                            <m:t>𝑙</m:t>
                                          </m:r>
                                        </m:sub>
                                      </m:sSub>
                                      <m:r>
                                        <a:rPr lang="el-GR" sz="1800" i="1">
                                          <a:latin typeface="Cambria Math"/>
                                        </a:rPr>
                                        <m:t>𝜋</m:t>
                                      </m:r>
                                      <m:sSubSup>
                                        <m:sSubSupPr>
                                          <m:ctrlPr>
                                            <a:rPr lang="el-GR" sz="1800" i="1">
                                              <a:latin typeface="Cambria Math"/>
                                            </a:rPr>
                                          </m:ctrlPr>
                                        </m:sSubSupPr>
                                        <m:e>
                                          <m:r>
                                            <a:rPr lang="el-GR" sz="1800" i="1">
                                              <a:latin typeface="Cambria Math"/>
                                            </a:rPr>
                                            <m:t>𝑑</m:t>
                                          </m:r>
                                        </m:e>
                                        <m:sub>
                                          <m:r>
                                            <a:rPr lang="el-GR" sz="1800" i="1">
                                              <a:latin typeface="Cambria Math"/>
                                            </a:rPr>
                                            <m:t>𝑙</m:t>
                                          </m:r>
                                        </m:sub>
                                        <m:sup>
                                          <m:r>
                                            <a:rPr lang="el-GR" sz="1800" i="1">
                                              <a:latin typeface="Cambria Math"/>
                                            </a:rPr>
                                            <m:t>2</m:t>
                                          </m:r>
                                        </m:sup>
                                      </m:sSubSup>
                                      <m:r>
                                        <a:rPr lang="en-US" sz="1800" i="1">
                                          <a:latin typeface="Cambria Math"/>
                                        </a:rPr>
                                        <m:t>𝑟</m:t>
                                      </m:r>
                                    </m:num>
                                    <m:den>
                                      <m:r>
                                        <a:rPr lang="el-GR" sz="1800" i="1">
                                          <a:latin typeface="Cambria Math"/>
                                        </a:rPr>
                                        <m:t>4</m:t>
                                      </m:r>
                                    </m:den>
                                  </m:f>
                                </m:e>
                              </m:d>
                              <m:r>
                                <a:rPr lang="en-US" sz="1800" i="1">
                                  <a:latin typeface="Cambria Math"/>
                                </a:rPr>
                                <m:t>𝑔</m:t>
                              </m:r>
                              <m:func>
                                <m:funcPr>
                                  <m:ctrlPr>
                                    <a:rPr lang="el-GR" sz="1800" i="1">
                                      <a:latin typeface="Cambria Math"/>
                                    </a:rPr>
                                  </m:ctrlPr>
                                </m:funcPr>
                                <m:fName>
                                  <m:r>
                                    <m:rPr>
                                      <m:sty m:val="p"/>
                                    </m:rPr>
                                    <a:rPr lang="en-US" sz="1800">
                                      <a:latin typeface="Cambria Math"/>
                                    </a:rPr>
                                    <m:t>cos</m:t>
                                  </m:r>
                                </m:fName>
                                <m:e>
                                  <m:r>
                                    <a:rPr lang="el-GR" sz="1800" i="1">
                                      <a:latin typeface="Cambria Math"/>
                                    </a:rPr>
                                    <m:t>𝜃</m:t>
                                  </m:r>
                                </m:e>
                              </m:func>
                            </m:e>
                          </m:mr>
                          <m:mr>
                            <m:e>
                              <m:d>
                                <m:dPr>
                                  <m:ctrlPr>
                                    <a:rPr lang="el-GR" sz="1800" i="1">
                                      <a:latin typeface="Cambria Math"/>
                                    </a:rPr>
                                  </m:ctrlPr>
                                </m:dPr>
                                <m:e>
                                  <m:r>
                                    <a:rPr lang="en-US" sz="1800" i="1">
                                      <a:latin typeface="Cambria Math"/>
                                    </a:rPr>
                                    <m:t>𝑚</m:t>
                                  </m:r>
                                  <m:r>
                                    <a:rPr lang="el-GR" sz="1800" i="1">
                                      <a:latin typeface="Cambria Math"/>
                                    </a:rPr>
                                    <m:t>+</m:t>
                                  </m:r>
                                  <m:f>
                                    <m:fPr>
                                      <m:ctrlPr>
                                        <a:rPr lang="el-GR" sz="1800" i="1">
                                          <a:latin typeface="Cambria Math"/>
                                        </a:rPr>
                                      </m:ctrlPr>
                                    </m:fPr>
                                    <m:num>
                                      <m:sSub>
                                        <m:sSubPr>
                                          <m:ctrlPr>
                                            <a:rPr lang="el-GR" sz="1800" i="1">
                                              <a:latin typeface="Cambria Math"/>
                                            </a:rPr>
                                          </m:ctrlPr>
                                        </m:sSubPr>
                                        <m:e>
                                          <m:r>
                                            <a:rPr lang="el-GR" sz="1800" i="1">
                                              <a:latin typeface="Cambria Math"/>
                                            </a:rPr>
                                            <m:t>𝜌</m:t>
                                          </m:r>
                                        </m:e>
                                        <m:sub>
                                          <m:r>
                                            <a:rPr lang="en-US" sz="1800" i="1">
                                              <a:latin typeface="Cambria Math"/>
                                            </a:rPr>
                                            <m:t>𝑙</m:t>
                                          </m:r>
                                        </m:sub>
                                      </m:sSub>
                                      <m:r>
                                        <a:rPr lang="el-GR" sz="1800" i="1">
                                          <a:latin typeface="Cambria Math"/>
                                        </a:rPr>
                                        <m:t>𝜋</m:t>
                                      </m:r>
                                      <m:sSubSup>
                                        <m:sSubSupPr>
                                          <m:ctrlPr>
                                            <a:rPr lang="el-GR" sz="1800" i="1">
                                              <a:latin typeface="Cambria Math"/>
                                            </a:rPr>
                                          </m:ctrlPr>
                                        </m:sSubSupPr>
                                        <m:e>
                                          <m:r>
                                            <a:rPr lang="el-GR" sz="1800" i="1">
                                              <a:latin typeface="Cambria Math"/>
                                            </a:rPr>
                                            <m:t>𝑑</m:t>
                                          </m:r>
                                        </m:e>
                                        <m:sub>
                                          <m:r>
                                            <a:rPr lang="el-GR" sz="1800" i="1">
                                              <a:latin typeface="Cambria Math"/>
                                            </a:rPr>
                                            <m:t>𝑙</m:t>
                                          </m:r>
                                        </m:sub>
                                        <m:sup>
                                          <m:r>
                                            <a:rPr lang="el-GR" sz="1800" i="1">
                                              <a:latin typeface="Cambria Math"/>
                                            </a:rPr>
                                            <m:t>2</m:t>
                                          </m:r>
                                        </m:sup>
                                      </m:sSubSup>
                                      <m:r>
                                        <a:rPr lang="en-US" sz="1800" i="1">
                                          <a:latin typeface="Cambria Math"/>
                                        </a:rPr>
                                        <m:t>𝑟</m:t>
                                      </m:r>
                                    </m:num>
                                    <m:den>
                                      <m:r>
                                        <a:rPr lang="el-GR" sz="1800" i="1">
                                          <a:latin typeface="Cambria Math"/>
                                        </a:rPr>
                                        <m:t>4</m:t>
                                      </m:r>
                                    </m:den>
                                  </m:f>
                                </m:e>
                              </m:d>
                              <m:r>
                                <a:rPr lang="en-US" sz="1800" i="1">
                                  <a:latin typeface="Cambria Math"/>
                                </a:rPr>
                                <m:t>𝑔</m:t>
                              </m:r>
                              <m:func>
                                <m:funcPr>
                                  <m:ctrlPr>
                                    <a:rPr lang="el-GR" sz="1800" i="1">
                                      <a:latin typeface="Cambria Math"/>
                                    </a:rPr>
                                  </m:ctrlPr>
                                </m:funcPr>
                                <m:fName>
                                  <m:r>
                                    <m:rPr>
                                      <m:sty m:val="p"/>
                                    </m:rPr>
                                    <a:rPr lang="en-US" sz="1800">
                                      <a:latin typeface="Cambria Math"/>
                                    </a:rPr>
                                    <m:t>sin</m:t>
                                  </m:r>
                                </m:fName>
                                <m:e>
                                  <m:r>
                                    <a:rPr lang="el-GR" sz="1800" i="1">
                                      <a:latin typeface="Cambria Math"/>
                                    </a:rPr>
                                    <m:t>𝜃</m:t>
                                  </m:r>
                                </m:e>
                              </m:func>
                            </m:e>
                          </m:mr>
                          <m:mr>
                            <m:e>
                              <m:r>
                                <a:rPr lang="el-GR" sz="1800" i="1">
                                  <a:latin typeface="Cambria Math"/>
                                </a:rPr>
                                <m:t>0</m:t>
                              </m:r>
                            </m:e>
                          </m:mr>
                        </m:m>
                      </m:e>
                    </m:d>
                  </m:oMath>
                </a14:m>
                <a:endParaRPr lang="el-GR" sz="1800" dirty="0"/>
              </a:p>
              <a:p>
                <a:endParaRPr lang="en-US" sz="1800" baseline="-25000" dirty="0" smtClean="0"/>
              </a:p>
              <a:p>
                <a:pPr marL="0" indent="0">
                  <a:buNone/>
                </a:pPr>
                <a:endParaRPr lang="el-GR" sz="1800" dirty="0" smtClean="0"/>
              </a:p>
              <a:p>
                <a:r>
                  <a:rPr lang="el-GR" sz="1800" dirty="0" smtClean="0">
                    <a:solidFill>
                      <a:srgbClr val="C00000"/>
                    </a:solidFill>
                  </a:rPr>
                  <a:t>Δύναμη </a:t>
                </a:r>
                <a:r>
                  <a:rPr lang="el-GR" sz="1800" dirty="0">
                    <a:solidFill>
                      <a:srgbClr val="C00000"/>
                    </a:solidFill>
                  </a:rPr>
                  <a:t>έ</a:t>
                </a:r>
                <a:r>
                  <a:rPr lang="el-GR" sz="1800" dirty="0" smtClean="0">
                    <a:solidFill>
                      <a:srgbClr val="C00000"/>
                    </a:solidFill>
                  </a:rPr>
                  <a:t>λξης </a:t>
                </a:r>
                <a:r>
                  <a:rPr lang="en-US" sz="1800" dirty="0" err="1" smtClean="0">
                    <a:solidFill>
                      <a:srgbClr val="C00000"/>
                    </a:solidFill>
                  </a:rPr>
                  <a:t>F</a:t>
                </a:r>
                <a:r>
                  <a:rPr lang="en-US" sz="1800" baseline="-25000" dirty="0" err="1" smtClean="0">
                    <a:solidFill>
                      <a:srgbClr val="C00000"/>
                    </a:solidFill>
                  </a:rPr>
                  <a:t>c,trc</a:t>
                </a:r>
                <a:r>
                  <a:rPr lang="el-GR" sz="1800" dirty="0" smtClean="0">
                    <a:solidFill>
                      <a:srgbClr val="C00000"/>
                    </a:solidFill>
                  </a:rPr>
                  <a:t>: ασκείται από το χρήστη/ σταθμό εδάφους</a:t>
                </a:r>
                <a:r>
                  <a:rPr lang="el-GR" sz="1800" dirty="0">
                    <a:solidFill>
                      <a:srgbClr val="C00000"/>
                    </a:solidFill>
                  </a:rPr>
                  <a:t> </a:t>
                </a:r>
                <a:r>
                  <a:rPr lang="el-GR" sz="1800" dirty="0" smtClean="0">
                    <a:solidFill>
                      <a:srgbClr val="C00000"/>
                    </a:solidFill>
                  </a:rPr>
                  <a:t>ηλεκτρικά με </a:t>
                </a:r>
                <a:r>
                  <a:rPr lang="el-GR" sz="1800" dirty="0" smtClean="0">
                    <a:solidFill>
                      <a:srgbClr val="C00000"/>
                    </a:solidFill>
                  </a:rPr>
                  <a:t>σκοπό τον έλεγχο του συστήματος</a:t>
                </a:r>
              </a:p>
              <a:p>
                <a:endParaRPr lang="el-GR" sz="1800" i="1" dirty="0" smtClean="0"/>
              </a:p>
              <a:p>
                <a:pPr marL="0" indent="0">
                  <a:buNone/>
                </a:pPr>
                <a14:m>
                  <m:oMathPara xmlns:m="http://schemas.openxmlformats.org/officeDocument/2006/math">
                    <m:oMathParaPr>
                      <m:jc m:val="centerGroup"/>
                    </m:oMathParaPr>
                    <m:oMath xmlns:m="http://schemas.openxmlformats.org/officeDocument/2006/math">
                      <m:sSub>
                        <m:sSubPr>
                          <m:ctrlPr>
                            <a:rPr lang="el-GR" sz="1800" i="1">
                              <a:latin typeface="Cambria Math"/>
                            </a:rPr>
                          </m:ctrlPr>
                        </m:sSubPr>
                        <m:e>
                          <m:r>
                            <a:rPr lang="en-US" sz="1800" i="1">
                              <a:latin typeface="Cambria Math"/>
                            </a:rPr>
                            <m:t>𝐹</m:t>
                          </m:r>
                        </m:e>
                        <m:sub>
                          <m:r>
                            <a:rPr lang="el-GR" sz="1800" i="1">
                              <a:latin typeface="Cambria Math"/>
                            </a:rPr>
                            <m:t>𝑟</m:t>
                          </m:r>
                        </m:sub>
                      </m:sSub>
                      <m:r>
                        <a:rPr lang="el-GR" sz="1800" i="1">
                          <a:latin typeface="Cambria Math"/>
                        </a:rPr>
                        <m:t>=</m:t>
                      </m:r>
                      <m:sSubSup>
                        <m:sSubSupPr>
                          <m:ctrlPr>
                            <a:rPr lang="el-GR" sz="1800" i="1">
                              <a:latin typeface="Cambria Math"/>
                            </a:rPr>
                          </m:ctrlPr>
                        </m:sSubSupPr>
                        <m:e>
                          <m:r>
                            <a:rPr lang="el-GR" sz="1800" i="1">
                              <a:latin typeface="Cambria Math"/>
                            </a:rPr>
                            <m:t>𝐹</m:t>
                          </m:r>
                        </m:e>
                        <m:sub>
                          <m:r>
                            <a:rPr lang="el-GR" sz="1800" i="1">
                              <a:latin typeface="Cambria Math"/>
                            </a:rPr>
                            <m:t>𝑟</m:t>
                          </m:r>
                        </m:sub>
                        <m:sup>
                          <m:r>
                            <a:rPr lang="el-GR" sz="1800" i="1">
                              <a:latin typeface="Cambria Math"/>
                            </a:rPr>
                            <m:t>𝑔𝑟𝑎𝑣</m:t>
                          </m:r>
                        </m:sup>
                      </m:sSubSup>
                      <m:r>
                        <a:rPr lang="el-GR" sz="1800" i="1">
                          <a:latin typeface="Cambria Math"/>
                        </a:rPr>
                        <m:t>+</m:t>
                      </m:r>
                      <m:sSubSup>
                        <m:sSubSupPr>
                          <m:ctrlPr>
                            <a:rPr lang="el-GR" sz="1800" i="1">
                              <a:latin typeface="Cambria Math"/>
                            </a:rPr>
                          </m:ctrlPr>
                        </m:sSubSupPr>
                        <m:e>
                          <m:r>
                            <a:rPr lang="el-GR" sz="1800" i="1">
                              <a:latin typeface="Cambria Math"/>
                            </a:rPr>
                            <m:t>𝐹</m:t>
                          </m:r>
                        </m:e>
                        <m:sub>
                          <m:r>
                            <a:rPr lang="el-GR" sz="1800" i="1">
                              <a:latin typeface="Cambria Math"/>
                            </a:rPr>
                            <m:t>𝑟</m:t>
                          </m:r>
                        </m:sub>
                        <m:sup>
                          <m:r>
                            <a:rPr lang="el-GR" sz="1800" i="1">
                              <a:latin typeface="Cambria Math"/>
                            </a:rPr>
                            <m:t>𝑎𝑝𝑝</m:t>
                          </m:r>
                        </m:sup>
                      </m:sSubSup>
                      <m:r>
                        <a:rPr lang="el-GR" sz="1800" i="1">
                          <a:latin typeface="Cambria Math"/>
                        </a:rPr>
                        <m:t>+</m:t>
                      </m:r>
                      <m:sSubSup>
                        <m:sSubSupPr>
                          <m:ctrlPr>
                            <a:rPr lang="el-GR" sz="1800" i="1">
                              <a:latin typeface="Cambria Math"/>
                            </a:rPr>
                          </m:ctrlPr>
                        </m:sSubSupPr>
                        <m:e>
                          <m:r>
                            <a:rPr lang="el-GR" sz="1800" i="1">
                              <a:latin typeface="Cambria Math"/>
                            </a:rPr>
                            <m:t>𝐹</m:t>
                          </m:r>
                        </m:e>
                        <m:sub>
                          <m:r>
                            <a:rPr lang="el-GR" sz="1800" i="1">
                              <a:latin typeface="Cambria Math"/>
                            </a:rPr>
                            <m:t>𝑟</m:t>
                          </m:r>
                        </m:sub>
                        <m:sup>
                          <m:r>
                            <a:rPr lang="el-GR" sz="1800" i="1">
                              <a:latin typeface="Cambria Math"/>
                            </a:rPr>
                            <m:t>𝑎𝑒𝑟</m:t>
                          </m:r>
                        </m:sup>
                      </m:sSubSup>
                      <m:r>
                        <a:rPr lang="el-GR" sz="1800" i="1">
                          <a:latin typeface="Cambria Math"/>
                        </a:rPr>
                        <m:t>+</m:t>
                      </m:r>
                      <m:sSubSup>
                        <m:sSubSupPr>
                          <m:ctrlPr>
                            <a:rPr lang="el-GR" sz="1800" i="1">
                              <a:latin typeface="Cambria Math"/>
                            </a:rPr>
                          </m:ctrlPr>
                        </m:sSubSupPr>
                        <m:e>
                          <m:r>
                            <a:rPr lang="el-GR" sz="1800" i="1">
                              <a:latin typeface="Cambria Math"/>
                            </a:rPr>
                            <m:t>𝐹</m:t>
                          </m:r>
                        </m:e>
                        <m:sub>
                          <m:r>
                            <a:rPr lang="el-GR" sz="1800" i="1">
                              <a:latin typeface="Cambria Math"/>
                            </a:rPr>
                            <m:t>𝑟</m:t>
                          </m:r>
                        </m:sub>
                        <m:sup>
                          <m:r>
                            <a:rPr lang="el-GR" sz="1800" i="1">
                              <a:latin typeface="Cambria Math"/>
                            </a:rPr>
                            <m:t>𝑐</m:t>
                          </m:r>
                          <m:r>
                            <a:rPr lang="el-GR" sz="1800" i="1">
                              <a:latin typeface="Cambria Math"/>
                            </a:rPr>
                            <m:t>,</m:t>
                          </m:r>
                          <m:r>
                            <a:rPr lang="el-GR" sz="1800" i="1">
                              <a:latin typeface="Cambria Math"/>
                            </a:rPr>
                            <m:t>𝑎𝑒𝑟</m:t>
                          </m:r>
                        </m:sup>
                      </m:sSubSup>
                      <m:r>
                        <a:rPr lang="el-GR" sz="1800" i="1" smtClean="0">
                          <a:solidFill>
                            <a:srgbClr val="C00000"/>
                          </a:solidFill>
                          <a:latin typeface="Cambria Math"/>
                        </a:rPr>
                        <m:t>−</m:t>
                      </m:r>
                      <m:sSup>
                        <m:sSupPr>
                          <m:ctrlPr>
                            <a:rPr lang="el-GR" sz="1800" i="1" smtClean="0">
                              <a:solidFill>
                                <a:srgbClr val="C00000"/>
                              </a:solidFill>
                              <a:latin typeface="Cambria Math"/>
                            </a:rPr>
                          </m:ctrlPr>
                        </m:sSupPr>
                        <m:e>
                          <m:r>
                            <a:rPr lang="el-GR" sz="1800" i="1">
                              <a:solidFill>
                                <a:srgbClr val="C00000"/>
                              </a:solidFill>
                              <a:latin typeface="Cambria Math"/>
                            </a:rPr>
                            <m:t>𝐹</m:t>
                          </m:r>
                        </m:e>
                        <m:sup>
                          <m:r>
                            <a:rPr lang="el-GR" sz="1800" i="1">
                              <a:solidFill>
                                <a:srgbClr val="C00000"/>
                              </a:solidFill>
                              <a:latin typeface="Cambria Math"/>
                            </a:rPr>
                            <m:t>𝑐</m:t>
                          </m:r>
                          <m:r>
                            <a:rPr lang="el-GR" sz="1800" i="1">
                              <a:solidFill>
                                <a:srgbClr val="C00000"/>
                              </a:solidFill>
                              <a:latin typeface="Cambria Math"/>
                            </a:rPr>
                            <m:t>,</m:t>
                          </m:r>
                          <m:r>
                            <a:rPr lang="el-GR" sz="1800" i="1">
                              <a:solidFill>
                                <a:srgbClr val="C00000"/>
                              </a:solidFill>
                              <a:latin typeface="Cambria Math"/>
                            </a:rPr>
                            <m:t>𝑡𝑟𝑐</m:t>
                          </m:r>
                        </m:sup>
                      </m:sSup>
                    </m:oMath>
                  </m:oMathPara>
                </a14:m>
                <a:endParaRPr lang="el-GR" sz="1800" dirty="0"/>
              </a:p>
              <a:p>
                <a:endParaRPr lang="el-GR" sz="1800" b="1" dirty="0">
                  <a:solidFill>
                    <a:srgbClr val="C00000"/>
                  </a:solidFill>
                </a:endParaRPr>
              </a:p>
              <a:p>
                <a:pPr marL="0" indent="0">
                  <a:buNone/>
                </a:pPr>
                <a:endParaRPr lang="el-GR" sz="1800" dirty="0"/>
              </a:p>
              <a:p>
                <a:endParaRPr lang="el-GR" sz="1800" dirty="0"/>
              </a:p>
            </p:txBody>
          </p:sp>
        </mc:Choice>
        <mc:Fallback>
          <p:sp>
            <p:nvSpPr>
              <p:cNvPr id="3" name="Θέση περιεχομένου 2"/>
              <p:cNvSpPr>
                <a:spLocks noGrp="1" noRot="1" noChangeAspect="1" noMove="1" noResize="1" noEditPoints="1" noAdjustHandles="1" noChangeArrowheads="1" noChangeShapeType="1" noTextEdit="1"/>
              </p:cNvSpPr>
              <p:nvPr>
                <p:ph idx="1"/>
              </p:nvPr>
            </p:nvSpPr>
            <p:spPr>
              <a:xfrm>
                <a:off x="323528" y="1484784"/>
                <a:ext cx="8229600" cy="5040560"/>
              </a:xfrm>
              <a:blipFill rotWithShape="1">
                <a:blip r:embed="rId3"/>
                <a:stretch>
                  <a:fillRect l="-296" t="-605"/>
                </a:stretch>
              </a:blipFill>
            </p:spPr>
            <p:txBody>
              <a:bodyPr/>
              <a:lstStyle/>
              <a:p>
                <a:r>
                  <a:rPr lang="el-GR">
                    <a:noFill/>
                  </a:rPr>
                  <a:t> </a:t>
                </a:r>
              </a:p>
            </p:txBody>
          </p:sp>
        </mc:Fallback>
      </mc:AlternateContent>
      <p:sp>
        <p:nvSpPr>
          <p:cNvPr id="5" name="Θέση αριθμού διαφάνειας 4"/>
          <p:cNvSpPr>
            <a:spLocks noGrp="1"/>
          </p:cNvSpPr>
          <p:nvPr>
            <p:ph type="sldNum" sz="quarter" idx="12"/>
          </p:nvPr>
        </p:nvSpPr>
        <p:spPr/>
        <p:txBody>
          <a:bodyPr/>
          <a:lstStyle/>
          <a:p>
            <a:fld id="{3D99FC89-2E86-43BF-BEE9-9E68478D7922}" type="slidenum">
              <a:rPr lang="el-GR" smtClean="0"/>
              <a:t>12</a:t>
            </a:fld>
            <a:endParaRPr lang="el-GR"/>
          </a:p>
        </p:txBody>
      </p:sp>
    </p:spTree>
    <p:extLst>
      <p:ext uri="{BB962C8B-B14F-4D97-AF65-F5344CB8AC3E}">
        <p14:creationId xmlns:p14="http://schemas.microsoft.com/office/powerpoint/2010/main" val="2112171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4 φάσεις ενός κύκλου λειτουργίας</a:t>
            </a:r>
            <a:endParaRPr lang="el-GR" sz="2900" b="1" dirty="0"/>
          </a:p>
        </p:txBody>
      </p:sp>
      <p:sp>
        <p:nvSpPr>
          <p:cNvPr id="18" name="Θέση περιεχομένου 17"/>
          <p:cNvSpPr>
            <a:spLocks noGrp="1"/>
          </p:cNvSpPr>
          <p:nvPr>
            <p:ph sz="half" idx="2"/>
          </p:nvPr>
        </p:nvSpPr>
        <p:spPr>
          <a:xfrm>
            <a:off x="2915816" y="1268760"/>
            <a:ext cx="5976664" cy="5256584"/>
          </a:xfrm>
        </p:spPr>
        <p:txBody>
          <a:bodyPr>
            <a:normAutofit lnSpcReduction="10000"/>
          </a:bodyPr>
          <a:lstStyle/>
          <a:p>
            <a:r>
              <a:rPr lang="el-GR" sz="2000" dirty="0" smtClean="0"/>
              <a:t> </a:t>
            </a:r>
            <a:r>
              <a:rPr lang="el-GR" sz="2000" b="1" dirty="0">
                <a:solidFill>
                  <a:schemeClr val="accent1"/>
                </a:solidFill>
              </a:rPr>
              <a:t>Άνοδος (Φάση έλξης</a:t>
            </a:r>
            <a:r>
              <a:rPr lang="el-GR" sz="2000" b="1" dirty="0" smtClean="0">
                <a:solidFill>
                  <a:schemeClr val="accent1"/>
                </a:solidFill>
              </a:rPr>
              <a:t>):</a:t>
            </a:r>
          </a:p>
          <a:p>
            <a:pPr marL="365760" lvl="1" indent="0">
              <a:buNone/>
            </a:pPr>
            <a:r>
              <a:rPr lang="el-GR" sz="1800" dirty="0" smtClean="0"/>
              <a:t>Κίνηση στη διεύθυνση του ανέμου</a:t>
            </a:r>
          </a:p>
          <a:p>
            <a:pPr marL="365760" lvl="1" indent="0">
              <a:buNone/>
            </a:pPr>
            <a:r>
              <a:rPr lang="el-GR" sz="1800" dirty="0" smtClean="0"/>
              <a:t>Ασκείται η </a:t>
            </a:r>
            <a:r>
              <a:rPr lang="en-US" sz="1800" dirty="0" err="1" smtClean="0"/>
              <a:t>F</a:t>
            </a:r>
            <a:r>
              <a:rPr lang="en-US" sz="1800" baseline="-25000" dirty="0" err="1" smtClean="0"/>
              <a:t>c,trc</a:t>
            </a:r>
            <a:r>
              <a:rPr lang="el-GR" sz="1800" dirty="0" smtClean="0"/>
              <a:t> , που επιβραδύνει το ξετύλιγμα και παράγεται ισχύς</a:t>
            </a:r>
          </a:p>
          <a:p>
            <a:pPr marL="365760" lvl="1" indent="0">
              <a:buNone/>
            </a:pPr>
            <a:r>
              <a:rPr lang="el-GR" sz="1800" dirty="0" smtClean="0">
                <a:solidFill>
                  <a:schemeClr val="accent1"/>
                </a:solidFill>
              </a:rPr>
              <a:t>Παραγόμενη </a:t>
            </a:r>
            <a:r>
              <a:rPr lang="el-GR" sz="1800" dirty="0">
                <a:solidFill>
                  <a:schemeClr val="accent1"/>
                </a:solidFill>
              </a:rPr>
              <a:t>ισχύς: </a:t>
            </a:r>
            <a:r>
              <a:rPr lang="en-US" sz="1800" dirty="0">
                <a:solidFill>
                  <a:schemeClr val="accent1"/>
                </a:solidFill>
              </a:rPr>
              <a:t>P</a:t>
            </a:r>
            <a:r>
              <a:rPr lang="el-GR" sz="1800" dirty="0" smtClean="0">
                <a:solidFill>
                  <a:schemeClr val="accent1"/>
                </a:solidFill>
              </a:rPr>
              <a:t>= |</a:t>
            </a:r>
            <a:r>
              <a:rPr lang="en-US" sz="1800" dirty="0" smtClean="0">
                <a:solidFill>
                  <a:schemeClr val="accent1"/>
                </a:solidFill>
              </a:rPr>
              <a:t>F</a:t>
            </a:r>
            <a:r>
              <a:rPr lang="en-US" sz="1800" baseline="-25000" dirty="0" smtClean="0">
                <a:solidFill>
                  <a:schemeClr val="accent1"/>
                </a:solidFill>
              </a:rPr>
              <a:t>c</a:t>
            </a:r>
            <a:r>
              <a:rPr lang="el-GR" sz="1800" baseline="-25000" dirty="0">
                <a:solidFill>
                  <a:schemeClr val="accent1"/>
                </a:solidFill>
              </a:rPr>
              <a:t>,</a:t>
            </a:r>
            <a:r>
              <a:rPr lang="en-US" sz="1800" baseline="-25000" dirty="0" err="1" smtClean="0">
                <a:solidFill>
                  <a:schemeClr val="accent1"/>
                </a:solidFill>
              </a:rPr>
              <a:t>trc</a:t>
            </a:r>
            <a:r>
              <a:rPr lang="el-GR" sz="1800" dirty="0" smtClean="0">
                <a:solidFill>
                  <a:schemeClr val="accent1"/>
                </a:solidFill>
              </a:rPr>
              <a:t>|.υ</a:t>
            </a:r>
            <a:r>
              <a:rPr lang="en-US" sz="1800" baseline="-25000" dirty="0" err="1" smtClean="0">
                <a:solidFill>
                  <a:schemeClr val="accent1"/>
                </a:solidFill>
              </a:rPr>
              <a:t>kite,r</a:t>
            </a:r>
            <a:endParaRPr lang="el-GR" sz="1800" baseline="-25000" dirty="0">
              <a:solidFill>
                <a:schemeClr val="accent1"/>
              </a:solidFill>
            </a:endParaRPr>
          </a:p>
          <a:p>
            <a:pPr marL="0" indent="0">
              <a:buNone/>
            </a:pPr>
            <a:endParaRPr lang="el-GR" sz="2000" dirty="0" smtClean="0"/>
          </a:p>
          <a:p>
            <a:r>
              <a:rPr lang="el-GR" sz="2000" b="1" dirty="0" smtClean="0">
                <a:solidFill>
                  <a:schemeClr val="bg1">
                    <a:lumMod val="50000"/>
                  </a:schemeClr>
                </a:solidFill>
              </a:rPr>
              <a:t> </a:t>
            </a:r>
          </a:p>
          <a:p>
            <a:pPr marL="365760" lvl="1" indent="0">
              <a:buNone/>
            </a:pPr>
            <a:r>
              <a:rPr lang="el-GR" sz="1800" dirty="0" smtClean="0"/>
              <a:t>Μέγιστο μήκος ιμάντα</a:t>
            </a:r>
          </a:p>
          <a:p>
            <a:pPr marL="365760" lvl="1" indent="0">
              <a:buNone/>
            </a:pPr>
            <a:r>
              <a:rPr lang="el-GR" sz="1800" dirty="0" smtClean="0"/>
              <a:t>Το πτερύγιο μεταβαίνει στη βέλτιστη θέση για τύλιγμα</a:t>
            </a:r>
          </a:p>
          <a:p>
            <a:pPr marL="0" indent="0">
              <a:buNone/>
            </a:pPr>
            <a:endParaRPr lang="el-GR" sz="2000" dirty="0" smtClean="0"/>
          </a:p>
          <a:p>
            <a:r>
              <a:rPr lang="el-GR" sz="2000" b="1" dirty="0">
                <a:solidFill>
                  <a:srgbClr val="C00000"/>
                </a:solidFill>
              </a:rPr>
              <a:t>Φάση </a:t>
            </a:r>
            <a:r>
              <a:rPr lang="el-GR" sz="2000" b="1" dirty="0" smtClean="0">
                <a:solidFill>
                  <a:srgbClr val="C00000"/>
                </a:solidFill>
              </a:rPr>
              <a:t>τυλίγματος (παθητική φάση): </a:t>
            </a:r>
          </a:p>
          <a:p>
            <a:pPr marL="365760" lvl="1" indent="0">
              <a:buNone/>
            </a:pPr>
            <a:r>
              <a:rPr lang="el-GR" sz="1800" dirty="0" smtClean="0"/>
              <a:t>επαναφορά του ιμάντα στο ελάχιστο μήκος</a:t>
            </a:r>
            <a:endParaRPr lang="en-US" sz="1800" dirty="0" smtClean="0"/>
          </a:p>
          <a:p>
            <a:pPr marL="365760" lvl="1" indent="0">
              <a:buNone/>
            </a:pPr>
            <a:r>
              <a:rPr lang="el-GR" sz="1800" dirty="0" smtClean="0">
                <a:solidFill>
                  <a:srgbClr val="C00000"/>
                </a:solidFill>
              </a:rPr>
              <a:t>Καταναλισκόμενη ισχύς</a:t>
            </a:r>
            <a:r>
              <a:rPr lang="el-GR" sz="1800" dirty="0">
                <a:solidFill>
                  <a:srgbClr val="C00000"/>
                </a:solidFill>
              </a:rPr>
              <a:t>: </a:t>
            </a:r>
            <a:r>
              <a:rPr lang="en-US" sz="1800" dirty="0">
                <a:solidFill>
                  <a:srgbClr val="C00000"/>
                </a:solidFill>
              </a:rPr>
              <a:t>P</a:t>
            </a:r>
            <a:r>
              <a:rPr lang="el-GR" sz="1800" dirty="0" smtClean="0">
                <a:solidFill>
                  <a:srgbClr val="C00000"/>
                </a:solidFill>
              </a:rPr>
              <a:t>=|</a:t>
            </a:r>
            <a:r>
              <a:rPr lang="en-US" sz="1800" dirty="0" smtClean="0">
                <a:solidFill>
                  <a:srgbClr val="C00000"/>
                </a:solidFill>
              </a:rPr>
              <a:t>F</a:t>
            </a:r>
            <a:r>
              <a:rPr lang="en-US" sz="1800" baseline="-25000" dirty="0" smtClean="0">
                <a:solidFill>
                  <a:srgbClr val="C00000"/>
                </a:solidFill>
              </a:rPr>
              <a:t>c</a:t>
            </a:r>
            <a:r>
              <a:rPr lang="el-GR" sz="1800" baseline="-25000" dirty="0">
                <a:solidFill>
                  <a:srgbClr val="C00000"/>
                </a:solidFill>
              </a:rPr>
              <a:t>,</a:t>
            </a:r>
            <a:r>
              <a:rPr lang="en-US" sz="1800" baseline="-25000" dirty="0" err="1" smtClean="0">
                <a:solidFill>
                  <a:srgbClr val="C00000"/>
                </a:solidFill>
              </a:rPr>
              <a:t>trc</a:t>
            </a:r>
            <a:r>
              <a:rPr lang="el-GR" sz="1800" dirty="0" smtClean="0">
                <a:solidFill>
                  <a:srgbClr val="C00000"/>
                </a:solidFill>
              </a:rPr>
              <a:t>|.</a:t>
            </a:r>
            <a:r>
              <a:rPr lang="el-GR" sz="1800" dirty="0">
                <a:solidFill>
                  <a:srgbClr val="C00000"/>
                </a:solidFill>
              </a:rPr>
              <a:t>υ</a:t>
            </a:r>
            <a:r>
              <a:rPr lang="en-US" sz="1800" baseline="-25000" dirty="0" err="1">
                <a:solidFill>
                  <a:srgbClr val="C00000"/>
                </a:solidFill>
              </a:rPr>
              <a:t>kite,r</a:t>
            </a:r>
            <a:endParaRPr lang="el-GR" sz="1800" baseline="-25000" dirty="0">
              <a:solidFill>
                <a:srgbClr val="C00000"/>
              </a:solidFill>
            </a:endParaRPr>
          </a:p>
          <a:p>
            <a:pPr marL="365760" lvl="1" indent="0">
              <a:buNone/>
            </a:pPr>
            <a:endParaRPr lang="el-GR" sz="2000" dirty="0" smtClean="0"/>
          </a:p>
          <a:p>
            <a:r>
              <a:rPr lang="en-US" sz="2000" b="1" dirty="0" smtClean="0">
                <a:solidFill>
                  <a:schemeClr val="bg1">
                    <a:lumMod val="50000"/>
                  </a:schemeClr>
                </a:solidFill>
              </a:rPr>
              <a:t> </a:t>
            </a:r>
            <a:endParaRPr lang="el-GR" sz="2000" b="1" dirty="0" smtClean="0">
              <a:solidFill>
                <a:schemeClr val="bg1">
                  <a:lumMod val="50000"/>
                </a:schemeClr>
              </a:solidFill>
            </a:endParaRPr>
          </a:p>
          <a:p>
            <a:pPr marL="365760" lvl="1" indent="0">
              <a:buNone/>
            </a:pPr>
            <a:r>
              <a:rPr lang="el-GR" sz="1800" dirty="0" smtClean="0"/>
              <a:t>επαναφορά του πτερυγίου στη θέση εκκίνησης</a:t>
            </a:r>
            <a:endParaRPr lang="el-GR" sz="1800" dirty="0"/>
          </a:p>
        </p:txBody>
      </p:sp>
      <p:pic>
        <p:nvPicPr>
          <p:cNvPr id="7" name="Picture 3"/>
          <p:cNvPicPr>
            <a:picLocks noGrp="1"/>
          </p:cNvPicPr>
          <p:nvPr>
            <p:ph sz="half" idx="1"/>
          </p:nvPr>
        </p:nvPicPr>
        <p:blipFill rotWithShape="1">
          <a:blip r:embed="rId3">
            <a:extLst>
              <a:ext uri="{28A0092B-C50C-407E-A947-70E740481C1C}">
                <a14:useLocalDpi xmlns:a14="http://schemas.microsoft.com/office/drawing/2010/main" val="0"/>
              </a:ext>
            </a:extLst>
          </a:blip>
          <a:srcRect l="7340"/>
          <a:stretch/>
        </p:blipFill>
        <p:spPr>
          <a:xfrm>
            <a:off x="0" y="4149080"/>
            <a:ext cx="2987824" cy="2664296"/>
          </a:xfrm>
          <a:prstGeom prst="rect">
            <a:avLst/>
          </a:prstGeom>
        </p:spPr>
      </p:pic>
      <p:sp>
        <p:nvSpPr>
          <p:cNvPr id="4" name="Θέση αριθμού διαφάνειας 3"/>
          <p:cNvSpPr>
            <a:spLocks noGrp="1"/>
          </p:cNvSpPr>
          <p:nvPr>
            <p:ph type="sldNum" sz="quarter" idx="12"/>
          </p:nvPr>
        </p:nvSpPr>
        <p:spPr/>
        <p:txBody>
          <a:bodyPr/>
          <a:lstStyle/>
          <a:p>
            <a:fld id="{3D99FC89-2E86-43BF-BEE9-9E68478D7922}" type="slidenum">
              <a:rPr lang="el-GR" smtClean="0"/>
              <a:t>13</a:t>
            </a:fld>
            <a:endParaRPr lang="el-GR"/>
          </a:p>
        </p:txBody>
      </p:sp>
      <p:grpSp>
        <p:nvGrpSpPr>
          <p:cNvPr id="13" name="Ομάδα 12"/>
          <p:cNvGrpSpPr/>
          <p:nvPr/>
        </p:nvGrpSpPr>
        <p:grpSpPr>
          <a:xfrm>
            <a:off x="35800" y="1484784"/>
            <a:ext cx="2952024" cy="2592288"/>
            <a:chOff x="35800" y="1556792"/>
            <a:chExt cx="2952024" cy="2592288"/>
          </a:xfrm>
        </p:grpSpPr>
        <p:pic>
          <p:nvPicPr>
            <p:cNvPr id="5" name="Εικόνα 4"/>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0533" r="4973"/>
            <a:stretch/>
          </p:blipFill>
          <p:spPr>
            <a:xfrm>
              <a:off x="35800" y="1556792"/>
              <a:ext cx="2880016" cy="2592288"/>
            </a:xfrm>
            <a:prstGeom prst="rect">
              <a:avLst/>
            </a:prstGeom>
          </p:spPr>
        </p:pic>
        <p:sp>
          <p:nvSpPr>
            <p:cNvPr id="3" name="Δεξιό βέλος 2"/>
            <p:cNvSpPr/>
            <p:nvPr/>
          </p:nvSpPr>
          <p:spPr>
            <a:xfrm rot="18717275">
              <a:off x="1475808" y="2708920"/>
              <a:ext cx="64792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Βέλος προς τα κάτω 5"/>
            <p:cNvSpPr/>
            <p:nvPr/>
          </p:nvSpPr>
          <p:spPr>
            <a:xfrm>
              <a:off x="853462" y="2276872"/>
              <a:ext cx="216024" cy="57606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p:cNvSpPr/>
            <p:nvPr/>
          </p:nvSpPr>
          <p:spPr>
            <a:xfrm>
              <a:off x="853462" y="1556792"/>
              <a:ext cx="76621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p:cNvSpPr/>
            <p:nvPr/>
          </p:nvSpPr>
          <p:spPr>
            <a:xfrm>
              <a:off x="2394508" y="2403636"/>
              <a:ext cx="5933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ρθογώνιο 14"/>
            <p:cNvSpPr/>
            <p:nvPr/>
          </p:nvSpPr>
          <p:spPr>
            <a:xfrm>
              <a:off x="918348" y="1677556"/>
              <a:ext cx="288032"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ρθογώνιο 15"/>
            <p:cNvSpPr/>
            <p:nvPr/>
          </p:nvSpPr>
          <p:spPr>
            <a:xfrm>
              <a:off x="2215988" y="2340254"/>
              <a:ext cx="72008"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8" name="Ορθογώνιο 7"/>
          <p:cNvSpPr/>
          <p:nvPr/>
        </p:nvSpPr>
        <p:spPr>
          <a:xfrm>
            <a:off x="3275856" y="3068960"/>
            <a:ext cx="2482731" cy="400110"/>
          </a:xfrm>
          <a:prstGeom prst="rect">
            <a:avLst/>
          </a:prstGeom>
          <a:noFill/>
        </p:spPr>
        <p:txBody>
          <a:bodyPr wrap="none" lIns="91440" tIns="45720" rIns="91440" bIns="45720">
            <a:spAutoFit/>
          </a:bodyPr>
          <a:lstStyle/>
          <a:p>
            <a:pPr algn="ctr"/>
            <a:r>
              <a:rPr lang="el-GR" sz="2000" b="1" cap="none" spc="0" dirty="0" smtClean="0">
                <a:ln w="6350">
                  <a:solidFill>
                    <a:schemeClr val="tx1"/>
                  </a:solidFill>
                  <a:prstDash val="solid"/>
                </a:ln>
                <a:solidFill>
                  <a:schemeClr val="bg1">
                    <a:lumMod val="85000"/>
                  </a:schemeClr>
                </a:solidFill>
                <a:effectLst>
                  <a:outerShdw blurRad="41275" dist="20320" dir="1800000" algn="tl" rotWithShape="0">
                    <a:srgbClr val="000000">
                      <a:alpha val="40000"/>
                    </a:srgbClr>
                  </a:outerShdw>
                </a:effectLst>
              </a:rPr>
              <a:t>Μεταβατική φάση: </a:t>
            </a:r>
            <a:endParaRPr lang="el-GR" sz="2000" b="1" cap="none" spc="0" dirty="0">
              <a:ln w="6350">
                <a:solidFill>
                  <a:schemeClr val="tx1"/>
                </a:solidFill>
                <a:prstDash val="solid"/>
              </a:ln>
              <a:solidFill>
                <a:schemeClr val="bg1">
                  <a:lumMod val="85000"/>
                </a:schemeClr>
              </a:solidFill>
              <a:effectLst>
                <a:outerShdw blurRad="41275" dist="20320" dir="1800000" algn="tl" rotWithShape="0">
                  <a:srgbClr val="000000">
                    <a:alpha val="40000"/>
                  </a:srgbClr>
                </a:outerShdw>
              </a:effectLst>
            </a:endParaRPr>
          </a:p>
        </p:txBody>
      </p:sp>
      <p:sp>
        <p:nvSpPr>
          <p:cNvPr id="17" name="Ορθογώνιο 16"/>
          <p:cNvSpPr/>
          <p:nvPr/>
        </p:nvSpPr>
        <p:spPr>
          <a:xfrm>
            <a:off x="3313405" y="5589240"/>
            <a:ext cx="2482731" cy="400110"/>
          </a:xfrm>
          <a:prstGeom prst="rect">
            <a:avLst/>
          </a:prstGeom>
          <a:noFill/>
        </p:spPr>
        <p:txBody>
          <a:bodyPr wrap="none" lIns="91440" tIns="45720" rIns="91440" bIns="45720">
            <a:spAutoFit/>
          </a:bodyPr>
          <a:lstStyle/>
          <a:p>
            <a:pPr algn="ctr"/>
            <a:r>
              <a:rPr lang="el-GR" sz="2000" b="1" cap="none" spc="0" dirty="0" smtClean="0">
                <a:ln w="6350">
                  <a:solidFill>
                    <a:schemeClr val="tx1"/>
                  </a:solidFill>
                  <a:prstDash val="solid"/>
                </a:ln>
                <a:solidFill>
                  <a:schemeClr val="bg1">
                    <a:lumMod val="85000"/>
                  </a:schemeClr>
                </a:solidFill>
                <a:effectLst>
                  <a:outerShdw blurRad="41275" dist="20320" dir="1800000" algn="tl" rotWithShape="0">
                    <a:srgbClr val="000000">
                      <a:alpha val="40000"/>
                    </a:srgbClr>
                  </a:outerShdw>
                </a:effectLst>
              </a:rPr>
              <a:t>Μεταβατική φάση: </a:t>
            </a:r>
            <a:endParaRPr lang="el-GR" sz="2000" b="1" cap="none" spc="0" dirty="0">
              <a:ln w="6350">
                <a:solidFill>
                  <a:schemeClr val="tx1"/>
                </a:solidFill>
                <a:prstDash val="solid"/>
              </a:ln>
              <a:solidFill>
                <a:schemeClr val="bg1">
                  <a:lumMod val="85000"/>
                </a:schemeClr>
              </a:solidFill>
              <a:effectLst>
                <a:outerShdw blurRad="41275" dist="20320" dir="1800000" algn="tl" rotWithShape="0">
                  <a:srgbClr val="000000">
                    <a:alpha val="40000"/>
                  </a:srgbClr>
                </a:outerShdw>
              </a:effectLst>
            </a:endParaRPr>
          </a:p>
        </p:txBody>
      </p:sp>
      <p:sp>
        <p:nvSpPr>
          <p:cNvPr id="9" name="Καμπύλο βέλος προς τα επάνω 8"/>
          <p:cNvSpPr/>
          <p:nvPr/>
        </p:nvSpPr>
        <p:spPr>
          <a:xfrm rot="1281974">
            <a:off x="856894" y="2924944"/>
            <a:ext cx="673950" cy="288032"/>
          </a:xfrm>
          <a:prstGeom prst="curvedUpArrow">
            <a:avLst>
              <a:gd name="adj1" fmla="val 25000"/>
              <a:gd name="adj2" fmla="val 75715"/>
              <a:gd name="adj3" fmla="val 25000"/>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1948597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701824"/>
            <a:ext cx="8229600" cy="566936"/>
          </a:xfrm>
        </p:spPr>
        <p:txBody>
          <a:bodyPr>
            <a:normAutofit/>
          </a:bodyPr>
          <a:lstStyle/>
          <a:p>
            <a:pPr algn="ctr"/>
            <a:r>
              <a:rPr lang="el-GR" sz="2900" b="1" dirty="0" smtClean="0"/>
              <a:t>Βέλτιστη τροχιά σχήματος «8»</a:t>
            </a:r>
            <a:endParaRPr lang="el-GR" sz="2900" b="1" dirty="0"/>
          </a:p>
        </p:txBody>
      </p:sp>
      <p:sp>
        <p:nvSpPr>
          <p:cNvPr id="18" name="Θέση περιεχομένου 17"/>
          <p:cNvSpPr>
            <a:spLocks noGrp="1"/>
          </p:cNvSpPr>
          <p:nvPr>
            <p:ph sz="half" idx="2"/>
          </p:nvPr>
        </p:nvSpPr>
        <p:spPr>
          <a:xfrm>
            <a:off x="4417640" y="1802472"/>
            <a:ext cx="4546848" cy="4434840"/>
          </a:xfrm>
        </p:spPr>
        <p:txBody>
          <a:bodyPr>
            <a:normAutofit/>
          </a:bodyPr>
          <a:lstStyle/>
          <a:p>
            <a:r>
              <a:rPr lang="el-GR" sz="2000" dirty="0" smtClean="0"/>
              <a:t>Το πτερύγιο κινείται σε ένα επίπεδο θ-φ κατά τη διεύθυνση του ανέμου</a:t>
            </a:r>
          </a:p>
          <a:p>
            <a:r>
              <a:rPr lang="el-GR" sz="2000" dirty="0" smtClean="0"/>
              <a:t>Η ταχύτητα του κατά </a:t>
            </a:r>
            <a:r>
              <a:rPr lang="en-US" sz="2000" dirty="0" smtClean="0"/>
              <a:t>r</a:t>
            </a:r>
            <a:r>
              <a:rPr lang="el-GR" sz="2000" dirty="0" smtClean="0"/>
              <a:t> παραμένει σε χαμηλές τιμές</a:t>
            </a:r>
          </a:p>
          <a:p>
            <a:r>
              <a:rPr lang="el-GR" sz="2000" dirty="0" smtClean="0"/>
              <a:t>Η  διαδικασία έχει ικανοποιητική διάρκεια, καθώς ο ιμάντας «αργεί» να φτάσει στο μέγιστο μήκος</a:t>
            </a:r>
          </a:p>
          <a:p>
            <a:endParaRPr lang="el-GR" sz="2000" dirty="0" smtClean="0"/>
          </a:p>
          <a:p>
            <a:r>
              <a:rPr lang="el-GR" sz="2000" dirty="0" smtClean="0"/>
              <a:t>Η </a:t>
            </a:r>
            <a:r>
              <a:rPr lang="el-GR" sz="2000" dirty="0"/>
              <a:t>αεροδυναμική δύναμη </a:t>
            </a:r>
            <a:r>
              <a:rPr lang="el-GR" sz="2000" dirty="0" smtClean="0"/>
              <a:t>είναι υψηλή (πλευρικές ταχύτητες)</a:t>
            </a:r>
          </a:p>
          <a:p>
            <a:r>
              <a:rPr lang="el-GR" sz="2000" dirty="0" smtClean="0"/>
              <a:t>Η </a:t>
            </a:r>
            <a:r>
              <a:rPr lang="el-GR" sz="2000" dirty="0"/>
              <a:t>παραγόμενη </a:t>
            </a:r>
            <a:r>
              <a:rPr lang="el-GR" sz="2000" dirty="0" smtClean="0"/>
              <a:t>ισχύς είναι υψηλή</a:t>
            </a:r>
          </a:p>
        </p:txBody>
      </p:sp>
      <p:pic>
        <p:nvPicPr>
          <p:cNvPr id="7" name="Θέση περιεχομένου 6"/>
          <p:cNvPicPr>
            <a:picLocks noGrp="1"/>
          </p:cNvPicPr>
          <p:nvPr>
            <p:ph sz="half" idx="1"/>
          </p:nvPr>
        </p:nvPicPr>
        <p:blipFill rotWithShape="1">
          <a:blip r:embed="rId3"/>
          <a:srcRect l="5737" t="4021" r="2115"/>
          <a:stretch/>
        </p:blipFill>
        <p:spPr>
          <a:xfrm>
            <a:off x="179512" y="1772816"/>
            <a:ext cx="3984171" cy="3395178"/>
          </a:xfrm>
          <a:prstGeom prst="rect">
            <a:avLst/>
          </a:prstGeom>
        </p:spPr>
      </p:pic>
      <p:sp>
        <p:nvSpPr>
          <p:cNvPr id="4" name="Θέση αριθμού διαφάνειας 3"/>
          <p:cNvSpPr>
            <a:spLocks noGrp="1"/>
          </p:cNvSpPr>
          <p:nvPr>
            <p:ph type="sldNum" sz="quarter" idx="12"/>
          </p:nvPr>
        </p:nvSpPr>
        <p:spPr/>
        <p:txBody>
          <a:bodyPr/>
          <a:lstStyle/>
          <a:p>
            <a:fld id="{3D99FC89-2E86-43BF-BEE9-9E68478D7922}" type="slidenum">
              <a:rPr lang="el-GR" smtClean="0"/>
              <a:t>14</a:t>
            </a:fld>
            <a:endParaRPr lang="el-GR"/>
          </a:p>
        </p:txBody>
      </p:sp>
    </p:spTree>
    <p:extLst>
      <p:ext uri="{BB962C8B-B14F-4D97-AF65-F5344CB8AC3E}">
        <p14:creationId xmlns:p14="http://schemas.microsoft.com/office/powerpoint/2010/main" val="1948597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Προσομοίωση</a:t>
            </a:r>
            <a:endParaRPr lang="el-GR" sz="2900" b="1" dirty="0"/>
          </a:p>
        </p:txBody>
      </p:sp>
      <mc:AlternateContent xmlns:mc="http://schemas.openxmlformats.org/markup-compatibility/2006" xmlns:a14="http://schemas.microsoft.com/office/drawing/2010/main">
        <mc:Choice Requires="a14">
          <p:sp>
            <p:nvSpPr>
              <p:cNvPr id="18" name="Θέση περιεχομένου 17"/>
              <p:cNvSpPr>
                <a:spLocks noGrp="1"/>
              </p:cNvSpPr>
              <p:nvPr>
                <p:ph sz="half" idx="2"/>
              </p:nvPr>
            </p:nvSpPr>
            <p:spPr>
              <a:xfrm>
                <a:off x="467544" y="5255603"/>
                <a:ext cx="8219256" cy="765685"/>
              </a:xfrm>
            </p:spPr>
            <p:txBody>
              <a:bodyPr>
                <a:normAutofit/>
              </a:bodyPr>
              <a:lstStyle/>
              <a:p>
                <a14:m>
                  <m:oMath xmlns:m="http://schemas.openxmlformats.org/officeDocument/2006/math">
                    <m:sSub>
                      <m:sSubPr>
                        <m:ctrlPr>
                          <a:rPr lang="el-GR" sz="1600" i="1" smtClean="0">
                            <a:latin typeface="Cambria Math"/>
                          </a:rPr>
                        </m:ctrlPr>
                      </m:sSubPr>
                      <m:e>
                        <m:r>
                          <a:rPr lang="en-US" sz="1600" i="1">
                            <a:latin typeface="Cambria Math"/>
                          </a:rPr>
                          <m:t>𝑊</m:t>
                        </m:r>
                        <m:r>
                          <a:rPr lang="en-US" sz="1600" i="1">
                            <a:latin typeface="Cambria Math"/>
                          </a:rPr>
                          <m:t>(</m:t>
                        </m:r>
                        <m:r>
                          <a:rPr lang="en-US" sz="1600" i="1">
                            <a:latin typeface="Cambria Math"/>
                          </a:rPr>
                          <m:t>𝑍</m:t>
                        </m:r>
                        <m:r>
                          <a:rPr lang="en-US" sz="1600" i="1">
                            <a:latin typeface="Cambria Math"/>
                          </a:rPr>
                          <m:t>)</m:t>
                        </m:r>
                      </m:e>
                      <m:sub>
                        <m:r>
                          <a:rPr lang="el-GR" sz="1600" i="1">
                            <a:latin typeface="Cambria Math"/>
                          </a:rPr>
                          <m:t>𝑥</m:t>
                        </m:r>
                      </m:sub>
                    </m:sSub>
                    <m:r>
                      <a:rPr lang="el-GR" sz="1600" i="1">
                        <a:latin typeface="Cambria Math"/>
                      </a:rPr>
                      <m:t>=</m:t>
                    </m:r>
                    <m:d>
                      <m:dPr>
                        <m:begChr m:val="{"/>
                        <m:endChr m:val=""/>
                        <m:ctrlPr>
                          <a:rPr lang="el-GR" sz="1600" i="1">
                            <a:latin typeface="Cambria Math"/>
                          </a:rPr>
                        </m:ctrlPr>
                      </m:dPr>
                      <m:e>
                        <m:eqArr>
                          <m:eqArrPr>
                            <m:ctrlPr>
                              <a:rPr lang="el-GR" sz="1600" i="1">
                                <a:latin typeface="Cambria Math"/>
                              </a:rPr>
                            </m:ctrlPr>
                          </m:eqArrPr>
                          <m:e>
                            <m:r>
                              <a:rPr lang="el-GR" sz="1600" i="1">
                                <a:latin typeface="Cambria Math"/>
                              </a:rPr>
                              <m:t>1.8∙(0.04</m:t>
                            </m:r>
                            <m:r>
                              <a:rPr lang="el-GR" sz="1600" i="1">
                                <a:latin typeface="Cambria Math"/>
                              </a:rPr>
                              <m:t>𝑍</m:t>
                            </m:r>
                            <m:r>
                              <a:rPr lang="el-GR" sz="1600" i="1">
                                <a:latin typeface="Cambria Math"/>
                              </a:rPr>
                              <m:t>+8)   </m:t>
                            </m:r>
                            <m:r>
                              <a:rPr lang="el-GR" sz="1600" i="1">
                                <a:latin typeface="Cambria Math"/>
                              </a:rPr>
                              <m:t>𝑍</m:t>
                            </m:r>
                            <m:r>
                              <a:rPr lang="el-GR" sz="1600" i="1">
                                <a:latin typeface="Cambria Math"/>
                              </a:rPr>
                              <m:t>≤100</m:t>
                            </m:r>
                            <m:r>
                              <a:rPr lang="el-GR" sz="1600" i="1">
                                <a:latin typeface="Cambria Math"/>
                              </a:rPr>
                              <m:t>𝑚</m:t>
                            </m:r>
                          </m:e>
                          <m:e>
                            <m:r>
                              <a:rPr lang="el-GR" sz="1600" i="1">
                                <a:latin typeface="Cambria Math"/>
                              </a:rPr>
                              <m:t>1.8∙(0.0171</m:t>
                            </m:r>
                            <m:d>
                              <m:dPr>
                                <m:ctrlPr>
                                  <a:rPr lang="el-GR" sz="1600" i="1">
                                    <a:latin typeface="Cambria Math"/>
                                  </a:rPr>
                                </m:ctrlPr>
                              </m:dPr>
                              <m:e>
                                <m:r>
                                  <a:rPr lang="el-GR" sz="1600" i="1">
                                    <a:latin typeface="Cambria Math"/>
                                  </a:rPr>
                                  <m:t>𝑍</m:t>
                                </m:r>
                                <m:r>
                                  <a:rPr lang="el-GR" sz="1600" i="1">
                                    <a:latin typeface="Cambria Math"/>
                                  </a:rPr>
                                  <m:t>−100</m:t>
                                </m:r>
                              </m:e>
                            </m:d>
                            <m:r>
                              <a:rPr lang="el-GR" sz="1600" i="1">
                                <a:latin typeface="Cambria Math"/>
                              </a:rPr>
                              <m:t>+12),   </m:t>
                            </m:r>
                            <m:r>
                              <a:rPr lang="el-GR" sz="1600" i="1">
                                <a:latin typeface="Cambria Math"/>
                              </a:rPr>
                              <m:t>𝑍</m:t>
                            </m:r>
                            <m:r>
                              <a:rPr lang="el-GR" sz="1600" i="1">
                                <a:latin typeface="Cambria Math"/>
                              </a:rPr>
                              <m:t>≥100</m:t>
                            </m:r>
                            <m:r>
                              <a:rPr lang="el-GR" sz="1600" i="1">
                                <a:latin typeface="Cambria Math"/>
                              </a:rPr>
                              <m:t>𝑚</m:t>
                            </m:r>
                          </m:e>
                        </m:eqArr>
                      </m:e>
                    </m:d>
                    <m:r>
                      <a:rPr lang="el-GR" sz="1600" i="1">
                        <a:latin typeface="Cambria Math"/>
                      </a:rPr>
                      <m:t>   </m:t>
                    </m:r>
                    <m:r>
                      <a:rPr lang="el-GR" sz="1600" i="1">
                        <a:latin typeface="Cambria Math"/>
                      </a:rPr>
                      <m:t>𝑚</m:t>
                    </m:r>
                    <m:r>
                      <a:rPr lang="el-GR" sz="1600" i="1">
                        <a:latin typeface="Cambria Math"/>
                      </a:rPr>
                      <m:t>/</m:t>
                    </m:r>
                    <m:r>
                      <a:rPr lang="el-GR" sz="1600" i="1">
                        <a:latin typeface="Cambria Math"/>
                      </a:rPr>
                      <m:t>𝑠𝑒𝑐</m:t>
                    </m:r>
                  </m:oMath>
                </a14:m>
                <a:endParaRPr lang="el-GR" sz="1600" dirty="0"/>
              </a:p>
            </p:txBody>
          </p:sp>
        </mc:Choice>
        <mc:Fallback xmlns="">
          <p:sp>
            <p:nvSpPr>
              <p:cNvPr id="18" name="Θέση περιεχομένου 17"/>
              <p:cNvSpPr>
                <a:spLocks noGrp="1" noRot="1" noChangeAspect="1" noMove="1" noResize="1" noEditPoints="1" noAdjustHandles="1" noChangeArrowheads="1" noChangeShapeType="1" noTextEdit="1"/>
              </p:cNvSpPr>
              <p:nvPr>
                <p:ph sz="half" idx="2"/>
              </p:nvPr>
            </p:nvSpPr>
            <p:spPr>
              <a:xfrm>
                <a:off x="467544" y="5255603"/>
                <a:ext cx="8219256" cy="765685"/>
              </a:xfrm>
              <a:blipFill rotWithShape="1">
                <a:blip r:embed="rId3"/>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graphicFrame>
            <p:nvGraphicFramePr>
              <p:cNvPr id="4" name="Θέση περιεχομένου 3"/>
              <p:cNvGraphicFramePr>
                <a:graphicFrameLocks noGrp="1"/>
              </p:cNvGraphicFramePr>
              <p:nvPr>
                <p:ph sz="half" idx="1"/>
                <p:extLst>
                  <p:ext uri="{D42A27DB-BD31-4B8C-83A1-F6EECF244321}">
                    <p14:modId xmlns:p14="http://schemas.microsoft.com/office/powerpoint/2010/main" val="2786364254"/>
                  </p:ext>
                </p:extLst>
              </p:nvPr>
            </p:nvGraphicFramePr>
            <p:xfrm>
              <a:off x="457200" y="1340764"/>
              <a:ext cx="8219256" cy="3560985"/>
            </p:xfrm>
            <a:graphic>
              <a:graphicData uri="http://schemas.openxmlformats.org/drawingml/2006/table">
                <a:tbl>
                  <a:tblPr firstCol="1" bandRow="1">
                    <a:tableStyleId>{5C22544A-7EE6-4342-B048-85BDC9FD1C3A}</a:tableStyleId>
                  </a:tblPr>
                  <a:tblGrid>
                    <a:gridCol w="4889888"/>
                    <a:gridCol w="3329368"/>
                  </a:tblGrid>
                  <a:tr h="406465">
                    <a:tc>
                      <a:txBody>
                        <a:bodyPr/>
                        <a:lstStyle/>
                        <a:p>
                          <a:pPr algn="ctr">
                            <a:lnSpc>
                              <a:spcPct val="115000"/>
                            </a:lnSpc>
                            <a:spcAft>
                              <a:spcPts val="1000"/>
                            </a:spcAft>
                          </a:pPr>
                          <a:r>
                            <a:rPr lang="el-GR" sz="1400" dirty="0">
                              <a:effectLst/>
                            </a:rPr>
                            <a:t>Μάζα πτερυγίου (</a:t>
                          </a:r>
                          <a:r>
                            <a:rPr lang="en-US" sz="1400" dirty="0">
                              <a:effectLst/>
                            </a:rPr>
                            <a:t>kg</a:t>
                          </a:r>
                          <a:r>
                            <a:rPr lang="el-GR" sz="1400" dirty="0">
                              <a:effectLst/>
                            </a:rPr>
                            <a:t>)</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a:effectLst/>
                            </a:rPr>
                            <a:t>50</a:t>
                          </a:r>
                          <a:endParaRPr lang="el-GR" sz="1400">
                            <a:effectLst/>
                            <a:latin typeface="Calibri"/>
                            <a:ea typeface="Calibri"/>
                            <a:cs typeface="Times New Roman"/>
                          </a:endParaRPr>
                        </a:p>
                      </a:txBody>
                      <a:tcPr marL="51182" marR="51182" marT="0" marB="0" anchor="ctr"/>
                    </a:tc>
                  </a:tr>
                  <a:tr h="382165">
                    <a:tc>
                      <a:txBody>
                        <a:bodyPr/>
                        <a:lstStyle/>
                        <a:p>
                          <a:pPr algn="ctr">
                            <a:lnSpc>
                              <a:spcPct val="115000"/>
                            </a:lnSpc>
                            <a:spcAft>
                              <a:spcPts val="1000"/>
                            </a:spcAft>
                          </a:pPr>
                          <a:r>
                            <a:rPr lang="el-GR" sz="1400" dirty="0">
                              <a:effectLst/>
                            </a:rPr>
                            <a:t>Εμβαδόν πτερυγίου (</a:t>
                          </a:r>
                          <a14:m>
                            <m:oMath xmlns:m="http://schemas.openxmlformats.org/officeDocument/2006/math">
                              <m:sSup>
                                <m:sSupPr>
                                  <m:ctrlPr>
                                    <a:rPr lang="el-GR" sz="1400" i="1">
                                      <a:effectLst/>
                                      <a:latin typeface="Cambria Math"/>
                                    </a:rPr>
                                  </m:ctrlPr>
                                </m:sSupPr>
                                <m:e>
                                  <m:r>
                                    <m:rPr>
                                      <m:sty m:val="p"/>
                                    </m:rPr>
                                    <a:rPr lang="el-GR" sz="1400">
                                      <a:effectLst/>
                                      <a:latin typeface="Cambria Math"/>
                                    </a:rPr>
                                    <m:t>m</m:t>
                                  </m:r>
                                </m:e>
                                <m:sup>
                                  <m:r>
                                    <a:rPr lang="el-GR" sz="1400">
                                      <a:effectLst/>
                                      <a:latin typeface="Cambria Math"/>
                                    </a:rPr>
                                    <m:t>2</m:t>
                                  </m:r>
                                </m:sup>
                              </m:sSup>
                            </m:oMath>
                          </a14:m>
                          <a:r>
                            <a:rPr lang="el-GR" sz="1400" dirty="0">
                              <a:effectLst/>
                            </a:rPr>
                            <a:t>)</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a:effectLst/>
                            </a:rPr>
                            <a:t>100</a:t>
                          </a:r>
                          <a:endParaRPr lang="el-GR" sz="1400">
                            <a:effectLst/>
                            <a:latin typeface="Calibri"/>
                            <a:ea typeface="Calibri"/>
                            <a:cs typeface="Times New Roman"/>
                          </a:endParaRPr>
                        </a:p>
                      </a:txBody>
                      <a:tcPr marL="51182" marR="51182" marT="0" marB="0" anchor="ctr"/>
                    </a:tc>
                  </a:tr>
                  <a:tr h="382165">
                    <a:tc>
                      <a:txBody>
                        <a:bodyPr/>
                        <a:lstStyle/>
                        <a:p>
                          <a:pPr algn="ctr">
                            <a:lnSpc>
                              <a:spcPct val="115000"/>
                            </a:lnSpc>
                            <a:spcAft>
                              <a:spcPts val="1000"/>
                            </a:spcAft>
                          </a:pPr>
                          <a:r>
                            <a:rPr lang="el-GR" sz="1400" dirty="0">
                              <a:effectLst/>
                            </a:rPr>
                            <a:t>Απόσταση άκρων πτερυγίου-μεγάλο μήκος  (</a:t>
                          </a:r>
                          <a:r>
                            <a:rPr lang="en-US" sz="1400" dirty="0">
                              <a:effectLst/>
                            </a:rPr>
                            <a:t>m</a:t>
                          </a:r>
                          <a:r>
                            <a:rPr lang="el-GR" sz="1400" dirty="0">
                              <a:effectLst/>
                            </a:rPr>
                            <a:t>)</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a:effectLst/>
                            </a:rPr>
                            <a:t>25</a:t>
                          </a:r>
                          <a:endParaRPr lang="el-GR" sz="140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dirty="0">
                              <a:effectLst/>
                            </a:rPr>
                            <a:t>Αριθμός ιμάντων</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dirty="0" smtClean="0">
                              <a:effectLst/>
                            </a:rPr>
                            <a:t>1</a:t>
                          </a:r>
                          <a:endParaRPr lang="el-GR" sz="1400" dirty="0">
                            <a:effectLst/>
                            <a:latin typeface="Calibri"/>
                            <a:ea typeface="Calibri"/>
                            <a:cs typeface="Times New Roman"/>
                          </a:endParaRPr>
                        </a:p>
                      </a:txBody>
                      <a:tcPr marL="51182" marR="51182" marT="0" marB="0" anchor="ctr"/>
                    </a:tc>
                  </a:tr>
                  <a:tr h="382165">
                    <a:tc>
                      <a:txBody>
                        <a:bodyPr/>
                        <a:lstStyle/>
                        <a:p>
                          <a:pPr algn="ctr">
                            <a:lnSpc>
                              <a:spcPct val="115000"/>
                            </a:lnSpc>
                            <a:spcAft>
                              <a:spcPts val="0"/>
                            </a:spcAft>
                          </a:pPr>
                          <a:r>
                            <a:rPr lang="el-GR" sz="1400">
                              <a:effectLst/>
                            </a:rPr>
                            <a:t>Μήκος Ιμάντα (</a:t>
                          </a:r>
                          <a:r>
                            <a:rPr lang="en-US" sz="1400">
                              <a:effectLst/>
                            </a:rPr>
                            <a:t>m)</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0"/>
                            </a:spcAft>
                          </a:pPr>
                          <a:r>
                            <a:rPr lang="el-GR" sz="1400" dirty="0">
                              <a:effectLst/>
                            </a:rPr>
                            <a:t>6</a:t>
                          </a:r>
                          <a:r>
                            <a:rPr lang="en-US" sz="1400" dirty="0">
                              <a:effectLst/>
                            </a:rPr>
                            <a:t>00-1000</a:t>
                          </a:r>
                          <a:endParaRPr lang="el-GR" sz="1400" dirty="0">
                            <a:effectLst/>
                            <a:latin typeface="Calibri"/>
                            <a:ea typeface="Calibri"/>
                            <a:cs typeface="Times New Roman"/>
                          </a:endParaRPr>
                        </a:p>
                      </a:txBody>
                      <a:tcPr marL="51182" marR="51182" marT="0" marB="0" anchor="ctr"/>
                    </a:tc>
                  </a:tr>
                  <a:tr h="382165">
                    <a:tc>
                      <a:txBody>
                        <a:bodyPr/>
                        <a:lstStyle/>
                        <a:p>
                          <a:pPr algn="ctr">
                            <a:lnSpc>
                              <a:spcPct val="115000"/>
                            </a:lnSpc>
                            <a:spcAft>
                              <a:spcPts val="1000"/>
                            </a:spcAft>
                          </a:pPr>
                          <a:r>
                            <a:rPr lang="el-GR" sz="1400">
                              <a:effectLst/>
                            </a:rPr>
                            <a:t>Διάμετρος ιμάντα (</a:t>
                          </a:r>
                          <a:r>
                            <a:rPr lang="en-US" sz="1400">
                              <a:effectLst/>
                            </a:rPr>
                            <a:t>m</a:t>
                          </a:r>
                          <a:r>
                            <a:rPr lang="el-GR" sz="1400">
                              <a:effectLst/>
                            </a:rPr>
                            <a:t>)</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dirty="0">
                              <a:effectLst/>
                            </a:rPr>
                            <a:t>0</a:t>
                          </a:r>
                          <a:r>
                            <a:rPr lang="en-US" sz="1400" dirty="0">
                              <a:effectLst/>
                            </a:rPr>
                            <a:t>.03</a:t>
                          </a:r>
                          <a:endParaRPr lang="el-GR" sz="1400" dirty="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a:effectLst/>
                            </a:rPr>
                            <a:t>Συνολική Επιφάνεια ιμάντα (</a:t>
                          </a:r>
                          <a14:m>
                            <m:oMath xmlns:m="http://schemas.openxmlformats.org/officeDocument/2006/math">
                              <m:sSup>
                                <m:sSupPr>
                                  <m:ctrlPr>
                                    <a:rPr lang="el-GR" sz="1400" i="1">
                                      <a:effectLst/>
                                      <a:latin typeface="Cambria Math"/>
                                    </a:rPr>
                                  </m:ctrlPr>
                                </m:sSupPr>
                                <m:e>
                                  <m:r>
                                    <m:rPr>
                                      <m:sty m:val="p"/>
                                    </m:rPr>
                                    <a:rPr lang="el-GR" sz="1400">
                                      <a:effectLst/>
                                      <a:latin typeface="Cambria Math"/>
                                    </a:rPr>
                                    <m:t>m</m:t>
                                  </m:r>
                                </m:e>
                                <m:sup>
                                  <m:r>
                                    <a:rPr lang="el-GR" sz="1400">
                                      <a:effectLst/>
                                      <a:latin typeface="Cambria Math"/>
                                    </a:rPr>
                                    <m:t>2</m:t>
                                  </m:r>
                                </m:sup>
                              </m:sSup>
                            </m:oMath>
                          </a14:m>
                          <a:r>
                            <a:rPr lang="el-GR" sz="1400">
                              <a:effectLst/>
                            </a:rPr>
                            <a:t>)</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dirty="0">
                              <a:effectLst/>
                            </a:rPr>
                            <a:t>18-30</a:t>
                          </a:r>
                          <a:endParaRPr lang="el-GR" sz="1400" dirty="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a:effectLst/>
                            </a:rPr>
                            <a:t>Συντελεστής οπισθέλκουσας ιμάντα</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n-US" sz="1400" dirty="0">
                              <a:effectLst/>
                            </a:rPr>
                            <a:t>1</a:t>
                          </a:r>
                          <a:endParaRPr lang="el-GR" sz="1400" dirty="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a:effectLst/>
                            </a:rPr>
                            <a:t>Πυκνότητα αέρα (</a:t>
                          </a:r>
                          <a:r>
                            <a:rPr lang="en-US" sz="1400">
                              <a:effectLst/>
                            </a:rPr>
                            <a:t>kg</a:t>
                          </a:r>
                          <a:r>
                            <a:rPr lang="el-GR" sz="1400">
                              <a:effectLst/>
                            </a:rPr>
                            <a:t>/</a:t>
                          </a:r>
                          <a14:m>
                            <m:oMath xmlns:m="http://schemas.openxmlformats.org/officeDocument/2006/math">
                              <m:sSup>
                                <m:sSupPr>
                                  <m:ctrlPr>
                                    <a:rPr lang="el-GR" sz="1400" i="1">
                                      <a:effectLst/>
                                      <a:latin typeface="Cambria Math"/>
                                    </a:rPr>
                                  </m:ctrlPr>
                                </m:sSupPr>
                                <m:e>
                                  <m:r>
                                    <m:rPr>
                                      <m:sty m:val="p"/>
                                    </m:rPr>
                                    <a:rPr lang="el-GR" sz="1400">
                                      <a:effectLst/>
                                      <a:latin typeface="Cambria Math"/>
                                    </a:rPr>
                                    <m:t>m</m:t>
                                  </m:r>
                                </m:e>
                                <m:sup>
                                  <m:r>
                                    <a:rPr lang="el-GR" sz="1400">
                                      <a:effectLst/>
                                      <a:latin typeface="Cambria Math"/>
                                    </a:rPr>
                                    <m:t>3</m:t>
                                  </m:r>
                                </m:sup>
                              </m:sSup>
                            </m:oMath>
                          </a14:m>
                          <a:r>
                            <a:rPr lang="el-GR" sz="1400">
                              <a:effectLst/>
                            </a:rPr>
                            <a:t>)</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n-US" sz="1400" dirty="0">
                              <a:effectLst/>
                            </a:rPr>
                            <a:t>1.2</a:t>
                          </a:r>
                          <a:endParaRPr lang="el-GR" sz="1400" dirty="0">
                            <a:effectLst/>
                            <a:latin typeface="Calibri"/>
                            <a:ea typeface="Calibri"/>
                            <a:cs typeface="Times New Roman"/>
                          </a:endParaRPr>
                        </a:p>
                      </a:txBody>
                      <a:tcPr marL="51182" marR="51182" marT="0" marB="0" anchor="ctr"/>
                    </a:tc>
                  </a:tr>
                </a:tbl>
              </a:graphicData>
            </a:graphic>
          </p:graphicFrame>
        </mc:Choice>
        <mc:Fallback xmlns="">
          <p:graphicFrame>
            <p:nvGraphicFramePr>
              <p:cNvPr id="4" name="Θέση περιεχομένου 3"/>
              <p:cNvGraphicFramePr>
                <a:graphicFrameLocks noGrp="1"/>
              </p:cNvGraphicFramePr>
              <p:nvPr>
                <p:ph sz="half" idx="1"/>
                <p:extLst>
                  <p:ext uri="{D42A27DB-BD31-4B8C-83A1-F6EECF244321}">
                    <p14:modId xmlns:p14="http://schemas.microsoft.com/office/powerpoint/2010/main" val="2786364254"/>
                  </p:ext>
                </p:extLst>
              </p:nvPr>
            </p:nvGraphicFramePr>
            <p:xfrm>
              <a:off x="457200" y="1340764"/>
              <a:ext cx="8219256" cy="3560985"/>
            </p:xfrm>
            <a:graphic>
              <a:graphicData uri="http://schemas.openxmlformats.org/drawingml/2006/table">
                <a:tbl>
                  <a:tblPr firstCol="1" bandRow="1">
                    <a:tableStyleId>{5C22544A-7EE6-4342-B048-85BDC9FD1C3A}</a:tableStyleId>
                  </a:tblPr>
                  <a:tblGrid>
                    <a:gridCol w="4889888"/>
                    <a:gridCol w="3329368"/>
                  </a:tblGrid>
                  <a:tr h="406465">
                    <a:tc>
                      <a:txBody>
                        <a:bodyPr/>
                        <a:lstStyle/>
                        <a:p>
                          <a:pPr algn="ctr">
                            <a:lnSpc>
                              <a:spcPct val="115000"/>
                            </a:lnSpc>
                            <a:spcAft>
                              <a:spcPts val="1000"/>
                            </a:spcAft>
                          </a:pPr>
                          <a:r>
                            <a:rPr lang="el-GR" sz="1400" dirty="0">
                              <a:effectLst/>
                            </a:rPr>
                            <a:t>Μάζα πτερυγίου (</a:t>
                          </a:r>
                          <a:r>
                            <a:rPr lang="en-US" sz="1400" dirty="0">
                              <a:effectLst/>
                            </a:rPr>
                            <a:t>kg</a:t>
                          </a:r>
                          <a:r>
                            <a:rPr lang="el-GR" sz="1400" dirty="0">
                              <a:effectLst/>
                            </a:rPr>
                            <a:t>)</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a:effectLst/>
                            </a:rPr>
                            <a:t>50</a:t>
                          </a:r>
                          <a:endParaRPr lang="el-GR" sz="1400">
                            <a:effectLst/>
                            <a:latin typeface="Calibri"/>
                            <a:ea typeface="Calibri"/>
                            <a:cs typeface="Times New Roman"/>
                          </a:endParaRPr>
                        </a:p>
                      </a:txBody>
                      <a:tcPr marL="51182" marR="51182" marT="0" marB="0" anchor="ctr"/>
                    </a:tc>
                  </a:tr>
                  <a:tr h="382165">
                    <a:tc>
                      <a:txBody>
                        <a:bodyPr/>
                        <a:lstStyle/>
                        <a:p>
                          <a:endParaRPr lang="el-GR"/>
                        </a:p>
                      </a:txBody>
                      <a:tcPr marL="51182" marR="51182" marT="0" marB="0" anchor="ctr">
                        <a:blipFill rotWithShape="1">
                          <a:blip r:embed="rId4"/>
                          <a:stretch>
                            <a:fillRect t="-109677" r="-68204" b="-737097"/>
                          </a:stretch>
                        </a:blipFill>
                      </a:tcPr>
                    </a:tc>
                    <a:tc>
                      <a:txBody>
                        <a:bodyPr/>
                        <a:lstStyle/>
                        <a:p>
                          <a:pPr algn="ctr">
                            <a:lnSpc>
                              <a:spcPct val="115000"/>
                            </a:lnSpc>
                            <a:spcAft>
                              <a:spcPts val="1000"/>
                            </a:spcAft>
                          </a:pPr>
                          <a:r>
                            <a:rPr lang="el-GR" sz="1400">
                              <a:effectLst/>
                            </a:rPr>
                            <a:t>100</a:t>
                          </a:r>
                          <a:endParaRPr lang="el-GR" sz="1400">
                            <a:effectLst/>
                            <a:latin typeface="Calibri"/>
                            <a:ea typeface="Calibri"/>
                            <a:cs typeface="Times New Roman"/>
                          </a:endParaRPr>
                        </a:p>
                      </a:txBody>
                      <a:tcPr marL="51182" marR="51182" marT="0" marB="0" anchor="ctr"/>
                    </a:tc>
                  </a:tr>
                  <a:tr h="382165">
                    <a:tc>
                      <a:txBody>
                        <a:bodyPr/>
                        <a:lstStyle/>
                        <a:p>
                          <a:pPr algn="ctr">
                            <a:lnSpc>
                              <a:spcPct val="115000"/>
                            </a:lnSpc>
                            <a:spcAft>
                              <a:spcPts val="1000"/>
                            </a:spcAft>
                          </a:pPr>
                          <a:r>
                            <a:rPr lang="el-GR" sz="1400" dirty="0">
                              <a:effectLst/>
                            </a:rPr>
                            <a:t>Απόσταση άκρων πτερυγίου-μεγάλο μήκος  (</a:t>
                          </a:r>
                          <a:r>
                            <a:rPr lang="en-US" sz="1400" dirty="0">
                              <a:effectLst/>
                            </a:rPr>
                            <a:t>m</a:t>
                          </a:r>
                          <a:r>
                            <a:rPr lang="el-GR" sz="1400" dirty="0">
                              <a:effectLst/>
                            </a:rPr>
                            <a:t>)</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a:effectLst/>
                            </a:rPr>
                            <a:t>25</a:t>
                          </a:r>
                          <a:endParaRPr lang="el-GR" sz="140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dirty="0">
                              <a:effectLst/>
                            </a:rPr>
                            <a:t>Αριθμός ιμάντων</a:t>
                          </a:r>
                          <a:endParaRPr lang="el-GR" sz="1400" dirty="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dirty="0" smtClean="0">
                              <a:effectLst/>
                            </a:rPr>
                            <a:t>1</a:t>
                          </a:r>
                          <a:endParaRPr lang="el-GR" sz="1400" dirty="0">
                            <a:effectLst/>
                            <a:latin typeface="Calibri"/>
                            <a:ea typeface="Calibri"/>
                            <a:cs typeface="Times New Roman"/>
                          </a:endParaRPr>
                        </a:p>
                      </a:txBody>
                      <a:tcPr marL="51182" marR="51182" marT="0" marB="0" anchor="ctr"/>
                    </a:tc>
                  </a:tr>
                  <a:tr h="382165">
                    <a:tc>
                      <a:txBody>
                        <a:bodyPr/>
                        <a:lstStyle/>
                        <a:p>
                          <a:pPr algn="ctr">
                            <a:lnSpc>
                              <a:spcPct val="115000"/>
                            </a:lnSpc>
                            <a:spcAft>
                              <a:spcPts val="0"/>
                            </a:spcAft>
                          </a:pPr>
                          <a:r>
                            <a:rPr lang="el-GR" sz="1400">
                              <a:effectLst/>
                            </a:rPr>
                            <a:t>Μήκος Ιμάντα (</a:t>
                          </a:r>
                          <a:r>
                            <a:rPr lang="en-US" sz="1400">
                              <a:effectLst/>
                            </a:rPr>
                            <a:t>m)</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0"/>
                            </a:spcAft>
                          </a:pPr>
                          <a:r>
                            <a:rPr lang="el-GR" sz="1400" dirty="0">
                              <a:effectLst/>
                            </a:rPr>
                            <a:t>6</a:t>
                          </a:r>
                          <a:r>
                            <a:rPr lang="en-US" sz="1400" dirty="0">
                              <a:effectLst/>
                            </a:rPr>
                            <a:t>00-1000</a:t>
                          </a:r>
                          <a:endParaRPr lang="el-GR" sz="1400" dirty="0">
                            <a:effectLst/>
                            <a:latin typeface="Calibri"/>
                            <a:ea typeface="Calibri"/>
                            <a:cs typeface="Times New Roman"/>
                          </a:endParaRPr>
                        </a:p>
                      </a:txBody>
                      <a:tcPr marL="51182" marR="51182" marT="0" marB="0" anchor="ctr"/>
                    </a:tc>
                  </a:tr>
                  <a:tr h="382165">
                    <a:tc>
                      <a:txBody>
                        <a:bodyPr/>
                        <a:lstStyle/>
                        <a:p>
                          <a:pPr algn="ctr">
                            <a:lnSpc>
                              <a:spcPct val="115000"/>
                            </a:lnSpc>
                            <a:spcAft>
                              <a:spcPts val="1000"/>
                            </a:spcAft>
                          </a:pPr>
                          <a:r>
                            <a:rPr lang="el-GR" sz="1400">
                              <a:effectLst/>
                            </a:rPr>
                            <a:t>Διάμετρος ιμάντα (</a:t>
                          </a:r>
                          <a:r>
                            <a:rPr lang="en-US" sz="1400">
                              <a:effectLst/>
                            </a:rPr>
                            <a:t>m</a:t>
                          </a:r>
                          <a:r>
                            <a:rPr lang="el-GR" sz="1400">
                              <a:effectLst/>
                            </a:rPr>
                            <a:t>)</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l-GR" sz="1400" dirty="0">
                              <a:effectLst/>
                            </a:rPr>
                            <a:t>0</a:t>
                          </a:r>
                          <a:r>
                            <a:rPr lang="en-US" sz="1400" dirty="0">
                              <a:effectLst/>
                            </a:rPr>
                            <a:t>.03</a:t>
                          </a:r>
                          <a:endParaRPr lang="el-GR" sz="1400" dirty="0">
                            <a:effectLst/>
                            <a:latin typeface="Calibri"/>
                            <a:ea typeface="Calibri"/>
                            <a:cs typeface="Times New Roman"/>
                          </a:endParaRPr>
                        </a:p>
                      </a:txBody>
                      <a:tcPr marL="51182" marR="51182" marT="0" marB="0" anchor="ctr"/>
                    </a:tc>
                  </a:tr>
                  <a:tr h="406465">
                    <a:tc>
                      <a:txBody>
                        <a:bodyPr/>
                        <a:lstStyle/>
                        <a:p>
                          <a:endParaRPr lang="el-GR"/>
                        </a:p>
                      </a:txBody>
                      <a:tcPr marL="51182" marR="51182" marT="0" marB="0" anchor="ctr">
                        <a:blipFill rotWithShape="1">
                          <a:blip r:embed="rId4"/>
                          <a:stretch>
                            <a:fillRect t="-574627" r="-68204" b="-201493"/>
                          </a:stretch>
                        </a:blipFill>
                      </a:tcPr>
                    </a:tc>
                    <a:tc>
                      <a:txBody>
                        <a:bodyPr/>
                        <a:lstStyle/>
                        <a:p>
                          <a:pPr algn="ctr">
                            <a:lnSpc>
                              <a:spcPct val="115000"/>
                            </a:lnSpc>
                            <a:spcAft>
                              <a:spcPts val="1000"/>
                            </a:spcAft>
                          </a:pPr>
                          <a:r>
                            <a:rPr lang="el-GR" sz="1400" dirty="0">
                              <a:effectLst/>
                            </a:rPr>
                            <a:t>18-30</a:t>
                          </a:r>
                          <a:endParaRPr lang="el-GR" sz="1400" dirty="0">
                            <a:effectLst/>
                            <a:latin typeface="Calibri"/>
                            <a:ea typeface="Calibri"/>
                            <a:cs typeface="Times New Roman"/>
                          </a:endParaRPr>
                        </a:p>
                      </a:txBody>
                      <a:tcPr marL="51182" marR="51182" marT="0" marB="0" anchor="ctr"/>
                    </a:tc>
                  </a:tr>
                  <a:tr h="406465">
                    <a:tc>
                      <a:txBody>
                        <a:bodyPr/>
                        <a:lstStyle/>
                        <a:p>
                          <a:pPr algn="ctr">
                            <a:lnSpc>
                              <a:spcPct val="115000"/>
                            </a:lnSpc>
                            <a:spcAft>
                              <a:spcPts val="1000"/>
                            </a:spcAft>
                          </a:pPr>
                          <a:r>
                            <a:rPr lang="el-GR" sz="1400">
                              <a:effectLst/>
                            </a:rPr>
                            <a:t>Συντελεστής οπισθέλκουσας ιμάντα</a:t>
                          </a:r>
                          <a:endParaRPr lang="el-GR" sz="1400">
                            <a:effectLst/>
                            <a:latin typeface="Calibri"/>
                            <a:ea typeface="Calibri"/>
                            <a:cs typeface="Times New Roman"/>
                          </a:endParaRPr>
                        </a:p>
                      </a:txBody>
                      <a:tcPr marL="51182" marR="51182" marT="0" marB="0" anchor="ctr"/>
                    </a:tc>
                    <a:tc>
                      <a:txBody>
                        <a:bodyPr/>
                        <a:lstStyle/>
                        <a:p>
                          <a:pPr algn="ctr">
                            <a:lnSpc>
                              <a:spcPct val="115000"/>
                            </a:lnSpc>
                            <a:spcAft>
                              <a:spcPts val="1000"/>
                            </a:spcAft>
                          </a:pPr>
                          <a:r>
                            <a:rPr lang="en-US" sz="1400" dirty="0">
                              <a:effectLst/>
                            </a:rPr>
                            <a:t>1</a:t>
                          </a:r>
                          <a:endParaRPr lang="el-GR" sz="1400" dirty="0">
                            <a:effectLst/>
                            <a:latin typeface="Calibri"/>
                            <a:ea typeface="Calibri"/>
                            <a:cs typeface="Times New Roman"/>
                          </a:endParaRPr>
                        </a:p>
                      </a:txBody>
                      <a:tcPr marL="51182" marR="51182" marT="0" marB="0" anchor="ctr"/>
                    </a:tc>
                  </a:tr>
                  <a:tr h="406465">
                    <a:tc>
                      <a:txBody>
                        <a:bodyPr/>
                        <a:lstStyle/>
                        <a:p>
                          <a:endParaRPr lang="el-GR"/>
                        </a:p>
                      </a:txBody>
                      <a:tcPr marL="51182" marR="51182" marT="0" marB="0" anchor="ctr">
                        <a:blipFill rotWithShape="1">
                          <a:blip r:embed="rId4"/>
                          <a:stretch>
                            <a:fillRect t="-773134" r="-68204" b="-2985"/>
                          </a:stretch>
                        </a:blipFill>
                      </a:tcPr>
                    </a:tc>
                    <a:tc>
                      <a:txBody>
                        <a:bodyPr/>
                        <a:lstStyle/>
                        <a:p>
                          <a:pPr algn="ctr">
                            <a:lnSpc>
                              <a:spcPct val="115000"/>
                            </a:lnSpc>
                            <a:spcAft>
                              <a:spcPts val="1000"/>
                            </a:spcAft>
                          </a:pPr>
                          <a:r>
                            <a:rPr lang="en-US" sz="1400" dirty="0">
                              <a:effectLst/>
                            </a:rPr>
                            <a:t>1.2</a:t>
                          </a:r>
                          <a:endParaRPr lang="el-GR" sz="1400" dirty="0">
                            <a:effectLst/>
                            <a:latin typeface="Calibri"/>
                            <a:ea typeface="Calibri"/>
                            <a:cs typeface="Times New Roman"/>
                          </a:endParaRPr>
                        </a:p>
                      </a:txBody>
                      <a:tcPr marL="51182" marR="51182" marT="0" marB="0" anchor="ctr"/>
                    </a:tc>
                  </a:tr>
                </a:tbl>
              </a:graphicData>
            </a:graphic>
          </p:graphicFrame>
        </mc:Fallback>
      </mc:AlternateContent>
      <p:sp>
        <p:nvSpPr>
          <p:cNvPr id="5" name="Θέση αριθμού διαφάνειας 4"/>
          <p:cNvSpPr>
            <a:spLocks noGrp="1"/>
          </p:cNvSpPr>
          <p:nvPr>
            <p:ph type="sldNum" sz="quarter" idx="12"/>
          </p:nvPr>
        </p:nvSpPr>
        <p:spPr/>
        <p:txBody>
          <a:bodyPr/>
          <a:lstStyle/>
          <a:p>
            <a:fld id="{3D99FC89-2E86-43BF-BEE9-9E68478D7922}" type="slidenum">
              <a:rPr lang="el-GR" smtClean="0"/>
              <a:t>15</a:t>
            </a:fld>
            <a:endParaRPr lang="el-GR"/>
          </a:p>
        </p:txBody>
      </p:sp>
    </p:spTree>
    <p:extLst>
      <p:ext uri="{BB962C8B-B14F-4D97-AF65-F5344CB8AC3E}">
        <p14:creationId xmlns:p14="http://schemas.microsoft.com/office/powerpoint/2010/main" val="1948597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704088"/>
            <a:ext cx="8229600" cy="492664"/>
          </a:xfrm>
        </p:spPr>
        <p:txBody>
          <a:bodyPr>
            <a:normAutofit/>
          </a:bodyPr>
          <a:lstStyle/>
          <a:p>
            <a:pPr algn="ctr"/>
            <a:r>
              <a:rPr lang="el-GR" sz="2900" b="1" dirty="0" smtClean="0"/>
              <a:t>Επαναληπτική Διαδικασία</a:t>
            </a:r>
            <a:endParaRPr lang="el-GR" sz="2900" b="1" dirty="0"/>
          </a:p>
        </p:txBody>
      </p:sp>
      <mc:AlternateContent xmlns:mc="http://schemas.openxmlformats.org/markup-compatibility/2006" xmlns:a14="http://schemas.microsoft.com/office/drawing/2010/main">
        <mc:Choice Requires="a14">
          <p:sp>
            <p:nvSpPr>
              <p:cNvPr id="3" name="Θέση περιεχομένου 2"/>
              <p:cNvSpPr>
                <a:spLocks noGrp="1"/>
              </p:cNvSpPr>
              <p:nvPr>
                <p:ph idx="1"/>
              </p:nvPr>
            </p:nvSpPr>
            <p:spPr>
              <a:xfrm>
                <a:off x="107504" y="1412776"/>
                <a:ext cx="4824536" cy="4752528"/>
              </a:xfrm>
            </p:spPr>
            <p:txBody>
              <a:bodyPr>
                <a:normAutofit/>
              </a:bodyPr>
              <a:lstStyle/>
              <a:p>
                <a:pPr marL="0" indent="0">
                  <a:buNone/>
                </a:pPr>
                <a:r>
                  <a:rPr lang="el-GR" sz="1700" dirty="0" smtClean="0">
                    <a:latin typeface="Cambria Math"/>
                  </a:rPr>
                  <a:t>1) Αρχική </a:t>
                </a:r>
                <a:r>
                  <a:rPr lang="el-GR" sz="1700" dirty="0">
                    <a:latin typeface="Cambria Math"/>
                  </a:rPr>
                  <a:t>θέση πτερυγίου </a:t>
                </a:r>
                <a:r>
                  <a:rPr lang="en-US" sz="1700" dirty="0">
                    <a:latin typeface="Cambria Math"/>
                  </a:rPr>
                  <a:t>r, </a:t>
                </a:r>
                <a:r>
                  <a:rPr lang="el-GR" sz="1700" dirty="0">
                    <a:latin typeface="Cambria Math"/>
                  </a:rPr>
                  <a:t>θ, </a:t>
                </a:r>
                <a:r>
                  <a:rPr lang="el-GR" sz="1700" dirty="0" smtClean="0">
                    <a:latin typeface="Cambria Math"/>
                  </a:rPr>
                  <a:t>φ (Βήμα </a:t>
                </a:r>
                <a:r>
                  <a:rPr lang="el-GR" sz="1700" dirty="0">
                    <a:latin typeface="Cambria Math"/>
                  </a:rPr>
                  <a:t>1 </a:t>
                </a:r>
                <a:r>
                  <a:rPr lang="en-US" sz="1700" dirty="0" err="1" smtClean="0">
                    <a:latin typeface="Cambria Math"/>
                  </a:rPr>
                  <a:t>msec</a:t>
                </a:r>
                <a:r>
                  <a:rPr lang="el-GR" sz="1700" dirty="0" smtClean="0">
                    <a:latin typeface="Cambria Math"/>
                  </a:rPr>
                  <a:t>)</a:t>
                </a:r>
                <a:endParaRPr lang="en-US" sz="1700" dirty="0">
                  <a:latin typeface="Cambria Math"/>
                </a:endParaRPr>
              </a:p>
              <a:p>
                <a:pPr marL="0" indent="0">
                  <a:buNone/>
                </a:pPr>
                <a:endParaRPr lang="el-GR" sz="1700" dirty="0">
                  <a:latin typeface="Cambria Math"/>
                </a:endParaRPr>
              </a:p>
              <a:p>
                <a:pPr marL="0" indent="0">
                  <a:buNone/>
                </a:pPr>
                <a:r>
                  <a:rPr lang="el-GR" sz="1700" dirty="0" smtClean="0">
                    <a:latin typeface="Cambria Math"/>
                  </a:rPr>
                  <a:t>2) Συνολικές δυνάμεις στο σύστημα κατά </a:t>
                </a:r>
                <a:r>
                  <a:rPr lang="en-US" sz="1700" dirty="0" smtClean="0">
                    <a:latin typeface="Cambria Math"/>
                  </a:rPr>
                  <a:t>r, </a:t>
                </a:r>
                <a:r>
                  <a:rPr lang="el-GR" sz="1700" dirty="0" smtClean="0">
                    <a:latin typeface="Cambria Math"/>
                  </a:rPr>
                  <a:t>θ,</a:t>
                </a:r>
                <a:r>
                  <a:rPr lang="en-US" sz="1700" dirty="0" smtClean="0">
                    <a:latin typeface="Cambria Math"/>
                  </a:rPr>
                  <a:t> </a:t>
                </a:r>
                <a:r>
                  <a:rPr lang="el-GR" sz="1700" dirty="0" smtClean="0">
                    <a:latin typeface="Cambria Math"/>
                  </a:rPr>
                  <a:t>φ:</a:t>
                </a:r>
              </a:p>
              <a:p>
                <a14:m>
                  <m:oMath xmlns:m="http://schemas.openxmlformats.org/officeDocument/2006/math">
                    <m:sSub>
                      <m:sSubPr>
                        <m:ctrlPr>
                          <a:rPr lang="el-GR" sz="1700" i="1">
                            <a:latin typeface="Cambria Math"/>
                          </a:rPr>
                        </m:ctrlPr>
                      </m:sSubPr>
                      <m:e>
                        <m:r>
                          <a:rPr lang="en-US" sz="1700" i="1">
                            <a:latin typeface="Cambria Math"/>
                          </a:rPr>
                          <m:t>𝐹</m:t>
                        </m:r>
                      </m:e>
                      <m:sub>
                        <m:r>
                          <a:rPr lang="el-GR" sz="1700" i="1">
                            <a:latin typeface="Cambria Math"/>
                          </a:rPr>
                          <m:t>𝑟</m:t>
                        </m:r>
                      </m:sub>
                    </m:sSub>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𝑟</m:t>
                        </m:r>
                      </m:sub>
                      <m:sup>
                        <m:r>
                          <a:rPr lang="el-GR" sz="1700" i="1">
                            <a:latin typeface="Cambria Math"/>
                          </a:rPr>
                          <m:t>𝑔𝑟𝑎𝑣</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𝑟</m:t>
                        </m:r>
                      </m:sub>
                      <m:sup>
                        <m:r>
                          <a:rPr lang="el-GR" sz="1700" i="1">
                            <a:latin typeface="Cambria Math"/>
                          </a:rPr>
                          <m:t>𝑎𝑝𝑝</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𝑟</m:t>
                        </m:r>
                      </m:sub>
                      <m:sup>
                        <m:r>
                          <a:rPr lang="el-GR" sz="1700" i="1">
                            <a:latin typeface="Cambria Math"/>
                          </a:rPr>
                          <m:t>𝑎𝑒𝑟</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𝑟</m:t>
                        </m:r>
                      </m:sub>
                      <m:sup>
                        <m:r>
                          <a:rPr lang="el-GR" sz="1700" i="1">
                            <a:latin typeface="Cambria Math"/>
                          </a:rPr>
                          <m:t>𝑐</m:t>
                        </m:r>
                        <m:r>
                          <a:rPr lang="el-GR" sz="1700" i="1">
                            <a:latin typeface="Cambria Math"/>
                          </a:rPr>
                          <m:t>,</m:t>
                        </m:r>
                        <m:r>
                          <a:rPr lang="el-GR" sz="1700" i="1">
                            <a:latin typeface="Cambria Math"/>
                          </a:rPr>
                          <m:t>𝑎𝑒𝑟</m:t>
                        </m:r>
                      </m:sup>
                    </m:sSubSup>
                    <m:r>
                      <a:rPr lang="el-GR" sz="1700" i="1">
                        <a:latin typeface="Cambria Math"/>
                      </a:rPr>
                      <m:t>−</m:t>
                    </m:r>
                    <m:sSup>
                      <m:sSupPr>
                        <m:ctrlPr>
                          <a:rPr lang="el-GR" sz="1700" i="1">
                            <a:latin typeface="Cambria Math"/>
                          </a:rPr>
                        </m:ctrlPr>
                      </m:sSupPr>
                      <m:e>
                        <m:r>
                          <a:rPr lang="el-GR" sz="1700" i="1">
                            <a:latin typeface="Cambria Math"/>
                          </a:rPr>
                          <m:t>𝐹</m:t>
                        </m:r>
                      </m:e>
                      <m:sup>
                        <m:r>
                          <a:rPr lang="el-GR" sz="1700" i="1">
                            <a:latin typeface="Cambria Math"/>
                          </a:rPr>
                          <m:t>𝑐</m:t>
                        </m:r>
                        <m:r>
                          <a:rPr lang="el-GR" sz="1700" i="1">
                            <a:latin typeface="Cambria Math"/>
                          </a:rPr>
                          <m:t>,</m:t>
                        </m:r>
                        <m:r>
                          <a:rPr lang="el-GR" sz="1700" i="1">
                            <a:latin typeface="Cambria Math"/>
                          </a:rPr>
                          <m:t>𝑡𝑟𝑐</m:t>
                        </m:r>
                      </m:sup>
                    </m:sSup>
                  </m:oMath>
                </a14:m>
                <a:endParaRPr lang="el-GR" sz="1700" dirty="0"/>
              </a:p>
              <a:p>
                <a14:m>
                  <m:oMath xmlns:m="http://schemas.openxmlformats.org/officeDocument/2006/math">
                    <m:sSub>
                      <m:sSubPr>
                        <m:ctrlPr>
                          <a:rPr lang="el-GR" sz="1700" i="1">
                            <a:latin typeface="Cambria Math"/>
                          </a:rPr>
                        </m:ctrlPr>
                      </m:sSubPr>
                      <m:e>
                        <m:r>
                          <a:rPr lang="en-US" sz="1700" i="1">
                            <a:latin typeface="Cambria Math"/>
                          </a:rPr>
                          <m:t>𝐹</m:t>
                        </m:r>
                      </m:e>
                      <m:sub>
                        <m:r>
                          <a:rPr lang="el-GR" sz="1700" i="1">
                            <a:latin typeface="Cambria Math"/>
                          </a:rPr>
                          <m:t>𝜃</m:t>
                        </m:r>
                      </m:sub>
                    </m:sSub>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𝜃</m:t>
                        </m:r>
                      </m:sub>
                      <m:sup>
                        <m:r>
                          <a:rPr lang="el-GR" sz="1700" i="1">
                            <a:latin typeface="Cambria Math"/>
                          </a:rPr>
                          <m:t>𝑔𝑟𝑎𝑣</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𝜃</m:t>
                        </m:r>
                      </m:sub>
                      <m:sup>
                        <m:r>
                          <a:rPr lang="el-GR" sz="1700" i="1">
                            <a:latin typeface="Cambria Math"/>
                          </a:rPr>
                          <m:t>𝑎𝑝𝑝</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𝜃</m:t>
                        </m:r>
                      </m:sub>
                      <m:sup>
                        <m:r>
                          <a:rPr lang="el-GR" sz="1700" i="1">
                            <a:latin typeface="Cambria Math"/>
                          </a:rPr>
                          <m:t>𝑎𝑒𝑟</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𝜃</m:t>
                        </m:r>
                      </m:sub>
                      <m:sup>
                        <m:r>
                          <a:rPr lang="el-GR" sz="1700" i="1">
                            <a:latin typeface="Cambria Math"/>
                          </a:rPr>
                          <m:t>𝑐</m:t>
                        </m:r>
                        <m:r>
                          <a:rPr lang="el-GR" sz="1700" i="1">
                            <a:latin typeface="Cambria Math"/>
                          </a:rPr>
                          <m:t>,</m:t>
                        </m:r>
                        <m:r>
                          <a:rPr lang="el-GR" sz="1700" i="1">
                            <a:latin typeface="Cambria Math"/>
                          </a:rPr>
                          <m:t>𝑎𝑒𝑟</m:t>
                        </m:r>
                      </m:sup>
                    </m:sSubSup>
                  </m:oMath>
                </a14:m>
                <a:endParaRPr lang="el-GR" sz="1700" dirty="0"/>
              </a:p>
              <a:p>
                <a14:m>
                  <m:oMath xmlns:m="http://schemas.openxmlformats.org/officeDocument/2006/math">
                    <m:sSub>
                      <m:sSubPr>
                        <m:ctrlPr>
                          <a:rPr lang="el-GR" sz="1700" i="1">
                            <a:latin typeface="Cambria Math"/>
                          </a:rPr>
                        </m:ctrlPr>
                      </m:sSubPr>
                      <m:e>
                        <m:r>
                          <a:rPr lang="en-US" sz="1700" i="1">
                            <a:latin typeface="Cambria Math"/>
                          </a:rPr>
                          <m:t>𝐹</m:t>
                        </m:r>
                      </m:e>
                      <m:sub>
                        <m:r>
                          <a:rPr lang="el-GR" sz="1700" i="1">
                            <a:latin typeface="Cambria Math"/>
                          </a:rPr>
                          <m:t>𝜑</m:t>
                        </m:r>
                      </m:sub>
                    </m:sSub>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𝜑</m:t>
                        </m:r>
                      </m:sub>
                      <m:sup>
                        <m:r>
                          <a:rPr lang="el-GR" sz="1700" i="1">
                            <a:latin typeface="Cambria Math"/>
                          </a:rPr>
                          <m:t>𝑔𝑟𝑎𝑣</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𝜑</m:t>
                        </m:r>
                      </m:sub>
                      <m:sup>
                        <m:r>
                          <a:rPr lang="el-GR" sz="1700" i="1">
                            <a:latin typeface="Cambria Math"/>
                          </a:rPr>
                          <m:t>𝑎𝑝𝑝</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𝜑</m:t>
                        </m:r>
                      </m:sub>
                      <m:sup>
                        <m:r>
                          <a:rPr lang="el-GR" sz="1700" i="1">
                            <a:latin typeface="Cambria Math"/>
                          </a:rPr>
                          <m:t>𝑎𝑒𝑟</m:t>
                        </m:r>
                      </m:sup>
                    </m:sSubSup>
                    <m:r>
                      <a:rPr lang="el-GR" sz="1700" i="1">
                        <a:latin typeface="Cambria Math"/>
                      </a:rPr>
                      <m:t>+</m:t>
                    </m:r>
                    <m:sSubSup>
                      <m:sSubSupPr>
                        <m:ctrlPr>
                          <a:rPr lang="el-GR" sz="1700" i="1">
                            <a:latin typeface="Cambria Math"/>
                          </a:rPr>
                        </m:ctrlPr>
                      </m:sSubSupPr>
                      <m:e>
                        <m:r>
                          <a:rPr lang="el-GR" sz="1700" i="1">
                            <a:latin typeface="Cambria Math"/>
                          </a:rPr>
                          <m:t>𝐹</m:t>
                        </m:r>
                      </m:e>
                      <m:sub>
                        <m:r>
                          <a:rPr lang="el-GR" sz="1700" i="1">
                            <a:latin typeface="Cambria Math"/>
                          </a:rPr>
                          <m:t>𝜑</m:t>
                        </m:r>
                      </m:sub>
                      <m:sup>
                        <m:r>
                          <a:rPr lang="el-GR" sz="1700" i="1">
                            <a:latin typeface="Cambria Math"/>
                          </a:rPr>
                          <m:t>𝑐</m:t>
                        </m:r>
                        <m:r>
                          <a:rPr lang="el-GR" sz="1700" i="1">
                            <a:latin typeface="Cambria Math"/>
                          </a:rPr>
                          <m:t>,</m:t>
                        </m:r>
                        <m:r>
                          <a:rPr lang="el-GR" sz="1700" i="1">
                            <a:latin typeface="Cambria Math"/>
                          </a:rPr>
                          <m:t>𝑎𝑒𝑟</m:t>
                        </m:r>
                      </m:sup>
                    </m:sSubSup>
                  </m:oMath>
                </a14:m>
                <a:endParaRPr lang="el-GR" sz="1700" i="1" dirty="0" smtClean="0"/>
              </a:p>
              <a:p>
                <a:pPr marL="0" indent="0">
                  <a:buNone/>
                </a:pPr>
                <a:endParaRPr lang="el-GR" sz="1700" i="1" dirty="0" smtClean="0"/>
              </a:p>
              <a:p>
                <a:pPr marL="0" indent="0">
                  <a:buNone/>
                </a:pPr>
                <a:r>
                  <a:rPr lang="el-GR" sz="1700" dirty="0" smtClean="0"/>
                  <a:t>3) Επιταχύνσεις πτερυγίου:</a:t>
                </a:r>
              </a:p>
              <a:p>
                <a14:m>
                  <m:oMath xmlns:m="http://schemas.openxmlformats.org/officeDocument/2006/math">
                    <m:acc>
                      <m:accPr>
                        <m:chr m:val="̈"/>
                        <m:ctrlPr>
                          <a:rPr lang="el-GR" sz="1700" i="1">
                            <a:latin typeface="Cambria Math"/>
                          </a:rPr>
                        </m:ctrlPr>
                      </m:accPr>
                      <m:e>
                        <m:r>
                          <m:rPr>
                            <m:sty m:val="p"/>
                          </m:rPr>
                          <a:rPr lang="el-GR" sz="1700">
                            <a:latin typeface="Cambria Math"/>
                          </a:rPr>
                          <m:t>r</m:t>
                        </m:r>
                      </m:e>
                    </m:acc>
                    <m:r>
                      <a:rPr lang="el-GR" sz="1700">
                        <a:latin typeface="Cambria Math"/>
                      </a:rPr>
                      <m:t>=</m:t>
                    </m:r>
                    <m:f>
                      <m:fPr>
                        <m:ctrlPr>
                          <a:rPr lang="el-GR" sz="1700" i="1">
                            <a:latin typeface="Cambria Math"/>
                          </a:rPr>
                        </m:ctrlPr>
                      </m:fPr>
                      <m:num>
                        <m:sSub>
                          <m:sSubPr>
                            <m:ctrlPr>
                              <a:rPr lang="el-GR" sz="1700" i="1">
                                <a:latin typeface="Cambria Math"/>
                              </a:rPr>
                            </m:ctrlPr>
                          </m:sSubPr>
                          <m:e>
                            <m:r>
                              <m:rPr>
                                <m:sty m:val="p"/>
                              </m:rPr>
                              <a:rPr lang="el-GR" sz="1700">
                                <a:latin typeface="Cambria Math"/>
                              </a:rPr>
                              <m:t>F</m:t>
                            </m:r>
                          </m:e>
                          <m:sub>
                            <m:r>
                              <m:rPr>
                                <m:sty m:val="p"/>
                              </m:rPr>
                              <a:rPr lang="el-GR" sz="1700">
                                <a:latin typeface="Cambria Math"/>
                              </a:rPr>
                              <m:t>r</m:t>
                            </m:r>
                          </m:sub>
                        </m:sSub>
                      </m:num>
                      <m:den>
                        <m:r>
                          <m:rPr>
                            <m:sty m:val="p"/>
                          </m:rPr>
                          <a:rPr lang="el-GR" sz="1700">
                            <a:latin typeface="Cambria Math"/>
                          </a:rPr>
                          <m:t>m</m:t>
                        </m:r>
                      </m:den>
                    </m:f>
                  </m:oMath>
                </a14:m>
                <a:r>
                  <a:rPr lang="el-GR" sz="1700" dirty="0"/>
                  <a:t> </a:t>
                </a:r>
                <a:r>
                  <a:rPr lang="el-GR" sz="1700" dirty="0" smtClean="0"/>
                  <a:t>              (</a:t>
                </a:r>
                <a:r>
                  <a:rPr lang="el-GR" sz="1700" dirty="0"/>
                  <a:t>σε </a:t>
                </a:r>
                <a:r>
                  <a:rPr lang="en-US" sz="1700" dirty="0"/>
                  <a:t>m</a:t>
                </a:r>
                <a:r>
                  <a:rPr lang="el-GR" sz="1700" dirty="0"/>
                  <a:t>/</a:t>
                </a:r>
                <a:r>
                  <a:rPr lang="en-US" sz="1700" dirty="0"/>
                  <a:t>sec</a:t>
                </a:r>
                <a:r>
                  <a:rPr lang="el-GR" sz="1700" baseline="30000" dirty="0"/>
                  <a:t>2</a:t>
                </a:r>
                <a:r>
                  <a:rPr lang="el-GR" sz="1700" dirty="0"/>
                  <a:t>)</a:t>
                </a:r>
              </a:p>
              <a:p>
                <a14:m>
                  <m:oMath xmlns:m="http://schemas.openxmlformats.org/officeDocument/2006/math">
                    <m:acc>
                      <m:accPr>
                        <m:chr m:val="̈"/>
                        <m:ctrlPr>
                          <a:rPr lang="el-GR" sz="1700" i="1">
                            <a:latin typeface="Cambria Math"/>
                          </a:rPr>
                        </m:ctrlPr>
                      </m:accPr>
                      <m:e>
                        <m:r>
                          <m:rPr>
                            <m:sty m:val="p"/>
                          </m:rPr>
                          <a:rPr lang="el-GR" sz="1700">
                            <a:latin typeface="Cambria Math"/>
                          </a:rPr>
                          <m:t>θ</m:t>
                        </m:r>
                      </m:e>
                    </m:acc>
                    <m:r>
                      <a:rPr lang="en-US" sz="1700">
                        <a:latin typeface="Cambria Math"/>
                      </a:rPr>
                      <m:t>=</m:t>
                    </m:r>
                    <m:f>
                      <m:fPr>
                        <m:ctrlPr>
                          <a:rPr lang="el-GR" sz="1700" i="1">
                            <a:latin typeface="Cambria Math"/>
                          </a:rPr>
                        </m:ctrlPr>
                      </m:fPr>
                      <m:num>
                        <m:sSub>
                          <m:sSubPr>
                            <m:ctrlPr>
                              <a:rPr lang="el-GR" sz="1700" i="1">
                                <a:latin typeface="Cambria Math"/>
                              </a:rPr>
                            </m:ctrlPr>
                          </m:sSubPr>
                          <m:e>
                            <m:r>
                              <m:rPr>
                                <m:sty m:val="p"/>
                              </m:rPr>
                              <a:rPr lang="en-US" sz="1700">
                                <a:latin typeface="Cambria Math"/>
                              </a:rPr>
                              <m:t>F</m:t>
                            </m:r>
                          </m:e>
                          <m:sub>
                            <m:r>
                              <m:rPr>
                                <m:sty m:val="p"/>
                              </m:rPr>
                              <a:rPr lang="el-GR" sz="1700">
                                <a:latin typeface="Cambria Math"/>
                              </a:rPr>
                              <m:t>θ</m:t>
                            </m:r>
                          </m:sub>
                        </m:sSub>
                      </m:num>
                      <m:den>
                        <m:r>
                          <m:rPr>
                            <m:sty m:val="p"/>
                          </m:rPr>
                          <a:rPr lang="en-US" sz="1700">
                            <a:latin typeface="Cambria Math"/>
                          </a:rPr>
                          <m:t>m</m:t>
                        </m:r>
                      </m:den>
                    </m:f>
                  </m:oMath>
                </a14:m>
                <a:r>
                  <a:rPr lang="el-GR" sz="1700" dirty="0"/>
                  <a:t> </a:t>
                </a:r>
                <a:r>
                  <a:rPr lang="el-GR" sz="1700" dirty="0" smtClean="0"/>
                  <a:t>            </a:t>
                </a:r>
                <a:r>
                  <a:rPr lang="en-US" sz="1700" dirty="0" smtClean="0"/>
                  <a:t>( </a:t>
                </a:r>
                <a:r>
                  <a:rPr lang="el-GR" sz="1700" dirty="0"/>
                  <a:t>σε</a:t>
                </a:r>
                <a:r>
                  <a:rPr lang="en-US" sz="1700" dirty="0"/>
                  <a:t> rad/sec</a:t>
                </a:r>
                <a:r>
                  <a:rPr lang="en-US" sz="1700" baseline="30000" dirty="0"/>
                  <a:t>2</a:t>
                </a:r>
                <a:r>
                  <a:rPr lang="en-US" sz="1700" dirty="0"/>
                  <a:t>)</a:t>
                </a:r>
                <a:endParaRPr lang="el-GR" sz="1700" dirty="0"/>
              </a:p>
              <a:p>
                <a14:m>
                  <m:oMath xmlns:m="http://schemas.openxmlformats.org/officeDocument/2006/math">
                    <m:acc>
                      <m:accPr>
                        <m:chr m:val="̈"/>
                        <m:ctrlPr>
                          <a:rPr lang="el-GR" sz="1700" i="1">
                            <a:latin typeface="Cambria Math"/>
                          </a:rPr>
                        </m:ctrlPr>
                      </m:accPr>
                      <m:e>
                        <m:r>
                          <m:rPr>
                            <m:sty m:val="p"/>
                          </m:rPr>
                          <a:rPr lang="el-GR" sz="1700">
                            <a:latin typeface="Cambria Math"/>
                          </a:rPr>
                          <m:t>φ</m:t>
                        </m:r>
                      </m:e>
                    </m:acc>
                    <m:r>
                      <a:rPr lang="en-US" sz="1700">
                        <a:latin typeface="Cambria Math"/>
                      </a:rPr>
                      <m:t>=</m:t>
                    </m:r>
                    <m:f>
                      <m:fPr>
                        <m:ctrlPr>
                          <a:rPr lang="el-GR" sz="1700" i="1">
                            <a:latin typeface="Cambria Math"/>
                          </a:rPr>
                        </m:ctrlPr>
                      </m:fPr>
                      <m:num>
                        <m:sSub>
                          <m:sSubPr>
                            <m:ctrlPr>
                              <a:rPr lang="el-GR" sz="1700" i="1">
                                <a:latin typeface="Cambria Math"/>
                              </a:rPr>
                            </m:ctrlPr>
                          </m:sSubPr>
                          <m:e>
                            <m:r>
                              <m:rPr>
                                <m:sty m:val="p"/>
                              </m:rPr>
                              <a:rPr lang="el-GR" sz="1700">
                                <a:latin typeface="Cambria Math"/>
                              </a:rPr>
                              <m:t>F</m:t>
                            </m:r>
                          </m:e>
                          <m:sub>
                            <m:r>
                              <m:rPr>
                                <m:sty m:val="p"/>
                              </m:rPr>
                              <a:rPr lang="el-GR" sz="1700">
                                <a:latin typeface="Cambria Math"/>
                              </a:rPr>
                              <m:t>φ</m:t>
                            </m:r>
                          </m:sub>
                        </m:sSub>
                      </m:num>
                      <m:den>
                        <m:r>
                          <m:rPr>
                            <m:sty m:val="p"/>
                          </m:rPr>
                          <a:rPr lang="en-US" sz="1700">
                            <a:latin typeface="Cambria Math"/>
                          </a:rPr>
                          <m:t>mr</m:t>
                        </m:r>
                        <m:func>
                          <m:funcPr>
                            <m:ctrlPr>
                              <a:rPr lang="el-GR" sz="1700" i="1">
                                <a:latin typeface="Cambria Math"/>
                              </a:rPr>
                            </m:ctrlPr>
                          </m:funcPr>
                          <m:fName>
                            <m:r>
                              <m:rPr>
                                <m:sty m:val="p"/>
                              </m:rPr>
                              <a:rPr lang="en-US" sz="1700">
                                <a:latin typeface="Cambria Math"/>
                              </a:rPr>
                              <m:t>sin</m:t>
                            </m:r>
                          </m:fName>
                          <m:e>
                            <m:r>
                              <m:rPr>
                                <m:sty m:val="p"/>
                              </m:rPr>
                              <a:rPr lang="en-US" sz="1700">
                                <a:latin typeface="Cambria Math"/>
                              </a:rPr>
                              <m:t>θ</m:t>
                            </m:r>
                          </m:e>
                        </m:func>
                      </m:den>
                    </m:f>
                    <m:r>
                      <a:rPr lang="el-GR" sz="1700" b="0" i="1" smtClean="0">
                        <a:latin typeface="Cambria Math"/>
                      </a:rPr>
                      <m:t>     </m:t>
                    </m:r>
                    <m:d>
                      <m:dPr>
                        <m:ctrlPr>
                          <a:rPr lang="en-US" sz="1700" i="1">
                            <a:latin typeface="Cambria Math"/>
                          </a:rPr>
                        </m:ctrlPr>
                      </m:dPr>
                      <m:e>
                        <m:r>
                          <m:rPr>
                            <m:nor/>
                          </m:rPr>
                          <a:rPr lang="el-GR" sz="1700" dirty="0"/>
                          <m:t>σε</m:t>
                        </m:r>
                        <m:r>
                          <m:rPr>
                            <m:nor/>
                          </m:rPr>
                          <a:rPr lang="en-US" sz="1700" dirty="0"/>
                          <m:t> </m:t>
                        </m:r>
                        <m:r>
                          <m:rPr>
                            <m:nor/>
                          </m:rPr>
                          <a:rPr lang="en-US" sz="1700" dirty="0"/>
                          <m:t>rad</m:t>
                        </m:r>
                        <m:r>
                          <m:rPr>
                            <m:nor/>
                          </m:rPr>
                          <a:rPr lang="en-US" sz="1700" dirty="0"/>
                          <m:t>/</m:t>
                        </m:r>
                        <m:r>
                          <m:rPr>
                            <m:nor/>
                          </m:rPr>
                          <a:rPr lang="en-US" sz="1700" dirty="0"/>
                          <m:t>sec</m:t>
                        </m:r>
                        <m:r>
                          <m:rPr>
                            <m:nor/>
                          </m:rPr>
                          <a:rPr lang="en-US" sz="1700" baseline="30000" dirty="0"/>
                          <m:t>2</m:t>
                        </m:r>
                      </m:e>
                    </m:d>
                  </m:oMath>
                </a14:m>
                <a:endParaRPr lang="el-GR" sz="1700" dirty="0" smtClean="0"/>
              </a:p>
              <a:p>
                <a:pPr marL="0" indent="0">
                  <a:buNone/>
                </a:pPr>
                <a:endParaRPr lang="el-GR" sz="1700" dirty="0" smtClean="0"/>
              </a:p>
              <a:p>
                <a:pPr marL="0" indent="0">
                  <a:buNone/>
                </a:pPr>
                <a:endParaRPr lang="el-GR" sz="1700" dirty="0" smtClean="0"/>
              </a:p>
              <a:p>
                <a:endParaRPr lang="el-GR" sz="1700" dirty="0"/>
              </a:p>
              <a:p>
                <a:endParaRPr lang="el-GR" sz="1700" dirty="0"/>
              </a:p>
              <a:p>
                <a:endParaRPr lang="el-GR" sz="1700" dirty="0"/>
              </a:p>
            </p:txBody>
          </p:sp>
        </mc:Choice>
        <mc:Fallback xmlns="">
          <p:sp>
            <p:nvSpPr>
              <p:cNvPr id="3" name="Θέση περιεχομένου 2"/>
              <p:cNvSpPr>
                <a:spLocks noGrp="1" noRot="1" noChangeAspect="1" noMove="1" noResize="1" noEditPoints="1" noAdjustHandles="1" noChangeArrowheads="1" noChangeShapeType="1" noTextEdit="1"/>
              </p:cNvSpPr>
              <p:nvPr>
                <p:ph idx="1"/>
              </p:nvPr>
            </p:nvSpPr>
            <p:spPr>
              <a:xfrm>
                <a:off x="107504" y="1412776"/>
                <a:ext cx="4824536" cy="4752528"/>
              </a:xfrm>
              <a:blipFill rotWithShape="1">
                <a:blip r:embed="rId3"/>
                <a:stretch>
                  <a:fillRect l="-885" t="-385"/>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932040" y="1371869"/>
                <a:ext cx="4032448" cy="4535601"/>
              </a:xfrm>
              <a:prstGeom prst="rect">
                <a:avLst/>
              </a:prstGeom>
              <a:noFill/>
            </p:spPr>
            <p:txBody>
              <a:bodyPr wrap="square" rtlCol="0">
                <a:spAutoFit/>
              </a:bodyPr>
              <a:lstStyle/>
              <a:p>
                <a:r>
                  <a:rPr lang="el-GR" sz="1700" dirty="0" smtClean="0"/>
                  <a:t>4) Ταχύτητες πτερυγίου (</a:t>
                </a:r>
                <a:r>
                  <a:rPr lang="en-US" sz="1700" dirty="0" smtClean="0"/>
                  <a:t>m/sec)</a:t>
                </a:r>
                <a:r>
                  <a:rPr lang="el-GR" sz="1700" dirty="0" smtClean="0"/>
                  <a:t>:</a:t>
                </a:r>
                <a:endParaRPr lang="el-GR" sz="1700" dirty="0"/>
              </a:p>
              <a:p>
                <a:pPr/>
                <a14:m>
                  <m:oMathPara xmlns:m="http://schemas.openxmlformats.org/officeDocument/2006/math">
                    <m:oMathParaPr>
                      <m:jc m:val="centerGroup"/>
                    </m:oMathParaPr>
                    <m:oMath xmlns:m="http://schemas.openxmlformats.org/officeDocument/2006/math">
                      <m:acc>
                        <m:accPr>
                          <m:chr m:val="⃗"/>
                          <m:ctrlPr>
                            <a:rPr lang="el-GR" sz="1700" i="1">
                              <a:latin typeface="Cambria Math"/>
                            </a:rPr>
                          </m:ctrlPr>
                        </m:accPr>
                        <m:e>
                          <m:sSub>
                            <m:sSubPr>
                              <m:ctrlPr>
                                <a:rPr lang="el-GR" sz="1700" i="1">
                                  <a:latin typeface="Cambria Math"/>
                                </a:rPr>
                              </m:ctrlPr>
                            </m:sSubPr>
                            <m:e>
                              <m:r>
                                <m:rPr>
                                  <m:sty m:val="p"/>
                                </m:rPr>
                                <a:rPr lang="el-GR" sz="1700">
                                  <a:latin typeface="Cambria Math"/>
                                </a:rPr>
                                <m:t>W</m:t>
                              </m:r>
                            </m:e>
                            <m:sub>
                              <m:r>
                                <m:rPr>
                                  <m:sty m:val="p"/>
                                </m:rPr>
                                <a:rPr lang="el-GR" sz="1700">
                                  <a:latin typeface="Cambria Math"/>
                                </a:rPr>
                                <m:t>a</m:t>
                              </m:r>
                            </m:sub>
                          </m:sSub>
                        </m:e>
                      </m:acc>
                      <m:r>
                        <a:rPr lang="el-GR" sz="1700">
                          <a:latin typeface="Cambria Math"/>
                        </a:rPr>
                        <m:t>=</m:t>
                      </m:r>
                      <m:d>
                        <m:dPr>
                          <m:ctrlPr>
                            <a:rPr lang="el-GR" sz="1700" i="1">
                              <a:latin typeface="Cambria Math"/>
                            </a:rPr>
                          </m:ctrlPr>
                        </m:dPr>
                        <m:e>
                          <m:m>
                            <m:mPr>
                              <m:mcs>
                                <m:mc>
                                  <m:mcPr>
                                    <m:count m:val="1"/>
                                    <m:mcJc m:val="center"/>
                                  </m:mcPr>
                                </m:mc>
                              </m:mcs>
                              <m:ctrlPr>
                                <a:rPr lang="el-GR" sz="1700" i="1">
                                  <a:latin typeface="Cambria Math"/>
                                </a:rPr>
                              </m:ctrlPr>
                            </m:mPr>
                            <m:mr>
                              <m:e>
                                <m:acc>
                                  <m:accPr>
                                    <m:chr m:val="̇"/>
                                    <m:ctrlPr>
                                      <a:rPr lang="el-GR" sz="1700" i="1">
                                        <a:latin typeface="Cambria Math"/>
                                      </a:rPr>
                                    </m:ctrlPr>
                                  </m:accPr>
                                  <m:e>
                                    <m:r>
                                      <a:rPr lang="el-GR" sz="1700" i="1">
                                        <a:latin typeface="Cambria Math"/>
                                      </a:rPr>
                                      <m:t>𝑟</m:t>
                                    </m:r>
                                  </m:e>
                                </m:acc>
                              </m:e>
                            </m:mr>
                            <m:mr>
                              <m:e>
                                <m:acc>
                                  <m:accPr>
                                    <m:chr m:val="̇"/>
                                    <m:ctrlPr>
                                      <a:rPr lang="el-GR" sz="1700" i="1">
                                        <a:latin typeface="Cambria Math"/>
                                      </a:rPr>
                                    </m:ctrlPr>
                                  </m:accPr>
                                  <m:e>
                                    <m:r>
                                      <m:rPr>
                                        <m:sty m:val="p"/>
                                      </m:rPr>
                                      <a:rPr lang="el-GR" sz="1700">
                                        <a:latin typeface="Cambria Math"/>
                                      </a:rPr>
                                      <m:t>θ</m:t>
                                    </m:r>
                                  </m:e>
                                </m:acc>
                                <m:r>
                                  <a:rPr lang="en-US" sz="1700" i="1">
                                    <a:latin typeface="Cambria Math"/>
                                  </a:rPr>
                                  <m:t>𝑟</m:t>
                                </m:r>
                              </m:e>
                            </m:mr>
                            <m:mr>
                              <m:e>
                                <m:acc>
                                  <m:accPr>
                                    <m:chr m:val="̇"/>
                                    <m:ctrlPr>
                                      <a:rPr lang="el-GR" sz="1700" i="1">
                                        <a:latin typeface="Cambria Math"/>
                                      </a:rPr>
                                    </m:ctrlPr>
                                  </m:accPr>
                                  <m:e>
                                    <m:r>
                                      <m:rPr>
                                        <m:sty m:val="p"/>
                                      </m:rPr>
                                      <a:rPr lang="el-GR" sz="1700">
                                        <a:latin typeface="Cambria Math"/>
                                      </a:rPr>
                                      <m:t>φ</m:t>
                                    </m:r>
                                  </m:e>
                                </m:acc>
                                <m:r>
                                  <a:rPr lang="el-GR" sz="1700" i="1">
                                    <a:latin typeface="Cambria Math"/>
                                  </a:rPr>
                                  <m:t>𝑟</m:t>
                                </m:r>
                                <m:func>
                                  <m:funcPr>
                                    <m:ctrlPr>
                                      <a:rPr lang="el-GR" sz="1700" i="1">
                                        <a:latin typeface="Cambria Math"/>
                                      </a:rPr>
                                    </m:ctrlPr>
                                  </m:funcPr>
                                  <m:fName>
                                    <m:r>
                                      <m:rPr>
                                        <m:sty m:val="p"/>
                                      </m:rPr>
                                      <a:rPr lang="el-GR" sz="1700">
                                        <a:latin typeface="Cambria Math"/>
                                      </a:rPr>
                                      <m:t>sin</m:t>
                                    </m:r>
                                  </m:fName>
                                  <m:e>
                                    <m:r>
                                      <a:rPr lang="el-GR" sz="1700" i="1">
                                        <a:latin typeface="Cambria Math"/>
                                      </a:rPr>
                                      <m:t>𝜃</m:t>
                                    </m:r>
                                  </m:e>
                                </m:func>
                              </m:e>
                            </m:mr>
                          </m:m>
                        </m:e>
                      </m:d>
                      <m:r>
                        <a:rPr lang="el-GR" sz="1700">
                          <a:latin typeface="Cambria Math"/>
                        </a:rPr>
                        <m:t>= </m:t>
                      </m:r>
                      <m:d>
                        <m:dPr>
                          <m:ctrlPr>
                            <a:rPr lang="el-GR" sz="1700" i="1">
                              <a:latin typeface="Cambria Math"/>
                            </a:rPr>
                          </m:ctrlPr>
                        </m:dPr>
                        <m:e>
                          <m:m>
                            <m:mPr>
                              <m:mcs>
                                <m:mc>
                                  <m:mcPr>
                                    <m:count m:val="1"/>
                                    <m:mcJc m:val="center"/>
                                  </m:mcPr>
                                </m:mc>
                              </m:mcs>
                              <m:ctrlPr>
                                <a:rPr lang="el-GR" sz="1700" i="1">
                                  <a:latin typeface="Cambria Math"/>
                                </a:rPr>
                              </m:ctrlPr>
                            </m:mPr>
                            <m:mr>
                              <m:e>
                                <m:r>
                                  <a:rPr lang="el-GR" sz="1700">
                                    <a:latin typeface="Cambria Math"/>
                                  </a:rPr>
                                  <m:t>     (</m:t>
                                </m:r>
                                <m:f>
                                  <m:fPr>
                                    <m:ctrlPr>
                                      <a:rPr lang="el-GR" sz="1700" i="1">
                                        <a:latin typeface="Cambria Math"/>
                                      </a:rPr>
                                    </m:ctrlPr>
                                  </m:fPr>
                                  <m:num>
                                    <m:r>
                                      <m:rPr>
                                        <m:sty m:val="p"/>
                                      </m:rPr>
                                      <a:rPr lang="en-US" sz="1700">
                                        <a:latin typeface="Cambria Math"/>
                                      </a:rPr>
                                      <m:t>d</m:t>
                                    </m:r>
                                    <m:r>
                                      <a:rPr lang="en-US" sz="1700" i="1">
                                        <a:latin typeface="Cambria Math"/>
                                      </a:rPr>
                                      <m:t>𝑟</m:t>
                                    </m:r>
                                  </m:num>
                                  <m:den>
                                    <m:r>
                                      <m:rPr>
                                        <m:sty m:val="p"/>
                                      </m:rPr>
                                      <a:rPr lang="en-US" sz="1700">
                                        <a:latin typeface="Cambria Math"/>
                                      </a:rPr>
                                      <m:t>dt</m:t>
                                    </m:r>
                                  </m:den>
                                </m:f>
                                <m:r>
                                  <a:rPr lang="en-US" sz="1700">
                                    <a:latin typeface="Cambria Math"/>
                                  </a:rPr>
                                  <m:t>)</m:t>
                                </m:r>
                              </m:e>
                            </m:mr>
                            <m:mr>
                              <m:e>
                                <m:r>
                                  <a:rPr lang="en-US" sz="1700">
                                    <a:latin typeface="Cambria Math"/>
                                  </a:rPr>
                                  <m:t>(</m:t>
                                </m:r>
                                <m:f>
                                  <m:fPr>
                                    <m:ctrlPr>
                                      <a:rPr lang="el-GR" sz="1700" i="1">
                                        <a:latin typeface="Cambria Math"/>
                                      </a:rPr>
                                    </m:ctrlPr>
                                  </m:fPr>
                                  <m:num>
                                    <m:r>
                                      <m:rPr>
                                        <m:sty m:val="p"/>
                                      </m:rPr>
                                      <a:rPr lang="en-US" sz="1700">
                                        <a:latin typeface="Cambria Math"/>
                                      </a:rPr>
                                      <m:t>d</m:t>
                                    </m:r>
                                    <m:r>
                                      <m:rPr>
                                        <m:sty m:val="p"/>
                                      </m:rPr>
                                      <a:rPr lang="el-GR" sz="1700">
                                        <a:latin typeface="Cambria Math"/>
                                      </a:rPr>
                                      <m:t>θ</m:t>
                                    </m:r>
                                  </m:num>
                                  <m:den>
                                    <m:r>
                                      <m:rPr>
                                        <m:sty m:val="p"/>
                                      </m:rPr>
                                      <a:rPr lang="en-US" sz="1700">
                                        <a:latin typeface="Cambria Math"/>
                                      </a:rPr>
                                      <m:t>dt</m:t>
                                    </m:r>
                                  </m:den>
                                </m:f>
                                <m:r>
                                  <a:rPr lang="en-US" sz="1700">
                                    <a:latin typeface="Cambria Math"/>
                                  </a:rPr>
                                  <m:t>)</m:t>
                                </m:r>
                                <m:r>
                                  <m:rPr>
                                    <m:sty m:val="p"/>
                                  </m:rPr>
                                  <a:rPr lang="en-US" sz="1700">
                                    <a:latin typeface="Cambria Math"/>
                                  </a:rPr>
                                  <m:t>r</m:t>
                                </m:r>
                              </m:e>
                            </m:mr>
                            <m:mr>
                              <m:e>
                                <m:r>
                                  <a:rPr lang="en-US" sz="1700">
                                    <a:latin typeface="Cambria Math"/>
                                  </a:rPr>
                                  <m:t>(</m:t>
                                </m:r>
                                <m:f>
                                  <m:fPr>
                                    <m:ctrlPr>
                                      <a:rPr lang="el-GR" sz="1700" i="1">
                                        <a:latin typeface="Cambria Math"/>
                                      </a:rPr>
                                    </m:ctrlPr>
                                  </m:fPr>
                                  <m:num>
                                    <m:r>
                                      <m:rPr>
                                        <m:sty m:val="p"/>
                                      </m:rPr>
                                      <a:rPr lang="en-US" sz="1700">
                                        <a:latin typeface="Cambria Math"/>
                                      </a:rPr>
                                      <m:t>d</m:t>
                                    </m:r>
                                    <m:r>
                                      <m:rPr>
                                        <m:sty m:val="p"/>
                                      </m:rPr>
                                      <a:rPr lang="el-GR" sz="1700">
                                        <a:latin typeface="Cambria Math"/>
                                      </a:rPr>
                                      <m:t>φ</m:t>
                                    </m:r>
                                  </m:num>
                                  <m:den>
                                    <m:r>
                                      <m:rPr>
                                        <m:sty m:val="p"/>
                                      </m:rPr>
                                      <a:rPr lang="en-US" sz="1700">
                                        <a:latin typeface="Cambria Math"/>
                                      </a:rPr>
                                      <m:t>dt</m:t>
                                    </m:r>
                                  </m:den>
                                </m:f>
                                <m:r>
                                  <a:rPr lang="en-US" sz="1700">
                                    <a:latin typeface="Cambria Math"/>
                                  </a:rPr>
                                  <m:t>)</m:t>
                                </m:r>
                                <m:r>
                                  <m:rPr>
                                    <m:sty m:val="p"/>
                                  </m:rPr>
                                  <a:rPr lang="en-US" sz="1700">
                                    <a:latin typeface="Cambria Math"/>
                                  </a:rPr>
                                  <m:t>rsinθ</m:t>
                                </m:r>
                              </m:e>
                            </m:mr>
                          </m:m>
                        </m:e>
                      </m:d>
                    </m:oMath>
                  </m:oMathPara>
                </a14:m>
                <a:endParaRPr lang="el-GR" sz="1700" dirty="0"/>
              </a:p>
              <a:p>
                <a:endParaRPr lang="en-US" sz="1700" dirty="0" smtClean="0">
                  <a:solidFill>
                    <a:schemeClr val="accent1">
                      <a:lumMod val="75000"/>
                    </a:schemeClr>
                  </a:solidFill>
                </a:endParaRPr>
              </a:p>
              <a:p>
                <a:r>
                  <a:rPr lang="el-GR" sz="1600" dirty="0" smtClean="0"/>
                  <a:t>5) </a:t>
                </a:r>
                <a:r>
                  <a:rPr lang="el-GR" sz="1600" dirty="0"/>
                  <a:t>Νέα θέση πτερυγίου</a:t>
                </a:r>
              </a:p>
              <a:p>
                <a:endParaRPr lang="el-GR" sz="1700" dirty="0" smtClean="0"/>
              </a:p>
              <a:p>
                <a:r>
                  <a:rPr lang="el-GR" sz="1700" dirty="0" smtClean="0"/>
                  <a:t>6) Ισχύς</a:t>
                </a:r>
                <a:r>
                  <a:rPr lang="el-GR" sz="1700" dirty="0"/>
                  <a:t>: </a:t>
                </a:r>
                <a:r>
                  <a:rPr lang="en-US" sz="1700" dirty="0"/>
                  <a:t>P</a:t>
                </a:r>
                <a:r>
                  <a:rPr lang="el-GR" sz="1700" dirty="0" smtClean="0"/>
                  <a:t>=|</a:t>
                </a:r>
                <a:r>
                  <a:rPr lang="en-US" sz="1700" dirty="0" smtClean="0"/>
                  <a:t>F</a:t>
                </a:r>
                <a:r>
                  <a:rPr lang="en-US" sz="1700" baseline="-25000" dirty="0" smtClean="0"/>
                  <a:t>c</a:t>
                </a:r>
                <a:r>
                  <a:rPr lang="el-GR" sz="1700" baseline="-25000" dirty="0"/>
                  <a:t>,</a:t>
                </a:r>
                <a:r>
                  <a:rPr lang="en-US" sz="1700" baseline="-25000" dirty="0" err="1" smtClean="0"/>
                  <a:t>trc</a:t>
                </a:r>
                <a:r>
                  <a:rPr lang="el-GR" sz="1700" dirty="0" smtClean="0"/>
                  <a:t>|.υ</a:t>
                </a:r>
                <a:r>
                  <a:rPr lang="en-US" sz="1700" baseline="-25000" dirty="0" err="1" smtClean="0"/>
                  <a:t>kite,r</a:t>
                </a:r>
                <a:endParaRPr lang="el-GR" sz="1700" baseline="-25000" dirty="0"/>
              </a:p>
              <a:p>
                <a:endParaRPr lang="el-GR" sz="1700" dirty="0" smtClean="0"/>
              </a:p>
              <a:p>
                <a:endParaRPr lang="el-GR" sz="1700" dirty="0" smtClean="0"/>
              </a:p>
              <a:p>
                <a:r>
                  <a:rPr lang="el-GR" sz="1700" dirty="0" smtClean="0"/>
                  <a:t>7) Ανανέωση ρύθμισης </a:t>
                </a:r>
                <a:r>
                  <a:rPr lang="en-US" sz="1700" dirty="0" smtClean="0"/>
                  <a:t>F</a:t>
                </a:r>
                <a:r>
                  <a:rPr lang="en-US" sz="1700" baseline="-25000" dirty="0" smtClean="0"/>
                  <a:t>c</a:t>
                </a:r>
                <a:r>
                  <a:rPr lang="el-GR" sz="1700" baseline="-25000" dirty="0"/>
                  <a:t>,</a:t>
                </a:r>
                <a:r>
                  <a:rPr lang="en-US" sz="1700" baseline="-25000" dirty="0" err="1"/>
                  <a:t>trc</a:t>
                </a:r>
                <a:r>
                  <a:rPr lang="en-US" sz="1700" baseline="-25000" dirty="0"/>
                  <a:t> </a:t>
                </a:r>
                <a:r>
                  <a:rPr lang="el-GR" sz="1700" baseline="-25000" dirty="0"/>
                  <a:t> </a:t>
                </a:r>
                <a:r>
                  <a:rPr lang="el-GR" sz="1700" baseline="-25000" dirty="0" smtClean="0"/>
                  <a:t> </a:t>
                </a:r>
                <a:r>
                  <a:rPr lang="el-GR" sz="1700" dirty="0" smtClean="0"/>
                  <a:t>και γωνιών α </a:t>
                </a:r>
                <a:r>
                  <a:rPr lang="el-GR" sz="1700" dirty="0"/>
                  <a:t>και ψ</a:t>
                </a:r>
              </a:p>
              <a:p>
                <a:endParaRPr lang="el-GR" sz="1700" dirty="0">
                  <a:solidFill>
                    <a:srgbClr val="C00000"/>
                  </a:solidFill>
                </a:endParaRPr>
              </a:p>
              <a:p>
                <a:endParaRPr lang="el-GR" dirty="0"/>
              </a:p>
            </p:txBody>
          </p:sp>
        </mc:Choice>
        <mc:Fallback xmlns="">
          <p:sp>
            <p:nvSpPr>
              <p:cNvPr id="4" name="TextBox 3"/>
              <p:cNvSpPr txBox="1">
                <a:spLocks noRot="1" noChangeAspect="1" noMove="1" noResize="1" noEditPoints="1" noAdjustHandles="1" noChangeArrowheads="1" noChangeShapeType="1" noTextEdit="1"/>
              </p:cNvSpPr>
              <p:nvPr/>
            </p:nvSpPr>
            <p:spPr>
              <a:xfrm>
                <a:off x="4932040" y="1371869"/>
                <a:ext cx="4032448" cy="4535601"/>
              </a:xfrm>
              <a:prstGeom prst="rect">
                <a:avLst/>
              </a:prstGeom>
              <a:blipFill rotWithShape="1">
                <a:blip r:embed="rId4"/>
                <a:stretch>
                  <a:fillRect l="-906" t="-403" r="-302"/>
                </a:stretch>
              </a:blipFill>
            </p:spPr>
            <p:txBody>
              <a:bodyPr/>
              <a:lstStyle/>
              <a:p>
                <a:r>
                  <a:rPr lang="el-GR">
                    <a:noFill/>
                  </a:rPr>
                  <a:t> </a:t>
                </a:r>
              </a:p>
            </p:txBody>
          </p:sp>
        </mc:Fallback>
      </mc:AlternateContent>
      <p:sp>
        <p:nvSpPr>
          <p:cNvPr id="7" name="Θέση αριθμού διαφάνειας 6"/>
          <p:cNvSpPr>
            <a:spLocks noGrp="1"/>
          </p:cNvSpPr>
          <p:nvPr>
            <p:ph type="sldNum" sz="quarter" idx="12"/>
          </p:nvPr>
        </p:nvSpPr>
        <p:spPr/>
        <p:txBody>
          <a:bodyPr/>
          <a:lstStyle/>
          <a:p>
            <a:fld id="{3D99FC89-2E86-43BF-BEE9-9E68478D7922}" type="slidenum">
              <a:rPr lang="el-GR" smtClean="0"/>
              <a:t>16</a:t>
            </a:fld>
            <a:endParaRPr lang="el-GR"/>
          </a:p>
        </p:txBody>
      </p:sp>
    </p:spTree>
    <p:extLst>
      <p:ext uri="{BB962C8B-B14F-4D97-AF65-F5344CB8AC3E}">
        <p14:creationId xmlns:p14="http://schemas.microsoft.com/office/powerpoint/2010/main" val="3113213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Έλεγχος πτήσης-γωνίες ελέγχου α και ψ</a:t>
            </a:r>
            <a:endParaRPr lang="el-GR" sz="2900" b="1" dirty="0"/>
          </a:p>
        </p:txBody>
      </p:sp>
      <p:sp>
        <p:nvSpPr>
          <p:cNvPr id="18" name="Θέση περιεχομένου 17"/>
          <p:cNvSpPr>
            <a:spLocks noGrp="1"/>
          </p:cNvSpPr>
          <p:nvPr>
            <p:ph sz="half" idx="2"/>
          </p:nvPr>
        </p:nvSpPr>
        <p:spPr>
          <a:xfrm>
            <a:off x="611560" y="5013176"/>
            <a:ext cx="8075240" cy="1440160"/>
          </a:xfrm>
        </p:spPr>
        <p:txBody>
          <a:bodyPr>
            <a:normAutofit fontScale="92500"/>
          </a:bodyPr>
          <a:lstStyle/>
          <a:p>
            <a:r>
              <a:rPr lang="el-GR" sz="2000" dirty="0" smtClean="0"/>
              <a:t>Γωνία πρόσπτωσης α </a:t>
            </a:r>
            <a:r>
              <a:rPr lang="el-GR" sz="2000" dirty="0"/>
              <a:t>μεταβάλλεται ημιτονοειδώς μεταξύ </a:t>
            </a:r>
            <a:r>
              <a:rPr lang="el-GR" sz="2000" dirty="0" smtClean="0"/>
              <a:t>10</a:t>
            </a:r>
            <a:r>
              <a:rPr lang="el-GR" sz="2000" baseline="30000" dirty="0" smtClean="0"/>
              <a:t>ο</a:t>
            </a:r>
            <a:r>
              <a:rPr lang="el-GR" sz="2000" dirty="0" smtClean="0"/>
              <a:t>±0,5</a:t>
            </a:r>
            <a:r>
              <a:rPr lang="el-GR" sz="2000" baseline="30000" dirty="0" smtClean="0"/>
              <a:t>ο </a:t>
            </a:r>
            <a:r>
              <a:rPr lang="el-GR" sz="2000" dirty="0" smtClean="0"/>
              <a:t> σε κάθε ένα κύκλο σχήματος «8» διάρκειας 10</a:t>
            </a:r>
            <a:r>
              <a:rPr lang="en-US" sz="2000" dirty="0" smtClean="0"/>
              <a:t>sec</a:t>
            </a:r>
            <a:endParaRPr lang="el-GR" sz="2000" dirty="0" smtClean="0"/>
          </a:p>
          <a:p>
            <a:r>
              <a:rPr lang="el-GR" sz="2000" dirty="0" smtClean="0"/>
              <a:t>Γωνία ψ </a:t>
            </a:r>
            <a:r>
              <a:rPr lang="el-GR" sz="2000" dirty="0"/>
              <a:t>μεταβάλλεται ημιτονοειδώς μεταξύ ±6</a:t>
            </a:r>
            <a:r>
              <a:rPr lang="el-GR" sz="2000" baseline="30000" dirty="0"/>
              <a:t>ο</a:t>
            </a:r>
            <a:r>
              <a:rPr lang="el-GR" sz="2000" dirty="0"/>
              <a:t> με τη μισή συχνότητα σε σχέση με </a:t>
            </a:r>
            <a:r>
              <a:rPr lang="el-GR" sz="2000" dirty="0" smtClean="0"/>
              <a:t>τη γωνία α</a:t>
            </a:r>
            <a:r>
              <a:rPr lang="en-US" sz="2000" dirty="0" smtClean="0"/>
              <a:t> </a:t>
            </a:r>
            <a:r>
              <a:rPr lang="el-GR" sz="2000" dirty="0"/>
              <a:t>σε κάθε ένα κύκλο σχήματος «8» διάρκειας 10</a:t>
            </a:r>
            <a:r>
              <a:rPr lang="en-US" sz="2000" dirty="0"/>
              <a:t>sec</a:t>
            </a:r>
            <a:endParaRPr lang="el-GR" sz="2000" dirty="0"/>
          </a:p>
          <a:p>
            <a:endParaRPr lang="el-GR" sz="2000" dirty="0"/>
          </a:p>
        </p:txBody>
      </p:sp>
      <p:pic>
        <p:nvPicPr>
          <p:cNvPr id="6" name="Εικόνα 5"/>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72816"/>
            <a:ext cx="3960440" cy="2755900"/>
          </a:xfrm>
          <a:prstGeom prst="rect">
            <a:avLst/>
          </a:prstGeom>
          <a:noFill/>
        </p:spPr>
      </p:pic>
      <p:pic>
        <p:nvPicPr>
          <p:cNvPr id="8" name="Εικόνα 7"/>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72816"/>
            <a:ext cx="3888432" cy="2755900"/>
          </a:xfrm>
          <a:prstGeom prst="rect">
            <a:avLst/>
          </a:prstGeom>
          <a:noFill/>
        </p:spPr>
      </p:pic>
      <p:sp>
        <p:nvSpPr>
          <p:cNvPr id="4" name="TextBox 3"/>
          <p:cNvSpPr txBox="1"/>
          <p:nvPr/>
        </p:nvSpPr>
        <p:spPr>
          <a:xfrm>
            <a:off x="3563888" y="4160113"/>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5" name="Θέση αριθμού διαφάνειας 4"/>
          <p:cNvSpPr>
            <a:spLocks noGrp="1"/>
          </p:cNvSpPr>
          <p:nvPr>
            <p:ph type="sldNum" sz="quarter" idx="12"/>
          </p:nvPr>
        </p:nvSpPr>
        <p:spPr/>
        <p:txBody>
          <a:bodyPr/>
          <a:lstStyle/>
          <a:p>
            <a:fld id="{3D99FC89-2E86-43BF-BEE9-9E68478D7922}" type="slidenum">
              <a:rPr lang="el-GR" smtClean="0"/>
              <a:t>17</a:t>
            </a:fld>
            <a:endParaRPr lang="el-GR"/>
          </a:p>
        </p:txBody>
      </p:sp>
    </p:spTree>
    <p:extLst>
      <p:ext uri="{BB962C8B-B14F-4D97-AF65-F5344CB8AC3E}">
        <p14:creationId xmlns:p14="http://schemas.microsoft.com/office/powerpoint/2010/main" val="1948597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Ταχύτητες σε ένα κύκλο σχήματος «8»</a:t>
            </a:r>
            <a:endParaRPr lang="el-GR" sz="2900" b="1"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6" y="3882919"/>
            <a:ext cx="4367822" cy="27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923928" y="6237312"/>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17" name="TextBox 16"/>
          <p:cNvSpPr txBox="1"/>
          <p:nvPr/>
        </p:nvSpPr>
        <p:spPr>
          <a:xfrm>
            <a:off x="5004048" y="4005064"/>
            <a:ext cx="3744416" cy="2585323"/>
          </a:xfrm>
          <a:prstGeom prst="rect">
            <a:avLst/>
          </a:prstGeom>
          <a:noFill/>
        </p:spPr>
        <p:txBody>
          <a:bodyPr wrap="square" rtlCol="0">
            <a:spAutoFit/>
          </a:bodyPr>
          <a:lstStyle/>
          <a:p>
            <a:pPr marL="285750" indent="-285750">
              <a:buClr>
                <a:schemeClr val="accent2"/>
              </a:buClr>
              <a:buSzPct val="115000"/>
              <a:buFont typeface="Arial" pitchFamily="34" charset="0"/>
              <a:buChar char="•"/>
            </a:pPr>
            <a:r>
              <a:rPr lang="el-GR" dirty="0" smtClean="0"/>
              <a:t>Πτερύγιο</a:t>
            </a:r>
            <a:endParaRPr lang="el-GR" dirty="0"/>
          </a:p>
          <a:p>
            <a:pPr lvl="1">
              <a:buClr>
                <a:schemeClr val="accent2"/>
              </a:buClr>
              <a:buSzPct val="115000"/>
            </a:pPr>
            <a:r>
              <a:rPr lang="el-GR" sz="1600" dirty="0" smtClean="0"/>
              <a:t>Ταχύτητες κατά θ  και φ μεγάλες λόγω πλευρικών ανέμων</a:t>
            </a:r>
          </a:p>
          <a:p>
            <a:pPr lvl="1">
              <a:buClr>
                <a:schemeClr val="accent2"/>
              </a:buClr>
              <a:buSzPct val="115000"/>
            </a:pPr>
            <a:r>
              <a:rPr lang="el-GR" sz="1600" dirty="0" smtClean="0"/>
              <a:t>Ταχύτητα κατά </a:t>
            </a:r>
            <a:r>
              <a:rPr lang="en-US" sz="1600" dirty="0" smtClean="0"/>
              <a:t>r </a:t>
            </a:r>
            <a:r>
              <a:rPr lang="el-GR" sz="1600" dirty="0" smtClean="0"/>
              <a:t>μικρή και σχετικά σταθερή (1,</a:t>
            </a:r>
            <a:r>
              <a:rPr lang="en-US" sz="1600" dirty="0" smtClean="0"/>
              <a:t>6</a:t>
            </a:r>
            <a:r>
              <a:rPr lang="el-GR" sz="1600" dirty="0" smtClean="0"/>
              <a:t> </a:t>
            </a:r>
            <a:r>
              <a:rPr lang="en-US" sz="1600" dirty="0" smtClean="0"/>
              <a:t>m/sec)</a:t>
            </a:r>
            <a:endParaRPr lang="el-GR" sz="1600" dirty="0" smtClean="0"/>
          </a:p>
          <a:p>
            <a:pPr lvl="1">
              <a:buClr>
                <a:schemeClr val="accent2"/>
              </a:buClr>
              <a:buSzPct val="115000"/>
            </a:pPr>
            <a:endParaRPr lang="el-GR" sz="1600" dirty="0" smtClean="0"/>
          </a:p>
          <a:p>
            <a:pPr marL="285750" indent="-285750">
              <a:buClr>
                <a:schemeClr val="accent2"/>
              </a:buClr>
              <a:buSzPct val="115000"/>
              <a:buFont typeface="Arial" pitchFamily="34" charset="0"/>
              <a:buChar char="•"/>
            </a:pPr>
            <a:r>
              <a:rPr lang="el-GR" sz="1600" dirty="0" smtClean="0"/>
              <a:t>Άνεμος </a:t>
            </a:r>
          </a:p>
          <a:p>
            <a:pPr lvl="1">
              <a:buClr>
                <a:schemeClr val="accent2"/>
              </a:buClr>
              <a:buSzPct val="115000"/>
            </a:pPr>
            <a:r>
              <a:rPr lang="el-GR" sz="1600" dirty="0" smtClean="0"/>
              <a:t>Σχετικά Σταθερός</a:t>
            </a:r>
          </a:p>
          <a:p>
            <a:pPr lvl="1">
              <a:buClr>
                <a:schemeClr val="accent2"/>
              </a:buClr>
              <a:buSzPct val="115000"/>
            </a:pPr>
            <a:r>
              <a:rPr lang="el-GR" sz="1600" dirty="0" smtClean="0"/>
              <a:t>Αλλάζει η προβολή του στον ιμάντα λόγω της κίνησης «8»</a:t>
            </a:r>
            <a:endParaRPr lang="en-US" dirty="0" smtClean="0"/>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33" y="1181698"/>
            <a:ext cx="4371775" cy="262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779912" y="3512041"/>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4" name="Θέση αριθμού διαφάνειας 3"/>
          <p:cNvSpPr>
            <a:spLocks noGrp="1"/>
          </p:cNvSpPr>
          <p:nvPr>
            <p:ph type="sldNum" sz="quarter" idx="12"/>
          </p:nvPr>
        </p:nvSpPr>
        <p:spPr/>
        <p:txBody>
          <a:bodyPr/>
          <a:lstStyle/>
          <a:p>
            <a:fld id="{3D99FC89-2E86-43BF-BEE9-9E68478D7922}" type="slidenum">
              <a:rPr lang="el-GR" smtClean="0"/>
              <a:t>18</a:t>
            </a:fld>
            <a:endParaRPr lang="el-GR"/>
          </a:p>
        </p:txBody>
      </p:sp>
      <p:pic>
        <p:nvPicPr>
          <p:cNvPr id="10" name="Εικόνα 9"/>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197063"/>
            <a:ext cx="4104456" cy="2612544"/>
          </a:xfrm>
          <a:prstGeom prst="rect">
            <a:avLst/>
          </a:prstGeom>
          <a:noFill/>
        </p:spPr>
      </p:pic>
      <p:sp>
        <p:nvSpPr>
          <p:cNvPr id="11" name="TextBox 10"/>
          <p:cNvSpPr txBox="1"/>
          <p:nvPr/>
        </p:nvSpPr>
        <p:spPr>
          <a:xfrm>
            <a:off x="8028384" y="3584049"/>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Tree>
    <p:extLst>
      <p:ext uri="{BB962C8B-B14F-4D97-AF65-F5344CB8AC3E}">
        <p14:creationId xmlns:p14="http://schemas.microsoft.com/office/powerpoint/2010/main" val="1616971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Δυνάμεις σε ένα κύκλο σχήματος «8»</a:t>
            </a:r>
            <a:endParaRPr lang="el-GR" sz="2900" b="1" dirty="0"/>
          </a:p>
        </p:txBody>
      </p:sp>
      <p:pic>
        <p:nvPicPr>
          <p:cNvPr id="9" name="Εικόνα 8"/>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752"/>
            <a:ext cx="4752528" cy="2808312"/>
          </a:xfrm>
          <a:prstGeom prst="rect">
            <a:avLst/>
          </a:prstGeom>
          <a:noFill/>
        </p:spPr>
      </p:pic>
      <p:pic>
        <p:nvPicPr>
          <p:cNvPr id="10" name="Εικόνα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858" y="4205321"/>
            <a:ext cx="3870126" cy="2511555"/>
          </a:xfrm>
          <a:prstGeom prst="rect">
            <a:avLst/>
          </a:prstGeom>
          <a:noFill/>
        </p:spPr>
      </p:pic>
      <p:pic>
        <p:nvPicPr>
          <p:cNvPr id="11" name="Εικόνα 1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4221088"/>
            <a:ext cx="3888432" cy="2481382"/>
          </a:xfrm>
          <a:prstGeom prst="rect">
            <a:avLst/>
          </a:prstGeom>
          <a:noFill/>
        </p:spPr>
      </p:pic>
      <p:sp>
        <p:nvSpPr>
          <p:cNvPr id="12" name="TextBox 11"/>
          <p:cNvSpPr txBox="1"/>
          <p:nvPr/>
        </p:nvSpPr>
        <p:spPr>
          <a:xfrm>
            <a:off x="3635896" y="6392361"/>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13" name="TextBox 12"/>
          <p:cNvSpPr txBox="1"/>
          <p:nvPr/>
        </p:nvSpPr>
        <p:spPr>
          <a:xfrm>
            <a:off x="4139952" y="3645024"/>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14" name="TextBox 13"/>
          <p:cNvSpPr txBox="1"/>
          <p:nvPr/>
        </p:nvSpPr>
        <p:spPr>
          <a:xfrm>
            <a:off x="7596336" y="6392361"/>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sp>
        <p:nvSpPr>
          <p:cNvPr id="4" name="TextBox 3"/>
          <p:cNvSpPr txBox="1"/>
          <p:nvPr/>
        </p:nvSpPr>
        <p:spPr>
          <a:xfrm>
            <a:off x="5364088" y="1484784"/>
            <a:ext cx="3456384" cy="2246769"/>
          </a:xfrm>
          <a:prstGeom prst="rect">
            <a:avLst/>
          </a:prstGeom>
          <a:noFill/>
        </p:spPr>
        <p:txBody>
          <a:bodyPr wrap="square" rtlCol="0">
            <a:spAutoFit/>
          </a:bodyPr>
          <a:lstStyle/>
          <a:p>
            <a:pPr>
              <a:buClr>
                <a:schemeClr val="accent2"/>
              </a:buClr>
              <a:buSzPct val="115000"/>
            </a:pPr>
            <a:r>
              <a:rPr lang="el-GR" sz="2000" dirty="0" smtClean="0"/>
              <a:t>Κυρίαρχη δύναμη η αεροδυναμική δύναμη άνωσης </a:t>
            </a:r>
            <a:r>
              <a:rPr lang="en-US" sz="2000" dirty="0" smtClean="0"/>
              <a:t>F</a:t>
            </a:r>
            <a:r>
              <a:rPr lang="en-US" sz="2000" baseline="-25000" dirty="0" smtClean="0"/>
              <a:t>aerr2</a:t>
            </a:r>
            <a:r>
              <a:rPr lang="en-US" sz="2000" dirty="0" smtClean="0"/>
              <a:t> </a:t>
            </a:r>
            <a:endParaRPr lang="el-GR" sz="2000" dirty="0" smtClean="0"/>
          </a:p>
          <a:p>
            <a:pPr>
              <a:buClr>
                <a:schemeClr val="accent2"/>
              </a:buClr>
              <a:buSzPct val="115000"/>
            </a:pPr>
            <a:endParaRPr lang="en-US" sz="2000" dirty="0" smtClean="0"/>
          </a:p>
          <a:p>
            <a:pPr>
              <a:buClr>
                <a:schemeClr val="accent2"/>
              </a:buClr>
              <a:buSzPct val="115000"/>
            </a:pPr>
            <a:r>
              <a:rPr lang="el-GR" sz="2000" dirty="0" smtClean="0"/>
              <a:t>Αεροδυναμικές δυνάμεις κατά θ και φ σχετικά μικρές και αλληλοαναιρούμενες</a:t>
            </a:r>
            <a:endParaRPr lang="el-GR" sz="1400" dirty="0" smtClean="0"/>
          </a:p>
        </p:txBody>
      </p:sp>
      <p:sp>
        <p:nvSpPr>
          <p:cNvPr id="5" name="Θέση αριθμού διαφάνειας 4"/>
          <p:cNvSpPr>
            <a:spLocks noGrp="1"/>
          </p:cNvSpPr>
          <p:nvPr>
            <p:ph type="sldNum" sz="quarter" idx="12"/>
          </p:nvPr>
        </p:nvSpPr>
        <p:spPr/>
        <p:txBody>
          <a:bodyPr/>
          <a:lstStyle/>
          <a:p>
            <a:fld id="{3D99FC89-2E86-43BF-BEE9-9E68478D7922}" type="slidenum">
              <a:rPr lang="el-GR" smtClean="0"/>
              <a:t>19</a:t>
            </a:fld>
            <a:endParaRPr lang="el-GR"/>
          </a:p>
        </p:txBody>
      </p:sp>
    </p:spTree>
    <p:extLst>
      <p:ext uri="{BB962C8B-B14F-4D97-AF65-F5344CB8AC3E}">
        <p14:creationId xmlns:p14="http://schemas.microsoft.com/office/powerpoint/2010/main" val="61717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p:cNvSpPr>
            <a:spLocks noGrp="1"/>
          </p:cNvSpPr>
          <p:nvPr>
            <p:ph type="title"/>
          </p:nvPr>
        </p:nvSpPr>
        <p:spPr>
          <a:xfrm>
            <a:off x="457200" y="338328"/>
            <a:ext cx="8229600" cy="1146456"/>
          </a:xfrm>
        </p:spPr>
        <p:txBody>
          <a:bodyPr>
            <a:normAutofit/>
          </a:bodyPr>
          <a:lstStyle/>
          <a:p>
            <a:pPr algn="ctr"/>
            <a:r>
              <a:rPr lang="el-GR" sz="2900" b="1" dirty="0" smtClean="0"/>
              <a:t>Τυπική </a:t>
            </a:r>
            <a:r>
              <a:rPr lang="el-GR" sz="2900" b="1" dirty="0" smtClean="0"/>
              <a:t>Α/Γ</a:t>
            </a:r>
            <a:r>
              <a:rPr lang="el-GR" sz="2800" dirty="0" smtClean="0"/>
              <a:t/>
            </a:r>
            <a:br>
              <a:rPr lang="el-GR" sz="2800" dirty="0" smtClean="0"/>
            </a:br>
            <a:endParaRPr lang="el-GR" sz="2800" dirty="0"/>
          </a:p>
        </p:txBody>
      </p:sp>
      <p:pic>
        <p:nvPicPr>
          <p:cNvPr id="2" name="Θέση περιεχομένου 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3528" y="1484784"/>
            <a:ext cx="3456384" cy="4536504"/>
          </a:xfrm>
        </p:spPr>
      </p:pic>
      <p:sp>
        <p:nvSpPr>
          <p:cNvPr id="9" name="Θέση περιεχομένου 8"/>
          <p:cNvSpPr>
            <a:spLocks noGrp="1"/>
          </p:cNvSpPr>
          <p:nvPr>
            <p:ph sz="half" idx="2"/>
          </p:nvPr>
        </p:nvSpPr>
        <p:spPr>
          <a:xfrm>
            <a:off x="4067944" y="1484784"/>
            <a:ext cx="4536504" cy="4434840"/>
          </a:xfrm>
        </p:spPr>
        <p:txBody>
          <a:bodyPr>
            <a:normAutofit/>
          </a:bodyPr>
          <a:lstStyle/>
          <a:p>
            <a:r>
              <a:rPr lang="el-GR" sz="2000" dirty="0" err="1" smtClean="0"/>
              <a:t>Τριπτέρυγες</a:t>
            </a:r>
            <a:r>
              <a:rPr lang="el-GR" sz="2000" dirty="0" smtClean="0"/>
              <a:t>, Οριζοντίου Άξονα</a:t>
            </a:r>
          </a:p>
          <a:p>
            <a:endParaRPr lang="el-GR" sz="2000" dirty="0" smtClean="0"/>
          </a:p>
          <a:p>
            <a:r>
              <a:rPr lang="el-GR" sz="2000" dirty="0"/>
              <a:t>Παραγωγή ισχύος &gt;2</a:t>
            </a:r>
            <a:r>
              <a:rPr lang="en-US" sz="2000" dirty="0" smtClean="0"/>
              <a:t>MW</a:t>
            </a:r>
            <a:endParaRPr lang="el-GR" sz="2000" dirty="0" smtClean="0"/>
          </a:p>
          <a:p>
            <a:endParaRPr lang="el-GR" sz="2000" dirty="0"/>
          </a:p>
          <a:p>
            <a:r>
              <a:rPr lang="el-GR" sz="2000" dirty="0" smtClean="0"/>
              <a:t>Εκμετάλλευση αιολικού δυναμικού σε ύψος πλήμνης &lt;100</a:t>
            </a:r>
            <a:r>
              <a:rPr lang="en-US" sz="2000" dirty="0" smtClean="0"/>
              <a:t>m</a:t>
            </a:r>
          </a:p>
          <a:p>
            <a:endParaRPr lang="el-GR" sz="2000" dirty="0" smtClean="0"/>
          </a:p>
          <a:p>
            <a:r>
              <a:rPr lang="el-GR" sz="2000" dirty="0"/>
              <a:t>Συνολικό βάρος εγκατάστασης 350 </a:t>
            </a:r>
            <a:r>
              <a:rPr lang="en-US" sz="2000" dirty="0" err="1" smtClean="0"/>
              <a:t>tn</a:t>
            </a:r>
            <a:endParaRPr lang="el-GR" sz="2000" dirty="0" smtClean="0"/>
          </a:p>
          <a:p>
            <a:endParaRPr lang="el-GR" sz="2000" dirty="0"/>
          </a:p>
          <a:p>
            <a:r>
              <a:rPr lang="el-GR" sz="2000" dirty="0" smtClean="0"/>
              <a:t>Κόστος Αγοράς, Εγκατάστασης &amp; Διασύνδεσης ~1,200€/</a:t>
            </a:r>
            <a:r>
              <a:rPr lang="en-US" sz="2000" dirty="0" smtClean="0"/>
              <a:t>kW</a:t>
            </a:r>
          </a:p>
          <a:p>
            <a:endParaRPr lang="el-GR" sz="2000" dirty="0" smtClean="0"/>
          </a:p>
          <a:p>
            <a:endParaRPr lang="el-GR" sz="2000" dirty="0"/>
          </a:p>
        </p:txBody>
      </p:sp>
      <p:sp>
        <p:nvSpPr>
          <p:cNvPr id="4" name="Θέση αριθμού διαφάνειας 3"/>
          <p:cNvSpPr>
            <a:spLocks noGrp="1"/>
          </p:cNvSpPr>
          <p:nvPr>
            <p:ph type="sldNum" sz="quarter" idx="12"/>
          </p:nvPr>
        </p:nvSpPr>
        <p:spPr/>
        <p:txBody>
          <a:bodyPr/>
          <a:lstStyle/>
          <a:p>
            <a:fld id="{3D99FC89-2E86-43BF-BEE9-9E68478D7922}" type="slidenum">
              <a:rPr lang="el-GR" smtClean="0"/>
              <a:t>2</a:t>
            </a:fld>
            <a:endParaRPr lang="el-GR" dirty="0"/>
          </a:p>
        </p:txBody>
      </p:sp>
    </p:spTree>
    <p:extLst>
      <p:ext uri="{BB962C8B-B14F-4D97-AF65-F5344CB8AC3E}">
        <p14:creationId xmlns:p14="http://schemas.microsoft.com/office/powerpoint/2010/main" val="3874470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Πλήρης Κύκλος Λειτουργίας</a:t>
            </a:r>
            <a:endParaRPr lang="el-GR" sz="2900" b="1" dirty="0"/>
          </a:p>
        </p:txBody>
      </p:sp>
      <p:sp>
        <p:nvSpPr>
          <p:cNvPr id="18" name="Θέση περιεχομένου 17"/>
          <p:cNvSpPr>
            <a:spLocks noGrp="1"/>
          </p:cNvSpPr>
          <p:nvPr>
            <p:ph sz="half" idx="2"/>
          </p:nvPr>
        </p:nvSpPr>
        <p:spPr>
          <a:xfrm>
            <a:off x="4648200" y="1484784"/>
            <a:ext cx="4038600" cy="4510100"/>
          </a:xfrm>
        </p:spPr>
        <p:txBody>
          <a:bodyPr>
            <a:normAutofit/>
          </a:bodyPr>
          <a:lstStyle/>
          <a:p>
            <a:r>
              <a:rPr lang="el-GR" sz="2000" dirty="0"/>
              <a:t>Αναλογία ύψους </a:t>
            </a:r>
            <a:r>
              <a:rPr lang="en-US" sz="2000" dirty="0"/>
              <a:t>z </a:t>
            </a:r>
            <a:r>
              <a:rPr lang="el-GR" sz="2000" dirty="0"/>
              <a:t>από το έδαφος με μήκος ιμάντα </a:t>
            </a:r>
            <a:r>
              <a:rPr lang="en-US" sz="2000" dirty="0" smtClean="0"/>
              <a:t>r</a:t>
            </a:r>
            <a:endParaRPr lang="el-GR" sz="2000" dirty="0" smtClean="0"/>
          </a:p>
          <a:p>
            <a:endParaRPr lang="el-GR" sz="2000" dirty="0"/>
          </a:p>
          <a:p>
            <a:pPr lvl="0"/>
            <a:r>
              <a:rPr lang="el-GR" sz="2000" dirty="0" smtClean="0"/>
              <a:t>Η </a:t>
            </a:r>
            <a:r>
              <a:rPr lang="el-GR" sz="2000" dirty="0"/>
              <a:t>ταχύτητα του πτερυγίου κατά </a:t>
            </a:r>
            <a:r>
              <a:rPr lang="en-US" sz="2000" dirty="0"/>
              <a:t>r</a:t>
            </a:r>
            <a:r>
              <a:rPr lang="el-GR" sz="2000" dirty="0"/>
              <a:t> διατηρείται σταθερή περίπου </a:t>
            </a:r>
            <a:r>
              <a:rPr lang="el-GR" sz="2000" b="1" dirty="0">
                <a:solidFill>
                  <a:schemeClr val="accent1">
                    <a:lumMod val="75000"/>
                  </a:schemeClr>
                </a:solidFill>
              </a:rPr>
              <a:t>1,6</a:t>
            </a:r>
            <a:r>
              <a:rPr lang="en-US" sz="2000" b="1" dirty="0">
                <a:solidFill>
                  <a:schemeClr val="accent1">
                    <a:lumMod val="75000"/>
                  </a:schemeClr>
                </a:solidFill>
              </a:rPr>
              <a:t>m</a:t>
            </a:r>
            <a:r>
              <a:rPr lang="el-GR" sz="2000" b="1" dirty="0">
                <a:solidFill>
                  <a:schemeClr val="accent1">
                    <a:lumMod val="75000"/>
                  </a:schemeClr>
                </a:solidFill>
              </a:rPr>
              <a:t>/</a:t>
            </a:r>
            <a:r>
              <a:rPr lang="en-US" sz="2000" b="1" dirty="0">
                <a:solidFill>
                  <a:schemeClr val="accent1">
                    <a:lumMod val="75000"/>
                  </a:schemeClr>
                </a:solidFill>
              </a:rPr>
              <a:t>s</a:t>
            </a:r>
            <a:r>
              <a:rPr lang="el-GR" sz="2000" b="1" dirty="0">
                <a:solidFill>
                  <a:schemeClr val="accent1">
                    <a:lumMod val="75000"/>
                  </a:schemeClr>
                </a:solidFill>
              </a:rPr>
              <a:t> </a:t>
            </a:r>
            <a:r>
              <a:rPr lang="el-GR" sz="2000" dirty="0"/>
              <a:t>στη φάση της έλξης και </a:t>
            </a:r>
            <a:r>
              <a:rPr lang="el-GR" sz="2000" b="1" dirty="0">
                <a:solidFill>
                  <a:srgbClr val="C00000"/>
                </a:solidFill>
              </a:rPr>
              <a:t>12 </a:t>
            </a:r>
            <a:r>
              <a:rPr lang="en-US" sz="2000" b="1" dirty="0">
                <a:solidFill>
                  <a:srgbClr val="C00000"/>
                </a:solidFill>
              </a:rPr>
              <a:t>m</a:t>
            </a:r>
            <a:r>
              <a:rPr lang="el-GR" sz="2000" b="1" dirty="0">
                <a:solidFill>
                  <a:srgbClr val="C00000"/>
                </a:solidFill>
              </a:rPr>
              <a:t>/</a:t>
            </a:r>
            <a:r>
              <a:rPr lang="en-US" sz="2000" b="1" dirty="0">
                <a:solidFill>
                  <a:srgbClr val="C00000"/>
                </a:solidFill>
              </a:rPr>
              <a:t>s</a:t>
            </a:r>
            <a:r>
              <a:rPr lang="el-GR" sz="2000" dirty="0"/>
              <a:t> κατά τη φάση του τυλίγματος. </a:t>
            </a:r>
            <a:endParaRPr lang="el-GR" sz="2000" dirty="0" smtClean="0"/>
          </a:p>
          <a:p>
            <a:endParaRPr lang="el-GR" sz="2000" dirty="0" smtClean="0"/>
          </a:p>
          <a:p>
            <a:r>
              <a:rPr lang="el-GR" sz="2000" dirty="0" smtClean="0"/>
              <a:t>Ρύθμιση της γωνίας πρόσπτωσης α κατά την άνοδο &amp; κάθοδο</a:t>
            </a:r>
            <a:endParaRPr lang="el-GR" sz="20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77072"/>
            <a:ext cx="403060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Εικόνα 7"/>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51460"/>
            <a:ext cx="4023652" cy="2409587"/>
          </a:xfrm>
          <a:prstGeom prst="rect">
            <a:avLst/>
          </a:prstGeom>
          <a:noFill/>
        </p:spPr>
      </p:pic>
      <p:sp>
        <p:nvSpPr>
          <p:cNvPr id="9" name="TextBox 8"/>
          <p:cNvSpPr txBox="1"/>
          <p:nvPr/>
        </p:nvSpPr>
        <p:spPr>
          <a:xfrm>
            <a:off x="3817317" y="3584906"/>
            <a:ext cx="608821" cy="276999"/>
          </a:xfrm>
          <a:prstGeom prst="rect">
            <a:avLst/>
          </a:prstGeom>
          <a:noFill/>
        </p:spPr>
        <p:txBody>
          <a:bodyPr wrap="none" rtlCol="0">
            <a:spAutoFit/>
          </a:bodyPr>
          <a:lstStyle/>
          <a:p>
            <a:r>
              <a:rPr lang="el-GR" sz="1200" dirty="0" smtClean="0"/>
              <a:t>1</a:t>
            </a:r>
            <a:r>
              <a:rPr lang="en-US" sz="1200" dirty="0" smtClean="0"/>
              <a:t>5 min</a:t>
            </a:r>
            <a:endParaRPr lang="el-GR" sz="1200" dirty="0"/>
          </a:p>
        </p:txBody>
      </p:sp>
      <p:sp>
        <p:nvSpPr>
          <p:cNvPr id="11" name="TextBox 10"/>
          <p:cNvSpPr txBox="1"/>
          <p:nvPr/>
        </p:nvSpPr>
        <p:spPr>
          <a:xfrm>
            <a:off x="3810367" y="6304025"/>
            <a:ext cx="608821" cy="276999"/>
          </a:xfrm>
          <a:prstGeom prst="rect">
            <a:avLst/>
          </a:prstGeom>
          <a:noFill/>
        </p:spPr>
        <p:txBody>
          <a:bodyPr wrap="none" rtlCol="0">
            <a:spAutoFit/>
          </a:bodyPr>
          <a:lstStyle/>
          <a:p>
            <a:r>
              <a:rPr lang="el-GR" sz="1200" dirty="0" smtClean="0"/>
              <a:t>1</a:t>
            </a:r>
            <a:r>
              <a:rPr lang="en-US" sz="1200" dirty="0" smtClean="0"/>
              <a:t>5 min</a:t>
            </a:r>
            <a:endParaRPr lang="el-GR" sz="1200" dirty="0"/>
          </a:p>
        </p:txBody>
      </p:sp>
      <p:sp>
        <p:nvSpPr>
          <p:cNvPr id="4" name="Θέση αριθμού διαφάνειας 3"/>
          <p:cNvSpPr>
            <a:spLocks noGrp="1"/>
          </p:cNvSpPr>
          <p:nvPr>
            <p:ph type="sldNum" sz="quarter" idx="12"/>
          </p:nvPr>
        </p:nvSpPr>
        <p:spPr/>
        <p:txBody>
          <a:bodyPr/>
          <a:lstStyle/>
          <a:p>
            <a:fld id="{3D99FC89-2E86-43BF-BEE9-9E68478D7922}" type="slidenum">
              <a:rPr lang="el-GR" smtClean="0"/>
              <a:t>20</a:t>
            </a:fld>
            <a:endParaRPr lang="el-GR"/>
          </a:p>
        </p:txBody>
      </p:sp>
    </p:spTree>
    <p:extLst>
      <p:ext uri="{BB962C8B-B14F-4D97-AF65-F5344CB8AC3E}">
        <p14:creationId xmlns:p14="http://schemas.microsoft.com/office/powerpoint/2010/main" val="194859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p:cNvSpPr>
                <a:spLocks noGrp="1"/>
              </p:cNvSpPr>
              <p:nvPr>
                <p:ph idx="1"/>
              </p:nvPr>
            </p:nvSpPr>
            <p:spPr>
              <a:xfrm>
                <a:off x="5076056" y="1340768"/>
                <a:ext cx="3816424" cy="5400600"/>
              </a:xfrm>
            </p:spPr>
            <p:txBody>
              <a:bodyPr>
                <a:normAutofit fontScale="92500" lnSpcReduction="20000"/>
              </a:bodyPr>
              <a:lstStyle/>
              <a:p>
                <a:r>
                  <a:rPr lang="el-GR" sz="2000" dirty="0"/>
                  <a:t>Μεγάλη δύναμη έλξης κατά την άνοδο, μικρή κατά την κάθοδο </a:t>
                </a:r>
              </a:p>
              <a:p>
                <a:endParaRPr lang="el-GR" sz="2000" dirty="0" smtClean="0"/>
              </a:p>
              <a:p>
                <a:r>
                  <a:rPr lang="el-GR" sz="2000" dirty="0" smtClean="0"/>
                  <a:t>Η </a:t>
                </a:r>
                <a:r>
                  <a:rPr lang="el-GR" sz="2000" dirty="0"/>
                  <a:t>δύναμη έλξης </a:t>
                </a:r>
                <a:r>
                  <a:rPr lang="en-US" sz="2000" dirty="0" err="1"/>
                  <a:t>F</a:t>
                </a:r>
                <a:r>
                  <a:rPr lang="en-US" sz="2000" baseline="-25000" dirty="0" err="1"/>
                  <a:t>c,trc</a:t>
                </a:r>
                <a:r>
                  <a:rPr lang="el-GR" sz="2000" dirty="0"/>
                  <a:t> είναι πάντοτε ελκτική, δηλαδή τείνει να τυλίξει τον ιμάντα. Επίσης είναι πάντοτε αντίθετη της αεροδυναμικής δύναμης</a:t>
                </a:r>
                <a:r>
                  <a:rPr lang="en-US" sz="2000" dirty="0"/>
                  <a:t> </a:t>
                </a:r>
                <a:r>
                  <a:rPr lang="el-GR" sz="2000" dirty="0"/>
                  <a:t>κατά </a:t>
                </a:r>
                <a:r>
                  <a:rPr lang="en-US" sz="2000" dirty="0"/>
                  <a:t>r</a:t>
                </a:r>
                <a:r>
                  <a:rPr lang="el-GR" sz="2000" dirty="0"/>
                  <a:t>. Αυτό ισχύει και στις δύο φάσεις (ανόδου και τυλίγματος</a:t>
                </a:r>
                <a:r>
                  <a:rPr lang="el-GR" sz="2000" dirty="0" smtClean="0"/>
                  <a:t>).</a:t>
                </a:r>
              </a:p>
              <a:p>
                <a:endParaRPr lang="el-GR" sz="2000" dirty="0"/>
              </a:p>
              <a:p>
                <a:r>
                  <a:rPr lang="el-GR" sz="2000" dirty="0" smtClean="0"/>
                  <a:t>Στη </a:t>
                </a:r>
                <a:r>
                  <a:rPr lang="el-GR" sz="2000" dirty="0"/>
                  <a:t>διακύμανση </a:t>
                </a:r>
                <a:r>
                  <a:rPr lang="el-GR" sz="2000" dirty="0" smtClean="0"/>
                  <a:t>της </a:t>
                </a:r>
                <a:r>
                  <a:rPr lang="en-US" sz="2000" dirty="0" err="1"/>
                  <a:t>F</a:t>
                </a:r>
                <a:r>
                  <a:rPr lang="en-US" sz="2000" baseline="-25000" dirty="0" err="1"/>
                  <a:t>c,trc</a:t>
                </a:r>
                <a:r>
                  <a:rPr lang="el-GR" sz="2000" dirty="0"/>
                  <a:t> </a:t>
                </a:r>
                <a:r>
                  <a:rPr lang="el-GR" sz="2000" dirty="0" smtClean="0"/>
                  <a:t> αποτυπώνεται η </a:t>
                </a:r>
                <a:r>
                  <a:rPr lang="en-US" sz="2000" dirty="0" smtClean="0"/>
                  <a:t>F</a:t>
                </a:r>
                <a:r>
                  <a:rPr lang="en-US" sz="2000" baseline="-25000" dirty="0" smtClean="0"/>
                  <a:t>aerr2</a:t>
                </a:r>
                <a:r>
                  <a:rPr lang="en-US" sz="2000" dirty="0" smtClean="0"/>
                  <a:t> </a:t>
                </a:r>
                <a:r>
                  <a:rPr lang="el-GR" sz="2000" dirty="0" smtClean="0"/>
                  <a:t>και οφείλεται </a:t>
                </a:r>
                <a:r>
                  <a:rPr lang="el-GR" sz="2000" dirty="0"/>
                  <a:t>στα εξής:</a:t>
                </a:r>
              </a:p>
              <a:p>
                <a:pPr lvl="1"/>
                <a:r>
                  <a:rPr lang="el-GR" sz="1800" dirty="0"/>
                  <a:t>Γωνίες πτερυγίου α και ψ</a:t>
                </a:r>
              </a:p>
              <a:p>
                <a:pPr lvl="1"/>
                <a:r>
                  <a:rPr lang="el-GR" sz="1800" dirty="0" smtClean="0"/>
                  <a:t>Σχετικές </a:t>
                </a:r>
                <a:r>
                  <a:rPr lang="el-GR" sz="1800" dirty="0"/>
                  <a:t>ταχύτητες </a:t>
                </a:r>
                <a:r>
                  <a:rPr lang="el-GR" sz="1800" dirty="0" smtClean="0"/>
                  <a:t>ανέμου-πτερυγίου</a:t>
                </a:r>
              </a:p>
              <a:p>
                <a:endParaRPr lang="el-GR" sz="2000" dirty="0"/>
              </a:p>
              <a:p>
                <a:r>
                  <a:rPr lang="el-GR" sz="2000" dirty="0">
                    <a:solidFill>
                      <a:srgbClr val="C00000"/>
                    </a:solidFill>
                  </a:rPr>
                  <a:t>Ρύθμιση </a:t>
                </a:r>
                <a:r>
                  <a:rPr lang="en-US" sz="2000" dirty="0">
                    <a:solidFill>
                      <a:srgbClr val="C00000"/>
                    </a:solidFill>
                  </a:rPr>
                  <a:t>F</a:t>
                </a:r>
                <a:r>
                  <a:rPr lang="en-US" sz="2000" baseline="-25000" dirty="0">
                    <a:solidFill>
                      <a:srgbClr val="C00000"/>
                    </a:solidFill>
                  </a:rPr>
                  <a:t>c</a:t>
                </a:r>
                <a:r>
                  <a:rPr lang="el-GR" sz="2000" baseline="-25000" dirty="0">
                    <a:solidFill>
                      <a:srgbClr val="C00000"/>
                    </a:solidFill>
                  </a:rPr>
                  <a:t>,</a:t>
                </a:r>
                <a:r>
                  <a:rPr lang="en-US" sz="2000" baseline="-25000" dirty="0" err="1">
                    <a:solidFill>
                      <a:srgbClr val="C00000"/>
                    </a:solidFill>
                  </a:rPr>
                  <a:t>trc</a:t>
                </a:r>
                <a:r>
                  <a:rPr lang="el-GR" sz="2000" dirty="0">
                    <a:solidFill>
                      <a:srgbClr val="C00000"/>
                    </a:solidFill>
                  </a:rPr>
                  <a:t>, ώστε</a:t>
                </a:r>
                <a:r>
                  <a:rPr lang="el-GR" sz="2000" baseline="-25000" dirty="0">
                    <a:solidFill>
                      <a:srgbClr val="C00000"/>
                    </a:solidFill>
                  </a:rPr>
                  <a:t> </a:t>
                </a:r>
                <a14:m>
                  <m:oMath xmlns:m="http://schemas.openxmlformats.org/officeDocument/2006/math">
                    <m:r>
                      <a:rPr lang="en-US" sz="2000">
                        <a:solidFill>
                          <a:srgbClr val="C00000"/>
                        </a:solidFill>
                        <a:latin typeface="Cambria Math"/>
                      </a:rPr>
                      <m:t> </m:t>
                    </m:r>
                    <m:nary>
                      <m:naryPr>
                        <m:chr m:val="∑"/>
                        <m:subHide m:val="on"/>
                        <m:supHide m:val="on"/>
                        <m:ctrlPr>
                          <a:rPr lang="en-US" sz="2000" i="1">
                            <a:solidFill>
                              <a:srgbClr val="C00000"/>
                            </a:solidFill>
                            <a:latin typeface="Cambria Math"/>
                          </a:rPr>
                        </m:ctrlPr>
                      </m:naryPr>
                      <m:sub/>
                      <m:sup/>
                      <m:e>
                        <m:r>
                          <a:rPr lang="en-US" sz="2000" i="1">
                            <a:solidFill>
                              <a:srgbClr val="C00000"/>
                            </a:solidFill>
                            <a:latin typeface="Cambria Math"/>
                          </a:rPr>
                          <m:t>𝐹</m:t>
                        </m:r>
                        <m:r>
                          <a:rPr lang="en-US" sz="2000" i="1">
                            <a:solidFill>
                              <a:srgbClr val="C00000"/>
                            </a:solidFill>
                            <a:latin typeface="Cambria Math"/>
                          </a:rPr>
                          <m:t>=0</m:t>
                        </m:r>
                      </m:e>
                    </m:nary>
                  </m:oMath>
                </a14:m>
                <a:endParaRPr lang="en-US" sz="2000" dirty="0"/>
              </a:p>
              <a:p>
                <a:pPr lvl="0"/>
                <a:endParaRPr lang="el-GR" sz="2000" dirty="0" smtClean="0"/>
              </a:p>
              <a:p>
                <a:pPr marL="0" indent="0">
                  <a:buNone/>
                </a:pPr>
                <a:endParaRPr lang="el-GR" sz="2000" dirty="0"/>
              </a:p>
            </p:txBody>
          </p:sp>
        </mc:Choice>
        <mc:Fallback xmlns="">
          <p:sp>
            <p:nvSpPr>
              <p:cNvPr id="3" name="Θέση περιεχομένου 2"/>
              <p:cNvSpPr>
                <a:spLocks noGrp="1" noRot="1" noChangeAspect="1" noMove="1" noResize="1" noEditPoints="1" noAdjustHandles="1" noChangeArrowheads="1" noChangeShapeType="1" noTextEdit="1"/>
              </p:cNvSpPr>
              <p:nvPr>
                <p:ph idx="1"/>
              </p:nvPr>
            </p:nvSpPr>
            <p:spPr>
              <a:xfrm>
                <a:off x="5076056" y="1340768"/>
                <a:ext cx="3816424" cy="5400600"/>
              </a:xfrm>
              <a:blipFill rotWithShape="1">
                <a:blip r:embed="rId3"/>
                <a:stretch>
                  <a:fillRect l="-958" t="-1467" b="-3386"/>
                </a:stretch>
              </a:blipFill>
            </p:spPr>
            <p:txBody>
              <a:bodyPr/>
              <a:lstStyle/>
              <a:p>
                <a:r>
                  <a:rPr lang="el-GR">
                    <a:noFill/>
                  </a:rPr>
                  <a:t> </a:t>
                </a:r>
              </a:p>
            </p:txBody>
          </p:sp>
        </mc:Fallback>
      </mc:AlternateContent>
      <p:sp>
        <p:nvSpPr>
          <p:cNvPr id="5" name="Θέση αριθμού διαφάνειας 4"/>
          <p:cNvSpPr>
            <a:spLocks noGrp="1"/>
          </p:cNvSpPr>
          <p:nvPr>
            <p:ph type="sldNum" sz="quarter" idx="12"/>
          </p:nvPr>
        </p:nvSpPr>
        <p:spPr/>
        <p:txBody>
          <a:bodyPr/>
          <a:lstStyle/>
          <a:p>
            <a:fld id="{3D99FC89-2E86-43BF-BEE9-9E68478D7922}" type="slidenum">
              <a:rPr lang="el-GR" smtClean="0"/>
              <a:t>21</a:t>
            </a:fld>
            <a:endParaRPr lang="el-GR"/>
          </a:p>
        </p:txBody>
      </p:sp>
      <p:sp>
        <p:nvSpPr>
          <p:cNvPr id="6" name="Τίτλος 1"/>
          <p:cNvSpPr>
            <a:spLocks noGrp="1"/>
          </p:cNvSpPr>
          <p:nvPr>
            <p:ph type="title"/>
          </p:nvPr>
        </p:nvSpPr>
        <p:spPr>
          <a:xfrm>
            <a:off x="457200" y="476672"/>
            <a:ext cx="8229600" cy="566936"/>
          </a:xfrm>
        </p:spPr>
        <p:txBody>
          <a:bodyPr>
            <a:normAutofit/>
          </a:bodyPr>
          <a:lstStyle/>
          <a:p>
            <a:pPr algn="ctr"/>
            <a:r>
              <a:rPr lang="el-GR" sz="2900" b="1" dirty="0" smtClean="0"/>
              <a:t>Πλήρης Κύκλος Λειτουργίας</a:t>
            </a:r>
            <a:endParaRPr lang="el-GR" sz="2900" b="1"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15" y="4149080"/>
            <a:ext cx="451974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Ομάδα 7"/>
          <p:cNvGrpSpPr/>
          <p:nvPr/>
        </p:nvGrpSpPr>
        <p:grpSpPr>
          <a:xfrm>
            <a:off x="324263" y="1196752"/>
            <a:ext cx="4464496" cy="2592288"/>
            <a:chOff x="4644007" y="1451461"/>
            <a:chExt cx="4117255" cy="2477258"/>
          </a:xfrm>
        </p:grpSpPr>
        <p:pic>
          <p:nvPicPr>
            <p:cNvPr id="9" name="Εικόνα 8"/>
            <p:cNvPicPr/>
            <p:nvPr/>
          </p:nvPicPr>
          <p:blipFill>
            <a:blip r:embed="rId5">
              <a:extLst>
                <a:ext uri="{28A0092B-C50C-407E-A947-70E740481C1C}">
                  <a14:useLocalDpi xmlns:a14="http://schemas.microsoft.com/office/drawing/2010/main" val="0"/>
                </a:ext>
              </a:extLst>
            </a:blip>
            <a:srcRect/>
            <a:stretch>
              <a:fillRect/>
            </a:stretch>
          </p:blipFill>
          <p:spPr bwMode="auto">
            <a:xfrm>
              <a:off x="4644007" y="1451461"/>
              <a:ext cx="4117255" cy="2409587"/>
            </a:xfrm>
            <a:prstGeom prst="rect">
              <a:avLst/>
            </a:prstGeom>
            <a:noFill/>
          </p:spPr>
        </p:pic>
        <p:sp>
          <p:nvSpPr>
            <p:cNvPr id="10" name="TextBox 9"/>
            <p:cNvSpPr txBox="1"/>
            <p:nvPr/>
          </p:nvSpPr>
          <p:spPr>
            <a:xfrm>
              <a:off x="8152441" y="3651720"/>
              <a:ext cx="608821" cy="276999"/>
            </a:xfrm>
            <a:prstGeom prst="rect">
              <a:avLst/>
            </a:prstGeom>
            <a:noFill/>
          </p:spPr>
          <p:txBody>
            <a:bodyPr wrap="none" rtlCol="0">
              <a:spAutoFit/>
            </a:bodyPr>
            <a:lstStyle/>
            <a:p>
              <a:r>
                <a:rPr lang="el-GR" sz="1200" dirty="0" smtClean="0"/>
                <a:t>1</a:t>
              </a:r>
              <a:r>
                <a:rPr lang="en-US" sz="1200" dirty="0" smtClean="0"/>
                <a:t>5 min</a:t>
              </a:r>
              <a:endParaRPr lang="el-GR" sz="1200" dirty="0"/>
            </a:p>
          </p:txBody>
        </p:sp>
      </p:grpSp>
    </p:spTree>
    <p:extLst>
      <p:ext uri="{BB962C8B-B14F-4D97-AF65-F5344CB8AC3E}">
        <p14:creationId xmlns:p14="http://schemas.microsoft.com/office/powerpoint/2010/main" val="2237268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476672"/>
            <a:ext cx="8229600" cy="566936"/>
          </a:xfrm>
        </p:spPr>
        <p:txBody>
          <a:bodyPr>
            <a:normAutofit/>
          </a:bodyPr>
          <a:lstStyle/>
          <a:p>
            <a:pPr algn="ctr"/>
            <a:r>
              <a:rPr lang="el-GR" sz="2900" b="1" dirty="0" smtClean="0"/>
              <a:t>Παραγόμενη ισχύς</a:t>
            </a:r>
            <a:endParaRPr lang="el-GR" sz="2900" b="1" dirty="0"/>
          </a:p>
        </p:txBody>
      </p:sp>
      <p:sp>
        <p:nvSpPr>
          <p:cNvPr id="18" name="Θέση περιεχομένου 17"/>
          <p:cNvSpPr>
            <a:spLocks noGrp="1"/>
          </p:cNvSpPr>
          <p:nvPr>
            <p:ph sz="half" idx="2"/>
          </p:nvPr>
        </p:nvSpPr>
        <p:spPr>
          <a:xfrm>
            <a:off x="4860032" y="1340767"/>
            <a:ext cx="4176464" cy="5256585"/>
          </a:xfrm>
        </p:spPr>
        <p:txBody>
          <a:bodyPr>
            <a:noAutofit/>
          </a:bodyPr>
          <a:lstStyle/>
          <a:p>
            <a:pPr marL="0" lvl="1" indent="0">
              <a:buClr>
                <a:schemeClr val="accent3"/>
              </a:buClr>
              <a:buSzPct val="95000"/>
              <a:buNone/>
            </a:pPr>
            <a:endParaRPr lang="en-US" sz="1800" dirty="0" smtClean="0">
              <a:solidFill>
                <a:srgbClr val="C00000"/>
              </a:solidFill>
            </a:endParaRPr>
          </a:p>
          <a:p>
            <a:pPr marL="285750" lvl="1" indent="-285750">
              <a:buClr>
                <a:schemeClr val="accent3"/>
              </a:buClr>
              <a:buSzPct val="95000"/>
            </a:pPr>
            <a:r>
              <a:rPr lang="el-GR" sz="1800" dirty="0" smtClean="0">
                <a:solidFill>
                  <a:srgbClr val="C00000"/>
                </a:solidFill>
              </a:rPr>
              <a:t>Ισχύς</a:t>
            </a:r>
            <a:r>
              <a:rPr lang="el-GR" sz="1800" dirty="0">
                <a:solidFill>
                  <a:srgbClr val="C00000"/>
                </a:solidFill>
              </a:rPr>
              <a:t>: </a:t>
            </a:r>
            <a:r>
              <a:rPr lang="en-US" sz="1800" dirty="0">
                <a:solidFill>
                  <a:srgbClr val="C00000"/>
                </a:solidFill>
              </a:rPr>
              <a:t>P</a:t>
            </a:r>
            <a:r>
              <a:rPr lang="el-GR" sz="1800" dirty="0">
                <a:solidFill>
                  <a:srgbClr val="C00000"/>
                </a:solidFill>
              </a:rPr>
              <a:t>= </a:t>
            </a:r>
            <a:r>
              <a:rPr lang="el-GR" sz="1800" dirty="0" smtClean="0">
                <a:solidFill>
                  <a:srgbClr val="C00000"/>
                </a:solidFill>
              </a:rPr>
              <a:t>|</a:t>
            </a:r>
            <a:r>
              <a:rPr lang="en-US" sz="1800" dirty="0" smtClean="0">
                <a:solidFill>
                  <a:srgbClr val="C00000"/>
                </a:solidFill>
              </a:rPr>
              <a:t>F</a:t>
            </a:r>
            <a:r>
              <a:rPr lang="en-US" sz="1800" baseline="-25000" dirty="0" smtClean="0">
                <a:solidFill>
                  <a:srgbClr val="C00000"/>
                </a:solidFill>
              </a:rPr>
              <a:t>c</a:t>
            </a:r>
            <a:r>
              <a:rPr lang="el-GR" sz="1800" baseline="-25000" dirty="0">
                <a:solidFill>
                  <a:srgbClr val="C00000"/>
                </a:solidFill>
              </a:rPr>
              <a:t>,</a:t>
            </a:r>
            <a:r>
              <a:rPr lang="en-US" sz="1800" baseline="-25000" dirty="0" err="1">
                <a:solidFill>
                  <a:srgbClr val="C00000"/>
                </a:solidFill>
              </a:rPr>
              <a:t>trc</a:t>
            </a:r>
            <a:r>
              <a:rPr lang="el-GR" sz="1800" dirty="0">
                <a:solidFill>
                  <a:srgbClr val="C00000"/>
                </a:solidFill>
              </a:rPr>
              <a:t>|.υ</a:t>
            </a:r>
            <a:r>
              <a:rPr lang="en-US" sz="1800" baseline="-25000" dirty="0" err="1" smtClean="0">
                <a:solidFill>
                  <a:srgbClr val="C00000"/>
                </a:solidFill>
              </a:rPr>
              <a:t>kite,r</a:t>
            </a:r>
            <a:endParaRPr lang="el-GR" sz="1800" baseline="-25000" dirty="0" smtClean="0">
              <a:solidFill>
                <a:srgbClr val="C00000"/>
              </a:solidFill>
            </a:endParaRPr>
          </a:p>
          <a:p>
            <a:endParaRPr lang="el-GR" sz="1800" dirty="0" smtClean="0"/>
          </a:p>
          <a:p>
            <a:r>
              <a:rPr lang="el-GR" sz="1800" dirty="0" smtClean="0"/>
              <a:t>Οι </a:t>
            </a:r>
            <a:r>
              <a:rPr lang="el-GR" sz="1800" dirty="0"/>
              <a:t>τιμές </a:t>
            </a:r>
            <a:r>
              <a:rPr lang="el-GR" sz="1800" dirty="0" smtClean="0"/>
              <a:t>της </a:t>
            </a:r>
            <a:r>
              <a:rPr lang="el-GR" sz="1800" dirty="0"/>
              <a:t>υ</a:t>
            </a:r>
            <a:r>
              <a:rPr lang="en-US" sz="1800" baseline="-25000" dirty="0" err="1" smtClean="0"/>
              <a:t>kite,r</a:t>
            </a:r>
            <a:r>
              <a:rPr lang="el-GR" sz="1800" baseline="-25000" dirty="0" smtClean="0"/>
              <a:t> </a:t>
            </a:r>
            <a:r>
              <a:rPr lang="el-GR" sz="1800" dirty="0" smtClean="0"/>
              <a:t> </a:t>
            </a:r>
            <a:r>
              <a:rPr lang="el-GR" sz="1800" dirty="0"/>
              <a:t>στοχεύουν στην βελτιστοποίηση της </a:t>
            </a:r>
            <a:r>
              <a:rPr lang="el-GR" sz="1800" dirty="0" smtClean="0"/>
              <a:t>παραγόμενης/καταναλισκόμενης ισχύος και φροντίζουμε, ακόμη, </a:t>
            </a:r>
            <a:r>
              <a:rPr lang="el-GR" sz="1800" dirty="0"/>
              <a:t>η φάση της έλξης να είναι παρατεταμένη και η φάση του τυλίγματος σύντομη. Στοχεύουμε έτσι στη μεγιστοποίηση της παραγόμενης ενέργειας στη διάρκειας ενός κύκλου λειτουργίας</a:t>
            </a:r>
            <a:r>
              <a:rPr lang="el-GR" sz="1800" dirty="0" smtClean="0"/>
              <a:t>.</a:t>
            </a:r>
            <a:endParaRPr lang="el-GR" sz="1800" dirty="0">
              <a:solidFill>
                <a:srgbClr val="FF0000"/>
              </a:solidFill>
            </a:endParaRPr>
          </a:p>
          <a:p>
            <a:pPr marL="0" indent="0">
              <a:buNone/>
            </a:pPr>
            <a:endParaRPr lang="el-GR" sz="1800" dirty="0" smtClean="0"/>
          </a:p>
        </p:txBody>
      </p:sp>
      <p:pic>
        <p:nvPicPr>
          <p:cNvPr id="7" name="Εικόνα 6"/>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05064"/>
            <a:ext cx="4176464" cy="2483237"/>
          </a:xfrm>
          <a:prstGeom prst="rect">
            <a:avLst/>
          </a:prstGeom>
          <a:noFill/>
        </p:spPr>
      </p:pic>
      <p:pic>
        <p:nvPicPr>
          <p:cNvPr id="8" name="Εικόνα 7"/>
          <p:cNvPicPr/>
          <p:nvPr/>
        </p:nvPicPr>
        <p:blipFill>
          <a:blip r:embed="rId4">
            <a:extLst>
              <a:ext uri="{28A0092B-C50C-407E-A947-70E740481C1C}">
                <a14:useLocalDpi xmlns:a14="http://schemas.microsoft.com/office/drawing/2010/main" val="0"/>
              </a:ext>
            </a:extLst>
          </a:blip>
          <a:srcRect/>
          <a:stretch>
            <a:fillRect/>
          </a:stretch>
        </p:blipFill>
        <p:spPr bwMode="auto">
          <a:xfrm>
            <a:off x="395536" y="1340768"/>
            <a:ext cx="4176464" cy="2389510"/>
          </a:xfrm>
          <a:prstGeom prst="rect">
            <a:avLst/>
          </a:prstGeom>
          <a:noFill/>
        </p:spPr>
      </p:pic>
      <p:sp>
        <p:nvSpPr>
          <p:cNvPr id="6" name="TextBox 5"/>
          <p:cNvSpPr txBox="1"/>
          <p:nvPr/>
        </p:nvSpPr>
        <p:spPr>
          <a:xfrm>
            <a:off x="3970532" y="6211302"/>
            <a:ext cx="608821" cy="276999"/>
          </a:xfrm>
          <a:prstGeom prst="rect">
            <a:avLst/>
          </a:prstGeom>
          <a:noFill/>
        </p:spPr>
        <p:txBody>
          <a:bodyPr wrap="none" rtlCol="0">
            <a:spAutoFit/>
          </a:bodyPr>
          <a:lstStyle/>
          <a:p>
            <a:r>
              <a:rPr lang="el-GR" sz="1200" dirty="0" smtClean="0"/>
              <a:t>1</a:t>
            </a:r>
            <a:r>
              <a:rPr lang="en-US" sz="1200" dirty="0" smtClean="0"/>
              <a:t>5 min</a:t>
            </a:r>
            <a:endParaRPr lang="el-GR" sz="1200" dirty="0"/>
          </a:p>
        </p:txBody>
      </p:sp>
      <p:sp>
        <p:nvSpPr>
          <p:cNvPr id="9" name="TextBox 8"/>
          <p:cNvSpPr txBox="1"/>
          <p:nvPr/>
        </p:nvSpPr>
        <p:spPr>
          <a:xfrm>
            <a:off x="4013642" y="3356992"/>
            <a:ext cx="558358" cy="276999"/>
          </a:xfrm>
          <a:prstGeom prst="rect">
            <a:avLst/>
          </a:prstGeom>
          <a:noFill/>
        </p:spPr>
        <p:txBody>
          <a:bodyPr wrap="none" rtlCol="0">
            <a:spAutoFit/>
          </a:bodyPr>
          <a:lstStyle/>
          <a:p>
            <a:r>
              <a:rPr lang="el-GR" sz="1200" dirty="0" smtClean="0"/>
              <a:t>10</a:t>
            </a:r>
            <a:r>
              <a:rPr lang="en-US" sz="1200" dirty="0" smtClean="0"/>
              <a:t> sec</a:t>
            </a:r>
            <a:endParaRPr lang="el-GR" sz="1200" dirty="0"/>
          </a:p>
        </p:txBody>
      </p:sp>
      <p:cxnSp>
        <p:nvCxnSpPr>
          <p:cNvPr id="11" name="Ευθεία γραμμή σύνδεσης 10"/>
          <p:cNvCxnSpPr/>
          <p:nvPr/>
        </p:nvCxnSpPr>
        <p:spPr>
          <a:xfrm>
            <a:off x="1115616" y="5662716"/>
            <a:ext cx="346373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p:cNvCxnSpPr/>
          <p:nvPr/>
        </p:nvCxnSpPr>
        <p:spPr>
          <a:xfrm>
            <a:off x="1116440" y="5957444"/>
            <a:ext cx="34629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Θέση αριθμού διαφάνειας 3"/>
          <p:cNvSpPr>
            <a:spLocks noGrp="1"/>
          </p:cNvSpPr>
          <p:nvPr>
            <p:ph type="sldNum" sz="quarter" idx="12"/>
          </p:nvPr>
        </p:nvSpPr>
        <p:spPr/>
        <p:txBody>
          <a:bodyPr/>
          <a:lstStyle/>
          <a:p>
            <a:fld id="{3D99FC89-2E86-43BF-BEE9-9E68478D7922}" type="slidenum">
              <a:rPr lang="el-GR" smtClean="0"/>
              <a:t>22</a:t>
            </a:fld>
            <a:endParaRPr lang="el-GR"/>
          </a:p>
        </p:txBody>
      </p:sp>
    </p:spTree>
    <p:extLst>
      <p:ext uri="{BB962C8B-B14F-4D97-AF65-F5344CB8AC3E}">
        <p14:creationId xmlns:p14="http://schemas.microsoft.com/office/powerpoint/2010/main" val="2250830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548680"/>
            <a:ext cx="8229600" cy="566936"/>
          </a:xfrm>
        </p:spPr>
        <p:txBody>
          <a:bodyPr>
            <a:normAutofit/>
          </a:bodyPr>
          <a:lstStyle/>
          <a:p>
            <a:pPr algn="ctr"/>
            <a:r>
              <a:rPr lang="el-GR" sz="2900" b="1" dirty="0" smtClean="0"/>
              <a:t>Συμπεράσματα</a:t>
            </a:r>
            <a:endParaRPr lang="el-GR" sz="2900" b="1" dirty="0"/>
          </a:p>
        </p:txBody>
      </p:sp>
      <p:sp>
        <p:nvSpPr>
          <p:cNvPr id="5" name="Θέση περιεχομένου 17"/>
          <p:cNvSpPr>
            <a:spLocks noGrp="1"/>
          </p:cNvSpPr>
          <p:nvPr>
            <p:ph sz="half" idx="2"/>
          </p:nvPr>
        </p:nvSpPr>
        <p:spPr>
          <a:xfrm>
            <a:off x="251520" y="1340768"/>
            <a:ext cx="8435280" cy="4824536"/>
          </a:xfrm>
        </p:spPr>
        <p:txBody>
          <a:bodyPr>
            <a:normAutofit/>
          </a:bodyPr>
          <a:lstStyle/>
          <a:p>
            <a:r>
              <a:rPr lang="el-GR" sz="2000" dirty="0" smtClean="0"/>
              <a:t>Η </a:t>
            </a:r>
            <a:r>
              <a:rPr lang="el-GR" sz="2000" dirty="0"/>
              <a:t>μέση παραγόμενη ισχύς στη διάρκεια όλων των φάσεων (έλξης, τυλίγματος και μεταβάσεων) υπολογίστηκε περί τα 830</a:t>
            </a:r>
            <a:r>
              <a:rPr lang="en-US" sz="2000" dirty="0"/>
              <a:t>kW</a:t>
            </a:r>
            <a:r>
              <a:rPr lang="el-GR" sz="2000" dirty="0"/>
              <a:t>. </a:t>
            </a:r>
          </a:p>
          <a:p>
            <a:endParaRPr lang="el-GR" sz="2000" dirty="0"/>
          </a:p>
          <a:p>
            <a:pPr lvl="0"/>
            <a:r>
              <a:rPr lang="el-GR" sz="2000" dirty="0"/>
              <a:t>Καθώς το σύστημα στιγμιαία θα εμφανίζει παραγόμενες ισχείς έως και 3,5Μ</a:t>
            </a:r>
            <a:r>
              <a:rPr lang="en-US" sz="2000" dirty="0"/>
              <a:t>W</a:t>
            </a:r>
            <a:r>
              <a:rPr lang="el-GR" sz="2000" dirty="0"/>
              <a:t> αλλά και κατανάλωση έως και 500</a:t>
            </a:r>
            <a:r>
              <a:rPr lang="en-US" sz="2000" dirty="0"/>
              <a:t>kW</a:t>
            </a:r>
            <a:r>
              <a:rPr lang="el-GR" sz="2000" dirty="0"/>
              <a:t> κάθε </a:t>
            </a:r>
            <a:r>
              <a:rPr lang="en-US" sz="2000" dirty="0" smtClean="0"/>
              <a:t>7,5 min</a:t>
            </a:r>
            <a:r>
              <a:rPr lang="el-GR" sz="2000" dirty="0" smtClean="0"/>
              <a:t> </a:t>
            </a:r>
            <a:r>
              <a:rPr lang="el-GR" sz="2000" dirty="0"/>
              <a:t>είναι απαραίτητο να συνοδεύεται από ένα σύστημα αποθήκευσης ενέργειας ώστε η ισχύς που διοχετεύεται στο δίκτυο να είναι πιο ομαλή</a:t>
            </a:r>
            <a:r>
              <a:rPr lang="el-GR" sz="2000" dirty="0" smtClean="0"/>
              <a:t>.</a:t>
            </a:r>
          </a:p>
          <a:p>
            <a:pPr lvl="0"/>
            <a:endParaRPr lang="el-GR" sz="2000" dirty="0"/>
          </a:p>
          <a:p>
            <a:pPr lvl="0"/>
            <a:r>
              <a:rPr lang="el-GR" sz="2000" dirty="0" smtClean="0"/>
              <a:t>Εναλλακτικά σε ένα Α/Π με πολλά τέτοια συστήματα θα εξομαλύνεται η συνολική καμπύλη ισχύος </a:t>
            </a:r>
          </a:p>
          <a:p>
            <a:pPr lvl="0"/>
            <a:endParaRPr lang="el-GR" sz="2000" dirty="0"/>
          </a:p>
          <a:p>
            <a:r>
              <a:rPr lang="el-GR" sz="2000" dirty="0"/>
              <a:t> Συνοπτικά, τα παραπάνω αποτελέσματα αφορούν μια σύντομη (</a:t>
            </a:r>
            <a:r>
              <a:rPr lang="el-GR" sz="2000" dirty="0" smtClean="0"/>
              <a:t>1</a:t>
            </a:r>
            <a:r>
              <a:rPr lang="en-US" sz="2000" dirty="0" smtClean="0"/>
              <a:t>5</a:t>
            </a:r>
            <a:r>
              <a:rPr lang="el-GR" sz="2000" dirty="0" err="1" smtClean="0"/>
              <a:t>λεπτη</a:t>
            </a:r>
            <a:r>
              <a:rPr lang="el-GR" sz="2000" dirty="0"/>
              <a:t>) λειτουργία του συστήματος της εναέριας Α/Γ </a:t>
            </a:r>
            <a:r>
              <a:rPr lang="el-GR" sz="2000" dirty="0" smtClean="0"/>
              <a:t>τύπου «Αετός» για </a:t>
            </a:r>
            <a:r>
              <a:rPr lang="el-GR" sz="2000" dirty="0"/>
              <a:t>ταχύτητα ανέμου 21,6</a:t>
            </a:r>
            <a:r>
              <a:rPr lang="en-US" sz="2000" dirty="0"/>
              <a:t>m</a:t>
            </a:r>
            <a:r>
              <a:rPr lang="el-GR" sz="2000" dirty="0"/>
              <a:t>/</a:t>
            </a:r>
            <a:r>
              <a:rPr lang="en-US" sz="2000" dirty="0"/>
              <a:t>sec</a:t>
            </a:r>
            <a:r>
              <a:rPr lang="el-GR" sz="2000" dirty="0"/>
              <a:t> στο ύψος αναφοράς (100</a:t>
            </a:r>
            <a:r>
              <a:rPr lang="en-US" sz="2000" dirty="0"/>
              <a:t>m</a:t>
            </a:r>
            <a:r>
              <a:rPr lang="el-GR" sz="2000" dirty="0"/>
              <a:t>). </a:t>
            </a:r>
          </a:p>
        </p:txBody>
      </p:sp>
      <p:sp>
        <p:nvSpPr>
          <p:cNvPr id="4" name="Θέση αριθμού διαφάνειας 3"/>
          <p:cNvSpPr>
            <a:spLocks noGrp="1"/>
          </p:cNvSpPr>
          <p:nvPr>
            <p:ph type="sldNum" sz="quarter" idx="12"/>
          </p:nvPr>
        </p:nvSpPr>
        <p:spPr/>
        <p:txBody>
          <a:bodyPr/>
          <a:lstStyle/>
          <a:p>
            <a:fld id="{3D99FC89-2E86-43BF-BEE9-9E68478D7922}" type="slidenum">
              <a:rPr lang="el-GR" smtClean="0"/>
              <a:t>23</a:t>
            </a:fld>
            <a:endParaRPr lang="el-GR"/>
          </a:p>
        </p:txBody>
      </p:sp>
    </p:spTree>
    <p:extLst>
      <p:ext uri="{BB962C8B-B14F-4D97-AF65-F5344CB8AC3E}">
        <p14:creationId xmlns:p14="http://schemas.microsoft.com/office/powerpoint/2010/main" val="2250830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620688"/>
            <a:ext cx="8229600" cy="566936"/>
          </a:xfrm>
        </p:spPr>
        <p:txBody>
          <a:bodyPr>
            <a:normAutofit/>
          </a:bodyPr>
          <a:lstStyle/>
          <a:p>
            <a:pPr algn="ctr"/>
            <a:r>
              <a:rPr lang="el-GR" sz="2900" b="1" dirty="0" smtClean="0"/>
              <a:t>Καμπύλη ισχύος </a:t>
            </a:r>
            <a:r>
              <a:rPr lang="en-US" sz="2900" b="1" dirty="0" smtClean="0"/>
              <a:t>P-</a:t>
            </a:r>
            <a:r>
              <a:rPr lang="el-GR" sz="2900" b="1" dirty="0"/>
              <a:t>υ</a:t>
            </a:r>
          </a:p>
        </p:txBody>
      </p:sp>
      <p:sp>
        <p:nvSpPr>
          <p:cNvPr id="18" name="Θέση περιεχομένου 17"/>
          <p:cNvSpPr>
            <a:spLocks noGrp="1"/>
          </p:cNvSpPr>
          <p:nvPr>
            <p:ph sz="half" idx="2"/>
          </p:nvPr>
        </p:nvSpPr>
        <p:spPr>
          <a:xfrm>
            <a:off x="5940152" y="1772816"/>
            <a:ext cx="2746648" cy="3168352"/>
          </a:xfrm>
        </p:spPr>
        <p:txBody>
          <a:bodyPr>
            <a:normAutofit/>
          </a:bodyPr>
          <a:lstStyle/>
          <a:p>
            <a:r>
              <a:rPr lang="el-GR" sz="2000" dirty="0" smtClean="0"/>
              <a:t>Ταχύτητα Ανέμου σε Ύψος Αναφοράς</a:t>
            </a:r>
          </a:p>
          <a:p>
            <a:endParaRPr lang="el-GR" sz="2000" dirty="0"/>
          </a:p>
          <a:p>
            <a:r>
              <a:rPr lang="el-GR" sz="2000" dirty="0" smtClean="0"/>
              <a:t>Μέση ισχύς σε ένα κύκλο λειτουργίας</a:t>
            </a:r>
          </a:p>
          <a:p>
            <a:endParaRPr lang="el-GR" sz="2000" dirty="0" smtClean="0"/>
          </a:p>
          <a:p>
            <a:r>
              <a:rPr lang="el-GR" sz="2000" dirty="0" smtClean="0"/>
              <a:t>Εκκίνηση?</a:t>
            </a:r>
          </a:p>
          <a:p>
            <a:r>
              <a:rPr lang="el-GR" sz="2000" dirty="0" smtClean="0"/>
              <a:t>Αποκοπή?</a:t>
            </a:r>
            <a:endParaRPr lang="el-GR" sz="2000" dirty="0"/>
          </a:p>
        </p:txBody>
      </p:sp>
      <p:pic>
        <p:nvPicPr>
          <p:cNvPr id="7" name="Εικόνα 6"/>
          <p:cNvPicPr/>
          <p:nvPr/>
        </p:nvPicPr>
        <p:blipFill>
          <a:blip r:embed="rId3">
            <a:extLst>
              <a:ext uri="{28A0092B-C50C-407E-A947-70E740481C1C}">
                <a14:useLocalDpi xmlns:a14="http://schemas.microsoft.com/office/drawing/2010/main" val="0"/>
              </a:ext>
            </a:extLst>
          </a:blip>
          <a:srcRect/>
          <a:stretch>
            <a:fillRect/>
          </a:stretch>
        </p:blipFill>
        <p:spPr bwMode="auto">
          <a:xfrm>
            <a:off x="305802" y="1628800"/>
            <a:ext cx="5418326" cy="3816424"/>
          </a:xfrm>
          <a:prstGeom prst="rect">
            <a:avLst/>
          </a:prstGeom>
          <a:noFill/>
        </p:spPr>
      </p:pic>
      <p:sp>
        <p:nvSpPr>
          <p:cNvPr id="4" name="Θέση αριθμού διαφάνειας 3"/>
          <p:cNvSpPr>
            <a:spLocks noGrp="1"/>
          </p:cNvSpPr>
          <p:nvPr>
            <p:ph type="sldNum" sz="quarter" idx="12"/>
          </p:nvPr>
        </p:nvSpPr>
        <p:spPr/>
        <p:txBody>
          <a:bodyPr/>
          <a:lstStyle/>
          <a:p>
            <a:fld id="{3D99FC89-2E86-43BF-BEE9-9E68478D7922}" type="slidenum">
              <a:rPr lang="el-GR" smtClean="0"/>
              <a:t>24</a:t>
            </a:fld>
            <a:endParaRPr lang="el-GR"/>
          </a:p>
        </p:txBody>
      </p:sp>
      <p:sp>
        <p:nvSpPr>
          <p:cNvPr id="6" name="Έλλειψη 5"/>
          <p:cNvSpPr/>
          <p:nvPr/>
        </p:nvSpPr>
        <p:spPr>
          <a:xfrm>
            <a:off x="4911788" y="291931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ρθογώνιο 2"/>
          <p:cNvSpPr/>
          <p:nvPr/>
        </p:nvSpPr>
        <p:spPr>
          <a:xfrm>
            <a:off x="467544" y="3717032"/>
            <a:ext cx="14401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50830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476672"/>
            <a:ext cx="8229600" cy="566936"/>
          </a:xfrm>
        </p:spPr>
        <p:txBody>
          <a:bodyPr>
            <a:normAutofit/>
          </a:bodyPr>
          <a:lstStyle/>
          <a:p>
            <a:pPr algn="ctr"/>
            <a:r>
              <a:rPr lang="el-GR" sz="2900" b="1" dirty="0" smtClean="0"/>
              <a:t>Σχόλια-</a:t>
            </a:r>
            <a:r>
              <a:rPr lang="en-US" sz="2900" b="1" dirty="0" smtClean="0"/>
              <a:t> </a:t>
            </a:r>
            <a:r>
              <a:rPr lang="el-GR" sz="2900" b="1" dirty="0" smtClean="0"/>
              <a:t>Δυσκολίες-</a:t>
            </a:r>
            <a:r>
              <a:rPr lang="en-US" sz="2900" b="1" dirty="0" smtClean="0"/>
              <a:t> </a:t>
            </a:r>
            <a:r>
              <a:rPr lang="el-GR" sz="2900" b="1" dirty="0" smtClean="0"/>
              <a:t>Διερεύνηση</a:t>
            </a:r>
            <a:endParaRPr lang="el-GR" sz="2900" b="1" dirty="0"/>
          </a:p>
        </p:txBody>
      </p:sp>
      <p:sp>
        <p:nvSpPr>
          <p:cNvPr id="5" name="Θέση περιεχομένου 17"/>
          <p:cNvSpPr>
            <a:spLocks noGrp="1"/>
          </p:cNvSpPr>
          <p:nvPr>
            <p:ph sz="half" idx="2"/>
          </p:nvPr>
        </p:nvSpPr>
        <p:spPr>
          <a:xfrm>
            <a:off x="251520" y="1268760"/>
            <a:ext cx="8435280" cy="5400600"/>
          </a:xfrm>
        </p:spPr>
        <p:txBody>
          <a:bodyPr>
            <a:normAutofit/>
          </a:bodyPr>
          <a:lstStyle/>
          <a:p>
            <a:r>
              <a:rPr lang="el-GR" sz="2000" dirty="0" smtClean="0"/>
              <a:t>Παραγωγή ισχύος</a:t>
            </a:r>
          </a:p>
          <a:p>
            <a:pPr lvl="1"/>
            <a:r>
              <a:rPr lang="el-GR" sz="1800" dirty="0" smtClean="0"/>
              <a:t>Πλευρικές Κινήσεις (</a:t>
            </a:r>
            <a:r>
              <a:rPr lang="en-US" sz="1800" dirty="0" smtClean="0"/>
              <a:t>crosswind </a:t>
            </a:r>
            <a:r>
              <a:rPr lang="en-US" sz="1800" dirty="0" smtClean="0"/>
              <a:t>power)</a:t>
            </a:r>
            <a:endParaRPr lang="el-GR" sz="800" dirty="0"/>
          </a:p>
          <a:p>
            <a:pPr lvl="1"/>
            <a:endParaRPr lang="el-GR" sz="800" dirty="0" smtClean="0"/>
          </a:p>
          <a:p>
            <a:pPr lvl="1"/>
            <a:r>
              <a:rPr lang="el-GR" sz="1800" dirty="0" smtClean="0"/>
              <a:t>Φρενάρισμα </a:t>
            </a:r>
            <a:r>
              <a:rPr lang="el-GR" sz="1800" dirty="0"/>
              <a:t>του πτερυγίου </a:t>
            </a:r>
            <a:r>
              <a:rPr lang="el-GR" sz="1800" dirty="0" smtClean="0"/>
              <a:t>λόγω </a:t>
            </a:r>
            <a:r>
              <a:rPr lang="en-US" sz="1800" dirty="0" err="1" smtClean="0"/>
              <a:t>F</a:t>
            </a:r>
            <a:r>
              <a:rPr lang="en-US" sz="1800" baseline="-25000" dirty="0" err="1" smtClean="0"/>
              <a:t>c,trc</a:t>
            </a:r>
            <a:endParaRPr lang="el-GR" sz="1800" baseline="-25000" dirty="0" smtClean="0"/>
          </a:p>
          <a:p>
            <a:endParaRPr lang="en-US" sz="2000" baseline="-25000" dirty="0" smtClean="0"/>
          </a:p>
          <a:p>
            <a:r>
              <a:rPr lang="el-GR" sz="2000" dirty="0"/>
              <a:t>Χαμηλότερο Κόστος (1/</a:t>
            </a:r>
            <a:r>
              <a:rPr lang="en-US" sz="2000" dirty="0"/>
              <a:t>6</a:t>
            </a:r>
            <a:r>
              <a:rPr lang="el-GR" sz="2000" dirty="0" smtClean="0"/>
              <a:t>)</a:t>
            </a:r>
          </a:p>
          <a:p>
            <a:r>
              <a:rPr lang="el-GR" sz="2000" dirty="0" smtClean="0"/>
              <a:t>Διπλάσιος </a:t>
            </a:r>
            <a:r>
              <a:rPr lang="el-GR" sz="2000" dirty="0"/>
              <a:t>Συντελεστής Χρησιμοποίησης</a:t>
            </a:r>
          </a:p>
          <a:p>
            <a:r>
              <a:rPr lang="el-GR" sz="2000" dirty="0"/>
              <a:t>Αιολικό Δυναμικό διαθέσιμο παντού</a:t>
            </a:r>
          </a:p>
          <a:p>
            <a:pPr marL="0" indent="0">
              <a:buNone/>
            </a:pPr>
            <a:r>
              <a:rPr lang="el-GR" sz="2000" dirty="0"/>
              <a:t> </a:t>
            </a:r>
          </a:p>
          <a:p>
            <a:r>
              <a:rPr lang="el-GR" sz="2000" dirty="0"/>
              <a:t>Δέσμευση Εναέριου Χώρου </a:t>
            </a:r>
            <a:r>
              <a:rPr lang="en-US" sz="2000" dirty="0" smtClean="0"/>
              <a:t>&amp; </a:t>
            </a:r>
            <a:r>
              <a:rPr lang="el-GR" sz="2000" dirty="0" smtClean="0"/>
              <a:t>Εδάφους?</a:t>
            </a:r>
            <a:endParaRPr lang="el-GR" sz="2000" dirty="0"/>
          </a:p>
          <a:p>
            <a:r>
              <a:rPr lang="el-GR" sz="2000" dirty="0"/>
              <a:t>Πυκνότητα Ισχύος (</a:t>
            </a:r>
            <a:r>
              <a:rPr lang="en-US" sz="2000" dirty="0"/>
              <a:t>kW/km</a:t>
            </a:r>
            <a:r>
              <a:rPr lang="en-US" sz="2000" baseline="30000" dirty="0"/>
              <a:t>2</a:t>
            </a:r>
            <a:r>
              <a:rPr lang="en-US" sz="2000" dirty="0"/>
              <a:t>)</a:t>
            </a:r>
            <a:r>
              <a:rPr lang="el-GR" sz="2000" dirty="0"/>
              <a:t> ? </a:t>
            </a:r>
            <a:endParaRPr lang="el-GR" sz="2000" dirty="0" smtClean="0"/>
          </a:p>
          <a:p>
            <a:pPr marL="0" indent="0">
              <a:buNone/>
            </a:pPr>
            <a:r>
              <a:rPr lang="el-GR" sz="2000" dirty="0"/>
              <a:t> </a:t>
            </a:r>
            <a:r>
              <a:rPr lang="el-GR" sz="2000" dirty="0" smtClean="0"/>
              <a:t>   Διάταξη </a:t>
            </a:r>
            <a:r>
              <a:rPr lang="el-GR" sz="2000" dirty="0"/>
              <a:t>Α/Γ σε </a:t>
            </a:r>
            <a:r>
              <a:rPr lang="el-GR" sz="2000" dirty="0" smtClean="0"/>
              <a:t>Α/Π</a:t>
            </a:r>
            <a:endParaRPr lang="en-US" sz="2000" dirty="0" smtClean="0"/>
          </a:p>
          <a:p>
            <a:endParaRPr lang="el-GR" sz="2000" dirty="0"/>
          </a:p>
          <a:p>
            <a:endParaRPr lang="el-GR" sz="2000" dirty="0"/>
          </a:p>
          <a:p>
            <a:pPr marL="0" indent="0">
              <a:buNone/>
            </a:pPr>
            <a:endParaRPr lang="el-GR" sz="2000" baseline="-25000" dirty="0" smtClean="0"/>
          </a:p>
          <a:p>
            <a:pPr marL="0" indent="0">
              <a:buNone/>
            </a:pPr>
            <a:endParaRPr lang="el-GR" sz="2000" baseline="-25000" dirty="0" smtClean="0"/>
          </a:p>
          <a:p>
            <a:endParaRPr lang="el-GR" sz="2000" dirty="0" smtClean="0"/>
          </a:p>
          <a:p>
            <a:pPr marL="0" indent="0">
              <a:buNone/>
            </a:pPr>
            <a:endParaRPr lang="el-GR" sz="2000" dirty="0" smtClean="0"/>
          </a:p>
          <a:p>
            <a:endParaRPr lang="el-GR" sz="2000" dirty="0" smtClean="0"/>
          </a:p>
          <a:p>
            <a:endParaRPr lang="el-GR" sz="2000" dirty="0"/>
          </a:p>
        </p:txBody>
      </p:sp>
      <p:sp>
        <p:nvSpPr>
          <p:cNvPr id="4" name="Θέση αριθμού διαφάνειας 3"/>
          <p:cNvSpPr>
            <a:spLocks noGrp="1"/>
          </p:cNvSpPr>
          <p:nvPr>
            <p:ph type="sldNum" sz="quarter" idx="12"/>
          </p:nvPr>
        </p:nvSpPr>
        <p:spPr/>
        <p:txBody>
          <a:bodyPr/>
          <a:lstStyle/>
          <a:p>
            <a:fld id="{3D99FC89-2E86-43BF-BEE9-9E68478D7922}" type="slidenum">
              <a:rPr lang="el-GR" smtClean="0"/>
              <a:t>25</a:t>
            </a:fld>
            <a:endParaRPr lang="el-GR"/>
          </a:p>
        </p:txBody>
      </p:sp>
      <p:pic>
        <p:nvPicPr>
          <p:cNvPr id="6" name="Εικόνα 5"/>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148064" y="3861048"/>
            <a:ext cx="3528392" cy="2523157"/>
          </a:xfrm>
          <a:prstGeom prst="rect">
            <a:avLst/>
          </a:prstGeom>
        </p:spPr>
      </p:pic>
      <p:sp>
        <p:nvSpPr>
          <p:cNvPr id="3" name="TextBox 2"/>
          <p:cNvSpPr txBox="1"/>
          <p:nvPr/>
        </p:nvSpPr>
        <p:spPr>
          <a:xfrm>
            <a:off x="5176333" y="1869316"/>
            <a:ext cx="3786678" cy="369332"/>
          </a:xfrm>
          <a:prstGeom prst="rect">
            <a:avLst/>
          </a:prstGeom>
          <a:noFill/>
        </p:spPr>
        <p:txBody>
          <a:bodyPr wrap="none" rtlCol="0">
            <a:spAutoFit/>
          </a:bodyPr>
          <a:lstStyle/>
          <a:p>
            <a:r>
              <a:rPr lang="el-GR" dirty="0"/>
              <a:t>Ανάπτυξη Αεροδυναμικών Δυνάμεων</a:t>
            </a:r>
          </a:p>
        </p:txBody>
      </p:sp>
      <p:sp>
        <p:nvSpPr>
          <p:cNvPr id="7" name="Δεξιό βέλος 6"/>
          <p:cNvSpPr/>
          <p:nvPr/>
        </p:nvSpPr>
        <p:spPr>
          <a:xfrm>
            <a:off x="4572000" y="2029490"/>
            <a:ext cx="576064"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866843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51720" y="3284984"/>
            <a:ext cx="5112568" cy="2730111"/>
          </a:xfrm>
        </p:spPr>
      </p:pic>
      <p:sp>
        <p:nvSpPr>
          <p:cNvPr id="6" name="Θέση αριθμού διαφάνειας 5"/>
          <p:cNvSpPr>
            <a:spLocks noGrp="1"/>
          </p:cNvSpPr>
          <p:nvPr>
            <p:ph type="sldNum" sz="quarter" idx="12"/>
          </p:nvPr>
        </p:nvSpPr>
        <p:spPr/>
        <p:txBody>
          <a:bodyPr/>
          <a:lstStyle/>
          <a:p>
            <a:fld id="{3D99FC89-2E86-43BF-BEE9-9E68478D7922}" type="slidenum">
              <a:rPr lang="el-GR" smtClean="0"/>
              <a:t>26</a:t>
            </a:fld>
            <a:endParaRPr lang="el-GR"/>
          </a:p>
        </p:txBody>
      </p:sp>
      <p:sp>
        <p:nvSpPr>
          <p:cNvPr id="3" name="Θέση περιεχομένου 2"/>
          <p:cNvSpPr>
            <a:spLocks noGrp="1"/>
          </p:cNvSpPr>
          <p:nvPr>
            <p:ph sz="half" idx="2"/>
          </p:nvPr>
        </p:nvSpPr>
        <p:spPr>
          <a:xfrm>
            <a:off x="3851920" y="6165304"/>
            <a:ext cx="4968552" cy="432048"/>
          </a:xfrm>
        </p:spPr>
        <p:txBody>
          <a:bodyPr>
            <a:normAutofit/>
          </a:bodyPr>
          <a:lstStyle/>
          <a:p>
            <a:pPr marL="0" indent="0" algn="ctr">
              <a:buNone/>
            </a:pPr>
            <a:r>
              <a:rPr lang="el-GR" sz="2000" b="1" i="1" dirty="0" smtClean="0">
                <a:solidFill>
                  <a:schemeClr val="accent1">
                    <a:lumMod val="75000"/>
                  </a:schemeClr>
                </a:solidFill>
              </a:rPr>
              <a:t>Ευχαριστώ πολύ για την προσοχή σας…</a:t>
            </a:r>
            <a:endParaRPr lang="el-GR" sz="2000" b="1" i="1" dirty="0">
              <a:solidFill>
                <a:schemeClr val="accent1">
                  <a:lumMod val="75000"/>
                </a:schemeClr>
              </a:solidFill>
            </a:endParaRPr>
          </a:p>
        </p:txBody>
      </p:sp>
      <p:sp>
        <p:nvSpPr>
          <p:cNvPr id="5" name="Τίτλος 1"/>
          <p:cNvSpPr>
            <a:spLocks noGrp="1"/>
          </p:cNvSpPr>
          <p:nvPr>
            <p:ph type="title"/>
          </p:nvPr>
        </p:nvSpPr>
        <p:spPr>
          <a:xfrm>
            <a:off x="467544" y="476672"/>
            <a:ext cx="8229600" cy="566936"/>
          </a:xfrm>
        </p:spPr>
        <p:txBody>
          <a:bodyPr>
            <a:normAutofit/>
          </a:bodyPr>
          <a:lstStyle/>
          <a:p>
            <a:pPr algn="ctr"/>
            <a:r>
              <a:rPr lang="el-GR" sz="2900" b="1" dirty="0" smtClean="0"/>
              <a:t>Σχόλια-</a:t>
            </a:r>
            <a:r>
              <a:rPr lang="en-US" sz="2900" b="1" dirty="0" smtClean="0"/>
              <a:t> </a:t>
            </a:r>
            <a:r>
              <a:rPr lang="el-GR" sz="2900" b="1" dirty="0" smtClean="0"/>
              <a:t>Δυσκολίες-</a:t>
            </a:r>
            <a:r>
              <a:rPr lang="en-US" sz="2900" b="1" dirty="0" smtClean="0"/>
              <a:t> </a:t>
            </a:r>
            <a:r>
              <a:rPr lang="el-GR" sz="2900" b="1" dirty="0" smtClean="0"/>
              <a:t>Διερεύνηση</a:t>
            </a:r>
            <a:endParaRPr lang="el-GR" sz="2900" b="1" dirty="0"/>
          </a:p>
        </p:txBody>
      </p:sp>
      <p:sp>
        <p:nvSpPr>
          <p:cNvPr id="7" name="Θέση περιεχομένου 17"/>
          <p:cNvSpPr txBox="1">
            <a:spLocks/>
          </p:cNvSpPr>
          <p:nvPr/>
        </p:nvSpPr>
        <p:spPr>
          <a:xfrm>
            <a:off x="251520" y="1268760"/>
            <a:ext cx="8435280" cy="1656184"/>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l-GR" sz="2000" dirty="0" smtClean="0"/>
              <a:t>Δυσκολίες Συστήματος Ελέγχου</a:t>
            </a:r>
          </a:p>
          <a:p>
            <a:pPr lvl="1"/>
            <a:r>
              <a:rPr lang="el-GR" sz="1800" dirty="0" smtClean="0"/>
              <a:t>Προσαρμογή στις μεταβολές της ταχύτητας και της διεύθυνσης του ανέμου</a:t>
            </a:r>
            <a:endParaRPr lang="en-US" sz="1800" dirty="0" smtClean="0"/>
          </a:p>
          <a:p>
            <a:pPr lvl="1"/>
            <a:r>
              <a:rPr lang="el-GR" sz="1800" dirty="0" smtClean="0"/>
              <a:t>Κίνηση στη διεύθυνση του ανέμου με περιοδικές τροχιές τύπου «8». Κάθε απόκλιση από τον άξονα διεύθυνσης του ανέμου και τις τροχιές αυτές, σημαίνει μείωση της παραγόμενης ισχύος και κίνδυνος πτώσης του πτερυγίου.</a:t>
            </a:r>
          </a:p>
          <a:p>
            <a:endParaRPr lang="el-GR" sz="2000" dirty="0" smtClean="0"/>
          </a:p>
          <a:p>
            <a:pPr marL="0" indent="0">
              <a:buFont typeface="Wingdings 2"/>
              <a:buNone/>
            </a:pPr>
            <a:endParaRPr lang="el-GR" sz="2000" baseline="-25000" dirty="0" smtClean="0"/>
          </a:p>
          <a:p>
            <a:pPr marL="0" indent="0">
              <a:buFont typeface="Wingdings 2"/>
              <a:buNone/>
            </a:pPr>
            <a:endParaRPr lang="el-GR" sz="2000" baseline="-25000" dirty="0" smtClean="0"/>
          </a:p>
          <a:p>
            <a:endParaRPr lang="el-GR" sz="2000" dirty="0" smtClean="0"/>
          </a:p>
          <a:p>
            <a:pPr marL="0" indent="0">
              <a:buFont typeface="Wingdings 2"/>
              <a:buNone/>
            </a:pPr>
            <a:endParaRPr lang="el-GR" sz="2000" dirty="0" smtClean="0"/>
          </a:p>
          <a:p>
            <a:endParaRPr lang="el-GR" sz="2000" dirty="0" smtClean="0"/>
          </a:p>
          <a:p>
            <a:endParaRPr lang="el-GR" sz="2000" dirty="0"/>
          </a:p>
        </p:txBody>
      </p:sp>
    </p:spTree>
    <p:extLst>
      <p:ext uri="{BB962C8B-B14F-4D97-AF65-F5344CB8AC3E}">
        <p14:creationId xmlns:p14="http://schemas.microsoft.com/office/powerpoint/2010/main" val="3013992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773832"/>
            <a:ext cx="8229600" cy="566936"/>
          </a:xfrm>
        </p:spPr>
        <p:txBody>
          <a:bodyPr>
            <a:normAutofit/>
          </a:bodyPr>
          <a:lstStyle/>
          <a:p>
            <a:pPr algn="ctr"/>
            <a:r>
              <a:rPr lang="el-GR" sz="2900" b="1" dirty="0" smtClean="0"/>
              <a:t>Εναέρια </a:t>
            </a:r>
            <a:r>
              <a:rPr lang="el-GR" sz="2900" b="1" dirty="0"/>
              <a:t>Α/Γ</a:t>
            </a:r>
          </a:p>
        </p:txBody>
      </p:sp>
      <p:sp>
        <p:nvSpPr>
          <p:cNvPr id="18" name="Θέση περιεχομένου 17"/>
          <p:cNvSpPr>
            <a:spLocks noGrp="1"/>
          </p:cNvSpPr>
          <p:nvPr>
            <p:ph sz="half" idx="2"/>
          </p:nvPr>
        </p:nvSpPr>
        <p:spPr/>
        <p:txBody>
          <a:bodyPr>
            <a:normAutofit/>
          </a:bodyPr>
          <a:lstStyle/>
          <a:p>
            <a:r>
              <a:rPr lang="el-GR" sz="2000" dirty="0" smtClean="0"/>
              <a:t>Εκμετάλλευση αιολικού δυναμικού μεγάλων υψομέτρων </a:t>
            </a:r>
            <a:r>
              <a:rPr lang="el-GR" sz="2000" dirty="0" smtClean="0"/>
              <a:t>&lt;1000</a:t>
            </a:r>
            <a:r>
              <a:rPr lang="en-US" sz="2000" dirty="0" smtClean="0"/>
              <a:t>m</a:t>
            </a:r>
          </a:p>
          <a:p>
            <a:endParaRPr lang="en-US" sz="2000" dirty="0"/>
          </a:p>
          <a:p>
            <a:r>
              <a:rPr lang="el-GR" sz="2000" dirty="0" smtClean="0"/>
              <a:t>Παραγωγ</a:t>
            </a:r>
            <a:r>
              <a:rPr lang="el-GR" sz="2000" dirty="0"/>
              <a:t>ή</a:t>
            </a:r>
            <a:r>
              <a:rPr lang="el-GR" sz="2000" dirty="0" smtClean="0"/>
              <a:t> ισχύος 2</a:t>
            </a:r>
            <a:r>
              <a:rPr lang="en-US" sz="2000" dirty="0" smtClean="0"/>
              <a:t>MW</a:t>
            </a:r>
            <a:endParaRPr lang="el-GR" sz="2000" dirty="0" smtClean="0"/>
          </a:p>
          <a:p>
            <a:endParaRPr lang="el-GR" sz="2000" dirty="0"/>
          </a:p>
          <a:p>
            <a:r>
              <a:rPr lang="el-GR" sz="2000" dirty="0"/>
              <a:t>Κόστος Αγοράς, Εγκατάστασης </a:t>
            </a:r>
            <a:r>
              <a:rPr lang="el-GR" sz="2000" dirty="0" smtClean="0"/>
              <a:t> ~200</a:t>
            </a:r>
            <a:r>
              <a:rPr lang="el-GR" sz="2000" dirty="0"/>
              <a:t>€/</a:t>
            </a:r>
            <a:r>
              <a:rPr lang="en-US" sz="2000" dirty="0"/>
              <a:t>kW</a:t>
            </a:r>
          </a:p>
          <a:p>
            <a:endParaRPr lang="el-GR" sz="2000" dirty="0"/>
          </a:p>
          <a:p>
            <a:r>
              <a:rPr lang="el-GR" sz="2000" dirty="0" smtClean="0"/>
              <a:t>Συνολικό βάρος εγκατάστασης 2-3</a:t>
            </a:r>
            <a:r>
              <a:rPr lang="en-US" sz="2000" dirty="0" err="1" smtClean="0"/>
              <a:t>tn</a:t>
            </a:r>
            <a:endParaRPr lang="el-GR" sz="2000" dirty="0"/>
          </a:p>
        </p:txBody>
      </p:sp>
      <p:pic>
        <p:nvPicPr>
          <p:cNvPr id="4" name="Θέση περιεχομένου 3"/>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8958" t="2710" r="12216" b="4117"/>
          <a:stretch/>
        </p:blipFill>
        <p:spPr>
          <a:xfrm>
            <a:off x="683568" y="1556792"/>
            <a:ext cx="3744416" cy="4999141"/>
          </a:xfrm>
        </p:spPr>
      </p:pic>
      <p:sp>
        <p:nvSpPr>
          <p:cNvPr id="5" name="Θέση αριθμού διαφάνειας 4"/>
          <p:cNvSpPr>
            <a:spLocks noGrp="1"/>
          </p:cNvSpPr>
          <p:nvPr>
            <p:ph type="sldNum" sz="quarter" idx="12"/>
          </p:nvPr>
        </p:nvSpPr>
        <p:spPr/>
        <p:txBody>
          <a:bodyPr/>
          <a:lstStyle/>
          <a:p>
            <a:fld id="{3D99FC89-2E86-43BF-BEE9-9E68478D7922}" type="slidenum">
              <a:rPr lang="el-GR" smtClean="0"/>
              <a:t>3</a:t>
            </a:fld>
            <a:endParaRPr lang="el-GR"/>
          </a:p>
        </p:txBody>
      </p:sp>
    </p:spTree>
    <p:extLst>
      <p:ext uri="{BB962C8B-B14F-4D97-AF65-F5344CB8AC3E}">
        <p14:creationId xmlns:p14="http://schemas.microsoft.com/office/powerpoint/2010/main" val="1952765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692696"/>
            <a:ext cx="8229600" cy="504056"/>
          </a:xfrm>
        </p:spPr>
        <p:txBody>
          <a:bodyPr>
            <a:normAutofit/>
          </a:bodyPr>
          <a:lstStyle/>
          <a:p>
            <a:pPr algn="ctr"/>
            <a:r>
              <a:rPr lang="el-GR" sz="2900" b="1" dirty="0" smtClean="0"/>
              <a:t>Αύξηση του αιολικού δυναμικού σε μεγάλο ύψος</a:t>
            </a:r>
            <a:endParaRPr lang="el-GR" sz="2900" b="1" dirty="0"/>
          </a:p>
        </p:txBody>
      </p:sp>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09482" y="1425427"/>
            <a:ext cx="3950550" cy="286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307563" y="1340768"/>
            <a:ext cx="3368893"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34" y="4320133"/>
            <a:ext cx="4754563"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5437673"/>
            <a:ext cx="5040560" cy="1015663"/>
          </a:xfrm>
          <a:prstGeom prst="rect">
            <a:avLst/>
          </a:prstGeom>
          <a:noFill/>
        </p:spPr>
        <p:txBody>
          <a:bodyPr wrap="square" rtlCol="0">
            <a:spAutoFit/>
          </a:bodyPr>
          <a:lstStyle/>
          <a:p>
            <a:pPr marL="342900" indent="-342900">
              <a:buFont typeface="Arial" pitchFamily="34" charset="0"/>
              <a:buChar char="•"/>
            </a:pPr>
            <a:r>
              <a:rPr lang="el-GR" sz="2000" dirty="0" smtClean="0"/>
              <a:t>Σύγκριση πραγματικών τιμών δυο περιοχών με κλασσική Α/Γ στα 50-150</a:t>
            </a:r>
            <a:r>
              <a:rPr lang="en-US" sz="2000" dirty="0" smtClean="0"/>
              <a:t>m </a:t>
            </a:r>
            <a:r>
              <a:rPr lang="el-GR" sz="2000" dirty="0" smtClean="0"/>
              <a:t> και με εναέρια Α/Γ στα 200-800</a:t>
            </a:r>
            <a:r>
              <a:rPr lang="en-US" sz="2000" dirty="0" smtClean="0"/>
              <a:t>m</a:t>
            </a:r>
            <a:r>
              <a:rPr lang="el-GR" sz="2000" dirty="0" smtClean="0"/>
              <a:t> </a:t>
            </a:r>
            <a:endParaRPr lang="el-GR" sz="2000" dirty="0"/>
          </a:p>
        </p:txBody>
      </p:sp>
      <p:sp>
        <p:nvSpPr>
          <p:cNvPr id="3" name="Έλλειψη 2"/>
          <p:cNvSpPr/>
          <p:nvPr/>
        </p:nvSpPr>
        <p:spPr>
          <a:xfrm>
            <a:off x="1892394" y="4365104"/>
            <a:ext cx="791070" cy="792088"/>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Έλλειψη 7"/>
          <p:cNvSpPr/>
          <p:nvPr/>
        </p:nvSpPr>
        <p:spPr>
          <a:xfrm>
            <a:off x="2556794" y="4365104"/>
            <a:ext cx="791070" cy="792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TextBox 3"/>
          <p:cNvSpPr txBox="1"/>
          <p:nvPr/>
        </p:nvSpPr>
        <p:spPr>
          <a:xfrm>
            <a:off x="7308304" y="1988840"/>
            <a:ext cx="934166" cy="369332"/>
          </a:xfrm>
          <a:prstGeom prst="rect">
            <a:avLst/>
          </a:prstGeom>
          <a:noFill/>
        </p:spPr>
        <p:txBody>
          <a:bodyPr wrap="none" rtlCol="0">
            <a:spAutoFit/>
          </a:bodyPr>
          <a:lstStyle/>
          <a:p>
            <a:r>
              <a:rPr lang="en-US" b="1" dirty="0" smtClean="0">
                <a:solidFill>
                  <a:schemeClr val="accent4">
                    <a:lumMod val="75000"/>
                  </a:schemeClr>
                </a:solidFill>
              </a:rPr>
              <a:t>De </a:t>
            </a:r>
            <a:r>
              <a:rPr lang="en-US" b="1" dirty="0" err="1" smtClean="0">
                <a:solidFill>
                  <a:schemeClr val="accent4">
                    <a:lumMod val="75000"/>
                  </a:schemeClr>
                </a:solidFill>
              </a:rPr>
              <a:t>Bilt</a:t>
            </a:r>
            <a:endParaRPr lang="el-GR" b="1" dirty="0">
              <a:solidFill>
                <a:schemeClr val="accent4">
                  <a:lumMod val="75000"/>
                </a:schemeClr>
              </a:solidFill>
            </a:endParaRPr>
          </a:p>
        </p:txBody>
      </p:sp>
      <p:sp>
        <p:nvSpPr>
          <p:cNvPr id="10" name="TextBox 9"/>
          <p:cNvSpPr txBox="1"/>
          <p:nvPr/>
        </p:nvSpPr>
        <p:spPr>
          <a:xfrm>
            <a:off x="7321174" y="3995772"/>
            <a:ext cx="875304" cy="369332"/>
          </a:xfrm>
          <a:prstGeom prst="rect">
            <a:avLst/>
          </a:prstGeom>
          <a:noFill/>
        </p:spPr>
        <p:txBody>
          <a:bodyPr wrap="none" rtlCol="0">
            <a:spAutoFit/>
          </a:bodyPr>
          <a:lstStyle/>
          <a:p>
            <a:r>
              <a:rPr lang="en-US" b="1" dirty="0" smtClean="0">
                <a:solidFill>
                  <a:srgbClr val="C00000"/>
                </a:solidFill>
              </a:rPr>
              <a:t>Linate</a:t>
            </a:r>
            <a:endParaRPr lang="el-GR" b="1" dirty="0">
              <a:solidFill>
                <a:srgbClr val="C00000"/>
              </a:solidFill>
            </a:endParaRPr>
          </a:p>
        </p:txBody>
      </p:sp>
      <p:sp>
        <p:nvSpPr>
          <p:cNvPr id="7" name="Θέση αριθμού διαφάνειας 6"/>
          <p:cNvSpPr>
            <a:spLocks noGrp="1"/>
          </p:cNvSpPr>
          <p:nvPr>
            <p:ph type="sldNum" sz="quarter" idx="12"/>
          </p:nvPr>
        </p:nvSpPr>
        <p:spPr/>
        <p:txBody>
          <a:bodyPr/>
          <a:lstStyle/>
          <a:p>
            <a:fld id="{3D99FC89-2E86-43BF-BEE9-9E68478D7922}" type="slidenum">
              <a:rPr lang="el-GR" smtClean="0"/>
              <a:t>4</a:t>
            </a:fld>
            <a:endParaRPr lang="el-GR" dirty="0"/>
          </a:p>
        </p:txBody>
      </p:sp>
      <p:sp>
        <p:nvSpPr>
          <p:cNvPr id="12" name="TextBox 11"/>
          <p:cNvSpPr txBox="1"/>
          <p:nvPr/>
        </p:nvSpPr>
        <p:spPr>
          <a:xfrm>
            <a:off x="3635896" y="3501008"/>
            <a:ext cx="934166" cy="369332"/>
          </a:xfrm>
          <a:prstGeom prst="rect">
            <a:avLst/>
          </a:prstGeom>
          <a:noFill/>
        </p:spPr>
        <p:txBody>
          <a:bodyPr wrap="none" rtlCol="0">
            <a:spAutoFit/>
          </a:bodyPr>
          <a:lstStyle/>
          <a:p>
            <a:r>
              <a:rPr lang="en-US" b="1" dirty="0" smtClean="0">
                <a:solidFill>
                  <a:schemeClr val="accent4">
                    <a:lumMod val="75000"/>
                  </a:schemeClr>
                </a:solidFill>
              </a:rPr>
              <a:t>De </a:t>
            </a:r>
            <a:r>
              <a:rPr lang="en-US" b="1" dirty="0" err="1" smtClean="0">
                <a:solidFill>
                  <a:schemeClr val="accent4">
                    <a:lumMod val="75000"/>
                  </a:schemeClr>
                </a:solidFill>
              </a:rPr>
              <a:t>Bilt</a:t>
            </a:r>
            <a:endParaRPr lang="el-GR" b="1" dirty="0">
              <a:solidFill>
                <a:schemeClr val="accent4">
                  <a:lumMod val="75000"/>
                </a:schemeClr>
              </a:solidFill>
            </a:endParaRPr>
          </a:p>
        </p:txBody>
      </p:sp>
    </p:spTree>
    <p:extLst>
      <p:ext uri="{BB962C8B-B14F-4D97-AF65-F5344CB8AC3E}">
        <p14:creationId xmlns:p14="http://schemas.microsoft.com/office/powerpoint/2010/main" val="2790205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836712"/>
            <a:ext cx="8229600" cy="506320"/>
          </a:xfrm>
        </p:spPr>
        <p:txBody>
          <a:bodyPr>
            <a:normAutofit/>
          </a:bodyPr>
          <a:lstStyle/>
          <a:p>
            <a:pPr algn="ctr"/>
            <a:r>
              <a:rPr lang="el-GR" sz="2900" b="1" dirty="0">
                <a:solidFill>
                  <a:schemeClr val="accent1">
                    <a:lumMod val="75000"/>
                  </a:schemeClr>
                </a:solidFill>
              </a:rPr>
              <a:t>Εναέρια </a:t>
            </a:r>
            <a:r>
              <a:rPr lang="el-GR" sz="2900" b="1" dirty="0" smtClean="0">
                <a:solidFill>
                  <a:schemeClr val="accent1">
                    <a:lumMod val="75000"/>
                  </a:schemeClr>
                </a:solidFill>
              </a:rPr>
              <a:t>Α/Γ</a:t>
            </a:r>
            <a:endParaRPr lang="el-GR" sz="2900" b="1" dirty="0">
              <a:solidFill>
                <a:schemeClr val="accent1">
                  <a:lumMod val="75000"/>
                </a:schemeClr>
              </a:solidFill>
            </a:endParaRPr>
          </a:p>
        </p:txBody>
      </p:sp>
      <p:sp>
        <p:nvSpPr>
          <p:cNvPr id="6" name="Θέση περιεχομένου 5"/>
          <p:cNvSpPr>
            <a:spLocks noGrp="1"/>
          </p:cNvSpPr>
          <p:nvPr>
            <p:ph idx="1"/>
          </p:nvPr>
        </p:nvSpPr>
        <p:spPr>
          <a:xfrm>
            <a:off x="323528" y="1556792"/>
            <a:ext cx="4392488" cy="5184576"/>
          </a:xfrm>
        </p:spPr>
        <p:txBody>
          <a:bodyPr>
            <a:noAutofit/>
          </a:bodyPr>
          <a:lstStyle/>
          <a:p>
            <a:pPr marL="0" indent="0">
              <a:buNone/>
            </a:pPr>
            <a:r>
              <a:rPr lang="el-GR" sz="2000" dirty="0"/>
              <a:t>Διαχωρισμός με βάση τη θέση της γεννήτριας:</a:t>
            </a:r>
          </a:p>
          <a:p>
            <a:r>
              <a:rPr lang="el-GR" sz="2000" dirty="0"/>
              <a:t>Ιπτάμενες γεννήτριες/ </a:t>
            </a:r>
            <a:r>
              <a:rPr lang="el-GR" sz="2000" dirty="0" err="1" smtClean="0"/>
              <a:t>OBGs</a:t>
            </a:r>
            <a:r>
              <a:rPr lang="el-GR" sz="2000" dirty="0" smtClean="0"/>
              <a:t> </a:t>
            </a:r>
            <a:r>
              <a:rPr lang="en-US" sz="2000" dirty="0" smtClean="0"/>
              <a:t>(</a:t>
            </a:r>
            <a:r>
              <a:rPr lang="en-US" sz="2000" dirty="0"/>
              <a:t>on-board  generators)</a:t>
            </a:r>
            <a:endParaRPr lang="el-GR" sz="2000" dirty="0"/>
          </a:p>
          <a:p>
            <a:r>
              <a:rPr lang="el-GR" sz="2000" i="1" dirty="0"/>
              <a:t>Προσεδαφισμένες γεννήτριες/ </a:t>
            </a:r>
            <a:r>
              <a:rPr lang="en-US" sz="2000" i="1" dirty="0" smtClean="0"/>
              <a:t>GL</a:t>
            </a:r>
            <a:r>
              <a:rPr lang="el-GR" sz="2000" i="1" dirty="0" err="1" smtClean="0"/>
              <a:t>Gs</a:t>
            </a:r>
            <a:r>
              <a:rPr lang="el-GR" sz="2000" i="1" dirty="0" smtClean="0"/>
              <a:t> </a:t>
            </a:r>
            <a:r>
              <a:rPr lang="en-US" sz="2000" i="1" dirty="0" smtClean="0"/>
              <a:t>(</a:t>
            </a:r>
            <a:r>
              <a:rPr lang="en-US" sz="2000" i="1" dirty="0"/>
              <a:t>ground-level generators)</a:t>
            </a:r>
            <a:endParaRPr lang="el-GR" sz="2000" i="1" dirty="0"/>
          </a:p>
          <a:p>
            <a:endParaRPr lang="el-GR" sz="2000" dirty="0" smtClean="0"/>
          </a:p>
          <a:p>
            <a:endParaRPr lang="el-GR" sz="2000" dirty="0"/>
          </a:p>
          <a:p>
            <a:endParaRPr lang="el-GR" sz="2000" dirty="0"/>
          </a:p>
          <a:p>
            <a:pPr marL="0" indent="0">
              <a:buNone/>
            </a:pPr>
            <a:r>
              <a:rPr lang="el-GR" sz="2000" dirty="0" smtClean="0"/>
              <a:t>Ιπτάμενο τμήμα της εγκατάστασης:</a:t>
            </a:r>
          </a:p>
          <a:p>
            <a:r>
              <a:rPr lang="el-GR" sz="2000" dirty="0" smtClean="0"/>
              <a:t>Άκαμπτο (</a:t>
            </a:r>
            <a:r>
              <a:rPr lang="el-GR" sz="2000" dirty="0" err="1" smtClean="0"/>
              <a:t>αεροσκαφίδιο</a:t>
            </a:r>
            <a:r>
              <a:rPr lang="el-GR" sz="2000" dirty="0" smtClean="0"/>
              <a:t>)</a:t>
            </a:r>
          </a:p>
          <a:p>
            <a:r>
              <a:rPr lang="el-GR" sz="2000" i="1" dirty="0" smtClean="0"/>
              <a:t>Εύκαμπτο (πτερύγιο)</a:t>
            </a:r>
            <a:br>
              <a:rPr lang="el-GR" sz="2000" i="1" dirty="0" smtClean="0"/>
            </a:br>
            <a:endParaRPr lang="el-GR" sz="2000" i="1" dirty="0"/>
          </a:p>
        </p:txBody>
      </p:sp>
      <p:pic>
        <p:nvPicPr>
          <p:cNvPr id="5" name="Picture 2" descr="http://assets.inhabitat.com/wp-content/blogs.dir/1/files/2014/03/Buoyant-Airborne-Turbine-Altaeros-Energie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020" y="838161"/>
            <a:ext cx="2171317" cy="1512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lternative-energy-news.info/wp-content/uploads/2015/03/makani-energy-k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1399" y="2366962"/>
            <a:ext cx="3531939" cy="1848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reenpeace.org.uk/sites/files/gpuk/imagecache/blog_landscape/images/kitegen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4239407"/>
            <a:ext cx="3145194" cy="2412902"/>
          </a:xfrm>
          <a:prstGeom prst="rect">
            <a:avLst/>
          </a:prstGeom>
          <a:noFill/>
          <a:extLst>
            <a:ext uri="{909E8E84-426E-40DD-AFC4-6F175D3DCCD1}">
              <a14:hiddenFill xmlns:a14="http://schemas.microsoft.com/office/drawing/2010/main">
                <a:solidFill>
                  <a:srgbClr val="FFFFFF"/>
                </a:solidFill>
              </a14:hiddenFill>
            </a:ext>
          </a:extLst>
        </p:spPr>
      </p:pic>
      <p:sp>
        <p:nvSpPr>
          <p:cNvPr id="4" name="Θέση αριθμού διαφάνειας 3"/>
          <p:cNvSpPr>
            <a:spLocks noGrp="1"/>
          </p:cNvSpPr>
          <p:nvPr>
            <p:ph type="sldNum" sz="quarter" idx="12"/>
          </p:nvPr>
        </p:nvSpPr>
        <p:spPr>
          <a:xfrm>
            <a:off x="8388424" y="6356350"/>
            <a:ext cx="298376" cy="365125"/>
          </a:xfrm>
          <a:solidFill>
            <a:schemeClr val="bg1"/>
          </a:solidFill>
        </p:spPr>
        <p:txBody>
          <a:bodyPr/>
          <a:lstStyle/>
          <a:p>
            <a:fld id="{3D99FC89-2E86-43BF-BEE9-9E68478D7922}" type="slidenum">
              <a:rPr lang="el-GR" smtClean="0"/>
              <a:t>5</a:t>
            </a:fld>
            <a:endParaRPr lang="el-GR" dirty="0"/>
          </a:p>
        </p:txBody>
      </p:sp>
    </p:spTree>
    <p:extLst>
      <p:ext uri="{BB962C8B-B14F-4D97-AF65-F5344CB8AC3E}">
        <p14:creationId xmlns:p14="http://schemas.microsoft.com/office/powerpoint/2010/main" val="3481682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690432"/>
            <a:ext cx="8229600" cy="578328"/>
          </a:xfrm>
        </p:spPr>
        <p:txBody>
          <a:bodyPr>
            <a:normAutofit/>
          </a:bodyPr>
          <a:lstStyle/>
          <a:p>
            <a:pPr algn="ctr"/>
            <a:r>
              <a:rPr lang="el-GR" sz="2900" b="1" dirty="0" smtClean="0"/>
              <a:t>Προσεδαφισμένες γεννήτριες-</a:t>
            </a:r>
            <a:r>
              <a:rPr lang="en-US" sz="2900" b="1" dirty="0" smtClean="0"/>
              <a:t>GLGs</a:t>
            </a:r>
            <a:endParaRPr lang="el-GR" sz="2900" b="1" dirty="0"/>
          </a:p>
        </p:txBody>
      </p:sp>
      <p:sp>
        <p:nvSpPr>
          <p:cNvPr id="4" name="Θέση κειμένου 3"/>
          <p:cNvSpPr>
            <a:spLocks noGrp="1"/>
          </p:cNvSpPr>
          <p:nvPr>
            <p:ph type="body" idx="1"/>
          </p:nvPr>
        </p:nvSpPr>
        <p:spPr>
          <a:xfrm>
            <a:off x="4849688" y="1473504"/>
            <a:ext cx="4040188" cy="515336"/>
          </a:xfrm>
        </p:spPr>
        <p:txBody>
          <a:bodyPr/>
          <a:lstStyle/>
          <a:p>
            <a:pPr algn="ctr"/>
            <a:r>
              <a:rPr lang="en-US" dirty="0" smtClean="0"/>
              <a:t>Yo-yo </a:t>
            </a:r>
            <a:r>
              <a:rPr lang="el-GR" dirty="0" smtClean="0"/>
              <a:t>σενάριο</a:t>
            </a:r>
            <a:endParaRPr lang="el-GR" dirty="0"/>
          </a:p>
        </p:txBody>
      </p:sp>
      <p:sp>
        <p:nvSpPr>
          <p:cNvPr id="6" name="Θέση κειμένου 5"/>
          <p:cNvSpPr>
            <a:spLocks noGrp="1"/>
          </p:cNvSpPr>
          <p:nvPr>
            <p:ph type="body" sz="half" idx="3"/>
          </p:nvPr>
        </p:nvSpPr>
        <p:spPr>
          <a:xfrm>
            <a:off x="612577" y="1484784"/>
            <a:ext cx="4041775" cy="438819"/>
          </a:xfrm>
        </p:spPr>
        <p:txBody>
          <a:bodyPr/>
          <a:lstStyle/>
          <a:p>
            <a:pPr algn="ctr"/>
            <a:r>
              <a:rPr lang="en-US" dirty="0" smtClean="0"/>
              <a:t>Carousel </a:t>
            </a:r>
            <a:r>
              <a:rPr lang="el-GR" dirty="0" smtClean="0"/>
              <a:t>σενάριο</a:t>
            </a:r>
            <a:endParaRPr lang="el-GR" dirty="0"/>
          </a:p>
        </p:txBody>
      </p:sp>
      <p:pic>
        <p:nvPicPr>
          <p:cNvPr id="9" name="Θέση περιεχομένου 18"/>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3901"/>
          <a:stretch/>
        </p:blipFill>
        <p:spPr>
          <a:xfrm>
            <a:off x="5158159" y="3825047"/>
            <a:ext cx="3734321" cy="2628289"/>
          </a:xfrm>
        </p:spPr>
      </p:pic>
      <p:pic>
        <p:nvPicPr>
          <p:cNvPr id="1026" name="Picture 2"/>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3333" t="6258" r="5512"/>
          <a:stretch/>
        </p:blipFill>
        <p:spPr bwMode="auto">
          <a:xfrm>
            <a:off x="81214" y="4726592"/>
            <a:ext cx="2330546" cy="1942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100669" y="2204864"/>
            <a:ext cx="3888432" cy="1323439"/>
          </a:xfrm>
          <a:prstGeom prst="rect">
            <a:avLst/>
          </a:prstGeom>
          <a:noFill/>
        </p:spPr>
        <p:txBody>
          <a:bodyPr wrap="square" rtlCol="0">
            <a:spAutoFit/>
          </a:bodyPr>
          <a:lstStyle/>
          <a:p>
            <a:pPr marL="285750" indent="-285750">
              <a:buFont typeface="Arial" pitchFamily="34" charset="0"/>
              <a:buChar char="•"/>
            </a:pPr>
            <a:r>
              <a:rPr lang="el-GR" sz="2000" dirty="0" smtClean="0"/>
              <a:t>Ένα πτερύγιο</a:t>
            </a:r>
          </a:p>
          <a:p>
            <a:pPr marL="285750" indent="-285750">
              <a:buFont typeface="Arial" pitchFamily="34" charset="0"/>
              <a:buChar char="•"/>
            </a:pPr>
            <a:r>
              <a:rPr lang="el-GR" sz="2000" dirty="0" smtClean="0"/>
              <a:t>Προσεδαφισμένη γεννήτρια </a:t>
            </a:r>
          </a:p>
          <a:p>
            <a:pPr marL="285750" indent="-285750">
              <a:buFont typeface="Arial" pitchFamily="34" charset="0"/>
              <a:buChar char="•"/>
            </a:pPr>
            <a:r>
              <a:rPr lang="el-GR" sz="2000" dirty="0" smtClean="0"/>
              <a:t>Μεταβλητό </a:t>
            </a:r>
            <a:r>
              <a:rPr lang="el-GR" sz="2000" dirty="0"/>
              <a:t>μήκος ιμάντα</a:t>
            </a:r>
          </a:p>
          <a:p>
            <a:pPr marL="285750" indent="-285750">
              <a:buFont typeface="Arial" pitchFamily="34" charset="0"/>
              <a:buChar char="•"/>
            </a:pPr>
            <a:r>
              <a:rPr lang="el-GR" sz="2000" dirty="0" smtClean="0"/>
              <a:t>Κύκλος δύο κύριων φάσεων</a:t>
            </a:r>
            <a:endParaRPr lang="el-GR" dirty="0"/>
          </a:p>
        </p:txBody>
      </p:sp>
      <p:sp>
        <p:nvSpPr>
          <p:cNvPr id="5" name="TextBox 4"/>
          <p:cNvSpPr txBox="1"/>
          <p:nvPr/>
        </p:nvSpPr>
        <p:spPr>
          <a:xfrm>
            <a:off x="251520" y="2052704"/>
            <a:ext cx="4536504" cy="2554545"/>
          </a:xfrm>
          <a:prstGeom prst="rect">
            <a:avLst/>
          </a:prstGeom>
          <a:noFill/>
        </p:spPr>
        <p:txBody>
          <a:bodyPr wrap="square" rtlCol="0">
            <a:spAutoFit/>
          </a:bodyPr>
          <a:lstStyle/>
          <a:p>
            <a:pPr marL="342900" indent="-342900">
              <a:buFont typeface="Arial" pitchFamily="34" charset="0"/>
              <a:buChar char="•"/>
            </a:pPr>
            <a:r>
              <a:rPr lang="el-GR" sz="2000" dirty="0" smtClean="0"/>
              <a:t>Πολλά πτερύγια</a:t>
            </a:r>
          </a:p>
          <a:p>
            <a:pPr marL="342900" indent="-342900">
              <a:buFont typeface="Arial" pitchFamily="34" charset="0"/>
              <a:buChar char="•"/>
            </a:pPr>
            <a:r>
              <a:rPr lang="el-GR" sz="2000" dirty="0" smtClean="0"/>
              <a:t>Κίνηση οχημάτων σε κυκλική τροχιά</a:t>
            </a:r>
          </a:p>
          <a:p>
            <a:pPr marL="342900" indent="-342900">
              <a:buFont typeface="Arial" pitchFamily="34" charset="0"/>
              <a:buChar char="•"/>
            </a:pPr>
            <a:r>
              <a:rPr lang="el-GR" sz="2000" dirty="0"/>
              <a:t>Τροχοί συνδεδεμένοι με </a:t>
            </a:r>
            <a:r>
              <a:rPr lang="el-GR" sz="2000" dirty="0" err="1"/>
              <a:t>ηλ</a:t>
            </a:r>
            <a:r>
              <a:rPr lang="el-GR" sz="2000" dirty="0"/>
              <a:t>. </a:t>
            </a:r>
            <a:r>
              <a:rPr lang="el-GR" sz="2000" dirty="0" smtClean="0"/>
              <a:t>μηχανές </a:t>
            </a:r>
            <a:r>
              <a:rPr lang="el-GR" sz="2000" dirty="0"/>
              <a:t>για παραγωγή ενέργειας και έλεγχο ταχύτητας οχήματος</a:t>
            </a:r>
          </a:p>
          <a:p>
            <a:pPr marL="342900" indent="-342900">
              <a:buFont typeface="Arial" pitchFamily="34" charset="0"/>
              <a:buChar char="•"/>
            </a:pPr>
            <a:r>
              <a:rPr lang="el-GR" sz="2000" dirty="0" smtClean="0"/>
              <a:t>Σταθερό ή μεταβλητό μήκος ιμάντα</a:t>
            </a:r>
          </a:p>
          <a:p>
            <a:pPr marL="342900" indent="-342900">
              <a:buFont typeface="Arial" pitchFamily="34" charset="0"/>
              <a:buChar char="•"/>
            </a:pPr>
            <a:endParaRPr lang="el-GR" sz="2000" dirty="0" smtClean="0"/>
          </a:p>
          <a:p>
            <a:pPr marL="342900" indent="-342900">
              <a:buFont typeface="Arial" pitchFamily="34" charset="0"/>
              <a:buChar char="•"/>
            </a:pPr>
            <a:r>
              <a:rPr lang="el-GR" sz="2000" dirty="0" smtClean="0"/>
              <a:t>Ρότορας κατακόρυφου άξονα</a:t>
            </a:r>
            <a:endParaRPr lang="el-GR" sz="2000" dirty="0"/>
          </a:p>
        </p:txBody>
      </p:sp>
      <p:pic>
        <p:nvPicPr>
          <p:cNvPr id="10" name="Εικόνα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60" y="4663106"/>
            <a:ext cx="2592288" cy="1934246"/>
          </a:xfrm>
          <a:prstGeom prst="rect">
            <a:avLst/>
          </a:prstGeom>
        </p:spPr>
      </p:pic>
      <p:sp>
        <p:nvSpPr>
          <p:cNvPr id="8" name="Θέση αριθμού διαφάνειας 7"/>
          <p:cNvSpPr>
            <a:spLocks noGrp="1"/>
          </p:cNvSpPr>
          <p:nvPr>
            <p:ph type="sldNum" sz="quarter" idx="12"/>
          </p:nvPr>
        </p:nvSpPr>
        <p:spPr/>
        <p:txBody>
          <a:bodyPr/>
          <a:lstStyle/>
          <a:p>
            <a:fld id="{3D99FC89-2E86-43BF-BEE9-9E68478D7922}" type="slidenum">
              <a:rPr lang="el-GR" smtClean="0"/>
              <a:t>6</a:t>
            </a:fld>
            <a:endParaRPr lang="el-GR"/>
          </a:p>
        </p:txBody>
      </p:sp>
    </p:spTree>
    <p:extLst>
      <p:ext uri="{BB962C8B-B14F-4D97-AF65-F5344CB8AC3E}">
        <p14:creationId xmlns:p14="http://schemas.microsoft.com/office/powerpoint/2010/main" val="1374913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457200" y="704088"/>
            <a:ext cx="8229600" cy="636680"/>
          </a:xfrm>
        </p:spPr>
        <p:txBody>
          <a:bodyPr>
            <a:normAutofit/>
          </a:bodyPr>
          <a:lstStyle/>
          <a:p>
            <a:pPr algn="ctr"/>
            <a:r>
              <a:rPr lang="en-US" sz="2900" b="1" dirty="0" smtClean="0"/>
              <a:t>Yo-yo </a:t>
            </a:r>
            <a:r>
              <a:rPr lang="el-GR" sz="2900" b="1" dirty="0" smtClean="0"/>
              <a:t>Σενάριο, Α/Γ τύπου «Αετός» (</a:t>
            </a:r>
            <a:r>
              <a:rPr lang="en-US" sz="2900" b="1" dirty="0" smtClean="0"/>
              <a:t>Kite)</a:t>
            </a:r>
            <a:endParaRPr lang="el-GR" sz="2900" b="1" dirty="0"/>
          </a:p>
        </p:txBody>
      </p:sp>
      <p:sp>
        <p:nvSpPr>
          <p:cNvPr id="6" name="Θέση περιεχομένου 5"/>
          <p:cNvSpPr>
            <a:spLocks noGrp="1"/>
          </p:cNvSpPr>
          <p:nvPr>
            <p:ph sz="half" idx="2"/>
          </p:nvPr>
        </p:nvSpPr>
        <p:spPr>
          <a:xfrm>
            <a:off x="4283968" y="1844824"/>
            <a:ext cx="4402832" cy="4222069"/>
          </a:xfrm>
        </p:spPr>
        <p:txBody>
          <a:bodyPr>
            <a:normAutofit/>
          </a:bodyPr>
          <a:lstStyle/>
          <a:p>
            <a:r>
              <a:rPr lang="el-GR" sz="2000" dirty="0" smtClean="0"/>
              <a:t>Πτερύγιο (</a:t>
            </a:r>
            <a:r>
              <a:rPr lang="en-US" sz="2000" dirty="0" smtClean="0"/>
              <a:t>airfoil, wing)</a:t>
            </a:r>
            <a:endParaRPr lang="el-GR" sz="2000" dirty="0" smtClean="0"/>
          </a:p>
          <a:p>
            <a:r>
              <a:rPr lang="el-GR" sz="2000" dirty="0" smtClean="0"/>
              <a:t>Γραμμές- ιμάντες</a:t>
            </a:r>
            <a:r>
              <a:rPr lang="en-US" sz="2000" dirty="0" smtClean="0"/>
              <a:t> (lines)</a:t>
            </a:r>
            <a:r>
              <a:rPr lang="el-GR" sz="2000" dirty="0" smtClean="0"/>
              <a:t>: μεταβαλλόμενο μήκος</a:t>
            </a:r>
          </a:p>
          <a:p>
            <a:r>
              <a:rPr lang="el-GR" sz="2000" dirty="0" smtClean="0"/>
              <a:t>Σύστημα ελέγχου</a:t>
            </a:r>
            <a:r>
              <a:rPr lang="en-US" sz="2000" dirty="0" smtClean="0"/>
              <a:t> (CSU)</a:t>
            </a:r>
            <a:endParaRPr lang="el-GR" sz="2000" dirty="0" smtClean="0"/>
          </a:p>
          <a:p>
            <a:pPr marL="393192" lvl="1" indent="0">
              <a:buNone/>
            </a:pPr>
            <a:r>
              <a:rPr lang="el-GR" sz="1800" dirty="0" smtClean="0"/>
              <a:t>Εναέριο/ Προσεδαφισμένο</a:t>
            </a:r>
          </a:p>
          <a:p>
            <a:pPr lvl="1"/>
            <a:r>
              <a:rPr lang="el-GR" sz="1800" dirty="0" smtClean="0"/>
              <a:t>Αισθητήρες</a:t>
            </a:r>
            <a:r>
              <a:rPr lang="en-US" sz="1800" dirty="0" smtClean="0"/>
              <a:t> (sensors) </a:t>
            </a:r>
            <a:endParaRPr lang="el-GR" sz="1800" dirty="0" smtClean="0"/>
          </a:p>
          <a:p>
            <a:pPr lvl="1"/>
            <a:r>
              <a:rPr lang="el-GR" sz="1800" dirty="0" smtClean="0"/>
              <a:t>Επενεργητές (</a:t>
            </a:r>
            <a:r>
              <a:rPr lang="en-US" sz="1800" dirty="0" smtClean="0"/>
              <a:t>actuators)</a:t>
            </a:r>
            <a:r>
              <a:rPr lang="el-GR" sz="1800" dirty="0"/>
              <a:t> </a:t>
            </a:r>
            <a:endParaRPr lang="el-GR" sz="1800" dirty="0" smtClean="0"/>
          </a:p>
          <a:p>
            <a:r>
              <a:rPr lang="el-GR" sz="2000" dirty="0" smtClean="0"/>
              <a:t>Σταθμός Εδάφους (</a:t>
            </a:r>
            <a:r>
              <a:rPr lang="en-US" sz="2000" dirty="0" smtClean="0"/>
              <a:t>Ground Station)</a:t>
            </a:r>
            <a:endParaRPr lang="el-GR" sz="2000" dirty="0" smtClean="0"/>
          </a:p>
          <a:p>
            <a:pPr lvl="1"/>
            <a:r>
              <a:rPr lang="el-GR" sz="1800" dirty="0" smtClean="0"/>
              <a:t>Βαρούλκο/ρότορας</a:t>
            </a:r>
          </a:p>
          <a:p>
            <a:pPr lvl="1"/>
            <a:r>
              <a:rPr lang="el-GR" sz="1800" dirty="0" smtClean="0"/>
              <a:t>Ηλεκτρική γεννήτρια</a:t>
            </a:r>
          </a:p>
        </p:txBody>
      </p:sp>
      <p:pic>
        <p:nvPicPr>
          <p:cNvPr id="9" name="Θέση περιεχομένου 8"/>
          <p:cNvPicPr>
            <a:picLocks noGrp="1"/>
          </p:cNvPicPr>
          <p:nvPr>
            <p:ph sz="half" idx="1"/>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0355"/>
          <a:stretch/>
        </p:blipFill>
        <p:spPr>
          <a:xfrm>
            <a:off x="179512" y="1916832"/>
            <a:ext cx="3804777" cy="3609594"/>
          </a:xfrm>
          <a:prstGeom prst="rect">
            <a:avLst/>
          </a:prstGeom>
        </p:spPr>
      </p:pic>
      <p:sp>
        <p:nvSpPr>
          <p:cNvPr id="3" name="Θέση αριθμού διαφάνειας 2"/>
          <p:cNvSpPr>
            <a:spLocks noGrp="1"/>
          </p:cNvSpPr>
          <p:nvPr>
            <p:ph type="sldNum" sz="quarter" idx="12"/>
          </p:nvPr>
        </p:nvSpPr>
        <p:spPr/>
        <p:txBody>
          <a:bodyPr/>
          <a:lstStyle/>
          <a:p>
            <a:fld id="{3D99FC89-2E86-43BF-BEE9-9E68478D7922}" type="slidenum">
              <a:rPr lang="el-GR" smtClean="0"/>
              <a:t>7</a:t>
            </a:fld>
            <a:endParaRPr lang="el-GR"/>
          </a:p>
        </p:txBody>
      </p:sp>
    </p:spTree>
    <p:extLst>
      <p:ext uri="{BB962C8B-B14F-4D97-AF65-F5344CB8AC3E}">
        <p14:creationId xmlns:p14="http://schemas.microsoft.com/office/powerpoint/2010/main" val="1901812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05214" y="620688"/>
            <a:ext cx="2686666" cy="504056"/>
          </a:xfrm>
        </p:spPr>
        <p:txBody>
          <a:bodyPr>
            <a:normAutofit fontScale="90000"/>
          </a:bodyPr>
          <a:lstStyle/>
          <a:p>
            <a:pPr algn="ctr"/>
            <a:r>
              <a:rPr lang="el-GR" dirty="0" smtClean="0"/>
              <a:t/>
            </a:r>
            <a:br>
              <a:rPr lang="el-GR" dirty="0" smtClean="0"/>
            </a:br>
            <a:r>
              <a:rPr lang="el-GR" sz="3200" b="1" dirty="0" smtClean="0"/>
              <a:t>Πτερύγιο</a:t>
            </a:r>
            <a:endParaRPr lang="el-GR" sz="3200" b="1" dirty="0"/>
          </a:p>
        </p:txBody>
      </p:sp>
      <mc:AlternateContent xmlns:mc="http://schemas.openxmlformats.org/markup-compatibility/2006" xmlns:a14="http://schemas.microsoft.com/office/drawing/2010/main">
        <mc:Choice Requires="a14">
          <p:sp>
            <p:nvSpPr>
              <p:cNvPr id="4" name="Θέση περιεχομένου 3"/>
              <p:cNvSpPr>
                <a:spLocks noGrp="1"/>
              </p:cNvSpPr>
              <p:nvPr>
                <p:ph sz="half" idx="2"/>
              </p:nvPr>
            </p:nvSpPr>
            <p:spPr>
              <a:xfrm>
                <a:off x="467544" y="4077072"/>
                <a:ext cx="4176464" cy="2592288"/>
              </a:xfrm>
              <a:ln>
                <a:solidFill>
                  <a:schemeClr val="tx1"/>
                </a:solidFill>
              </a:ln>
            </p:spPr>
            <p:txBody>
              <a:bodyPr>
                <a:normAutofit fontScale="70000" lnSpcReduction="20000"/>
              </a:bodyPr>
              <a:lstStyle/>
              <a:p>
                <a:pPr marL="0" indent="0">
                  <a:buNone/>
                </a:pPr>
                <a:r>
                  <a:rPr lang="el-GR" sz="2000" dirty="0" smtClean="0"/>
                  <a:t>Χαρακτηριστικά του πτερυγίου:</a:t>
                </a:r>
                <a:endParaRPr lang="en-US" sz="2000" dirty="0" smtClean="0"/>
              </a:p>
              <a:p>
                <a:r>
                  <a:rPr lang="el-GR" sz="2000" dirty="0" smtClean="0"/>
                  <a:t>Φουσκωτές κατασκευές, λεπτά φύλλα, ραφές</a:t>
                </a:r>
              </a:p>
              <a:p>
                <a:r>
                  <a:rPr lang="el-GR" sz="2000" dirty="0" smtClean="0"/>
                  <a:t>Υλικό</a:t>
                </a:r>
              </a:p>
              <a:p>
                <a:pPr lvl="1"/>
                <a:r>
                  <a:rPr lang="el-GR" sz="1800" dirty="0" smtClean="0"/>
                  <a:t>Μη πορώδες </a:t>
                </a:r>
              </a:p>
              <a:p>
                <a:pPr lvl="1"/>
                <a:r>
                  <a:rPr lang="el-GR" sz="1800" dirty="0" smtClean="0"/>
                  <a:t>Ανθεκτικό</a:t>
                </a:r>
                <a:r>
                  <a:rPr lang="en-US" sz="1800" dirty="0" smtClean="0"/>
                  <a:t> </a:t>
                </a:r>
                <a:r>
                  <a:rPr lang="el-GR" sz="1800" dirty="0" smtClean="0"/>
                  <a:t>στην πίεση</a:t>
                </a:r>
                <a:endParaRPr lang="el-GR" sz="1800" dirty="0"/>
              </a:p>
              <a:p>
                <a:pPr lvl="1"/>
                <a:r>
                  <a:rPr lang="el-GR" sz="1800" dirty="0" smtClean="0"/>
                  <a:t>Ελαφρύ</a:t>
                </a:r>
              </a:p>
              <a:p>
                <a:pPr marL="274320" lvl="1" indent="-274320">
                  <a:buClr>
                    <a:schemeClr val="accent3"/>
                  </a:buClr>
                  <a:buSzPct val="95000"/>
                </a:pPr>
                <a:r>
                  <a:rPr lang="el-GR" sz="2000" dirty="0"/>
                  <a:t>Ικανότητα ελιγμών</a:t>
                </a:r>
              </a:p>
              <a:p>
                <a:r>
                  <a:rPr lang="el-GR" sz="2000" dirty="0" smtClean="0"/>
                  <a:t>Αεροδυναμικό Σχήμα</a:t>
                </a:r>
              </a:p>
              <a:p>
                <a:pPr lvl="1"/>
                <a:r>
                  <a:rPr lang="el-GR" sz="1800" dirty="0" smtClean="0"/>
                  <a:t>Συντελεστής άνωσης </a:t>
                </a:r>
                <a:r>
                  <a:rPr lang="en-US" sz="1800" dirty="0" smtClean="0"/>
                  <a:t>C</a:t>
                </a:r>
                <a:r>
                  <a:rPr lang="en-US" sz="1800" baseline="-25000" dirty="0" smtClean="0"/>
                  <a:t>l</a:t>
                </a:r>
              </a:p>
              <a:p>
                <a:pPr lvl="1"/>
                <a:r>
                  <a:rPr lang="el-GR" sz="1800" dirty="0" smtClean="0"/>
                  <a:t>Συντελεστής οπισθέλκουσας </a:t>
                </a:r>
                <a:r>
                  <a:rPr lang="en-US" sz="1800" dirty="0" smtClean="0"/>
                  <a:t>C</a:t>
                </a:r>
                <a:r>
                  <a:rPr lang="en-US" sz="1800" baseline="-25000" dirty="0" smtClean="0"/>
                  <a:t>d</a:t>
                </a:r>
                <a:endParaRPr lang="el-GR" sz="1800" baseline="-25000" dirty="0"/>
              </a:p>
              <a:p>
                <a:pPr lvl="1"/>
                <a:r>
                  <a:rPr lang="el-GR" sz="1800" dirty="0" smtClean="0"/>
                  <a:t>Αεροδυναμική απόδοση </a:t>
                </a:r>
                <a14:m>
                  <m:oMath xmlns:m="http://schemas.openxmlformats.org/officeDocument/2006/math">
                    <m:f>
                      <m:fPr>
                        <m:ctrlPr>
                          <a:rPr lang="el-GR" sz="1800" i="1" smtClean="0">
                            <a:latin typeface="Cambria Math"/>
                          </a:rPr>
                        </m:ctrlPr>
                      </m:fPr>
                      <m:num>
                        <m:r>
                          <m:rPr>
                            <m:nor/>
                          </m:rPr>
                          <a:rPr lang="en-US" sz="1800" dirty="0"/>
                          <m:t>C</m:t>
                        </m:r>
                        <m:r>
                          <m:rPr>
                            <m:nor/>
                          </m:rPr>
                          <a:rPr lang="en-US" sz="1800" baseline="-25000" dirty="0"/>
                          <m:t>l</m:t>
                        </m:r>
                        <m:r>
                          <m:rPr>
                            <m:nor/>
                          </m:rPr>
                          <a:rPr lang="en-US" sz="1800" baseline="-25000" dirty="0"/>
                          <m:t> </m:t>
                        </m:r>
                      </m:num>
                      <m:den>
                        <m:r>
                          <m:rPr>
                            <m:nor/>
                          </m:rPr>
                          <a:rPr lang="en-US" sz="1800" dirty="0"/>
                          <m:t>C</m:t>
                        </m:r>
                        <m:r>
                          <m:rPr>
                            <m:nor/>
                          </m:rPr>
                          <a:rPr lang="en-US" sz="1800" baseline="-25000" dirty="0"/>
                          <m:t>d</m:t>
                        </m:r>
                        <m:r>
                          <m:rPr>
                            <m:nor/>
                          </m:rPr>
                          <a:rPr lang="el-GR" sz="1800" baseline="-25000" dirty="0"/>
                          <m:t> </m:t>
                        </m:r>
                      </m:den>
                    </m:f>
                  </m:oMath>
                </a14:m>
                <a:endParaRPr lang="el-GR" sz="1800" dirty="0" smtClean="0"/>
              </a:p>
              <a:p>
                <a:endParaRPr lang="el-GR" sz="2000" dirty="0" smtClean="0"/>
              </a:p>
              <a:p>
                <a:pPr lvl="1"/>
                <a:endParaRPr lang="el-GR" sz="1800" dirty="0" smtClean="0"/>
              </a:p>
            </p:txBody>
          </p:sp>
        </mc:Choice>
        <mc:Fallback xmlns="">
          <p:sp>
            <p:nvSpPr>
              <p:cNvPr id="4" name="Θέση περιεχομένου 3"/>
              <p:cNvSpPr>
                <a:spLocks noGrp="1" noRot="1" noChangeAspect="1" noMove="1" noResize="1" noEditPoints="1" noAdjustHandles="1" noChangeArrowheads="1" noChangeShapeType="1" noTextEdit="1"/>
              </p:cNvSpPr>
              <p:nvPr>
                <p:ph sz="half" idx="2"/>
              </p:nvPr>
            </p:nvSpPr>
            <p:spPr>
              <a:xfrm>
                <a:off x="467544" y="4077072"/>
                <a:ext cx="4176464" cy="2592288"/>
              </a:xfrm>
              <a:blipFill rotWithShape="1">
                <a:blip r:embed="rId3"/>
                <a:stretch>
                  <a:fillRect l="-291" t="-1405"/>
                </a:stretch>
              </a:blipFill>
              <a:ln>
                <a:solidFill>
                  <a:schemeClr val="tx1"/>
                </a:solidFill>
              </a:ln>
            </p:spPr>
            <p:txBody>
              <a:bodyPr/>
              <a:lstStyle/>
              <a:p>
                <a:r>
                  <a:rPr lang="el-GR">
                    <a:noFill/>
                  </a:rPr>
                  <a:t> </a:t>
                </a:r>
              </a:p>
            </p:txBody>
          </p:sp>
        </mc:Fallback>
      </mc:AlternateContent>
      <p:sp>
        <p:nvSpPr>
          <p:cNvPr id="7" name="Θέση κειμένου 2"/>
          <p:cNvSpPr txBox="1">
            <a:spLocks/>
          </p:cNvSpPr>
          <p:nvPr/>
        </p:nvSpPr>
        <p:spPr>
          <a:xfrm>
            <a:off x="4867543" y="2339286"/>
            <a:ext cx="4040188" cy="40613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a:r>
              <a:rPr lang="el-GR" sz="2000" dirty="0" smtClean="0"/>
              <a:t>Συντελεστής άνωσης </a:t>
            </a:r>
            <a:r>
              <a:rPr lang="en-US" sz="2000" dirty="0" err="1" smtClean="0"/>
              <a:t>C</a:t>
            </a:r>
            <a:r>
              <a:rPr lang="en-US" sz="2000" baseline="-25000" dirty="0" err="1" smtClean="0"/>
              <a:t>l</a:t>
            </a:r>
            <a:endParaRPr lang="en-US" sz="2000" baseline="-25000" dirty="0" smtClean="0"/>
          </a:p>
        </p:txBody>
      </p:sp>
      <p:sp>
        <p:nvSpPr>
          <p:cNvPr id="8" name="Θέση κειμένου 4"/>
          <p:cNvSpPr txBox="1">
            <a:spLocks/>
          </p:cNvSpPr>
          <p:nvPr/>
        </p:nvSpPr>
        <p:spPr>
          <a:xfrm>
            <a:off x="4885903" y="4430168"/>
            <a:ext cx="4041775" cy="345045"/>
          </a:xfrm>
          <a:prstGeom prst="rect">
            <a:avLst/>
          </a:prstGeom>
        </p:spPr>
        <p:txBody>
          <a:bodyPr>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l-GR" sz="2000" dirty="0" smtClean="0"/>
              <a:t>Συντελεστής οπισθέλκουσας </a:t>
            </a:r>
            <a:r>
              <a:rPr lang="en-US" sz="2000" dirty="0" smtClean="0"/>
              <a:t>C</a:t>
            </a:r>
            <a:r>
              <a:rPr lang="en-US" sz="2000" baseline="-25000" dirty="0" smtClean="0"/>
              <a:t>d</a:t>
            </a:r>
            <a:endParaRPr lang="el-GR" sz="2000" dirty="0"/>
          </a:p>
        </p:txBody>
      </p:sp>
      <p:pic>
        <p:nvPicPr>
          <p:cNvPr id="9" name="Εικόνα 8"/>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6204"/>
          <a:stretch/>
        </p:blipFill>
        <p:spPr bwMode="auto">
          <a:xfrm>
            <a:off x="4885903" y="4725144"/>
            <a:ext cx="4078585" cy="1800200"/>
          </a:xfrm>
          <a:prstGeom prst="rect">
            <a:avLst/>
          </a:prstGeom>
          <a:ln>
            <a:noFill/>
          </a:ln>
          <a:extLst>
            <a:ext uri="{53640926-AAD7-44D8-BBD7-CCE9431645EC}">
              <a14:shadowObscured xmlns:a14="http://schemas.microsoft.com/office/drawing/2010/main"/>
            </a:ext>
          </a:extLst>
        </p:spPr>
      </p:pic>
      <p:pic>
        <p:nvPicPr>
          <p:cNvPr id="10" name="Εικόνα 9"/>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b="4987"/>
          <a:stretch/>
        </p:blipFill>
        <p:spPr bwMode="auto">
          <a:xfrm>
            <a:off x="4885903" y="2708920"/>
            <a:ext cx="4006577" cy="1721248"/>
          </a:xfrm>
          <a:prstGeom prst="rect">
            <a:avLst/>
          </a:prstGeom>
          <a:ln>
            <a:noFill/>
          </a:ln>
          <a:extLst>
            <a:ext uri="{53640926-AAD7-44D8-BBD7-CCE9431645EC}">
              <a14:shadowObscured xmlns:a14="http://schemas.microsoft.com/office/drawing/2010/main"/>
            </a:ext>
          </a:extLst>
        </p:spPr>
      </p:pic>
      <p:pic>
        <p:nvPicPr>
          <p:cNvPr id="11" name="Εικόνα 10"/>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683568" y="1264181"/>
            <a:ext cx="2736304" cy="2754533"/>
          </a:xfrm>
          <a:prstGeom prst="rect">
            <a:avLst/>
          </a:prstGeom>
        </p:spPr>
      </p:pic>
      <p:pic>
        <p:nvPicPr>
          <p:cNvPr id="3074"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12837" t="5521" r="3574"/>
          <a:stretch/>
        </p:blipFill>
        <p:spPr bwMode="auto">
          <a:xfrm>
            <a:off x="4085891" y="457200"/>
            <a:ext cx="4715209" cy="188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Θέση αριθμού διαφάνειας 5"/>
          <p:cNvSpPr>
            <a:spLocks noGrp="1"/>
          </p:cNvSpPr>
          <p:nvPr>
            <p:ph type="sldNum" sz="quarter" idx="12"/>
          </p:nvPr>
        </p:nvSpPr>
        <p:spPr/>
        <p:txBody>
          <a:bodyPr/>
          <a:lstStyle/>
          <a:p>
            <a:fld id="{3D99FC89-2E86-43BF-BEE9-9E68478D7922}" type="slidenum">
              <a:rPr lang="el-GR" smtClean="0"/>
              <a:t>8</a:t>
            </a:fld>
            <a:endParaRPr lang="el-GR"/>
          </a:p>
        </p:txBody>
      </p:sp>
      <p:sp>
        <p:nvSpPr>
          <p:cNvPr id="18" name="Έλλειψη 17"/>
          <p:cNvSpPr/>
          <p:nvPr/>
        </p:nvSpPr>
        <p:spPr>
          <a:xfrm>
            <a:off x="5300244" y="6309320"/>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Έλλειψη 20"/>
          <p:cNvSpPr/>
          <p:nvPr/>
        </p:nvSpPr>
        <p:spPr>
          <a:xfrm>
            <a:off x="5252728" y="2941272"/>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927916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92993" y="548680"/>
            <a:ext cx="8229600" cy="564672"/>
          </a:xfrm>
        </p:spPr>
        <p:txBody>
          <a:bodyPr>
            <a:normAutofit/>
          </a:bodyPr>
          <a:lstStyle/>
          <a:p>
            <a:pPr algn="ctr"/>
            <a:r>
              <a:rPr lang="el-GR" sz="2900" b="1" dirty="0" smtClean="0">
                <a:solidFill>
                  <a:schemeClr val="accent1">
                    <a:lumMod val="75000"/>
                  </a:schemeClr>
                </a:solidFill>
              </a:rPr>
              <a:t>Ρύθμιση Πτερυγίου</a:t>
            </a:r>
            <a:r>
              <a:rPr lang="en-US" sz="2900" b="1" dirty="0" smtClean="0">
                <a:solidFill>
                  <a:schemeClr val="accent1">
                    <a:lumMod val="75000"/>
                  </a:schemeClr>
                </a:solidFill>
              </a:rPr>
              <a:t> </a:t>
            </a:r>
            <a:endParaRPr lang="el-GR" sz="2900" b="1" dirty="0">
              <a:solidFill>
                <a:schemeClr val="accent1">
                  <a:lumMod val="75000"/>
                </a:schemeClr>
              </a:solidFill>
            </a:endParaRPr>
          </a:p>
        </p:txBody>
      </p:sp>
      <p:sp>
        <p:nvSpPr>
          <p:cNvPr id="4" name="Θέση περιεχομένου 3"/>
          <p:cNvSpPr>
            <a:spLocks noGrp="1"/>
          </p:cNvSpPr>
          <p:nvPr>
            <p:ph sz="quarter" idx="2"/>
          </p:nvPr>
        </p:nvSpPr>
        <p:spPr>
          <a:xfrm>
            <a:off x="4918433" y="1118954"/>
            <a:ext cx="4040188" cy="360041"/>
          </a:xfrm>
        </p:spPr>
        <p:txBody>
          <a:bodyPr>
            <a:normAutofit/>
          </a:bodyPr>
          <a:lstStyle/>
          <a:p>
            <a:pPr marL="0" indent="0" algn="ctr">
              <a:buNone/>
            </a:pPr>
            <a:r>
              <a:rPr lang="el-GR" sz="2000" b="1" dirty="0" smtClean="0">
                <a:solidFill>
                  <a:schemeClr val="accent1">
                    <a:lumMod val="75000"/>
                  </a:schemeClr>
                </a:solidFill>
              </a:rPr>
              <a:t>Γωνία ελέγχου α</a:t>
            </a:r>
            <a:endParaRPr lang="el-GR" sz="2000" b="1" dirty="0">
              <a:solidFill>
                <a:schemeClr val="accent1">
                  <a:lumMod val="75000"/>
                </a:schemeClr>
              </a:solidFill>
            </a:endParaRPr>
          </a:p>
        </p:txBody>
      </p:sp>
      <p:sp>
        <p:nvSpPr>
          <p:cNvPr id="6" name="Θέση περιεχομένου 5"/>
          <p:cNvSpPr>
            <a:spLocks noGrp="1"/>
          </p:cNvSpPr>
          <p:nvPr>
            <p:ph sz="quarter" idx="4"/>
          </p:nvPr>
        </p:nvSpPr>
        <p:spPr>
          <a:xfrm>
            <a:off x="4994721" y="4077072"/>
            <a:ext cx="4041775" cy="431122"/>
          </a:xfrm>
        </p:spPr>
        <p:txBody>
          <a:bodyPr/>
          <a:lstStyle/>
          <a:p>
            <a:pPr marL="0" indent="0" algn="ctr">
              <a:buNone/>
            </a:pPr>
            <a:r>
              <a:rPr lang="el-GR" sz="2000" b="1" dirty="0" smtClean="0">
                <a:solidFill>
                  <a:schemeClr val="accent1">
                    <a:lumMod val="75000"/>
                  </a:schemeClr>
                </a:solidFill>
              </a:rPr>
              <a:t>Γωνία ελέγχου ψ</a:t>
            </a:r>
          </a:p>
          <a:p>
            <a:pPr marL="0" indent="0">
              <a:buNone/>
            </a:pPr>
            <a:endParaRPr lang="el-GR" dirty="0"/>
          </a:p>
        </p:txBody>
      </p:sp>
      <p:pic>
        <p:nvPicPr>
          <p:cNvPr id="9" name="Εικόνα 8"/>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78368" t="39962" r="974" b="24078"/>
          <a:stretch/>
        </p:blipFill>
        <p:spPr bwMode="auto">
          <a:xfrm>
            <a:off x="5776663" y="4509120"/>
            <a:ext cx="2323729" cy="1368152"/>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179512" y="1340768"/>
            <a:ext cx="4680520" cy="1631216"/>
          </a:xfrm>
          <a:prstGeom prst="rect">
            <a:avLst/>
          </a:prstGeom>
          <a:noFill/>
        </p:spPr>
        <p:txBody>
          <a:bodyPr wrap="square" rtlCol="0">
            <a:spAutoFit/>
          </a:bodyPr>
          <a:lstStyle/>
          <a:p>
            <a:pPr marL="342900" indent="-342900">
              <a:buFont typeface="Arial" pitchFamily="34" charset="0"/>
              <a:buChar char="•"/>
            </a:pPr>
            <a:r>
              <a:rPr lang="el-GR" sz="2000" dirty="0"/>
              <a:t>Έλεγχος του πτερυγίου</a:t>
            </a:r>
            <a:r>
              <a:rPr lang="en-US" sz="2000" dirty="0"/>
              <a:t> </a:t>
            </a:r>
            <a:r>
              <a:rPr lang="el-GR" sz="2000" dirty="0"/>
              <a:t>με γωνίες ελέγχου α και ψ</a:t>
            </a:r>
            <a:endParaRPr lang="el-GR" sz="2000" dirty="0">
              <a:solidFill>
                <a:srgbClr val="FF0000"/>
              </a:solidFill>
            </a:endParaRPr>
          </a:p>
          <a:p>
            <a:pPr marL="342900" indent="-342900">
              <a:buFont typeface="Arial" pitchFamily="34" charset="0"/>
              <a:buChar char="•"/>
            </a:pPr>
            <a:r>
              <a:rPr lang="el-GR" sz="2000" dirty="0" smtClean="0"/>
              <a:t>Δυνάμεις </a:t>
            </a:r>
            <a:r>
              <a:rPr lang="el-GR" sz="2000" dirty="0"/>
              <a:t>του </a:t>
            </a:r>
            <a:r>
              <a:rPr lang="el-GR" sz="2000" dirty="0" smtClean="0"/>
              <a:t>πτερυγίου,</a:t>
            </a:r>
            <a:endParaRPr lang="en-US" sz="2000" dirty="0" smtClean="0"/>
          </a:p>
          <a:p>
            <a:pPr marL="800100" lvl="1" indent="-342900">
              <a:buFont typeface="Arial" pitchFamily="34" charset="0"/>
              <a:buChar char="•"/>
            </a:pPr>
            <a:r>
              <a:rPr lang="el-GR" dirty="0" smtClean="0"/>
              <a:t>Δύναμη άνωσης </a:t>
            </a:r>
            <a:r>
              <a:rPr lang="en-US" dirty="0" err="1" smtClean="0"/>
              <a:t>F</a:t>
            </a:r>
            <a:r>
              <a:rPr lang="en-US" baseline="-25000" dirty="0" err="1" smtClean="0"/>
              <a:t>l</a:t>
            </a:r>
            <a:r>
              <a:rPr lang="el-GR" dirty="0" smtClean="0"/>
              <a:t> </a:t>
            </a:r>
            <a:endParaRPr lang="en-US" dirty="0" smtClean="0"/>
          </a:p>
          <a:p>
            <a:pPr marL="800100" lvl="1" indent="-342900">
              <a:buFont typeface="Arial" pitchFamily="34" charset="0"/>
              <a:buChar char="•"/>
            </a:pPr>
            <a:r>
              <a:rPr lang="el-GR" dirty="0" smtClean="0"/>
              <a:t>Οπισθέλκουσα δύναμη </a:t>
            </a:r>
            <a:r>
              <a:rPr lang="en-US" dirty="0" err="1" smtClean="0"/>
              <a:t>F</a:t>
            </a:r>
            <a:r>
              <a:rPr lang="en-US" baseline="-25000" dirty="0" err="1" smtClean="0"/>
              <a:t>d</a:t>
            </a:r>
            <a:endParaRPr lang="el-GR" dirty="0"/>
          </a:p>
        </p:txBody>
      </p:sp>
      <p:cxnSp>
        <p:nvCxnSpPr>
          <p:cNvPr id="7" name="Ευθεία γραμμή σύνδεσης 6"/>
          <p:cNvCxnSpPr/>
          <p:nvPr/>
        </p:nvCxnSpPr>
        <p:spPr>
          <a:xfrm>
            <a:off x="6908912" y="2394787"/>
            <a:ext cx="0" cy="133040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Ομάδα 7"/>
          <p:cNvGrpSpPr/>
          <p:nvPr/>
        </p:nvGrpSpPr>
        <p:grpSpPr>
          <a:xfrm>
            <a:off x="4860031" y="1478995"/>
            <a:ext cx="4006577" cy="2309118"/>
            <a:chOff x="4860031" y="1478995"/>
            <a:chExt cx="4006577" cy="2309118"/>
          </a:xfrm>
        </p:grpSpPr>
        <p:pic>
          <p:nvPicPr>
            <p:cNvPr id="10" name="Εικόνα 9"/>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34657" t="35556" r="25383" b="10671"/>
            <a:stretch/>
          </p:blipFill>
          <p:spPr bwMode="auto">
            <a:xfrm>
              <a:off x="4860031" y="1701736"/>
              <a:ext cx="4006577" cy="2086377"/>
            </a:xfrm>
            <a:prstGeom prst="rect">
              <a:avLst/>
            </a:prstGeom>
            <a:ln>
              <a:noFill/>
            </a:ln>
            <a:extLst>
              <a:ext uri="{53640926-AAD7-44D8-BBD7-CCE9431645EC}">
                <a14:shadowObscured xmlns:a14="http://schemas.microsoft.com/office/drawing/2010/main"/>
              </a:ext>
            </a:extLst>
          </p:spPr>
        </p:pic>
        <p:grpSp>
          <p:nvGrpSpPr>
            <p:cNvPr id="3" name="Ομάδα 2"/>
            <p:cNvGrpSpPr/>
            <p:nvPr/>
          </p:nvGrpSpPr>
          <p:grpSpPr>
            <a:xfrm rot="16200000">
              <a:off x="6564083" y="1470381"/>
              <a:ext cx="729817" cy="902640"/>
              <a:chOff x="6933841" y="1842284"/>
              <a:chExt cx="729817" cy="902640"/>
            </a:xfrm>
          </p:grpSpPr>
          <p:cxnSp>
            <p:nvCxnSpPr>
              <p:cNvPr id="35" name="Ευθύγραμμο βέλος σύνδεσης 34"/>
              <p:cNvCxnSpPr/>
              <p:nvPr/>
            </p:nvCxnSpPr>
            <p:spPr>
              <a:xfrm flipV="1">
                <a:off x="6933841" y="1842284"/>
                <a:ext cx="729817" cy="44215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8" name="Ευθύγραμμο βέλος σύνδεσης 37"/>
              <p:cNvCxnSpPr/>
              <p:nvPr/>
            </p:nvCxnSpPr>
            <p:spPr>
              <a:xfrm>
                <a:off x="6938527" y="2276872"/>
                <a:ext cx="297769" cy="468052"/>
              </a:xfrm>
              <a:prstGeom prst="straightConnector1">
                <a:avLst/>
              </a:prstGeom>
              <a:ln w="2857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6605065" y="1478995"/>
              <a:ext cx="314510" cy="307777"/>
            </a:xfrm>
            <a:prstGeom prst="rect">
              <a:avLst/>
            </a:prstGeom>
            <a:noFill/>
          </p:spPr>
          <p:txBody>
            <a:bodyPr wrap="none" rtlCol="0">
              <a:spAutoFit/>
            </a:bodyPr>
            <a:lstStyle/>
            <a:p>
              <a:r>
                <a:rPr lang="en-US" sz="1400" dirty="0" err="1">
                  <a:solidFill>
                    <a:srgbClr val="FFC000"/>
                  </a:solidFill>
                </a:rPr>
                <a:t>F</a:t>
              </a:r>
              <a:r>
                <a:rPr lang="en-US" sz="1400" baseline="-25000" dirty="0" err="1">
                  <a:solidFill>
                    <a:srgbClr val="FFC000"/>
                  </a:solidFill>
                </a:rPr>
                <a:t>l</a:t>
              </a:r>
              <a:endParaRPr lang="el-GR" sz="1400" dirty="0">
                <a:solidFill>
                  <a:srgbClr val="FFC000"/>
                </a:solidFill>
              </a:endParaRPr>
            </a:p>
          </p:txBody>
        </p:sp>
        <p:sp>
          <p:nvSpPr>
            <p:cNvPr id="41" name="TextBox 40"/>
            <p:cNvSpPr txBox="1"/>
            <p:nvPr/>
          </p:nvSpPr>
          <p:spPr>
            <a:xfrm>
              <a:off x="7032140" y="1701736"/>
              <a:ext cx="348172" cy="307777"/>
            </a:xfrm>
            <a:prstGeom prst="rect">
              <a:avLst/>
            </a:prstGeom>
            <a:noFill/>
          </p:spPr>
          <p:txBody>
            <a:bodyPr wrap="none" rtlCol="0">
              <a:spAutoFit/>
            </a:bodyPr>
            <a:lstStyle/>
            <a:p>
              <a:r>
                <a:rPr lang="en-US" sz="1400" dirty="0" err="1">
                  <a:solidFill>
                    <a:schemeClr val="accent5">
                      <a:lumMod val="50000"/>
                    </a:schemeClr>
                  </a:solidFill>
                </a:rPr>
                <a:t>F</a:t>
              </a:r>
              <a:r>
                <a:rPr lang="en-US" sz="1400" baseline="-25000" dirty="0" err="1">
                  <a:solidFill>
                    <a:schemeClr val="accent5">
                      <a:lumMod val="50000"/>
                    </a:schemeClr>
                  </a:solidFill>
                </a:rPr>
                <a:t>d</a:t>
              </a:r>
              <a:endParaRPr lang="el-GR" sz="1400" dirty="0">
                <a:solidFill>
                  <a:schemeClr val="accent5">
                    <a:lumMod val="50000"/>
                  </a:schemeClr>
                </a:solidFill>
              </a:endParaRPr>
            </a:p>
          </p:txBody>
        </p:sp>
      </p:grpSp>
      <p:sp>
        <p:nvSpPr>
          <p:cNvPr id="12" name="Θέση αριθμού διαφάνειας 11"/>
          <p:cNvSpPr>
            <a:spLocks noGrp="1"/>
          </p:cNvSpPr>
          <p:nvPr>
            <p:ph type="sldNum" sz="quarter" idx="12"/>
          </p:nvPr>
        </p:nvSpPr>
        <p:spPr/>
        <p:txBody>
          <a:bodyPr/>
          <a:lstStyle/>
          <a:p>
            <a:fld id="{3D99FC89-2E86-43BF-BEE9-9E68478D7922}" type="slidenum">
              <a:rPr lang="el-GR" smtClean="0"/>
              <a:t>9</a:t>
            </a:fld>
            <a:endParaRPr lang="el-GR"/>
          </a:p>
        </p:txBody>
      </p:sp>
      <p:pic>
        <p:nvPicPr>
          <p:cNvPr id="19" name="Εικόνα 18"/>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r="78139" b="25242"/>
          <a:stretch/>
        </p:blipFill>
        <p:spPr bwMode="auto">
          <a:xfrm>
            <a:off x="1259633" y="3788113"/>
            <a:ext cx="1728191" cy="2521207"/>
          </a:xfrm>
          <a:prstGeom prst="rect">
            <a:avLst/>
          </a:prstGeom>
          <a:ln>
            <a:noFill/>
          </a:ln>
          <a:extLst>
            <a:ext uri="{53640926-AAD7-44D8-BBD7-CCE9431645EC}">
              <a14:shadowObscured xmlns:a14="http://schemas.microsoft.com/office/drawing/2010/main"/>
            </a:ext>
          </a:extLst>
        </p:spPr>
      </p:pic>
      <p:sp>
        <p:nvSpPr>
          <p:cNvPr id="20" name="Έλλειψη 19"/>
          <p:cNvSpPr/>
          <p:nvPr/>
        </p:nvSpPr>
        <p:spPr>
          <a:xfrm>
            <a:off x="2012368" y="422108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Θέση κειμένου 2"/>
          <p:cNvSpPr txBox="1">
            <a:spLocks/>
          </p:cNvSpPr>
          <p:nvPr/>
        </p:nvSpPr>
        <p:spPr>
          <a:xfrm>
            <a:off x="171772" y="3356992"/>
            <a:ext cx="4040188" cy="406137"/>
          </a:xfrm>
          <a:prstGeom prst="rect">
            <a:avLst/>
          </a:prstGeom>
        </p:spPr>
        <p:txBody>
          <a:bodyPr vert="horz" tIns="0">
            <a:normAutofit/>
          </a:bodyPr>
          <a:lstStyle>
            <a:lvl1pPr indent="0" algn="ctr">
              <a:spcBef>
                <a:spcPct val="20000"/>
              </a:spcBef>
              <a:buClr>
                <a:schemeClr val="accent3"/>
              </a:buClr>
              <a:buSzPct val="95000"/>
              <a:buFont typeface="Wingdings 2"/>
              <a:buNone/>
              <a:defRPr kumimoji="0" sz="2000" b="1">
                <a:solidFill>
                  <a:schemeClr val="accent1">
                    <a:lumMod val="75000"/>
                  </a:schemeClr>
                </a:solidFill>
              </a:defRPr>
            </a:lvl1pPr>
            <a:lvl2pPr marL="640080" indent="-246888">
              <a:spcBef>
                <a:spcPct val="20000"/>
              </a:spcBef>
              <a:buClr>
                <a:schemeClr val="accent1"/>
              </a:buClr>
              <a:buSzPct val="85000"/>
              <a:buFont typeface="Wingdings 2"/>
              <a:buChar char=""/>
              <a:defRPr kumimoji="0" sz="2000"/>
            </a:lvl2pPr>
            <a:lvl3pPr indent="-246888">
              <a:spcBef>
                <a:spcPct val="20000"/>
              </a:spcBef>
              <a:buClr>
                <a:schemeClr val="accent2"/>
              </a:buClr>
              <a:buSzPct val="70000"/>
              <a:buFont typeface="Wingdings 2"/>
              <a:buChar char=""/>
              <a:defRPr kumimoji="0"/>
            </a:lvl3pPr>
            <a:lvl4pPr marL="1188720" indent="-210312">
              <a:spcBef>
                <a:spcPct val="20000"/>
              </a:spcBef>
              <a:buClr>
                <a:schemeClr val="accent3"/>
              </a:buClr>
              <a:buSzPct val="65000"/>
              <a:buFont typeface="Wingdings 2"/>
              <a:buChar char=""/>
              <a:defRPr kumimoji="0" sz="1600"/>
            </a:lvl4pPr>
            <a:lvl5pPr marL="1463040" indent="-210312">
              <a:spcBef>
                <a:spcPct val="20000"/>
              </a:spcBef>
              <a:buClr>
                <a:schemeClr val="accent4"/>
              </a:buClr>
              <a:buSzPct val="65000"/>
              <a:buFont typeface="Wingdings 2"/>
              <a:buChar char=""/>
              <a:defRPr kumimoji="0" sz="1600"/>
            </a:lvl5pPr>
            <a:lvl6pPr marL="1737360" indent="-210312">
              <a:spcBef>
                <a:spcPct val="20000"/>
              </a:spcBef>
              <a:buClr>
                <a:schemeClr val="accent5"/>
              </a:buClr>
              <a:buSzPct val="80000"/>
              <a:buFont typeface="Wingdings 2"/>
              <a:buChar char=""/>
              <a:defRPr kumimoji="0"/>
            </a:lvl6pPr>
            <a:lvl7pPr marL="1920240" indent="-182880">
              <a:spcBef>
                <a:spcPct val="20000"/>
              </a:spcBef>
              <a:buClr>
                <a:schemeClr val="accent6"/>
              </a:buClr>
              <a:buSzPct val="80000"/>
              <a:buFont typeface="Wingdings 2"/>
              <a:buChar char=""/>
              <a:defRPr kumimoji="0" sz="1600" baseline="0"/>
            </a:lvl7pPr>
            <a:lvl8pPr marL="2194560" indent="-182880">
              <a:spcBef>
                <a:spcPct val="20000"/>
              </a:spcBef>
              <a:buClr>
                <a:schemeClr val="tx2"/>
              </a:buClr>
              <a:buChar char="•"/>
              <a:defRPr kumimoji="0" sz="1600"/>
            </a:lvl8pPr>
            <a:lvl9pPr marL="2468880" indent="-182880">
              <a:spcBef>
                <a:spcPct val="20000"/>
              </a:spcBef>
              <a:buClr>
                <a:schemeClr val="tx2"/>
              </a:buClr>
              <a:buFontTx/>
              <a:buChar char="•"/>
              <a:defRPr kumimoji="0" sz="1400" baseline="0"/>
            </a:lvl9pPr>
          </a:lstStyle>
          <a:p>
            <a:r>
              <a:rPr lang="el-GR" dirty="0"/>
              <a:t>Συντελεστής άνωσης </a:t>
            </a:r>
            <a:r>
              <a:rPr lang="en-US" dirty="0" err="1"/>
              <a:t>C</a:t>
            </a:r>
            <a:r>
              <a:rPr lang="en-US" baseline="-25000" dirty="0" err="1"/>
              <a:t>l</a:t>
            </a:r>
            <a:endParaRPr lang="en-US" baseline="-25000" dirty="0"/>
          </a:p>
        </p:txBody>
      </p:sp>
      <p:cxnSp>
        <p:nvCxnSpPr>
          <p:cNvPr id="13" name="Ευθεία γραμμή σύνδεσης 12"/>
          <p:cNvCxnSpPr/>
          <p:nvPr/>
        </p:nvCxnSpPr>
        <p:spPr>
          <a:xfrm>
            <a:off x="6915608" y="2348880"/>
            <a:ext cx="0" cy="1512168"/>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6689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οή">
  <a:themeElements>
    <a:clrScheme name="Ροή">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Ροή">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Ροή">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4111</TotalTime>
  <Words>1573</Words>
  <Application>Microsoft Office PowerPoint</Application>
  <PresentationFormat>Προβολή στην οθόνη (4:3)</PresentationFormat>
  <Paragraphs>341</Paragraphs>
  <Slides>26</Slides>
  <Notes>26</Notes>
  <HiddenSlides>0</HiddenSlides>
  <MMClips>0</MMClips>
  <ScaleCrop>false</ScaleCrop>
  <HeadingPairs>
    <vt:vector size="4" baseType="variant">
      <vt:variant>
        <vt:lpstr>Θέμα</vt:lpstr>
      </vt:variant>
      <vt:variant>
        <vt:i4>1</vt:i4>
      </vt:variant>
      <vt:variant>
        <vt:lpstr>Τίτλοι διαφανειών</vt:lpstr>
      </vt:variant>
      <vt:variant>
        <vt:i4>26</vt:i4>
      </vt:variant>
    </vt:vector>
  </HeadingPairs>
  <TitlesOfParts>
    <vt:vector size="27" baseType="lpstr">
      <vt:lpstr>Ροή</vt:lpstr>
      <vt:lpstr>ΑΡΙΣΤΟΤΕΛΕΙΟ ΠΑΝΕΠΙΣΤΗΜΙΟ θΕΣΣΑΛΟΝΙΚΗΣ ΣΧΟΛΗ ΗΛΕΚΤΡΟΛΟΓΩΝ ΜΗΧΑΝΙΚΩΝ ΚΑΙ ΜΗΧΑΝΙΚΩΝ ΥΠΟΛΟΓΙΣΤΩΝ ΤΜΗΜΑ ΕΝΕΡΓΕΙΑσ   ΕΝΑΕΡΙΕΣ ΑΝΕΜΟΓΕΝΝΗΤΡΙΕΣ τυπου «Αετοσ»  </vt:lpstr>
      <vt:lpstr>Τυπική Α/Γ </vt:lpstr>
      <vt:lpstr>Εναέρια Α/Γ</vt:lpstr>
      <vt:lpstr>Αύξηση του αιολικού δυναμικού σε μεγάλο ύψος</vt:lpstr>
      <vt:lpstr>Εναέρια Α/Γ</vt:lpstr>
      <vt:lpstr>Προσεδαφισμένες γεννήτριες-GLGs</vt:lpstr>
      <vt:lpstr>Yo-yo Σενάριο, Α/Γ τύπου «Αετός» (Kite)</vt:lpstr>
      <vt:lpstr> Πτερύγιο</vt:lpstr>
      <vt:lpstr>Ρύθμιση Πτερυγίου </vt:lpstr>
      <vt:lpstr>Σφαιρικό σύστημα συντεταγμένων</vt:lpstr>
      <vt:lpstr>Ασκούμενες Δυνάμεις (r,θ,φ)</vt:lpstr>
      <vt:lpstr>Ασκούμενες Δυνάμεις</vt:lpstr>
      <vt:lpstr>4 φάσεις ενός κύκλου λειτουργίας</vt:lpstr>
      <vt:lpstr>Βέλτιστη τροχιά σχήματος «8»</vt:lpstr>
      <vt:lpstr>Προσομοίωση</vt:lpstr>
      <vt:lpstr>Επαναληπτική Διαδικασία</vt:lpstr>
      <vt:lpstr>Έλεγχος πτήσης-γωνίες ελέγχου α και ψ</vt:lpstr>
      <vt:lpstr>Ταχύτητες σε ένα κύκλο σχήματος «8»</vt:lpstr>
      <vt:lpstr>Δυνάμεις σε ένα κύκλο σχήματος «8»</vt:lpstr>
      <vt:lpstr>Πλήρης Κύκλος Λειτουργίας</vt:lpstr>
      <vt:lpstr>Πλήρης Κύκλος Λειτουργίας</vt:lpstr>
      <vt:lpstr>Παραγόμενη ισχύς</vt:lpstr>
      <vt:lpstr>Συμπεράσματα</vt:lpstr>
      <vt:lpstr>Καμπύλη ισχύος P-υ</vt:lpstr>
      <vt:lpstr>Σχόλια- Δυσκολίες- Διερεύνηση</vt:lpstr>
      <vt:lpstr>Σχόλια- Δυσκολίες- Διερεύνηση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nanouka</dc:creator>
  <cp:lastModifiedBy>Minas</cp:lastModifiedBy>
  <cp:revision>196</cp:revision>
  <cp:lastPrinted>2016-04-26T14:37:21Z</cp:lastPrinted>
  <dcterms:created xsi:type="dcterms:W3CDTF">2016-04-18T07:31:49Z</dcterms:created>
  <dcterms:modified xsi:type="dcterms:W3CDTF">2016-05-04T15:47:38Z</dcterms:modified>
</cp:coreProperties>
</file>