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1"/>
  </p:sldMasterIdLst>
  <p:notesMasterIdLst>
    <p:notesMasterId r:id="rId30"/>
  </p:notesMasterIdLst>
  <p:sldIdLst>
    <p:sldId id="256" r:id="rId2"/>
    <p:sldId id="257" r:id="rId3"/>
    <p:sldId id="259" r:id="rId4"/>
    <p:sldId id="261" r:id="rId5"/>
    <p:sldId id="265" r:id="rId6"/>
    <p:sldId id="262" r:id="rId7"/>
    <p:sldId id="263" r:id="rId8"/>
    <p:sldId id="258" r:id="rId9"/>
    <p:sldId id="266" r:id="rId10"/>
    <p:sldId id="267" r:id="rId11"/>
    <p:sldId id="269" r:id="rId12"/>
    <p:sldId id="275" r:id="rId13"/>
    <p:sldId id="270" r:id="rId14"/>
    <p:sldId id="276" r:id="rId15"/>
    <p:sldId id="271" r:id="rId16"/>
    <p:sldId id="272" r:id="rId17"/>
    <p:sldId id="287" r:id="rId18"/>
    <p:sldId id="273" r:id="rId19"/>
    <p:sldId id="274" r:id="rId20"/>
    <p:sldId id="277" r:id="rId21"/>
    <p:sldId id="278" r:id="rId22"/>
    <p:sldId id="279" r:id="rId23"/>
    <p:sldId id="280" r:id="rId24"/>
    <p:sldId id="282" r:id="rId25"/>
    <p:sldId id="281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DDDC-1AE0-4EE6-A100-D3B86F4833DE}" type="datetimeFigureOut">
              <a:rPr lang="el-GR" smtClean="0"/>
              <a:t>22/3/2017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DE068-7834-4FAD-A0A0-453168BD3E2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53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013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0254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814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548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09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937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937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49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49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0747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779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394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548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091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8724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3998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416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7969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4325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7646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692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936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581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15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882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497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743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106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FBBB-EB42-483A-A34B-8E2A2E79082F}" type="datetime1">
              <a:rPr lang="el-GR" smtClean="0"/>
              <a:t>22/3/2017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6009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00A8-0488-474B-B568-F5699665B4FA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26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B1B-6848-4D93-87D0-BCD7844756C4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309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B-1A7D-40C7-A591-DF7263CF9853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72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E2F7-8D60-4241-A8F3-BB5CE6F8309B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989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DA00-EB0A-4F6F-9F36-65DBECD64BF6}" type="datetime1">
              <a:rPr lang="el-GR" smtClean="0"/>
              <a:t>22/3/2017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364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B156-CA54-4AEB-9104-309E7E385506}" type="datetime1">
              <a:rPr lang="el-GR" smtClean="0"/>
              <a:t>22/3/2017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730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368-231C-43B7-B00D-61874A0D6740}" type="datetime1">
              <a:rPr lang="el-GR" smtClean="0"/>
              <a:t>22/3/2017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588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B40-5885-4F26-82F4-EE0854684BEC}" type="datetime1">
              <a:rPr lang="el-GR" smtClean="0"/>
              <a:t>22/3/2017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654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1CCA-7C2C-434E-8D77-B2B780D76A78}" type="datetime1">
              <a:rPr lang="el-GR" smtClean="0"/>
              <a:t>22/3/2017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118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9A4B-81FB-4561-8492-8AD3418610EA}" type="datetime1">
              <a:rPr lang="el-GR" smtClean="0"/>
              <a:t>22/3/2017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98092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0F1-050A-4C4A-AE61-6DF01DB90E93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62724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5850-5337-4EF8-AE36-3E4FABD1A65B}" type="datetime1">
              <a:rPr lang="el-GR" smtClean="0"/>
              <a:t>22/3/2017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84553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EB7-0330-4A2A-8246-1DDA2465C4CF}" type="datetime1">
              <a:rPr lang="el-GR" smtClean="0"/>
              <a:t>22/3/2017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398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34D7-5149-402C-8A39-87061671B5F7}" type="datetime1">
              <a:rPr lang="el-GR" smtClean="0"/>
              <a:t>22/3/2017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6266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2F27-4F1B-406F-8B8B-CB97ECC0F2DC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34519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5F88-AB2B-411B-B8A1-294C97FA6A26}" type="datetime1">
              <a:rPr lang="el-GR" smtClean="0"/>
              <a:t>22/3/2017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0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AF6A1F-849E-4DE7-B4ED-EDB81BCC73CB}" type="datetime1">
              <a:rPr lang="el-GR" smtClean="0"/>
              <a:t>22/3/2017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1214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546" y="2664336"/>
            <a:ext cx="12001499" cy="1438140"/>
          </a:xfrm>
        </p:spPr>
        <p:txBody>
          <a:bodyPr>
            <a:normAutofit/>
          </a:bodyPr>
          <a:lstStyle/>
          <a:p>
            <a:pPr algn="ctr"/>
            <a:r>
              <a:rPr lang="el-GR" sz="4000" dirty="0" smtClean="0">
                <a:effectLst/>
              </a:rPr>
              <a:t>Εφαρμογές  μέσων  αποθήκευσης  σε  ενεργειακές  υπηρεσίες</a:t>
            </a:r>
            <a:br>
              <a:rPr lang="el-GR" sz="4000" dirty="0" smtClean="0">
                <a:effectLst/>
              </a:rPr>
            </a:br>
            <a:r>
              <a:rPr lang="el-GR" sz="4000" dirty="0" smtClean="0">
                <a:effectLst/>
              </a:rPr>
              <a:t>στα   Συστήματα  του  </a:t>
            </a:r>
            <a:r>
              <a:rPr lang="en-US" sz="4000" dirty="0" smtClean="0">
                <a:effectLst/>
              </a:rPr>
              <a:t>PJM </a:t>
            </a:r>
            <a:r>
              <a:rPr lang="el-GR" sz="4000" dirty="0" smtClean="0">
                <a:effectLst/>
              </a:rPr>
              <a:t> και  της  Καλιφόρνια</a:t>
            </a:r>
            <a:endParaRPr lang="el-GR" sz="4000" dirty="0"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754112" y="4837540"/>
            <a:ext cx="4084320" cy="1709729"/>
          </a:xfrm>
        </p:spPr>
        <p:txBody>
          <a:bodyPr>
            <a:noAutofit/>
          </a:bodyPr>
          <a:lstStyle/>
          <a:p>
            <a:r>
              <a:rPr lang="el-GR" sz="1800" dirty="0" smtClean="0">
                <a:solidFill>
                  <a:schemeClr val="tx1"/>
                </a:solidFill>
              </a:rPr>
              <a:t>Προύσαλης Βασίλειος</a:t>
            </a:r>
          </a:p>
          <a:p>
            <a:r>
              <a:rPr lang="el-GR" sz="1800" dirty="0" err="1" smtClean="0">
                <a:solidFill>
                  <a:schemeClr val="tx1"/>
                </a:solidFill>
              </a:rPr>
              <a:t>Σταματέρη</a:t>
            </a:r>
            <a:r>
              <a:rPr lang="el-GR" sz="1800" dirty="0" smtClean="0">
                <a:solidFill>
                  <a:schemeClr val="tx1"/>
                </a:solidFill>
              </a:rPr>
              <a:t> Δέσποινα</a:t>
            </a:r>
          </a:p>
          <a:p>
            <a:endParaRPr lang="el-GR" sz="1800" dirty="0" smtClean="0">
              <a:solidFill>
                <a:schemeClr val="tx1"/>
              </a:solidFill>
            </a:endParaRPr>
          </a:p>
          <a:p>
            <a:r>
              <a:rPr lang="el-GR" sz="1800" dirty="0">
                <a:solidFill>
                  <a:schemeClr val="tx1"/>
                </a:solidFill>
              </a:rPr>
              <a:t>Θεσσαλονίκη, Μάρτιος </a:t>
            </a:r>
            <a:r>
              <a:rPr lang="el-GR" sz="1800" dirty="0" smtClean="0">
                <a:solidFill>
                  <a:schemeClr val="tx1"/>
                </a:solidFill>
              </a:rPr>
              <a:t>2017</a:t>
            </a:r>
            <a:endParaRPr lang="el-GR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745" y="196184"/>
            <a:ext cx="6111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ΑΡΙΣΤΟΤΕΛΕΙΟ ΠΑΝΕΠΙΣΤΗΜΙΟ ΘΕΣΣΑΛΟΝΙΚΗΣ</a:t>
            </a:r>
          </a:p>
          <a:p>
            <a:r>
              <a:rPr lang="el-GR" dirty="0" smtClean="0"/>
              <a:t>ΤΜΗΜΑ ΗΛΕΚΤΡΟΛΟΓΩΝ ΜΗΧΑΝΙΚΩΝ &amp; ΜΗΧΑΝΙΚΩΝ Η/Υ</a:t>
            </a:r>
          </a:p>
          <a:p>
            <a:r>
              <a:rPr lang="el-GR" dirty="0" smtClean="0"/>
              <a:t>ΤΟΜΕΑΣ ΕΝΕΡΓΕΙΑΣ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268220" y="5900938"/>
            <a:ext cx="2449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Επιβλέπων Καθηγητής:</a:t>
            </a:r>
          </a:p>
          <a:p>
            <a:r>
              <a:rPr lang="el-GR" dirty="0"/>
              <a:t>Αλεξιάδης </a:t>
            </a:r>
            <a:r>
              <a:rPr lang="el-GR" dirty="0" smtClean="0"/>
              <a:t>Μηνάς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5" y="196184"/>
            <a:ext cx="917340" cy="9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80" y="623843"/>
            <a:ext cx="3932237" cy="963538"/>
          </a:xfrm>
        </p:spPr>
        <p:txBody>
          <a:bodyPr>
            <a:noAutofit/>
          </a:bodyPr>
          <a:lstStyle/>
          <a:p>
            <a:r>
              <a:rPr lang="el-GR" dirty="0"/>
              <a:t>Υπηρεσίες στο ηλεκτρικό δίκτυο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47" y="896112"/>
            <a:ext cx="6665307" cy="535838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1780" y="2659968"/>
            <a:ext cx="3652025" cy="3007407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tx1"/>
                </a:solidFill>
              </a:rPr>
              <a:t>Κάθε υπηρεσία  έχει τη δική της χρονική κλίμακα , δηλ.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Χρόνος φόρτισης/εκφόρτισης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Αριθμός Κύκλων ανά έτος</a:t>
            </a:r>
            <a:endParaRPr lang="el-GR" sz="1800" dirty="0">
              <a:solidFill>
                <a:schemeClr val="tx1"/>
              </a:solidFill>
            </a:endParaRP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35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99" y="256543"/>
            <a:ext cx="10981346" cy="1325563"/>
          </a:xfrm>
        </p:spPr>
        <p:txBody>
          <a:bodyPr>
            <a:normAutofit/>
          </a:bodyPr>
          <a:lstStyle/>
          <a:p>
            <a:r>
              <a:rPr lang="el-GR" sz="3200" dirty="0" smtClean="0">
                <a:latin typeface="+mn-lt"/>
                <a:cs typeface="Calibri" panose="020F0502020204030204" pitchFamily="34" charset="0"/>
              </a:rPr>
              <a:t>Σενάριο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 1. </a:t>
            </a:r>
            <a:r>
              <a:rPr lang="el-GR" sz="3200" dirty="0" smtClean="0">
                <a:latin typeface="+mn-lt"/>
                <a:cs typeface="Calibri" panose="020F0502020204030204" pitchFamily="34" charset="0"/>
              </a:rPr>
              <a:t>Ρύθμιση Συχνότητας στο 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PJM</a:t>
            </a:r>
            <a:endParaRPr lang="el-GR"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39" y="1723075"/>
            <a:ext cx="10233800" cy="4351338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Κριτήρια που πρέπει να πληρούνται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P ≥  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00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k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W (Ονομαστική Ισχύς)</a:t>
            </a:r>
            <a:endParaRPr lang="el-GR" sz="18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Υψηλή Τιμή </a:t>
            </a: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P</a:t>
            </a:r>
            <a:r>
              <a:rPr lang="el-GR" sz="18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ower-to-energy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l-GR" sz="18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ratio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(συνήθως </a:t>
            </a: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≤ 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4)</a:t>
            </a:r>
            <a:endParaRPr lang="el-GR" sz="18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l-GR" sz="1800" dirty="0">
                <a:solidFill>
                  <a:schemeClr val="tx1"/>
                </a:solidFill>
                <a:cs typeface="Calibri" panose="020F0502020204030204" pitchFamily="34" charset="0"/>
              </a:rPr>
              <a:t>Μέγιστος χρόνος απόκρισης στα αιτήματα του συστήματος, 2 </a:t>
            </a:r>
            <a:r>
              <a:rPr lang="el-GR" sz="18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sec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  <a:endParaRPr lang="en-US" sz="18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Δυναμικό Σήμα 2</a:t>
            </a: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 sec (</a:t>
            </a:r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τιμές από -1 έως 1)</a:t>
            </a:r>
          </a:p>
          <a:p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Ετήσια Προσομοίωση Λειτουργίας (Αύγουστος 2015-Ιούλιος 2016)</a:t>
            </a:r>
          </a:p>
          <a:p>
            <a:r>
              <a:rPr lang="el-GR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Τύπος μπαταρίας Ιόντων – </a:t>
            </a:r>
            <a:r>
              <a:rPr lang="el-GR" sz="18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Λιθίου</a:t>
            </a:r>
            <a:endParaRPr lang="el-GR" sz="18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l-GR" sz="18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41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/>
          <p:cNvSpPr>
            <a:spLocks noGrp="1"/>
          </p:cNvSpPr>
          <p:nvPr>
            <p:ph type="title"/>
          </p:nvPr>
        </p:nvSpPr>
        <p:spPr>
          <a:xfrm>
            <a:off x="352678" y="333285"/>
            <a:ext cx="3932237" cy="784077"/>
          </a:xfrm>
        </p:spPr>
        <p:txBody>
          <a:bodyPr/>
          <a:lstStyle/>
          <a:p>
            <a:r>
              <a:rPr lang="el-GR" dirty="0">
                <a:cs typeface="Calibri" panose="020F0502020204030204" pitchFamily="34" charset="0"/>
              </a:rPr>
              <a:t>Σενάριο</a:t>
            </a:r>
            <a:r>
              <a:rPr lang="en-US" dirty="0">
                <a:cs typeface="Calibri" panose="020F0502020204030204" pitchFamily="34" charset="0"/>
              </a:rPr>
              <a:t> 1</a:t>
            </a:r>
            <a:r>
              <a:rPr lang="en-US" dirty="0" smtClean="0">
                <a:cs typeface="Calibri" panose="020F0502020204030204" pitchFamily="34" charset="0"/>
              </a:rPr>
              <a:t>.</a:t>
            </a:r>
            <a:r>
              <a:rPr lang="el-GR" dirty="0" smtClean="0">
                <a:cs typeface="Calibri" panose="020F0502020204030204" pitchFamily="34" charset="0"/>
              </a:rPr>
              <a:t> Μπαταρία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12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384561" y="2507068"/>
            <a:ext cx="3635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Τύπος μπαταρίας 	</a:t>
            </a:r>
            <a:r>
              <a:rPr lang="en-US" dirty="0" smtClean="0"/>
              <a:t>Li-Ion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Ονομαστική Ενέργεια 	8 </a:t>
            </a:r>
            <a:r>
              <a:rPr lang="en-US" dirty="0" smtClean="0"/>
              <a:t>MWh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Μέγιστη Ισχύς 		32 </a:t>
            </a:r>
            <a:r>
              <a:rPr lang="en-US" dirty="0" smtClean="0"/>
              <a:t>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Απόδοση Μπαταρίας    	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Απόδοση Συστήματος </a:t>
            </a:r>
            <a:r>
              <a:rPr lang="en-US" dirty="0" smtClean="0"/>
              <a:t>	90%</a:t>
            </a:r>
            <a:r>
              <a:rPr lang="el-GR" dirty="0" smtClean="0"/>
              <a:t> </a:t>
            </a:r>
          </a:p>
          <a:p>
            <a:r>
              <a:rPr lang="el-GR" dirty="0" smtClean="0"/>
              <a:t>         (Κ.Μ.Ε. + Μπαταρία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94" y="239282"/>
            <a:ext cx="6907627" cy="62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8" y="185385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Σενάριο 1. Σήμα</a:t>
            </a:r>
            <a:endParaRPr lang="el-GR" sz="3200" dirty="0"/>
          </a:p>
        </p:txBody>
      </p:sp>
      <p:pic>
        <p:nvPicPr>
          <p:cNvPr id="1030" name="Picture 6" descr="https://lh3.googleusercontent.com/ZA8DQcZMXp7NntH2DFCHU_GsZg0EsombPz4btuBfYFEagkZcqH96b3DjhnHBeCy-B8LBNox34AFaIaGD70P6t_XNI_oRATip4eR9bDsRXZ_f0jS3OqJ6HfkM48AZL_s3l0Fh4km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11" y="3662490"/>
            <a:ext cx="5821927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2VNR0WpfCWx5iLcV87dMXT_AKK7XyShwT7AFQXhLUdpGPYGqteVE4SAgtfpfFN5dRg_7DcYAoksSonshTushdM74ofngwneIvZAWNDDkJ-0oNtnCmUiN-9k8oKLdPpKwYf0YRUk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11" y="185385"/>
            <a:ext cx="5821927" cy="341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90688"/>
            <a:ext cx="5367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Θετικό σήμα – προσφορά ενέργειας στο δίκτυο (εκφόρτιση)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Αρνητικό σήμα – απορρόφηση ενέργειας από το δίκτυο (φόρτιση)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Κυρίως αρνητικό σήμα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Μεγάλη αδράνεια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13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98" y="3671329"/>
            <a:ext cx="5709233" cy="3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3867" y="2192256"/>
                <a:ext cx="4446320" cy="330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Performance</a:t>
                </a:r>
                <a:r>
                  <a:rPr lang="el-GR" dirty="0" smtClean="0"/>
                  <a:t>, ανταπόκριση στα σήματα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RMCCP</a:t>
                </a:r>
                <a:r>
                  <a:rPr lang="en-US" dirty="0"/>
                  <a:t>, </a:t>
                </a:r>
                <a:r>
                  <a:rPr lang="el-GR" dirty="0"/>
                  <a:t>μέση τιμή 16,55 $/</a:t>
                </a:r>
                <a:r>
                  <a:rPr lang="en-US" dirty="0"/>
                  <a:t>MW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RMPCP,</a:t>
                </a:r>
                <a:r>
                  <a:rPr lang="el-GR" dirty="0" smtClean="0"/>
                  <a:t> ~ 2,22 $/Μ</a:t>
                </a:r>
                <a:r>
                  <a:rPr lang="en-US" dirty="0" smtClean="0"/>
                  <a:t>W</a:t>
                </a:r>
                <a:endParaRPr lang="el-G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Mileage: </a:t>
                </a:r>
                <a:r>
                  <a:rPr lang="el-GR" dirty="0" smtClean="0"/>
                  <a:t>Σύνολο μεταβολών σήματος μέσα σε μια ώρα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Mileage ratio</a:t>
                </a:r>
                <a:r>
                  <a:rPr lang="el-G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r>
                          <a:rPr lang="en-US">
                            <a:latin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Mileage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Mileage</m:t>
                        </m:r>
                      </m:den>
                    </m:f>
                  </m:oMath>
                </a14:m>
                <a:r>
                  <a:rPr lang="en-US" dirty="0"/>
                  <a:t>  ~ 2,7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l-GR" dirty="0" smtClean="0"/>
              </a:p>
              <a:p>
                <a:r>
                  <a:rPr lang="el-GR" dirty="0" smtClean="0"/>
                  <a:t>Μεγαλύτερη σημασία στη διαμόρφωση της συνολικής τιμής, έχει η </a:t>
                </a:r>
                <a:r>
                  <a:rPr lang="en-US" dirty="0"/>
                  <a:t>RMCCP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67" y="2192256"/>
                <a:ext cx="4446320" cy="3303853"/>
              </a:xfrm>
              <a:prstGeom prst="rect">
                <a:avLst/>
              </a:prstGeom>
              <a:blipFill rotWithShape="1">
                <a:blip r:embed="rId3"/>
                <a:stretch>
                  <a:fillRect l="-1235" t="-923" r="-68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14</a:t>
            </a:fld>
            <a:endParaRPr lang="el-GR"/>
          </a:p>
        </p:txBody>
      </p:sp>
      <p:pic>
        <p:nvPicPr>
          <p:cNvPr id="1026" name="Picture 2" descr="https://lh4.googleusercontent.com/Q2MXXSkxc-Z88GYEX3sciNRIRhoVHwL89jokrG9yrrEDfmd-DDJd9dOTBEVN4-I4ML2L2_WpGm_9VS-EdlAx7XHgqC5gh1QE50gR9pssowi74aa-RM0pNfKYGdVvOpqlWaJrkyV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69955"/>
            <a:ext cx="65532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9872" y="383413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Σενάριο 1. Τιμές</a:t>
            </a:r>
            <a:r>
              <a:rPr lang="en-US" sz="3200" dirty="0" smtClean="0"/>
              <a:t> </a:t>
            </a:r>
            <a:r>
              <a:rPr lang="el-GR" sz="3200" dirty="0" smtClean="0"/>
              <a:t>αποζημίωσης ανά ώρα</a:t>
            </a:r>
            <a:r>
              <a:rPr lang="el-GR" sz="3200" dirty="0"/>
              <a:t/>
            </a:r>
            <a:br>
              <a:rPr lang="el-GR" sz="3200" dirty="0"/>
            </a:br>
            <a:endParaRPr lang="el-GR" sz="3200" dirty="0"/>
          </a:p>
        </p:txBody>
      </p:sp>
      <p:grpSp>
        <p:nvGrpSpPr>
          <p:cNvPr id="2" name="Ομάδα 1"/>
          <p:cNvGrpSpPr/>
          <p:nvPr/>
        </p:nvGrpSpPr>
        <p:grpSpPr>
          <a:xfrm>
            <a:off x="380010" y="1448790"/>
            <a:ext cx="11530941" cy="451263"/>
            <a:chOff x="1066563" y="1650759"/>
            <a:chExt cx="10512122" cy="3409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r="63117" b="50000"/>
            <a:stretch/>
          </p:blipFill>
          <p:spPr>
            <a:xfrm>
              <a:off x="1066563" y="1650760"/>
              <a:ext cx="2832496" cy="340931"/>
            </a:xfrm>
            <a:prstGeom prst="rect">
              <a:avLst/>
            </a:prstGeom>
          </p:spPr>
        </p:pic>
        <p:pic>
          <p:nvPicPr>
            <p:cNvPr id="7" name="Picture 4"/>
            <p:cNvPicPr>
              <a:picLocks noChangeAspect="1"/>
            </p:cNvPicPr>
            <p:nvPr/>
          </p:nvPicPr>
          <p:blipFill rotWithShape="1">
            <a:blip r:embed="rId5"/>
            <a:srcRect t="50000"/>
            <a:stretch/>
          </p:blipFill>
          <p:spPr>
            <a:xfrm>
              <a:off x="3899059" y="1650759"/>
              <a:ext cx="7679626" cy="340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7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383413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Σενάριο 1. </a:t>
            </a:r>
            <a:r>
              <a:rPr lang="el-GR" sz="3200" dirty="0"/>
              <a:t>Αποτελέσματα</a:t>
            </a:r>
            <a:br>
              <a:rPr lang="el-GR" sz="3200" dirty="0"/>
            </a:br>
            <a:endParaRPr lang="el-GR" sz="3200" dirty="0"/>
          </a:p>
        </p:txBody>
      </p:sp>
      <p:pic>
        <p:nvPicPr>
          <p:cNvPr id="2050" name="Picture 2" descr="https://lh4.googleusercontent.com/7vptLUcsCxmN2QDCP1D38xEAcK5OQ64njPxh37vjuSf6fc5IKOc4r43LzyIsjL5ukozoddlgolfP-trNDqcRLpQBTZf6ZZXebNxX3-K2TictGCZIazXG_Yd1dh3YBEFk3TU_yDn_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99" y="3470881"/>
            <a:ext cx="6614153" cy="29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H2IrQoNeZb7-MnMYr-YJpVJLYspYI4h5VQa7NbiQmhlnTmTJTLZ8ZlRU7Z8ZrF_S3dwgOAAf-w_ERETIJ16ZDB6L0cCwj0n6RAnmKp84Ychfcf1qEpWvLenWmafKvJ3kENE5hVW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00" y="383413"/>
            <a:ext cx="6614153" cy="29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872" y="2478024"/>
            <a:ext cx="457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Ένα έτος </a:t>
            </a:r>
            <a:r>
              <a:rPr lang="el-GR" dirty="0"/>
              <a:t>λ</a:t>
            </a:r>
            <a:r>
              <a:rPr lang="el-GR" dirty="0" smtClean="0"/>
              <a:t>ειτουργίας </a:t>
            </a:r>
          </a:p>
          <a:p>
            <a:endParaRPr lang="el-GR" dirty="0"/>
          </a:p>
          <a:p>
            <a:r>
              <a:rPr lang="el-GR" dirty="0"/>
              <a:t>Στάθμη μπαταρίας για ενδεικτικό δείγμα 10 ημερών</a:t>
            </a:r>
          </a:p>
          <a:p>
            <a:endParaRPr lang="el-GR" dirty="0" smtClean="0"/>
          </a:p>
          <a:p>
            <a:r>
              <a:rPr lang="el-GR" dirty="0" smtClean="0"/>
              <a:t>Κατανομή στάθμης μπαταρίας:</a:t>
            </a:r>
          </a:p>
          <a:p>
            <a:r>
              <a:rPr lang="el-GR" dirty="0" smtClean="0"/>
              <a:t>κοντά </a:t>
            </a:r>
            <a:r>
              <a:rPr lang="el-GR" dirty="0" smtClean="0"/>
              <a:t>σε πλήρη </a:t>
            </a:r>
            <a:r>
              <a:rPr lang="el-GR" dirty="0" smtClean="0"/>
              <a:t>φόρτιση, ~11% του έτους</a:t>
            </a:r>
            <a:endParaRPr lang="el-GR" dirty="0" smtClean="0"/>
          </a:p>
          <a:p>
            <a:pPr marL="285750" indent="-285750">
              <a:buFontTx/>
              <a:buChar char="-"/>
            </a:pP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0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1" y="245484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Σενάριο 1. Αποτελέσματα</a:t>
            </a:r>
            <a:endParaRPr lang="el-G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53" y="1781230"/>
            <a:ext cx="4765311" cy="295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 smtClean="0"/>
              <a:t>Επίδοση λειτουργίας &gt; </a:t>
            </a:r>
            <a:r>
              <a:rPr lang="el-GR" sz="1800" dirty="0" smtClean="0">
                <a:latin typeface="Calibri" panose="020F0502020204030204" pitchFamily="34" charset="0"/>
              </a:rPr>
              <a:t>97</a:t>
            </a:r>
            <a:r>
              <a:rPr lang="el-GR" sz="1800" dirty="0" smtClean="0"/>
              <a:t>%</a:t>
            </a:r>
          </a:p>
          <a:p>
            <a:r>
              <a:rPr lang="el-GR" sz="1800" dirty="0"/>
              <a:t>Πολύ καλή ανταπόκριση στα αιτήματα του </a:t>
            </a:r>
            <a:r>
              <a:rPr lang="el-GR" sz="1800" dirty="0" smtClean="0"/>
              <a:t>συστήματος</a:t>
            </a:r>
          </a:p>
          <a:p>
            <a:endParaRPr lang="el-GR" sz="1800" dirty="0"/>
          </a:p>
          <a:p>
            <a:pPr marL="0" indent="0">
              <a:buNone/>
            </a:pPr>
            <a:r>
              <a:rPr lang="el-GR" sz="1800" b="1" dirty="0" smtClean="0"/>
              <a:t>Έσοδα ανά ώρα</a:t>
            </a:r>
            <a:r>
              <a:rPr lang="el-GR" sz="1800" dirty="0" smtClean="0"/>
              <a:t> </a:t>
            </a:r>
            <a:endParaRPr lang="el-GR" sz="1800" dirty="0"/>
          </a:p>
          <a:p>
            <a:r>
              <a:rPr lang="el-GR" sz="1800" dirty="0" smtClean="0"/>
              <a:t>Επικρατέστερη τιμή 250 – 300 $/</a:t>
            </a:r>
            <a:r>
              <a:rPr lang="en-US" sz="1800" dirty="0" smtClean="0"/>
              <a:t>h</a:t>
            </a:r>
            <a:endParaRPr lang="el-GR" sz="1800" dirty="0" smtClean="0"/>
          </a:p>
          <a:p>
            <a:r>
              <a:rPr lang="el-GR" sz="1800" dirty="0" smtClean="0"/>
              <a:t>Ακραίες τιμές ≥ 2500 $/</a:t>
            </a:r>
            <a:r>
              <a:rPr lang="en-US" sz="1800" dirty="0" smtClean="0"/>
              <a:t>h</a:t>
            </a:r>
          </a:p>
          <a:p>
            <a:endParaRPr lang="en-US" sz="1800" dirty="0"/>
          </a:p>
          <a:p>
            <a:endParaRPr lang="el-GR" sz="1800" dirty="0"/>
          </a:p>
        </p:txBody>
      </p:sp>
      <p:pic>
        <p:nvPicPr>
          <p:cNvPr id="3074" name="Picture 2" descr="https://lh3.googleusercontent.com/j_CvUMrYCjSetW6OGvQ6lboO3VzA_BHTRDAF0r3Sg7vh7iHmtIL3f-QUFZyUezTDi1yOvw0ntCjePBkONPv79VNy8vpd8UGfJ1sbNtRnVczckm_S0n92MAoc7a4ZXOyVPpVrQO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7" y="487108"/>
            <a:ext cx="57626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xtnufKc8pb9TwpAV6MDtPHOxhsBIQhTzTX6BgtS9n4Uh18KA_H67osixBJ1zt7bTmMsabDh1Tve0xlbHKC9mpfFQUtarS9mjtv5xn-uqrXwkdFtQgBPiGM2Zfxu0qq6U7e7o1Z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7" y="3543367"/>
            <a:ext cx="5762625" cy="281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16</a:t>
            </a:fld>
            <a:endParaRPr lang="el-GR"/>
          </a:p>
        </p:txBody>
      </p:sp>
      <p:sp>
        <p:nvSpPr>
          <p:cNvPr id="5" name="Έλλειψη 4"/>
          <p:cNvSpPr/>
          <p:nvPr/>
        </p:nvSpPr>
        <p:spPr>
          <a:xfrm>
            <a:off x="6115792" y="4738255"/>
            <a:ext cx="427512" cy="130628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4646648" y="5852002"/>
            <a:ext cx="104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Πλήρης</a:t>
            </a:r>
          </a:p>
          <a:p>
            <a:r>
              <a:rPr lang="el-GR" b="1" dirty="0" smtClean="0"/>
              <a:t>φόρτιση</a:t>
            </a:r>
            <a:endParaRPr lang="el-GR" b="1" dirty="0"/>
          </a:p>
        </p:txBody>
      </p:sp>
      <p:cxnSp>
        <p:nvCxnSpPr>
          <p:cNvPr id="8" name="Ευθύγραμμο βέλος σύνδεσης 7"/>
          <p:cNvCxnSpPr>
            <a:endCxn id="5" idx="2"/>
          </p:cNvCxnSpPr>
          <p:nvPr/>
        </p:nvCxnSpPr>
        <p:spPr>
          <a:xfrm flipV="1">
            <a:off x="5403273" y="5391398"/>
            <a:ext cx="712519" cy="46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1" y="245484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Σενάριο 1. Οικονομικά Αποτελέσματα </a:t>
            </a:r>
            <a:endParaRPr lang="el-G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07" y="1282466"/>
            <a:ext cx="10440463" cy="4417690"/>
          </a:xfrm>
        </p:spPr>
        <p:txBody>
          <a:bodyPr>
            <a:normAutofit/>
          </a:bodyPr>
          <a:lstStyle/>
          <a:p>
            <a:endParaRPr lang="el-GR" sz="1800" dirty="0" smtClean="0"/>
          </a:p>
          <a:p>
            <a:r>
              <a:rPr lang="el-GR" sz="2400" dirty="0"/>
              <a:t>Συνολικά ετήσια κέρδη από τη διαθεσιμότητα = 5.748.000 $</a:t>
            </a:r>
          </a:p>
          <a:p>
            <a:pPr marL="0" indent="0">
              <a:buNone/>
            </a:pPr>
            <a:endParaRPr lang="el-GR" sz="1800" dirty="0" smtClean="0"/>
          </a:p>
          <a:p>
            <a:pPr marL="0" indent="0">
              <a:buNone/>
            </a:pPr>
            <a:r>
              <a:rPr lang="el-GR" sz="1800" dirty="0" smtClean="0"/>
              <a:t>Εκτός από τη διαθεσιμότητα</a:t>
            </a:r>
            <a:endParaRPr lang="en-US" sz="1800" dirty="0"/>
          </a:p>
          <a:p>
            <a:r>
              <a:rPr lang="el-GR" sz="1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Τιμή για Ανταλλαγές Ενέργειας</a:t>
            </a:r>
          </a:p>
          <a:p>
            <a:pPr marL="0" indent="0">
              <a:buNone/>
            </a:pPr>
            <a:r>
              <a:rPr lang="el-GR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-Μικρό (+/-) υπόλοιπο στο τέλος της ώρας</a:t>
            </a:r>
          </a:p>
          <a:p>
            <a:pPr marL="0" indent="0">
              <a:buNone/>
            </a:pPr>
            <a:r>
              <a:rPr lang="el-GR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-Πληρώνουμε ή πληρωνόμαστε στις τιμές του </a:t>
            </a:r>
            <a:r>
              <a:rPr 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Real-Time Market </a:t>
            </a:r>
            <a:endParaRPr lang="el-GR" sz="1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l-GR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l-G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Συνολικά ετήσια έξοδα από την ανταλλαγή ενέργειας = </a:t>
            </a:r>
            <a:r>
              <a:rPr lang="el-G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235,7 </a:t>
            </a:r>
            <a:r>
              <a:rPr lang="el-GR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$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l-GR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-Ασήμαντο από οικονομικής απόψεως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sz="1800" dirty="0"/>
          </a:p>
          <a:p>
            <a:endParaRPr lang="el-GR" sz="18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14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/>
              <a:t>Σενάριο 1. Οικονομικά Αποτελέσματα</a:t>
            </a:r>
            <a:endParaRPr lang="el-G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65675"/>
          </a:xfrm>
        </p:spPr>
        <p:txBody>
          <a:bodyPr>
            <a:noAutofit/>
          </a:bodyPr>
          <a:lstStyle/>
          <a:p>
            <a:r>
              <a:rPr lang="el-GR" sz="2000" dirty="0" smtClean="0">
                <a:solidFill>
                  <a:schemeClr val="tx1"/>
                </a:solidFill>
              </a:rPr>
              <a:t>Συνολικά ετήσια έξοδα από την ανταλλαγή ενέργειας = 235,7 $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l-GR" sz="2000" dirty="0" smtClean="0">
                <a:solidFill>
                  <a:schemeClr val="tx1"/>
                </a:solidFill>
              </a:rPr>
              <a:t>Συνολικά ετήσια κέρδη από τη διαθεσιμότητα = 5.748.000 $</a:t>
            </a:r>
          </a:p>
          <a:p>
            <a:endParaRPr lang="el-GR" sz="2000" dirty="0" smtClean="0"/>
          </a:p>
          <a:p>
            <a:r>
              <a:rPr lang="el-GR" sz="2000" dirty="0" smtClean="0"/>
              <a:t>Αρχικό  Κόστος Μπαταρίας </a:t>
            </a:r>
            <a:r>
              <a:rPr lang="el-GR" sz="2000" dirty="0"/>
              <a:t>= </a:t>
            </a:r>
            <a:r>
              <a:rPr lang="el-GR" sz="2000" dirty="0" smtClean="0"/>
              <a:t>2.400.000 $</a:t>
            </a:r>
          </a:p>
          <a:p>
            <a:r>
              <a:rPr lang="el-GR" sz="2000" dirty="0" smtClean="0"/>
              <a:t>Κόστος Συστήματος Ελέγχου &amp; Διαχείρισης = 7.520.000 $</a:t>
            </a:r>
          </a:p>
          <a:p>
            <a:r>
              <a:rPr lang="el-GR" sz="2000" dirty="0" smtClean="0"/>
              <a:t>Συνολικό Κόστος Επένδυσης = 9.920.000 $</a:t>
            </a:r>
          </a:p>
          <a:p>
            <a:r>
              <a:rPr lang="el-GR" sz="2000" dirty="0" smtClean="0"/>
              <a:t>Ετήσιο Κόστος Λειτουργίας &amp; Συντήρησης: (7,5$/</a:t>
            </a:r>
            <a:r>
              <a:rPr lang="en-US" sz="2000" dirty="0" smtClean="0"/>
              <a:t>kW, 2,3$/kWh</a:t>
            </a:r>
            <a:r>
              <a:rPr lang="el-GR" sz="2000" dirty="0" smtClean="0"/>
              <a:t> ), συνολικά 258.400 $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 smtClean="0"/>
              <a:t>~320 πλήρεις κύκλοι /έτος, Διάρκεια Ζωής Μπαταρίας: 10 έτη, Αντικατάσταση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sz="2000" dirty="0" smtClean="0"/>
              <a:t>Πλάνο απόσβεσης</a:t>
            </a:r>
          </a:p>
          <a:p>
            <a:pPr marL="0" indent="0">
              <a:buNone/>
            </a:pPr>
            <a:r>
              <a:rPr lang="el-GR" sz="2000" dirty="0" smtClean="0"/>
              <a:t>Εξέλιξη τιμών συστήματος</a:t>
            </a:r>
            <a:endParaRPr lang="el-GR" sz="2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79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54" y="256543"/>
            <a:ext cx="11502639" cy="1325563"/>
          </a:xfrm>
        </p:spPr>
        <p:txBody>
          <a:bodyPr>
            <a:noAutofit/>
          </a:bodyPr>
          <a:lstStyle/>
          <a:p>
            <a:r>
              <a:rPr lang="el-GR" sz="3600" dirty="0" smtClean="0"/>
              <a:t>Σενάριο 2. Μείωση </a:t>
            </a:r>
            <a:r>
              <a:rPr lang="el-GR" sz="3600" dirty="0"/>
              <a:t>αιχμής φορτίου στη </a:t>
            </a:r>
            <a:r>
              <a:rPr lang="el-GR" sz="3600" dirty="0" smtClean="0"/>
              <a:t>Καλιφόρνια</a:t>
            </a:r>
            <a:endParaRPr lang="el-GR" sz="36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19</a:t>
            </a:fld>
            <a:endParaRPr lang="el-G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0539" y="1723075"/>
            <a:ext cx="10233800" cy="4351338"/>
          </a:xfrm>
        </p:spPr>
        <p:txBody>
          <a:bodyPr>
            <a:normAutofit/>
          </a:bodyPr>
          <a:lstStyle/>
          <a:p>
            <a:r>
              <a:rPr lang="el-GR" sz="1800" dirty="0" smtClean="0">
                <a:cs typeface="Calibri" panose="020F0502020204030204" pitchFamily="34" charset="0"/>
              </a:rPr>
              <a:t>Κριτήρια που πρέπει να πληρούνται:</a:t>
            </a:r>
          </a:p>
          <a:p>
            <a:pPr lvl="1"/>
            <a:r>
              <a:rPr lang="el-GR" sz="1400" dirty="0" smtClean="0">
                <a:cs typeface="Calibri" panose="020F0502020204030204" pitchFamily="34" charset="0"/>
              </a:rPr>
              <a:t>Μεγάλος Καταναλωτής (Εμπορικός ή Βιομηχανικός)</a:t>
            </a:r>
          </a:p>
          <a:p>
            <a:pPr lvl="1"/>
            <a:r>
              <a:rPr lang="el-GR" sz="1400" dirty="0" smtClean="0">
                <a:cs typeface="Calibri" panose="020F0502020204030204" pitchFamily="34" charset="0"/>
              </a:rPr>
              <a:t>Τιμολόγιο με Χρέωση Μηνιαίας Αιχμής ($/</a:t>
            </a:r>
            <a:r>
              <a:rPr lang="en-US" sz="1400" dirty="0" smtClean="0">
                <a:cs typeface="Calibri" panose="020F0502020204030204" pitchFamily="34" charset="0"/>
              </a:rPr>
              <a:t>kW) </a:t>
            </a:r>
            <a:r>
              <a:rPr lang="el-GR" sz="1400" dirty="0" smtClean="0">
                <a:cs typeface="Calibri" panose="020F0502020204030204" pitchFamily="34" charset="0"/>
              </a:rPr>
              <a:t>και κατανάλωσης ενέργειας ($/</a:t>
            </a:r>
            <a:r>
              <a:rPr lang="en-US" sz="1400" dirty="0" smtClean="0">
                <a:cs typeface="Calibri" panose="020F0502020204030204" pitchFamily="34" charset="0"/>
              </a:rPr>
              <a:t>kWh)</a:t>
            </a:r>
            <a:endParaRPr lang="el-GR" sz="1400" dirty="0" smtClean="0">
              <a:cs typeface="Calibri" panose="020F0502020204030204" pitchFamily="34" charset="0"/>
            </a:endParaRPr>
          </a:p>
          <a:p>
            <a:pPr lvl="1"/>
            <a:r>
              <a:rPr lang="el-GR" sz="1400" dirty="0" smtClean="0">
                <a:cs typeface="Calibri" panose="020F0502020204030204" pitchFamily="34" charset="0"/>
              </a:rPr>
              <a:t>Διαφορετικές Τιμές ανά μήνα και ανά ώρα</a:t>
            </a:r>
            <a:endParaRPr lang="en-US" sz="1400" dirty="0" smtClean="0"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1800" dirty="0" smtClean="0">
              <a:cs typeface="Calibri" panose="020F0502020204030204" pitchFamily="34" charset="0"/>
            </a:endParaRPr>
          </a:p>
          <a:p>
            <a:r>
              <a:rPr lang="el-GR" sz="1800" dirty="0" smtClean="0">
                <a:cs typeface="Calibri" panose="020F0502020204030204" pitchFamily="34" charset="0"/>
              </a:rPr>
              <a:t>Χρήση Μπαταρίας για μείωση αιχμών &amp; μετατόπιση φορτίων</a:t>
            </a:r>
          </a:p>
          <a:p>
            <a:r>
              <a:rPr lang="el-GR" sz="1800" dirty="0" smtClean="0">
                <a:cs typeface="Calibri" panose="020F0502020204030204" pitchFamily="34" charset="0"/>
              </a:rPr>
              <a:t>Ισχύς Μπαταρίας ≥ 25% Μηνιαίας Αιχμής</a:t>
            </a:r>
          </a:p>
          <a:p>
            <a:r>
              <a:rPr lang="el-GR" sz="1800" dirty="0" smtClean="0">
                <a:cs typeface="Calibri" panose="020F0502020204030204" pitchFamily="34" charset="0"/>
              </a:rPr>
              <a:t>Επιδότηση Αρχικού Κόστους Μπαταρίας</a:t>
            </a:r>
            <a:endParaRPr lang="en-US" sz="1800" dirty="0">
              <a:cs typeface="Calibri" panose="020F0502020204030204" pitchFamily="34" charset="0"/>
            </a:endParaRPr>
          </a:p>
          <a:p>
            <a:endParaRPr lang="el-GR" sz="1800" dirty="0" smtClean="0">
              <a:cs typeface="Calibri" panose="020F0502020204030204" pitchFamily="34" charset="0"/>
            </a:endParaRPr>
          </a:p>
          <a:p>
            <a:r>
              <a:rPr lang="el-GR" sz="1800" dirty="0" smtClean="0">
                <a:cs typeface="Calibri" panose="020F0502020204030204" pitchFamily="34" charset="0"/>
              </a:rPr>
              <a:t>Περίοδος μελέτης – ένα έτος</a:t>
            </a:r>
          </a:p>
          <a:p>
            <a:r>
              <a:rPr lang="el-GR" sz="1800" dirty="0" smtClean="0">
                <a:cs typeface="Calibri" panose="020F0502020204030204" pitchFamily="34" charset="0"/>
              </a:rPr>
              <a:t>Τύπος μπαταρίας Ιόντων – Λιθίου</a:t>
            </a:r>
          </a:p>
          <a:p>
            <a:endParaRPr lang="el-GR" sz="18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 smtClean="0">
                <a:latin typeface="+mn-lt"/>
              </a:rPr>
              <a:t>Μέσα Αποθήκευσης Ενέργειας</a:t>
            </a:r>
            <a:endParaRPr lang="el-GR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9" y="1629071"/>
            <a:ext cx="10233800" cy="4823003"/>
          </a:xfrm>
        </p:spPr>
        <p:txBody>
          <a:bodyPr>
            <a:normAutofit/>
          </a:bodyPr>
          <a:lstStyle/>
          <a:p>
            <a:r>
              <a:rPr lang="el-GR" sz="1800" dirty="0" smtClean="0"/>
              <a:t>Ηλεκτρικά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err="1" smtClean="0"/>
              <a:t>Υπεραγώγιμα</a:t>
            </a:r>
            <a:r>
              <a:rPr lang="el-GR" sz="1800" dirty="0" smtClean="0"/>
              <a:t> Μαγνητικά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smtClean="0"/>
              <a:t>Πυκνωτές</a:t>
            </a:r>
          </a:p>
          <a:p>
            <a:r>
              <a:rPr lang="el-GR" sz="1800" dirty="0" smtClean="0"/>
              <a:t>Μηχανικά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err="1" smtClean="0"/>
              <a:t>Υδραντληντικοί</a:t>
            </a:r>
            <a:r>
              <a:rPr lang="el-GR" sz="1800" dirty="0" smtClean="0"/>
              <a:t> σταθμοί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smtClean="0"/>
              <a:t>Συμπιεσμένου αέρα (</a:t>
            </a:r>
            <a:r>
              <a:rPr lang="en-US" sz="1800" dirty="0" smtClean="0"/>
              <a:t>CAES)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smtClean="0"/>
              <a:t>Σφόνδυλοι</a:t>
            </a:r>
          </a:p>
          <a:p>
            <a:r>
              <a:rPr lang="el-GR" sz="1800" dirty="0" smtClean="0"/>
              <a:t>Θερμικά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smtClean="0"/>
              <a:t>Θερμοηλεκτρικά </a:t>
            </a:r>
            <a:r>
              <a:rPr lang="el-GR" sz="1800" dirty="0"/>
              <a:t>συστήματα (</a:t>
            </a:r>
            <a:r>
              <a:rPr lang="en-US" sz="1800" dirty="0"/>
              <a:t>TEES</a:t>
            </a:r>
            <a:r>
              <a:rPr lang="en-US" sz="1800" dirty="0" smtClean="0"/>
              <a:t>)</a:t>
            </a:r>
            <a:endParaRPr lang="el-GR" sz="1800" dirty="0" smtClean="0"/>
          </a:p>
          <a:p>
            <a:r>
              <a:rPr lang="el-GR" sz="1800" dirty="0" smtClean="0">
                <a:solidFill>
                  <a:schemeClr val="tx1"/>
                </a:solidFill>
              </a:rPr>
              <a:t>Χημικά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smtClean="0">
                <a:solidFill>
                  <a:schemeClr val="tx1"/>
                </a:solidFill>
              </a:rPr>
              <a:t>Μπαταρίες (</a:t>
            </a:r>
            <a:r>
              <a:rPr lang="en-US" sz="1800" dirty="0" smtClean="0">
                <a:solidFill>
                  <a:schemeClr val="tx1"/>
                </a:solidFill>
              </a:rPr>
              <a:t>Lead-Acid, </a:t>
            </a:r>
            <a:r>
              <a:rPr lang="en-US" sz="1800" b="1" dirty="0" smtClean="0">
                <a:solidFill>
                  <a:schemeClr val="tx1"/>
                </a:solidFill>
              </a:rPr>
              <a:t>Li-Ion</a:t>
            </a:r>
            <a:r>
              <a:rPr lang="en-US" sz="1800" dirty="0" smtClean="0">
                <a:solidFill>
                  <a:schemeClr val="tx1"/>
                </a:solidFill>
              </a:rPr>
              <a:t>, Ni-Cd, Li)</a:t>
            </a:r>
            <a:endParaRPr lang="el-GR" sz="18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1800" dirty="0" smtClean="0">
                <a:solidFill>
                  <a:schemeClr val="tx1"/>
                </a:solidFill>
              </a:rPr>
              <a:t>Κυψέλες καυσίμου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l-GR" sz="1800" dirty="0" smtClean="0">
              <a:solidFill>
                <a:schemeClr val="tx1"/>
              </a:solidFill>
            </a:endParaRPr>
          </a:p>
        </p:txBody>
      </p:sp>
      <p:sp>
        <p:nvSpPr>
          <p:cNvPr id="8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79213B5-5807-40C3-A611-C7D3539F779B}" type="slidenum">
              <a:rPr lang="el-GR" smtClean="0"/>
              <a:t>2</a:t>
            </a:fld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36" y="1690688"/>
            <a:ext cx="4175760" cy="40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/>
          <p:cNvSpPr>
            <a:spLocks noGrp="1"/>
          </p:cNvSpPr>
          <p:nvPr>
            <p:ph type="title"/>
          </p:nvPr>
        </p:nvSpPr>
        <p:spPr>
          <a:xfrm>
            <a:off x="352678" y="333285"/>
            <a:ext cx="3932237" cy="784077"/>
          </a:xfrm>
        </p:spPr>
        <p:txBody>
          <a:bodyPr/>
          <a:lstStyle/>
          <a:p>
            <a:r>
              <a:rPr lang="el-GR" dirty="0">
                <a:cs typeface="Calibri" panose="020F0502020204030204" pitchFamily="34" charset="0"/>
              </a:rPr>
              <a:t>Σενάριο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2.</a:t>
            </a:r>
            <a:r>
              <a:rPr lang="el-GR" dirty="0" smtClean="0">
                <a:cs typeface="Calibri" panose="020F0502020204030204" pitchFamily="34" charset="0"/>
              </a:rPr>
              <a:t> Μπαταρία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20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384561" y="2507068"/>
            <a:ext cx="3772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Τύπος </a:t>
            </a:r>
            <a:r>
              <a:rPr lang="el-GR" dirty="0" smtClean="0"/>
              <a:t>μπαταρίας 	</a:t>
            </a:r>
            <a:r>
              <a:rPr lang="en-US" dirty="0" smtClean="0"/>
              <a:t>Li-Ion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Ονομαστική Ενέργεια 	</a:t>
            </a:r>
            <a:r>
              <a:rPr lang="en-US" dirty="0" smtClean="0"/>
              <a:t>270 kWh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Μέγιστη Ισχύς 		</a:t>
            </a:r>
            <a:r>
              <a:rPr lang="en-US" dirty="0" smtClean="0"/>
              <a:t>100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Απόδοση Μπαταρίας    	 9</a:t>
            </a:r>
            <a:r>
              <a:rPr lang="en-US" dirty="0" smtClean="0"/>
              <a:t>7</a:t>
            </a:r>
            <a:r>
              <a:rPr lang="el-GR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Απόδοση Συστήματος </a:t>
            </a:r>
            <a:r>
              <a:rPr lang="en-US" dirty="0" smtClean="0"/>
              <a:t>	90%</a:t>
            </a:r>
            <a:r>
              <a:rPr lang="el-GR" dirty="0" smtClean="0"/>
              <a:t> </a:t>
            </a:r>
          </a:p>
          <a:p>
            <a:r>
              <a:rPr lang="el-GR" dirty="0" smtClean="0"/>
              <a:t>         (Κ.Μ.Ε. + Μπαταρία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15" y="2061888"/>
            <a:ext cx="7719765" cy="34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8" y="185385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Σενάριο </a:t>
            </a:r>
            <a:r>
              <a:rPr lang="en-US" sz="3200" dirty="0" smtClean="0"/>
              <a:t>2</a:t>
            </a:r>
            <a:r>
              <a:rPr lang="el-GR" sz="3200" dirty="0" smtClean="0"/>
              <a:t>. Φορτίο</a:t>
            </a:r>
            <a:endParaRPr lang="el-G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90688"/>
            <a:ext cx="5367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Καταναλωτής: Μεγάλος εμπορικός / βιομηχανικός 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Μέση τιμή 170 </a:t>
            </a:r>
            <a:r>
              <a:rPr lang="en-US" dirty="0"/>
              <a:t>k</a:t>
            </a:r>
            <a:r>
              <a:rPr lang="en-US" dirty="0" smtClean="0"/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Μέγιστη τιμή </a:t>
            </a:r>
            <a:r>
              <a:rPr lang="en-US" dirty="0" smtClean="0"/>
              <a:t>410 kW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Ελάχιστη τιμή 29 </a:t>
            </a:r>
            <a:r>
              <a:rPr lang="en-US" dirty="0" smtClean="0"/>
              <a:t>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Μεγάλη κατανάλωση κατά τις ώρες </a:t>
            </a:r>
          </a:p>
          <a:p>
            <a:r>
              <a:rPr lang="el-GR" dirty="0" smtClean="0"/>
              <a:t>        16:00 – 22:00 (Τιμές βάσης)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 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21</a:t>
            </a:fld>
            <a:endParaRPr lang="el-GR"/>
          </a:p>
        </p:txBody>
      </p:sp>
      <p:sp>
        <p:nvSpPr>
          <p:cNvPr id="6" name="AutoShape 2" descr="https://lh4.googleusercontent.com/FuA06fBwxd17-ikZeAYvw3ZtW1k1E5MteK54A9Unj5u1mLUTLcM5ElRl71sTEeFsItdiMpqASdz7OQs8EIB9eTH2z9QMjs61pu4doWhrcU-ShuH2h7_2Ijmf_Z6QbtBttrE6cQ7H"/>
          <p:cNvSpPr>
            <a:spLocks noChangeAspect="1" noChangeArrowheads="1"/>
          </p:cNvSpPr>
          <p:nvPr/>
        </p:nvSpPr>
        <p:spPr bwMode="auto">
          <a:xfrm>
            <a:off x="38100" y="-90488"/>
            <a:ext cx="57626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82" y="2214209"/>
            <a:ext cx="7224045" cy="41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42752" y="1723076"/>
            <a:ext cx="4724904" cy="484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rgbClr val="FFFF00"/>
                </a:solidFill>
              </a:rPr>
              <a:t>Χρέωση </a:t>
            </a:r>
            <a:r>
              <a:rPr lang="el-GR" sz="2000" dirty="0" smtClean="0">
                <a:solidFill>
                  <a:srgbClr val="FFFF00"/>
                </a:solidFill>
              </a:rPr>
              <a:t>κατανάλωσης ενέργειας</a:t>
            </a:r>
            <a:endParaRPr lang="en-US" sz="2000" dirty="0" smtClean="0"/>
          </a:p>
          <a:p>
            <a:pPr marL="0" indent="0">
              <a:buNone/>
            </a:pPr>
            <a:r>
              <a:rPr lang="el-GR" sz="2000" dirty="0" smtClean="0">
                <a:solidFill>
                  <a:schemeClr val="tx1"/>
                </a:solidFill>
              </a:rPr>
              <a:t>-Τιμή για ώρες αιχμής</a:t>
            </a:r>
            <a:r>
              <a:rPr lang="en-US" sz="2000" dirty="0" smtClean="0">
                <a:solidFill>
                  <a:schemeClr val="tx1"/>
                </a:solidFill>
              </a:rPr>
              <a:t> 0,20 $/kWh</a:t>
            </a:r>
          </a:p>
          <a:p>
            <a:pPr marL="457200" lvl="1" indent="0">
              <a:buNone/>
            </a:pPr>
            <a:r>
              <a:rPr lang="el-GR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On-peak price</a:t>
            </a:r>
            <a:r>
              <a:rPr lang="el-GR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l-GR" sz="2000" dirty="0" smtClean="0">
                <a:solidFill>
                  <a:schemeClr val="tx1"/>
                </a:solidFill>
              </a:rPr>
              <a:t>-Τιμή </a:t>
            </a:r>
            <a:r>
              <a:rPr lang="el-GR" sz="2000" dirty="0">
                <a:solidFill>
                  <a:schemeClr val="tx1"/>
                </a:solidFill>
              </a:rPr>
              <a:t>για ώρες </a:t>
            </a:r>
            <a:r>
              <a:rPr lang="el-GR" sz="2000" dirty="0" smtClean="0">
                <a:solidFill>
                  <a:schemeClr val="tx1"/>
                </a:solidFill>
              </a:rPr>
              <a:t>βάσης </a:t>
            </a:r>
            <a:r>
              <a:rPr lang="en-US" sz="2000" dirty="0" smtClean="0">
                <a:solidFill>
                  <a:schemeClr val="tx1"/>
                </a:solidFill>
              </a:rPr>
              <a:t>0,05 </a:t>
            </a:r>
            <a:r>
              <a:rPr lang="en-US" sz="2000" dirty="0">
                <a:solidFill>
                  <a:schemeClr val="tx1"/>
                </a:solidFill>
              </a:rPr>
              <a:t>$/kWh</a:t>
            </a:r>
          </a:p>
          <a:p>
            <a:pPr marL="457200" lvl="1" indent="0">
              <a:buNone/>
            </a:pPr>
            <a:r>
              <a:rPr lang="el-GR" sz="2000" dirty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Off-peak </a:t>
            </a:r>
            <a:r>
              <a:rPr lang="en-US" sz="2000" dirty="0">
                <a:solidFill>
                  <a:schemeClr val="tx1"/>
                </a:solidFill>
              </a:rPr>
              <a:t>price</a:t>
            </a:r>
            <a:r>
              <a:rPr lang="el-GR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l-GR" sz="2000" dirty="0" smtClean="0">
                <a:solidFill>
                  <a:srgbClr val="FFFF00"/>
                </a:solidFill>
              </a:rPr>
              <a:t>Χρέωση </a:t>
            </a:r>
            <a:r>
              <a:rPr lang="el-GR" sz="2000" dirty="0">
                <a:solidFill>
                  <a:srgbClr val="FFFF00"/>
                </a:solidFill>
              </a:rPr>
              <a:t>για την αιχμή του </a:t>
            </a:r>
            <a:r>
              <a:rPr lang="el-GR" sz="2000" dirty="0" smtClean="0">
                <a:solidFill>
                  <a:srgbClr val="FFFF00"/>
                </a:solidFill>
              </a:rPr>
              <a:t>μήνα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Demand charge summer 35 $/kW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Demand charge winter 15 $/kW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Καλοκαίρι: Απρίλιος - Οκτώβριος</a:t>
            </a:r>
          </a:p>
          <a:p>
            <a:r>
              <a:rPr lang="el-GR" sz="2000" dirty="0" smtClean="0">
                <a:solidFill>
                  <a:schemeClr val="tx1"/>
                </a:solidFill>
              </a:rPr>
              <a:t>Χειμώνας: Νοέμβριος – Μάρτιος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22</a:t>
            </a:fld>
            <a:endParaRPr lang="el-GR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998" y="185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 smtClean="0"/>
              <a:t>Σενάριο </a:t>
            </a:r>
            <a:r>
              <a:rPr lang="en-US" sz="3200" dirty="0" smtClean="0"/>
              <a:t>2</a:t>
            </a:r>
            <a:r>
              <a:rPr lang="el-GR" sz="3200" dirty="0" smtClean="0"/>
              <a:t>. Τιμές</a:t>
            </a:r>
            <a:endParaRPr lang="el-G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7792" y="1075816"/>
            <a:ext cx="6545616" cy="31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33998" y="1629820"/>
            <a:ext cx="5291688" cy="4514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 smtClean="0">
                <a:solidFill>
                  <a:schemeClr val="tx1"/>
                </a:solidFill>
              </a:rPr>
              <a:t>Μέσο Εβδομαδιαίο Προφίλ</a:t>
            </a:r>
          </a:p>
          <a:p>
            <a:pPr marL="0" indent="0">
              <a:buNone/>
            </a:pPr>
            <a:r>
              <a:rPr lang="el-GR" sz="1800" dirty="0" smtClean="0">
                <a:solidFill>
                  <a:schemeClr val="tx1"/>
                </a:solidFill>
              </a:rPr>
              <a:t>πριν και μετά</a:t>
            </a:r>
          </a:p>
          <a:p>
            <a:pPr marL="0" indent="0">
              <a:buNone/>
            </a:pPr>
            <a:endParaRPr lang="el-G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l-GR" sz="1800" dirty="0" smtClean="0">
                <a:solidFill>
                  <a:schemeClr val="tx1"/>
                </a:solidFill>
              </a:rPr>
              <a:t>Μείωση κατά μέση τιμή 75 </a:t>
            </a:r>
            <a:r>
              <a:rPr lang="en-US" sz="1800" dirty="0" smtClean="0">
                <a:solidFill>
                  <a:schemeClr val="tx1"/>
                </a:solidFill>
              </a:rPr>
              <a:t>kW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Φεβρουάριος, μέγιστη μείωση 100 </a:t>
            </a:r>
            <a:r>
              <a:rPr lang="en-US" sz="1800" dirty="0" smtClean="0">
                <a:solidFill>
                  <a:schemeClr val="tx1"/>
                </a:solidFill>
              </a:rPr>
              <a:t>kW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Ιούλιος, μικρότερη μείωση 50 </a:t>
            </a:r>
            <a:r>
              <a:rPr lang="en-US" sz="1800" dirty="0" smtClean="0">
                <a:solidFill>
                  <a:schemeClr val="tx1"/>
                </a:solidFill>
              </a:rPr>
              <a:t>kW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23</a:t>
            </a:fld>
            <a:endParaRPr lang="el-GR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998" y="185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 smtClean="0"/>
              <a:t>Σενάριο </a:t>
            </a:r>
            <a:r>
              <a:rPr lang="en-US" sz="3200" dirty="0" smtClean="0"/>
              <a:t>2</a:t>
            </a:r>
            <a:r>
              <a:rPr lang="el-GR" sz="3200" dirty="0" smtClean="0"/>
              <a:t>. Αποτελέσματα</a:t>
            </a:r>
            <a:endParaRPr lang="el-GR" sz="3200" dirty="0"/>
          </a:p>
        </p:txBody>
      </p:sp>
      <p:pic>
        <p:nvPicPr>
          <p:cNvPr id="3076" name="Picture 4" descr="https://lh4.googleusercontent.com/ClNIuDa3Tm2R_EauTldAfoR0BGkQg5Yb-h6OnEk9bVyRqli0OX4nhQAN2blkOa7DYtlTJ4lUDqGorf1NfNkZBnFVkVSnOhJbLYVtfXSp6wq71eSJNhfyoj8jK8nesZOPiLJPwNZ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2" y="3458424"/>
            <a:ext cx="5699143" cy="30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2" y="253751"/>
            <a:ext cx="5699143" cy="313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9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24</a:t>
            </a:fld>
            <a:endParaRPr lang="el-GR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998" y="185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 smtClean="0"/>
              <a:t>Σενάριο </a:t>
            </a:r>
            <a:r>
              <a:rPr lang="en-US" sz="3200" dirty="0" smtClean="0"/>
              <a:t>2</a:t>
            </a:r>
            <a:r>
              <a:rPr lang="el-GR" sz="3200" dirty="0" smtClean="0"/>
              <a:t>. Οικονομικά Αποτελέσματα</a:t>
            </a:r>
            <a:endParaRPr lang="el-G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88928" y="3275307"/>
            <a:ext cx="3489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Μείωση μηνιαίας χρέωσης αιχμής</a:t>
            </a:r>
          </a:p>
          <a:p>
            <a:r>
              <a:rPr lang="el-GR" dirty="0" smtClean="0"/>
              <a:t>1.900 $/μήνα κατά μέση τιμή</a:t>
            </a:r>
          </a:p>
          <a:p>
            <a:endParaRPr lang="el-GR" dirty="0"/>
          </a:p>
          <a:p>
            <a:r>
              <a:rPr lang="el-GR" dirty="0" smtClean="0"/>
              <a:t>Συνολικά κέρδη 22.805 $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5122" name="Picture 2" descr="https://lh5.googleusercontent.com/tkMHEF1AXMNiW4yeQHNOCxasj3W3i5poO0Z9moyMY1jLzO6IWG7MjZwSLqzahfX1Y9A_4SsAJt-R_QM21zz11R0Te-cRONs3fvzUgMmG1tujjhTQMpyOHbex5i3HdhJk5LIpM_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7" y="1911163"/>
            <a:ext cx="7196339" cy="39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25</a:t>
            </a:fld>
            <a:endParaRPr lang="el-GR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998" y="185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 smtClean="0"/>
              <a:t>Σενάριο </a:t>
            </a:r>
            <a:r>
              <a:rPr lang="en-US" sz="3200" dirty="0" smtClean="0"/>
              <a:t>2</a:t>
            </a:r>
            <a:r>
              <a:rPr lang="el-GR" sz="3200" dirty="0" smtClean="0"/>
              <a:t>. Οικονομικά Αποτελέσματα</a:t>
            </a:r>
            <a:endParaRPr lang="el-GR" sz="3200" dirty="0"/>
          </a:p>
        </p:txBody>
      </p:sp>
      <p:pic>
        <p:nvPicPr>
          <p:cNvPr id="4098" name="Picture 2" descr="https://lh6.googleusercontent.com/suAGjcPR8RzYbFwcbrlM5Bygbuhz82eKCGkQrL_5eQBFB7l-qbjDAg_pDy7WxGW5Fja-rtlvCyshJ1toag4V1anBEZl5UitsKiQ0ip9grZRCVL_Ylm9zlCtZZMmNbYnVlMTr-wO_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8" y="1901952"/>
            <a:ext cx="7112094" cy="42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88928" y="1933617"/>
            <a:ext cx="4010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Από την αποκοπή αιχμών η ενέργεια μεταφέρεται από ώρες χαμηλής χρέωσης πάλι (ως επί το πλείστον) σε ώρες χαμηλής χρέωσης</a:t>
            </a:r>
          </a:p>
          <a:p>
            <a:endParaRPr lang="el-GR" dirty="0"/>
          </a:p>
          <a:p>
            <a:endParaRPr lang="en-US" dirty="0"/>
          </a:p>
          <a:p>
            <a:r>
              <a:rPr lang="el-GR" dirty="0" smtClean="0"/>
              <a:t>Μείωση ημερήσιας χρέωσης ενέργειας</a:t>
            </a:r>
          </a:p>
          <a:p>
            <a:r>
              <a:rPr lang="el-GR" dirty="0" smtClean="0"/>
              <a:t>10 $/μέρα κατά μέση τιμή</a:t>
            </a:r>
          </a:p>
          <a:p>
            <a:endParaRPr lang="el-GR" dirty="0"/>
          </a:p>
          <a:p>
            <a:r>
              <a:rPr lang="el-GR" dirty="0" smtClean="0"/>
              <a:t>Συνολικά κέρδη 3.520 $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24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/>
              <a:t>Σενάριο 2. Οικονομικά Αποτελέσματα</a:t>
            </a:r>
            <a:endParaRPr lang="el-G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695450"/>
            <a:ext cx="10452875" cy="4660900"/>
          </a:xfrm>
        </p:spPr>
        <p:txBody>
          <a:bodyPr>
            <a:no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Συνολικά </a:t>
            </a:r>
            <a:r>
              <a:rPr lang="el-GR" sz="2000" dirty="0" smtClean="0">
                <a:solidFill>
                  <a:schemeClr val="tx1"/>
                </a:solidFill>
              </a:rPr>
              <a:t>κέρδη από τη μείωση της ημερήσιας χρέωσης ενέργειας = 3.520 $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Συνολικά κέρδη από τη </a:t>
            </a:r>
            <a:r>
              <a:rPr lang="el-GR" sz="2000" dirty="0" smtClean="0">
                <a:solidFill>
                  <a:schemeClr val="tx1"/>
                </a:solidFill>
              </a:rPr>
              <a:t>μείωσης μηνιαίας χρέωσης αιχμής = 22.805 $</a:t>
            </a:r>
            <a:endParaRPr lang="el-GR" sz="2000" dirty="0">
              <a:solidFill>
                <a:schemeClr val="tx1"/>
              </a:solidFill>
            </a:endParaRPr>
          </a:p>
          <a:p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Αρχικό  Κόστος Μπαταρίας </a:t>
            </a:r>
            <a:r>
              <a:rPr lang="el-GR" sz="2000" dirty="0" smtClean="0">
                <a:solidFill>
                  <a:schemeClr val="tx1"/>
                </a:solidFill>
              </a:rPr>
              <a:t>= 81.000 $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 smtClean="0">
                <a:solidFill>
                  <a:schemeClr val="tx1"/>
                </a:solidFill>
              </a:rPr>
              <a:t>Κόστος </a:t>
            </a:r>
            <a:r>
              <a:rPr lang="el-GR" sz="2000" dirty="0">
                <a:solidFill>
                  <a:schemeClr val="tx1"/>
                </a:solidFill>
              </a:rPr>
              <a:t>Συστήματος </a:t>
            </a:r>
            <a:r>
              <a:rPr lang="el-GR" sz="2000" dirty="0" smtClean="0">
                <a:solidFill>
                  <a:schemeClr val="tx1"/>
                </a:solidFill>
              </a:rPr>
              <a:t>Ελέγχου &amp; Διαχείρισης = 23.500 $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Συνολικό </a:t>
            </a:r>
            <a:r>
              <a:rPr lang="el-GR" sz="2000" dirty="0" smtClean="0">
                <a:solidFill>
                  <a:schemeClr val="tx1"/>
                </a:solidFill>
              </a:rPr>
              <a:t>Κόστος Επένδυσης = 104.500$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Ετήσιο Κόστος </a:t>
            </a:r>
            <a:r>
              <a:rPr lang="el-GR" sz="2000" dirty="0" smtClean="0">
                <a:solidFill>
                  <a:schemeClr val="tx1"/>
                </a:solidFill>
              </a:rPr>
              <a:t>Λειτουργίας &amp; Συντήρησης: (7,5</a:t>
            </a:r>
            <a:r>
              <a:rPr lang="el-GR" sz="2000" dirty="0">
                <a:solidFill>
                  <a:schemeClr val="tx1"/>
                </a:solidFill>
              </a:rPr>
              <a:t>$/</a:t>
            </a:r>
            <a:r>
              <a:rPr lang="en-US" sz="2000" dirty="0">
                <a:solidFill>
                  <a:schemeClr val="tx1"/>
                </a:solidFill>
              </a:rPr>
              <a:t>kW, 2,3$/</a:t>
            </a:r>
            <a:r>
              <a:rPr lang="en-US" sz="2000" dirty="0" smtClean="0">
                <a:solidFill>
                  <a:schemeClr val="tx1"/>
                </a:solidFill>
              </a:rPr>
              <a:t>kWh</a:t>
            </a:r>
            <a:r>
              <a:rPr lang="el-GR" sz="2000" dirty="0" smtClean="0">
                <a:solidFill>
                  <a:schemeClr val="tx1"/>
                </a:solidFill>
              </a:rPr>
              <a:t>), συνολικά 1.371$</a:t>
            </a:r>
            <a:endParaRPr lang="el-GR" sz="2000" dirty="0">
              <a:solidFill>
                <a:schemeClr val="tx1"/>
              </a:solidFill>
            </a:endParaRPr>
          </a:p>
          <a:p>
            <a:endParaRPr lang="el-GR" sz="2000" dirty="0" smtClean="0">
              <a:solidFill>
                <a:schemeClr val="tx1"/>
              </a:solidFill>
            </a:endParaRPr>
          </a:p>
          <a:p>
            <a:r>
              <a:rPr lang="el-GR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Επιδότηση (75</a:t>
            </a:r>
            <a:r>
              <a:rPr lang="el-GR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%</a:t>
            </a: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- </a:t>
            </a:r>
            <a:r>
              <a:rPr lang="el-GR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κόστους μπαταρίας) = </a:t>
            </a:r>
            <a:r>
              <a:rPr lang="el-GR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60.750 $</a:t>
            </a:r>
          </a:p>
          <a:p>
            <a:r>
              <a:rPr lang="el-GR" sz="2000" dirty="0" smtClean="0">
                <a:solidFill>
                  <a:schemeClr val="tx1"/>
                </a:solidFill>
              </a:rPr>
              <a:t>365 πλήρεις κύκλοι / έτος, Διάρκεια </a:t>
            </a:r>
            <a:r>
              <a:rPr lang="el-GR" sz="2000" dirty="0">
                <a:solidFill>
                  <a:schemeClr val="tx1"/>
                </a:solidFill>
              </a:rPr>
              <a:t>Ζωής: 10 έτη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l-GR" sz="2000" dirty="0">
                <a:solidFill>
                  <a:schemeClr val="tx1"/>
                </a:solidFill>
              </a:rPr>
              <a:t>Πλάνο απόσβεσης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29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>
                <a:solidFill>
                  <a:schemeClr val="tx1"/>
                </a:solidFill>
              </a:rPr>
              <a:t>Αποδοτική και κερδοφόρα χρήση για ρύθμιση συχνότητας και μείωση αιχμής φορτίου</a:t>
            </a:r>
          </a:p>
          <a:p>
            <a:r>
              <a:rPr lang="el-GR" sz="2000" dirty="0" smtClean="0">
                <a:solidFill>
                  <a:schemeClr val="tx1"/>
                </a:solidFill>
              </a:rPr>
              <a:t>Απόσβεση αρχικού κόστους σε σύντομο χρονικό διάστημα</a:t>
            </a:r>
          </a:p>
          <a:p>
            <a:r>
              <a:rPr lang="el-GR" sz="2000" dirty="0" smtClean="0">
                <a:solidFill>
                  <a:schemeClr val="tx1"/>
                </a:solidFill>
              </a:rPr>
              <a:t>Ευέλικτα μεγέθη (</a:t>
            </a:r>
            <a:r>
              <a:rPr lang="en-US" sz="2000" dirty="0" smtClean="0">
                <a:solidFill>
                  <a:schemeClr val="tx1"/>
                </a:solidFill>
              </a:rPr>
              <a:t>racks-modules)</a:t>
            </a:r>
            <a:r>
              <a:rPr lang="el-GR" sz="2000" dirty="0" smtClean="0">
                <a:solidFill>
                  <a:schemeClr val="tx1"/>
                </a:solidFill>
              </a:rPr>
              <a:t>, ανάλογα την απαιτούμενη ισχύ και  ενέργεια της κάθε υπηρεσίας</a:t>
            </a:r>
          </a:p>
          <a:p>
            <a:r>
              <a:rPr lang="el-GR" sz="2000" dirty="0" smtClean="0">
                <a:solidFill>
                  <a:schemeClr val="tx1"/>
                </a:solidFill>
              </a:rPr>
              <a:t>Αυξανόμενος βαθμός απόδοσης</a:t>
            </a:r>
          </a:p>
          <a:p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 smtClean="0">
                <a:solidFill>
                  <a:schemeClr val="tx1"/>
                </a:solidFill>
              </a:rPr>
              <a:t>Εισαγωγή νέων μορφών και τεχνολογιών μπαταριών με πιο υποσχόμενα αποτελέσματα</a:t>
            </a:r>
            <a:endParaRPr lang="el-GR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27</a:t>
            </a:fld>
            <a:endParaRPr lang="el-G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dirty="0" smtClean="0"/>
              <a:t>Σχόλια. Χρήση μπαταριών σε ενεργειακές υπηρεσίες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7457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2248" y="28522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Ευχαριστούμε για την προσοχή σας!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03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76" y="457200"/>
            <a:ext cx="3932237" cy="1078992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Βασικές Παράμετροι Μέσων Αποθήκευσης	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72" y="877824"/>
            <a:ext cx="6221568" cy="535838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59576" y="2133202"/>
            <a:ext cx="3652025" cy="3811588"/>
          </a:xfrm>
        </p:spPr>
        <p:txBody>
          <a:bodyPr/>
          <a:lstStyle/>
          <a:p>
            <a:r>
              <a:rPr lang="el-GR" dirty="0" smtClean="0"/>
              <a:t>Χωρητικότητα (</a:t>
            </a:r>
            <a:r>
              <a:rPr lang="en-US" dirty="0" smtClean="0"/>
              <a:t>kWh)</a:t>
            </a:r>
          </a:p>
          <a:p>
            <a:r>
              <a:rPr lang="el-GR" dirty="0" err="1" smtClean="0"/>
              <a:t>Μέγ</a:t>
            </a:r>
            <a:r>
              <a:rPr lang="el-GR" dirty="0" smtClean="0"/>
              <a:t>. Ισχύς Φόρτισης/Εκφόρτισης (</a:t>
            </a:r>
            <a:r>
              <a:rPr lang="en-US" dirty="0" smtClean="0"/>
              <a:t>kW)</a:t>
            </a:r>
            <a:endParaRPr lang="el-GR" dirty="0" smtClean="0"/>
          </a:p>
          <a:p>
            <a:r>
              <a:rPr lang="el-GR" b="1" dirty="0">
                <a:solidFill>
                  <a:srgbClr val="FFFF00"/>
                </a:solidFill>
              </a:rPr>
              <a:t>Λόγος Ισχύος/ Ενέργειας</a:t>
            </a:r>
          </a:p>
          <a:p>
            <a:r>
              <a:rPr lang="el-GR" dirty="0" smtClean="0"/>
              <a:t>Βάρος/ Όγκος</a:t>
            </a:r>
            <a:endParaRPr lang="en-US" dirty="0" smtClean="0"/>
          </a:p>
          <a:p>
            <a:r>
              <a:rPr lang="el-GR" dirty="0" smtClean="0"/>
              <a:t>Κόστος</a:t>
            </a:r>
            <a:endParaRPr lang="en-US" dirty="0" smtClean="0"/>
          </a:p>
          <a:p>
            <a:r>
              <a:rPr lang="el-GR" dirty="0" smtClean="0"/>
              <a:t>Βαθμός Απόδοσης</a:t>
            </a:r>
          </a:p>
          <a:p>
            <a:r>
              <a:rPr lang="el-GR" dirty="0" smtClean="0"/>
              <a:t>Διάρκεια Ζωής</a:t>
            </a:r>
            <a:endParaRPr lang="en-US" dirty="0" smtClean="0"/>
          </a:p>
          <a:p>
            <a:r>
              <a:rPr lang="el-GR" dirty="0" smtClean="0"/>
              <a:t>Πεδίο Εφαρμογής</a:t>
            </a:r>
            <a:endParaRPr lang="en-US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05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97" y="410198"/>
            <a:ext cx="11047412" cy="700756"/>
          </a:xfrm>
        </p:spPr>
        <p:txBody>
          <a:bodyPr>
            <a:noAutofit/>
          </a:bodyPr>
          <a:lstStyle/>
          <a:p>
            <a:r>
              <a:rPr lang="el-GR" dirty="0" smtClean="0"/>
              <a:t>Σύγκριση </a:t>
            </a:r>
            <a:r>
              <a:rPr lang="el-GR" dirty="0"/>
              <a:t>Μέσων </a:t>
            </a:r>
            <a:r>
              <a:rPr lang="el-GR" dirty="0" smtClean="0"/>
              <a:t>Αποθήκευσης με βάση το πεδίο εφαρμογής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20" y="1370916"/>
            <a:ext cx="6938127" cy="5120640"/>
          </a:xfrm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4</a:t>
            </a:fld>
            <a:endParaRPr lang="el-G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073" y="1717669"/>
            <a:ext cx="3941503" cy="3811588"/>
          </a:xfrm>
        </p:spPr>
        <p:txBody>
          <a:bodyPr>
            <a:normAutofit/>
          </a:bodyPr>
          <a:lstStyle/>
          <a:p>
            <a:endParaRPr lang="el-GR" sz="1800" dirty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Ποιότητα Ισχύος: Λειτουργούν για λίγα </a:t>
            </a:r>
            <a:r>
              <a:rPr lang="en-US" sz="1800" dirty="0" smtClean="0">
                <a:solidFill>
                  <a:schemeClr val="tx1"/>
                </a:solidFill>
              </a:rPr>
              <a:t>sec  </a:t>
            </a:r>
            <a:r>
              <a:rPr lang="el-GR" sz="1800" dirty="0" smtClean="0">
                <a:solidFill>
                  <a:schemeClr val="tx1"/>
                </a:solidFill>
              </a:rPr>
              <a:t>για εξασφάλιση ποιότητας ισχύος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Έκτακτης Ανάγκης: Λειτουργούν για </a:t>
            </a:r>
            <a:r>
              <a:rPr lang="en-US" sz="1800" dirty="0" smtClean="0">
                <a:solidFill>
                  <a:schemeClr val="tx1"/>
                </a:solidFill>
              </a:rPr>
              <a:t>sec-min </a:t>
            </a:r>
            <a:r>
              <a:rPr lang="el-GR" sz="1800" dirty="0" smtClean="0">
                <a:solidFill>
                  <a:schemeClr val="tx1"/>
                </a:solidFill>
              </a:rPr>
              <a:t>για αδιάλειπτη λειτουργία κατά τα μεταβατικά φαινόμενα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Διαχείριση Δικτύου: Αποθήκευση ενέργειας χαμηλού κόστους και απόδοση τις ώρες αιχμής (υψηλού κόστους)</a:t>
            </a:r>
            <a:endParaRPr lang="el-G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418743"/>
            <a:ext cx="10661904" cy="811851"/>
          </a:xfrm>
        </p:spPr>
        <p:txBody>
          <a:bodyPr>
            <a:noAutofit/>
          </a:bodyPr>
          <a:lstStyle/>
          <a:p>
            <a:r>
              <a:rPr lang="el-GR" dirty="0"/>
              <a:t>Σύγκριση Μέσων </a:t>
            </a:r>
            <a:r>
              <a:rPr lang="el-GR" dirty="0" smtClean="0"/>
              <a:t>Αποθήκευσης με βάση το βάρος &amp; τον όγκο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08" y="1451418"/>
            <a:ext cx="7119453" cy="4910327"/>
          </a:xfrm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03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403" y="2060727"/>
            <a:ext cx="4198901" cy="3811588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tx1"/>
                </a:solidFill>
              </a:rPr>
              <a:t>Βαθμός Απόδοσης (</a:t>
            </a:r>
            <a:r>
              <a:rPr lang="el-GR" sz="1800" dirty="0">
                <a:solidFill>
                  <a:schemeClr val="tx1"/>
                </a:solidFill>
              </a:rPr>
              <a:t>ανά κύκλο) </a:t>
            </a:r>
            <a:r>
              <a:rPr lang="el-GR" sz="1800" dirty="0" smtClean="0">
                <a:solidFill>
                  <a:schemeClr val="tx1"/>
                </a:solidFill>
              </a:rPr>
              <a:t> των </a:t>
            </a:r>
            <a:r>
              <a:rPr lang="el-GR" sz="1800" dirty="0">
                <a:solidFill>
                  <a:schemeClr val="tx1"/>
                </a:solidFill>
              </a:rPr>
              <a:t>συστημάτων </a:t>
            </a:r>
            <a:r>
              <a:rPr lang="el-GR" sz="1800" dirty="0" smtClean="0">
                <a:solidFill>
                  <a:schemeClr val="tx1"/>
                </a:solidFill>
              </a:rPr>
              <a:t>αποθήκευσης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Διάρκεια Ζωής (σε πλήρεις κύκλους)</a:t>
            </a:r>
          </a:p>
          <a:p>
            <a:endParaRPr lang="el-GR" sz="1800" dirty="0">
              <a:solidFill>
                <a:schemeClr val="tx1"/>
              </a:solidFill>
            </a:endParaRPr>
          </a:p>
          <a:p>
            <a:r>
              <a:rPr lang="el-GR" sz="1800" dirty="0">
                <a:solidFill>
                  <a:schemeClr val="tx1"/>
                </a:solidFill>
              </a:rPr>
              <a:t/>
            </a:r>
            <a:br>
              <a:rPr lang="el-GR" sz="1800" dirty="0">
                <a:solidFill>
                  <a:schemeClr val="tx1"/>
                </a:solidFill>
              </a:rPr>
            </a:br>
            <a:endParaRPr lang="el-GR" sz="1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14" y="1534789"/>
            <a:ext cx="6859111" cy="4863465"/>
          </a:xfrm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6</a:t>
            </a:fld>
            <a:endParaRPr lang="el-G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63824" y="418742"/>
            <a:ext cx="5966207" cy="811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Σύγκριση Μέσων Αποθήκευσης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52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741" y="2161232"/>
            <a:ext cx="3652025" cy="3811588"/>
          </a:xfrm>
        </p:spPr>
        <p:txBody>
          <a:bodyPr>
            <a:normAutofit/>
          </a:bodyPr>
          <a:lstStyle/>
          <a:p>
            <a:r>
              <a:rPr lang="el-GR" sz="1800" dirty="0">
                <a:solidFill>
                  <a:schemeClr val="tx1"/>
                </a:solidFill>
              </a:rPr>
              <a:t>Σύγκριση του κόστους της </a:t>
            </a:r>
            <a:r>
              <a:rPr lang="el-GR" sz="1800" dirty="0" smtClean="0">
                <a:solidFill>
                  <a:schemeClr val="tx1"/>
                </a:solidFill>
              </a:rPr>
              <a:t>επένδυσης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Κόστος αγοράς (€/</a:t>
            </a:r>
            <a:r>
              <a:rPr lang="en-US" sz="1800" dirty="0" smtClean="0">
                <a:solidFill>
                  <a:schemeClr val="tx1"/>
                </a:solidFill>
              </a:rPr>
              <a:t>kWh)</a:t>
            </a:r>
            <a:r>
              <a:rPr lang="el-GR" sz="1800" dirty="0">
                <a:solidFill>
                  <a:schemeClr val="tx1"/>
                </a:solidFill>
              </a:rPr>
              <a:t/>
            </a:r>
            <a:br>
              <a:rPr lang="el-GR" sz="1800" dirty="0">
                <a:solidFill>
                  <a:schemeClr val="tx1"/>
                </a:solidFill>
              </a:rPr>
            </a:br>
            <a:r>
              <a:rPr lang="el-GR" sz="1800" dirty="0" smtClean="0">
                <a:solidFill>
                  <a:schemeClr val="tx1"/>
                </a:solidFill>
              </a:rPr>
              <a:t>Κόστος </a:t>
            </a:r>
            <a:r>
              <a:rPr lang="el-GR" sz="1800" dirty="0">
                <a:solidFill>
                  <a:schemeClr val="tx1"/>
                </a:solidFill>
              </a:rPr>
              <a:t>αγοράς (€/</a:t>
            </a:r>
            <a:r>
              <a:rPr lang="en-US" sz="1800" dirty="0" smtClean="0">
                <a:solidFill>
                  <a:schemeClr val="tx1"/>
                </a:solidFill>
              </a:rPr>
              <a:t>kW)</a:t>
            </a:r>
          </a:p>
          <a:p>
            <a:r>
              <a:rPr lang="el-GR" sz="1800" dirty="0">
                <a:solidFill>
                  <a:schemeClr val="tx1"/>
                </a:solidFill>
              </a:rPr>
              <a:t/>
            </a:r>
            <a:br>
              <a:rPr lang="el-GR" sz="1800" dirty="0">
                <a:solidFill>
                  <a:schemeClr val="tx1"/>
                </a:solidFill>
              </a:rPr>
            </a:br>
            <a:endParaRPr lang="el-GR" sz="1800" dirty="0">
              <a:solidFill>
                <a:schemeClr val="tx1"/>
              </a:solidFill>
            </a:endParaRPr>
          </a:p>
          <a:p>
            <a:endParaRPr lang="el-GR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1442125"/>
            <a:ext cx="7205471" cy="4914225"/>
          </a:xfrm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7</a:t>
            </a:fld>
            <a:endParaRPr lang="el-G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26664" y="418742"/>
            <a:ext cx="6227063" cy="811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Σύγκριση Μέσων Αποθήκευσης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77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/>
              <a:t>Μπαταρίες</a:t>
            </a:r>
            <a:endParaRPr lang="el-GR" sz="48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8</a:t>
            </a:fld>
            <a:endParaRPr lang="el-G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6265" y="1409988"/>
            <a:ext cx="11139054" cy="5032375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l-GR" sz="1800" dirty="0" smtClean="0">
                <a:solidFill>
                  <a:schemeClr val="tx1">
                    <a:lumMod val="95000"/>
                  </a:schemeClr>
                </a:solidFill>
              </a:rPr>
              <a:t>Εύρος </a:t>
            </a:r>
            <a:r>
              <a:rPr lang="el-GR" sz="1800" dirty="0">
                <a:solidFill>
                  <a:schemeClr val="tx1">
                    <a:lumMod val="95000"/>
                  </a:schemeClr>
                </a:solidFill>
              </a:rPr>
              <a:t>εφαρμογών, ταχύτητα φόρτισης/</a:t>
            </a:r>
            <a:r>
              <a:rPr lang="el-GR" sz="1800" dirty="0" err="1">
                <a:solidFill>
                  <a:schemeClr val="tx1">
                    <a:lumMod val="95000"/>
                  </a:schemeClr>
                </a:solidFill>
              </a:rPr>
              <a:t>εκφόρτισης</a:t>
            </a:r>
            <a:r>
              <a:rPr lang="el-GR" sz="1800" dirty="0">
                <a:solidFill>
                  <a:schemeClr val="tx1">
                    <a:lumMod val="95000"/>
                  </a:schemeClr>
                </a:solidFill>
              </a:rPr>
              <a:t>, οικονομικές, υψηλή </a:t>
            </a:r>
            <a:r>
              <a:rPr lang="el-GR" sz="1800" dirty="0" smtClean="0">
                <a:solidFill>
                  <a:schemeClr val="tx1">
                    <a:lumMod val="95000"/>
                  </a:schemeClr>
                </a:solidFill>
              </a:rPr>
              <a:t>απόδοση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l-GR" sz="1800" dirty="0" smtClean="0"/>
              <a:t>Μπαταρίες </a:t>
            </a:r>
            <a:r>
              <a:rPr lang="el-GR" sz="1800" dirty="0"/>
              <a:t>Οξέος – </a:t>
            </a:r>
            <a:r>
              <a:rPr lang="el-GR" sz="1800" dirty="0" smtClean="0"/>
              <a:t>Μολύβδου</a:t>
            </a: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l-GR" sz="1600" dirty="0" smtClean="0"/>
              <a:t>Πλεονεκτήματα:</a:t>
            </a:r>
            <a:r>
              <a:rPr lang="en-US" sz="1600" dirty="0" smtClean="0"/>
              <a:t> </a:t>
            </a:r>
            <a:r>
              <a:rPr lang="el-GR" sz="1600" dirty="0" smtClean="0"/>
              <a:t>Διαθέσιμες σε ποικίλες</a:t>
            </a:r>
            <a:r>
              <a:rPr lang="en-US" sz="1600" dirty="0" smtClean="0"/>
              <a:t> </a:t>
            </a:r>
            <a:r>
              <a:rPr lang="el-GR" sz="1600" dirty="0" smtClean="0"/>
              <a:t>ποσότητες </a:t>
            </a:r>
            <a:r>
              <a:rPr lang="en-US" sz="1600" dirty="0" smtClean="0"/>
              <a:t>/ </a:t>
            </a:r>
            <a:r>
              <a:rPr lang="el-GR" sz="1600" dirty="0" smtClean="0"/>
              <a:t>χωρητικότητες</a:t>
            </a:r>
            <a:r>
              <a:rPr lang="en-US" sz="1600" dirty="0" smtClean="0"/>
              <a:t>, </a:t>
            </a:r>
            <a:r>
              <a:rPr lang="el-GR" sz="1600" dirty="0" smtClean="0"/>
              <a:t>Καλή απόδοση</a:t>
            </a:r>
            <a:r>
              <a:rPr lang="en-US" sz="1600" dirty="0" smtClean="0"/>
              <a:t>, </a:t>
            </a:r>
            <a:r>
              <a:rPr lang="el-GR" sz="1600" dirty="0" smtClean="0"/>
              <a:t>Χαμηλό κόστος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l-GR" sz="1600" dirty="0" smtClean="0"/>
              <a:t>Μειονεκτήματα:</a:t>
            </a:r>
            <a:r>
              <a:rPr lang="en-US" sz="1600" dirty="0" smtClean="0"/>
              <a:t> </a:t>
            </a:r>
            <a:r>
              <a:rPr lang="el-GR" sz="1600" dirty="0" smtClean="0"/>
              <a:t>Λίγους </a:t>
            </a:r>
            <a:r>
              <a:rPr lang="el-GR" sz="1600" dirty="0"/>
              <a:t>κύκλους </a:t>
            </a:r>
            <a:r>
              <a:rPr lang="el-GR" sz="1600" dirty="0" smtClean="0"/>
              <a:t>ζωής</a:t>
            </a:r>
            <a:r>
              <a:rPr lang="en-US" sz="1600" dirty="0" smtClean="0"/>
              <a:t>, </a:t>
            </a:r>
            <a:r>
              <a:rPr lang="el-GR" sz="1600" dirty="0" smtClean="0"/>
              <a:t>Περιορισμένη </a:t>
            </a:r>
            <a:r>
              <a:rPr lang="el-GR" sz="1600" dirty="0"/>
              <a:t>ενεργειακή </a:t>
            </a:r>
            <a:r>
              <a:rPr lang="el-GR" sz="1600" dirty="0" smtClean="0"/>
              <a:t>πυκνότητα</a:t>
            </a:r>
            <a:endParaRPr lang="el-GR" sz="1800" dirty="0"/>
          </a:p>
          <a:p>
            <a:r>
              <a:rPr lang="el-GR" sz="1800" dirty="0"/>
              <a:t>Μπαταρίες Νικελίου – </a:t>
            </a:r>
            <a:r>
              <a:rPr lang="el-GR" sz="1800" dirty="0" smtClean="0"/>
              <a:t>Καδμίου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l-GR" sz="1600" dirty="0" smtClean="0"/>
              <a:t>Πλεονεκτήματα:</a:t>
            </a:r>
            <a:r>
              <a:rPr lang="en-US" sz="1600" dirty="0" smtClean="0"/>
              <a:t> </a:t>
            </a:r>
            <a:r>
              <a:rPr lang="el-GR" sz="1600" dirty="0" smtClean="0"/>
              <a:t>Μεγάλη </a:t>
            </a:r>
            <a:r>
              <a:rPr lang="el-GR" sz="1600" dirty="0"/>
              <a:t>διάρκεια ζωής, καλή απόδοση και καθόλου συντήρηση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l-GR" sz="1600" dirty="0" smtClean="0"/>
              <a:t>Μειονεκτήματα:</a:t>
            </a:r>
            <a:r>
              <a:rPr lang="en-US" sz="1600" dirty="0" smtClean="0"/>
              <a:t> </a:t>
            </a:r>
            <a:r>
              <a:rPr lang="el-GR" sz="1600" dirty="0" smtClean="0"/>
              <a:t>Δεν </a:t>
            </a:r>
            <a:r>
              <a:rPr lang="el-GR" sz="1600" dirty="0"/>
              <a:t>είναι κατάλληλες για άτακτες </a:t>
            </a:r>
            <a:r>
              <a:rPr lang="el-GR" sz="1600" dirty="0" err="1"/>
              <a:t>εκφορτίσεις</a:t>
            </a:r>
            <a:r>
              <a:rPr lang="el-GR" sz="1600" dirty="0"/>
              <a:t> </a:t>
            </a:r>
            <a:r>
              <a:rPr lang="en-US" sz="1600" dirty="0" smtClean="0"/>
              <a:t>, </a:t>
            </a:r>
            <a:r>
              <a:rPr lang="el-GR" sz="1600" dirty="0" smtClean="0"/>
              <a:t>Υψηλό </a:t>
            </a:r>
            <a:r>
              <a:rPr lang="el-GR" sz="1600" dirty="0"/>
              <a:t>κόστος και χαμηλή </a:t>
            </a:r>
            <a:r>
              <a:rPr lang="el-GR" sz="1600" dirty="0" smtClean="0"/>
              <a:t>απόδοση </a:t>
            </a:r>
            <a:r>
              <a:rPr lang="el-GR" sz="1600" dirty="0"/>
              <a:t>σε </a:t>
            </a:r>
            <a:r>
              <a:rPr lang="el-GR" sz="1600" dirty="0" smtClean="0"/>
              <a:t>υψηλές </a:t>
            </a:r>
            <a:r>
              <a:rPr lang="en-US" sz="1600" dirty="0" smtClean="0"/>
              <a:t>	</a:t>
            </a:r>
            <a:r>
              <a:rPr lang="el-GR" sz="1600" dirty="0" smtClean="0"/>
              <a:t>θερμοκρασίες</a:t>
            </a:r>
            <a:endParaRPr lang="en-US" sz="1600" dirty="0" smtClean="0"/>
          </a:p>
          <a:p>
            <a:r>
              <a:rPr lang="el-GR" sz="1800" dirty="0" smtClean="0"/>
              <a:t>Μπαταρίες </a:t>
            </a:r>
            <a:r>
              <a:rPr lang="el-GR" sz="1800" dirty="0" err="1" smtClean="0"/>
              <a:t>Λιθίου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l-GR" sz="1600" dirty="0" smtClean="0"/>
              <a:t>Πλεονεκτήματα</a:t>
            </a:r>
            <a:r>
              <a:rPr lang="el-GR" sz="1600" dirty="0"/>
              <a:t>: </a:t>
            </a:r>
            <a:r>
              <a:rPr lang="el-GR" sz="1600" dirty="0" smtClean="0"/>
              <a:t>Λειτουργία </a:t>
            </a:r>
            <a:r>
              <a:rPr lang="el-GR" sz="1600" dirty="0"/>
              <a:t>σε ένα μεγάλο εύρος </a:t>
            </a:r>
            <a:r>
              <a:rPr lang="el-GR" sz="1600" dirty="0" smtClean="0"/>
              <a:t>θερμοκρασιών</a:t>
            </a:r>
            <a:r>
              <a:rPr lang="en-US" sz="1600" dirty="0" smtClean="0"/>
              <a:t>,</a:t>
            </a:r>
            <a:r>
              <a:rPr lang="el-GR" sz="1600" dirty="0" smtClean="0"/>
              <a:t> </a:t>
            </a:r>
            <a:r>
              <a:rPr lang="en-US" sz="1600" dirty="0" smtClean="0"/>
              <a:t> </a:t>
            </a:r>
            <a:r>
              <a:rPr lang="el-GR" sz="1600" dirty="0" smtClean="0"/>
              <a:t>Υψηλός </a:t>
            </a:r>
            <a:r>
              <a:rPr lang="el-GR" sz="1600" dirty="0"/>
              <a:t>χρόνος </a:t>
            </a:r>
            <a:r>
              <a:rPr lang="el-GR" sz="1600" dirty="0" smtClean="0"/>
              <a:t>αποθήκευσης.</a:t>
            </a:r>
            <a:endParaRPr lang="en-US" sz="1600" dirty="0" smtClean="0"/>
          </a:p>
          <a:p>
            <a:r>
              <a:rPr lang="el-GR" sz="1800" dirty="0" smtClean="0">
                <a:solidFill>
                  <a:srgbClr val="FFFF00"/>
                </a:solidFill>
              </a:rPr>
              <a:t>Μπαταρίες </a:t>
            </a:r>
            <a:r>
              <a:rPr lang="el-GR" sz="1800" dirty="0">
                <a:solidFill>
                  <a:srgbClr val="FFFF00"/>
                </a:solidFill>
              </a:rPr>
              <a:t>Ιόντων </a:t>
            </a:r>
            <a:r>
              <a:rPr lang="el-GR" sz="1800" dirty="0" smtClean="0">
                <a:solidFill>
                  <a:srgbClr val="FFFF00"/>
                </a:solidFill>
              </a:rPr>
              <a:t>– </a:t>
            </a:r>
            <a:r>
              <a:rPr lang="el-GR" sz="1800" dirty="0" err="1" smtClean="0">
                <a:solidFill>
                  <a:srgbClr val="FFFF00"/>
                </a:solidFill>
              </a:rPr>
              <a:t>Λιθίου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l-GR" sz="1800" dirty="0" smtClean="0"/>
              <a:t>	</a:t>
            </a:r>
            <a:r>
              <a:rPr lang="el-GR" sz="1600" dirty="0" smtClean="0"/>
              <a:t>Πλεονεκτήματα:</a:t>
            </a:r>
            <a:r>
              <a:rPr lang="en-US" sz="1600" dirty="0" smtClean="0"/>
              <a:t> </a:t>
            </a:r>
            <a:r>
              <a:rPr lang="el-GR" sz="1600" dirty="0" smtClean="0"/>
              <a:t>Δεν </a:t>
            </a:r>
            <a:r>
              <a:rPr lang="el-GR" sz="1600" dirty="0"/>
              <a:t>απαιτείται </a:t>
            </a:r>
            <a:r>
              <a:rPr lang="el-GR" sz="1600" dirty="0" smtClean="0"/>
              <a:t>συντήρηση</a:t>
            </a:r>
            <a:r>
              <a:rPr lang="en-US" sz="1600" dirty="0" smtClean="0"/>
              <a:t>, </a:t>
            </a:r>
            <a:r>
              <a:rPr lang="el-GR" sz="1600" dirty="0" smtClean="0"/>
              <a:t>Πολλούς </a:t>
            </a:r>
            <a:r>
              <a:rPr lang="el-GR" sz="1600" dirty="0"/>
              <a:t>κύκλους </a:t>
            </a:r>
            <a:r>
              <a:rPr lang="el-GR" sz="1600" dirty="0" smtClean="0"/>
              <a:t>ζωής</a:t>
            </a:r>
            <a:r>
              <a:rPr lang="en-US" sz="1600" dirty="0" smtClean="0"/>
              <a:t>, </a:t>
            </a:r>
            <a:r>
              <a:rPr lang="el-GR" sz="1600" dirty="0" smtClean="0"/>
              <a:t>Μεγάλο </a:t>
            </a:r>
            <a:r>
              <a:rPr lang="el-GR" sz="1600" dirty="0"/>
              <a:t>χρόνο </a:t>
            </a:r>
            <a:r>
              <a:rPr lang="el-GR" sz="1600" dirty="0" smtClean="0"/>
              <a:t>αποθήκευσης</a:t>
            </a:r>
            <a:r>
              <a:rPr lang="en-US" sz="1600" dirty="0" smtClean="0"/>
              <a:t>, </a:t>
            </a:r>
            <a:r>
              <a:rPr lang="el-GR" sz="1600" dirty="0" smtClean="0"/>
              <a:t>	Γρήγορους </a:t>
            </a:r>
            <a:r>
              <a:rPr lang="el-GR" sz="1600" dirty="0"/>
              <a:t>χρόνους φόρτισης και </a:t>
            </a:r>
            <a:r>
              <a:rPr lang="el-GR" sz="1600" dirty="0" err="1" smtClean="0"/>
              <a:t>εκφόρτισης</a:t>
            </a:r>
            <a:r>
              <a:rPr lang="en-US" sz="1600" dirty="0" smtClean="0"/>
              <a:t>, </a:t>
            </a:r>
            <a:r>
              <a:rPr lang="el-GR" sz="1600" dirty="0" smtClean="0"/>
              <a:t>Υψηλή </a:t>
            </a:r>
            <a:r>
              <a:rPr lang="el-GR" sz="1600" dirty="0"/>
              <a:t>απόδοση ενέργειας</a:t>
            </a:r>
          </a:p>
          <a:p>
            <a:pPr marL="0" indent="0">
              <a:buNone/>
            </a:pPr>
            <a:r>
              <a:rPr lang="el-GR" sz="1600" dirty="0" smtClean="0"/>
              <a:t>	Μειονεκτήματα:</a:t>
            </a:r>
            <a:r>
              <a:rPr lang="en-US" sz="1600" dirty="0" smtClean="0"/>
              <a:t> </a:t>
            </a:r>
            <a:r>
              <a:rPr lang="el-GR" sz="1600" dirty="0" smtClean="0"/>
              <a:t>Μέτριο </a:t>
            </a:r>
            <a:r>
              <a:rPr lang="el-GR" sz="1600" dirty="0"/>
              <a:t>αρχικό </a:t>
            </a:r>
            <a:r>
              <a:rPr lang="el-GR" sz="1600" dirty="0" smtClean="0"/>
              <a:t>κόστος</a:t>
            </a:r>
            <a:r>
              <a:rPr lang="en-US" sz="1600" dirty="0" smtClean="0"/>
              <a:t>, </a:t>
            </a:r>
            <a:r>
              <a:rPr lang="el-GR" sz="1600" dirty="0" smtClean="0"/>
              <a:t>Χρειάζονται </a:t>
            </a:r>
            <a:r>
              <a:rPr lang="el-GR" sz="1600" dirty="0"/>
              <a:t>κύκλωμα προστασίας</a:t>
            </a:r>
            <a:br>
              <a:rPr lang="el-GR" sz="1600" dirty="0"/>
            </a:br>
            <a:r>
              <a:rPr lang="el-GR" sz="1600" dirty="0" smtClean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9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Χρήση Μέσων Αποθήκευσης σε Ενεργειακές Υπηρεσίες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6044" y="1749972"/>
            <a:ext cx="4451858" cy="1430323"/>
          </a:xfrm>
        </p:spPr>
        <p:txBody>
          <a:bodyPr>
            <a:normAutofit/>
          </a:bodyPr>
          <a:lstStyle/>
          <a:p>
            <a:r>
              <a:rPr lang="el-GR" sz="1600" dirty="0"/>
              <a:t>Ρύθμιση Συχνότητας</a:t>
            </a:r>
          </a:p>
          <a:p>
            <a:r>
              <a:rPr lang="el-GR" sz="1600" dirty="0" smtClean="0"/>
              <a:t>Εξυπηρέτηση Αιχμών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89" y="3330869"/>
            <a:ext cx="4883019" cy="3232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8" y="3330869"/>
            <a:ext cx="4883019" cy="3232806"/>
          </a:xfrm>
          <a:prstGeom prst="rect">
            <a:avLst/>
          </a:prstGeom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9</a:t>
            </a:fld>
            <a:endParaRPr lang="el-GR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93828" y="1771009"/>
            <a:ext cx="4451858" cy="1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 smtClean="0"/>
              <a:t>Ενσωμάτωση ΑΠΕ</a:t>
            </a:r>
          </a:p>
          <a:p>
            <a:r>
              <a:rPr lang="el-GR" sz="1600" dirty="0"/>
              <a:t>Εξισορροπητική Κερδοσκοπία</a:t>
            </a:r>
          </a:p>
          <a:p>
            <a:r>
              <a:rPr lang="el-GR" sz="1600" dirty="0"/>
              <a:t>Σύστημα μεταφοράς, διανομής, καταναλωτές </a:t>
            </a:r>
            <a:r>
              <a:rPr lang="el-GR" sz="1600" dirty="0" err="1"/>
              <a:t>κλπ</a:t>
            </a:r>
            <a:endParaRPr lang="el-GR" sz="1600" dirty="0"/>
          </a:p>
          <a:p>
            <a:r>
              <a:rPr lang="el-GR" sz="1600" dirty="0" smtClean="0"/>
              <a:t>Εφαρμογές Εκτός Δικτύου</a:t>
            </a:r>
          </a:p>
        </p:txBody>
      </p:sp>
    </p:spTree>
    <p:extLst>
      <p:ext uri="{BB962C8B-B14F-4D97-AF65-F5344CB8AC3E}">
        <p14:creationId xmlns:p14="http://schemas.microsoft.com/office/powerpoint/2010/main" val="3943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2346</TotalTime>
  <Words>1074</Words>
  <Application>Microsoft Office PowerPoint</Application>
  <PresentationFormat>Προσαρμογή</PresentationFormat>
  <Paragraphs>291</Paragraphs>
  <Slides>28</Slides>
  <Notes>28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28</vt:i4>
      </vt:variant>
    </vt:vector>
  </HeadingPairs>
  <TitlesOfParts>
    <vt:vector size="29" baseType="lpstr">
      <vt:lpstr>Depth</vt:lpstr>
      <vt:lpstr>Εφαρμογές  μέσων  αποθήκευσης  σε  ενεργειακές  υπηρεσίες στα   Συστήματα  του  PJM  και  της  Καλιφόρνια</vt:lpstr>
      <vt:lpstr>Μέσα Αποθήκευσης Ενέργειας</vt:lpstr>
      <vt:lpstr>Βασικές Παράμετροι Μέσων Αποθήκευσης </vt:lpstr>
      <vt:lpstr>Σύγκριση Μέσων Αποθήκευσης με βάση το πεδίο εφαρμογής</vt:lpstr>
      <vt:lpstr>Σύγκριση Μέσων Αποθήκευσης με βάση το βάρος &amp; τον όγκο</vt:lpstr>
      <vt:lpstr>Παρουσίαση του PowerPoint</vt:lpstr>
      <vt:lpstr>Παρουσίαση του PowerPoint</vt:lpstr>
      <vt:lpstr>Μπαταρίες</vt:lpstr>
      <vt:lpstr>Χρήση Μέσων Αποθήκευσης σε Ενεργειακές Υπηρεσίες</vt:lpstr>
      <vt:lpstr>Υπηρεσίες στο ηλεκτρικό δίκτυο</vt:lpstr>
      <vt:lpstr>Σενάριο 1. Ρύθμιση Συχνότητας στο PJM</vt:lpstr>
      <vt:lpstr>Σενάριο 1. Μπαταρία</vt:lpstr>
      <vt:lpstr>Σενάριο 1. Σήμα</vt:lpstr>
      <vt:lpstr>Σενάριο 1. Τιμές αποζημίωσης ανά ώρα </vt:lpstr>
      <vt:lpstr>Σενάριο 1. Αποτελέσματα </vt:lpstr>
      <vt:lpstr>Σενάριο 1. Αποτελέσματα</vt:lpstr>
      <vt:lpstr>Σενάριο 1. Οικονομικά Αποτελέσματα </vt:lpstr>
      <vt:lpstr>Σενάριο 1. Οικονομικά Αποτελέσματα</vt:lpstr>
      <vt:lpstr>Σενάριο 2. Μείωση αιχμής φορτίου στη Καλιφόρνια</vt:lpstr>
      <vt:lpstr>Σενάριο 2. Μπαταρία</vt:lpstr>
      <vt:lpstr>Σενάριο 2. Φορτίο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Σενάριο 2. Οικονομικά Αποτελέσματα</vt:lpstr>
      <vt:lpstr>Σχόλια. Χρήση μπαταριών σε ενεργειακές υπηρεσίες</vt:lpstr>
      <vt:lpstr>Ευχαριστούμε για την προσοχή σας!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ΔΙΠΛΩΜΑΤΙΚΗ</dc:title>
  <dc:creator>Vasilis</dc:creator>
  <cp:lastModifiedBy>Minas</cp:lastModifiedBy>
  <cp:revision>122</cp:revision>
  <dcterms:created xsi:type="dcterms:W3CDTF">2017-03-19T09:30:05Z</dcterms:created>
  <dcterms:modified xsi:type="dcterms:W3CDTF">2017-03-22T09:21:33Z</dcterms:modified>
</cp:coreProperties>
</file>