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9" r:id="rId10"/>
    <p:sldId id="272" r:id="rId11"/>
    <p:sldId id="273" r:id="rId12"/>
    <p:sldId id="271" r:id="rId13"/>
    <p:sldId id="270" r:id="rId14"/>
    <p:sldId id="274" r:id="rId15"/>
    <p:sldId id="261" r:id="rId16"/>
    <p:sldId id="264" r:id="rId17"/>
    <p:sldId id="262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1"/>
    <p:restoredTop sz="94688"/>
  </p:normalViewPr>
  <p:slideViewPr>
    <p:cSldViewPr snapToGrid="0">
      <p:cViewPr varScale="1">
        <p:scale>
          <a:sx n="81" d="100"/>
          <a:sy n="81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malab182/property-salesmelbourne-city?select=Property+Sales+of+Melbourne+City.csv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amalab182/property-salesmelbourne-city?select=Property+Sales+of+Melbourne+City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B769A-17B0-417F-A1D9-DEA0216356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44003F-5A3E-47E4-94B4-0BC4B8B48512}">
      <dgm:prSet/>
      <dgm:spPr/>
      <dgm:t>
        <a:bodyPr/>
        <a:lstStyle/>
        <a:p>
          <a:pPr>
            <a:defRPr b="1"/>
          </a:pPr>
          <a:r>
            <a:rPr lang="en-AU" b="1"/>
            <a:t>For Buyers:</a:t>
          </a:r>
          <a:endParaRPr lang="en-US"/>
        </a:p>
      </dgm:t>
    </dgm:pt>
    <dgm:pt modelId="{2C22D88F-37B1-4FB2-8C0C-AF45DDCC4617}" type="parTrans" cxnId="{EF67DEAA-0B23-4850-9513-76B6DDBDE1A4}">
      <dgm:prSet/>
      <dgm:spPr/>
      <dgm:t>
        <a:bodyPr/>
        <a:lstStyle/>
        <a:p>
          <a:endParaRPr lang="en-US"/>
        </a:p>
      </dgm:t>
    </dgm:pt>
    <dgm:pt modelId="{605F9B5A-C6B5-4525-A660-F22C6157D48C}" type="sibTrans" cxnId="{EF67DEAA-0B23-4850-9513-76B6DDBDE1A4}">
      <dgm:prSet/>
      <dgm:spPr/>
      <dgm:t>
        <a:bodyPr/>
        <a:lstStyle/>
        <a:p>
          <a:endParaRPr lang="en-US"/>
        </a:p>
      </dgm:t>
    </dgm:pt>
    <dgm:pt modelId="{7DA6C8A9-5DF9-4771-A942-3556760F1500}">
      <dgm:prSet/>
      <dgm:spPr/>
      <dgm:t>
        <a:bodyPr/>
        <a:lstStyle/>
        <a:p>
          <a:r>
            <a:rPr lang="en-AU"/>
            <a:t>Provide valuable insight into what key attributes contribute to driving property prices.</a:t>
          </a:r>
          <a:endParaRPr lang="en-US"/>
        </a:p>
      </dgm:t>
    </dgm:pt>
    <dgm:pt modelId="{5A36FA3B-4BFC-4DE1-81FC-097C04CD3D79}" type="parTrans" cxnId="{0B308132-000B-4FD7-B25D-97E62EA905BD}">
      <dgm:prSet/>
      <dgm:spPr/>
      <dgm:t>
        <a:bodyPr/>
        <a:lstStyle/>
        <a:p>
          <a:endParaRPr lang="en-US"/>
        </a:p>
      </dgm:t>
    </dgm:pt>
    <dgm:pt modelId="{83C3F16D-3CE5-4AD2-9BEB-D64EA6999F30}" type="sibTrans" cxnId="{0B308132-000B-4FD7-B25D-97E62EA905BD}">
      <dgm:prSet/>
      <dgm:spPr/>
      <dgm:t>
        <a:bodyPr/>
        <a:lstStyle/>
        <a:p>
          <a:endParaRPr lang="en-US"/>
        </a:p>
      </dgm:t>
    </dgm:pt>
    <dgm:pt modelId="{E2D20487-589D-44E3-BC55-28625ACC7810}">
      <dgm:prSet/>
      <dgm:spPr/>
      <dgm:t>
        <a:bodyPr/>
        <a:lstStyle/>
        <a:p>
          <a:r>
            <a:rPr lang="en-AU"/>
            <a:t>Consider dependent variables such as land size, building size, number and types of rooms, parking availability, property type, year built and time of sale.</a:t>
          </a:r>
          <a:endParaRPr lang="en-US"/>
        </a:p>
      </dgm:t>
    </dgm:pt>
    <dgm:pt modelId="{70291B4B-1E25-4E0D-A6AD-77951DEFF103}" type="parTrans" cxnId="{9AFF30E7-0A33-4430-97F1-B377741C5D7E}">
      <dgm:prSet/>
      <dgm:spPr/>
      <dgm:t>
        <a:bodyPr/>
        <a:lstStyle/>
        <a:p>
          <a:endParaRPr lang="en-US"/>
        </a:p>
      </dgm:t>
    </dgm:pt>
    <dgm:pt modelId="{AF1C47E4-CDA9-4F43-9C02-E8D3291BEFFB}" type="sibTrans" cxnId="{9AFF30E7-0A33-4430-97F1-B377741C5D7E}">
      <dgm:prSet/>
      <dgm:spPr/>
      <dgm:t>
        <a:bodyPr/>
        <a:lstStyle/>
        <a:p>
          <a:endParaRPr lang="en-US"/>
        </a:p>
      </dgm:t>
    </dgm:pt>
    <dgm:pt modelId="{FB48C00B-2801-4657-9B46-1119B56D0FD8}">
      <dgm:prSet/>
      <dgm:spPr/>
      <dgm:t>
        <a:bodyPr/>
        <a:lstStyle/>
        <a:p>
          <a:r>
            <a:rPr lang="en-AU"/>
            <a:t>Purchaser demographics.</a:t>
          </a:r>
          <a:endParaRPr lang="en-US"/>
        </a:p>
      </dgm:t>
    </dgm:pt>
    <dgm:pt modelId="{8698F2F6-19ED-42E3-B47A-7C0B637C3A54}" type="parTrans" cxnId="{4698AC11-0C0D-46D4-B54E-4707B85918A7}">
      <dgm:prSet/>
      <dgm:spPr/>
      <dgm:t>
        <a:bodyPr/>
        <a:lstStyle/>
        <a:p>
          <a:endParaRPr lang="en-US"/>
        </a:p>
      </dgm:t>
    </dgm:pt>
    <dgm:pt modelId="{DB48EBD3-2D80-4AC9-9ACA-05B71790D38F}" type="sibTrans" cxnId="{4698AC11-0C0D-46D4-B54E-4707B85918A7}">
      <dgm:prSet/>
      <dgm:spPr/>
      <dgm:t>
        <a:bodyPr/>
        <a:lstStyle/>
        <a:p>
          <a:endParaRPr lang="en-US"/>
        </a:p>
      </dgm:t>
    </dgm:pt>
    <dgm:pt modelId="{847F8430-6AE8-40D5-99B7-897CB8DA28F1}">
      <dgm:prSet/>
      <dgm:spPr/>
      <dgm:t>
        <a:bodyPr/>
        <a:lstStyle/>
        <a:p>
          <a:pPr>
            <a:defRPr b="1"/>
          </a:pPr>
          <a:r>
            <a:rPr lang="en-AU" b="1"/>
            <a:t>For Sellers:</a:t>
          </a:r>
          <a:endParaRPr lang="en-US"/>
        </a:p>
      </dgm:t>
    </dgm:pt>
    <dgm:pt modelId="{5F6419B7-A4D0-42FB-B006-0EDE369C10E9}" type="parTrans" cxnId="{181505B9-7334-4E3E-85AD-F0FC19D377BA}">
      <dgm:prSet/>
      <dgm:spPr/>
      <dgm:t>
        <a:bodyPr/>
        <a:lstStyle/>
        <a:p>
          <a:endParaRPr lang="en-US"/>
        </a:p>
      </dgm:t>
    </dgm:pt>
    <dgm:pt modelId="{3FBE5306-76B1-4C2A-87C4-1269A1DA4A9A}" type="sibTrans" cxnId="{181505B9-7334-4E3E-85AD-F0FC19D377BA}">
      <dgm:prSet/>
      <dgm:spPr/>
      <dgm:t>
        <a:bodyPr/>
        <a:lstStyle/>
        <a:p>
          <a:endParaRPr lang="en-US"/>
        </a:p>
      </dgm:t>
    </dgm:pt>
    <dgm:pt modelId="{FD24911B-76A2-43D8-B2D0-AA3AC8C5AAE5}">
      <dgm:prSet/>
      <dgm:spPr/>
      <dgm:t>
        <a:bodyPr/>
        <a:lstStyle/>
        <a:p>
          <a:r>
            <a:rPr lang="en-AU"/>
            <a:t>Refined pricing estimates</a:t>
          </a:r>
          <a:endParaRPr lang="en-US"/>
        </a:p>
      </dgm:t>
    </dgm:pt>
    <dgm:pt modelId="{62950F5D-9962-46A6-B2B4-D04D6A22C044}" type="parTrans" cxnId="{F83FA2B4-A4E6-444A-AB46-42DD2567DB22}">
      <dgm:prSet/>
      <dgm:spPr/>
      <dgm:t>
        <a:bodyPr/>
        <a:lstStyle/>
        <a:p>
          <a:endParaRPr lang="en-US"/>
        </a:p>
      </dgm:t>
    </dgm:pt>
    <dgm:pt modelId="{3460B8EF-1317-484E-BBA2-4D8CCC32B062}" type="sibTrans" cxnId="{F83FA2B4-A4E6-444A-AB46-42DD2567DB22}">
      <dgm:prSet/>
      <dgm:spPr/>
      <dgm:t>
        <a:bodyPr/>
        <a:lstStyle/>
        <a:p>
          <a:endParaRPr lang="en-US"/>
        </a:p>
      </dgm:t>
    </dgm:pt>
    <dgm:pt modelId="{7AD952D1-E61B-4816-B6F5-75B0E7DC29A3}">
      <dgm:prSet/>
      <dgm:spPr/>
      <dgm:t>
        <a:bodyPr/>
        <a:lstStyle/>
        <a:p>
          <a:r>
            <a:rPr lang="en-AU"/>
            <a:t>Evaluate the performance of Melbourne’s top real estate agencies.</a:t>
          </a:r>
          <a:endParaRPr lang="en-US"/>
        </a:p>
      </dgm:t>
    </dgm:pt>
    <dgm:pt modelId="{CFBDD40F-1D1B-418A-97DF-4326567CA3E7}" type="parTrans" cxnId="{0F03A0D2-4309-48D7-A86E-C34028E0039B}">
      <dgm:prSet/>
      <dgm:spPr/>
      <dgm:t>
        <a:bodyPr/>
        <a:lstStyle/>
        <a:p>
          <a:endParaRPr lang="en-US"/>
        </a:p>
      </dgm:t>
    </dgm:pt>
    <dgm:pt modelId="{D2F3C1D0-384B-4AB0-827E-B929FB19E8CF}" type="sibTrans" cxnId="{0F03A0D2-4309-48D7-A86E-C34028E0039B}">
      <dgm:prSet/>
      <dgm:spPr/>
      <dgm:t>
        <a:bodyPr/>
        <a:lstStyle/>
        <a:p>
          <a:endParaRPr lang="en-US"/>
        </a:p>
      </dgm:t>
    </dgm:pt>
    <dgm:pt modelId="{AFF823A5-9A75-45D0-B584-55DFAAE5DD7B}" type="pres">
      <dgm:prSet presAssocID="{E22B769A-17B0-417F-A1D9-DEA02163566F}" presName="root" presStyleCnt="0">
        <dgm:presLayoutVars>
          <dgm:dir/>
          <dgm:resizeHandles val="exact"/>
        </dgm:presLayoutVars>
      </dgm:prSet>
      <dgm:spPr/>
    </dgm:pt>
    <dgm:pt modelId="{2DCFE7BF-ABED-42DC-934F-71E262E3E40B}" type="pres">
      <dgm:prSet presAssocID="{AA44003F-5A3E-47E4-94B4-0BC4B8B48512}" presName="compNode" presStyleCnt="0"/>
      <dgm:spPr/>
    </dgm:pt>
    <dgm:pt modelId="{230B82F0-F7FB-4C8F-86D5-C7337015F705}" type="pres">
      <dgm:prSet presAssocID="{AA44003F-5A3E-47E4-94B4-0BC4B8B485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4BBDDCC-02E8-4104-992A-56429F3388EE}" type="pres">
      <dgm:prSet presAssocID="{AA44003F-5A3E-47E4-94B4-0BC4B8B48512}" presName="iconSpace" presStyleCnt="0"/>
      <dgm:spPr/>
    </dgm:pt>
    <dgm:pt modelId="{4D7B003D-7D72-479F-82AC-835B4EE7DD16}" type="pres">
      <dgm:prSet presAssocID="{AA44003F-5A3E-47E4-94B4-0BC4B8B48512}" presName="parTx" presStyleLbl="revTx" presStyleIdx="0" presStyleCnt="4">
        <dgm:presLayoutVars>
          <dgm:chMax val="0"/>
          <dgm:chPref val="0"/>
        </dgm:presLayoutVars>
      </dgm:prSet>
      <dgm:spPr/>
    </dgm:pt>
    <dgm:pt modelId="{7BF4D70F-DD0C-4F7B-955C-CA8FAC7F9B4B}" type="pres">
      <dgm:prSet presAssocID="{AA44003F-5A3E-47E4-94B4-0BC4B8B48512}" presName="txSpace" presStyleCnt="0"/>
      <dgm:spPr/>
    </dgm:pt>
    <dgm:pt modelId="{B8178F7B-9AD0-42E5-8FC7-E1A9573EBFE1}" type="pres">
      <dgm:prSet presAssocID="{AA44003F-5A3E-47E4-94B4-0BC4B8B48512}" presName="desTx" presStyleLbl="revTx" presStyleIdx="1" presStyleCnt="4">
        <dgm:presLayoutVars/>
      </dgm:prSet>
      <dgm:spPr/>
    </dgm:pt>
    <dgm:pt modelId="{6799FDEC-B963-4339-AFA4-B92DAF5994AE}" type="pres">
      <dgm:prSet presAssocID="{605F9B5A-C6B5-4525-A660-F22C6157D48C}" presName="sibTrans" presStyleCnt="0"/>
      <dgm:spPr/>
    </dgm:pt>
    <dgm:pt modelId="{F5B10146-A0EC-4042-A15C-573D7F6C12E4}" type="pres">
      <dgm:prSet presAssocID="{847F8430-6AE8-40D5-99B7-897CB8DA28F1}" presName="compNode" presStyleCnt="0"/>
      <dgm:spPr/>
    </dgm:pt>
    <dgm:pt modelId="{0A75A54C-35E4-40AC-858E-636CE5C6F036}" type="pres">
      <dgm:prSet presAssocID="{847F8430-6AE8-40D5-99B7-897CB8DA28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4A1DC9B7-929B-47A5-BEAB-A47D18A39036}" type="pres">
      <dgm:prSet presAssocID="{847F8430-6AE8-40D5-99B7-897CB8DA28F1}" presName="iconSpace" presStyleCnt="0"/>
      <dgm:spPr/>
    </dgm:pt>
    <dgm:pt modelId="{6A585607-D2EC-46A0-B56A-E5820E99DA3C}" type="pres">
      <dgm:prSet presAssocID="{847F8430-6AE8-40D5-99B7-897CB8DA28F1}" presName="parTx" presStyleLbl="revTx" presStyleIdx="2" presStyleCnt="4">
        <dgm:presLayoutVars>
          <dgm:chMax val="0"/>
          <dgm:chPref val="0"/>
        </dgm:presLayoutVars>
      </dgm:prSet>
      <dgm:spPr/>
    </dgm:pt>
    <dgm:pt modelId="{FF9AEA64-CE22-4C4A-ABBD-F77A59C9DE87}" type="pres">
      <dgm:prSet presAssocID="{847F8430-6AE8-40D5-99B7-897CB8DA28F1}" presName="txSpace" presStyleCnt="0"/>
      <dgm:spPr/>
    </dgm:pt>
    <dgm:pt modelId="{615641AF-E1BA-41BC-8531-93EE1260E844}" type="pres">
      <dgm:prSet presAssocID="{847F8430-6AE8-40D5-99B7-897CB8DA28F1}" presName="desTx" presStyleLbl="revTx" presStyleIdx="3" presStyleCnt="4">
        <dgm:presLayoutVars/>
      </dgm:prSet>
      <dgm:spPr/>
    </dgm:pt>
  </dgm:ptLst>
  <dgm:cxnLst>
    <dgm:cxn modelId="{4698AC11-0C0D-46D4-B54E-4707B85918A7}" srcId="{AA44003F-5A3E-47E4-94B4-0BC4B8B48512}" destId="{FB48C00B-2801-4657-9B46-1119B56D0FD8}" srcOrd="2" destOrd="0" parTransId="{8698F2F6-19ED-42E3-B47A-7C0B637C3A54}" sibTransId="{DB48EBD3-2D80-4AC9-9ACA-05B71790D38F}"/>
    <dgm:cxn modelId="{0B308132-000B-4FD7-B25D-97E62EA905BD}" srcId="{AA44003F-5A3E-47E4-94B4-0BC4B8B48512}" destId="{7DA6C8A9-5DF9-4771-A942-3556760F1500}" srcOrd="0" destOrd="0" parTransId="{5A36FA3B-4BFC-4DE1-81FC-097C04CD3D79}" sibTransId="{83C3F16D-3CE5-4AD2-9BEB-D64EA6999F30}"/>
    <dgm:cxn modelId="{AEAC6FA6-B8FF-45F4-9289-E313D27D3A45}" type="presOf" srcId="{E2D20487-589D-44E3-BC55-28625ACC7810}" destId="{B8178F7B-9AD0-42E5-8FC7-E1A9573EBFE1}" srcOrd="0" destOrd="1" presId="urn:microsoft.com/office/officeart/2018/2/layout/IconLabelDescriptionList"/>
    <dgm:cxn modelId="{EF67DEAA-0B23-4850-9513-76B6DDBDE1A4}" srcId="{E22B769A-17B0-417F-A1D9-DEA02163566F}" destId="{AA44003F-5A3E-47E4-94B4-0BC4B8B48512}" srcOrd="0" destOrd="0" parTransId="{2C22D88F-37B1-4FB2-8C0C-AF45DDCC4617}" sibTransId="{605F9B5A-C6B5-4525-A660-F22C6157D48C}"/>
    <dgm:cxn modelId="{22F4CFB1-7F80-4745-8D0F-F5AB99653995}" type="presOf" srcId="{FB48C00B-2801-4657-9B46-1119B56D0FD8}" destId="{B8178F7B-9AD0-42E5-8FC7-E1A9573EBFE1}" srcOrd="0" destOrd="2" presId="urn:microsoft.com/office/officeart/2018/2/layout/IconLabelDescriptionList"/>
    <dgm:cxn modelId="{F83FA2B4-A4E6-444A-AB46-42DD2567DB22}" srcId="{847F8430-6AE8-40D5-99B7-897CB8DA28F1}" destId="{FD24911B-76A2-43D8-B2D0-AA3AC8C5AAE5}" srcOrd="0" destOrd="0" parTransId="{62950F5D-9962-46A6-B2B4-D04D6A22C044}" sibTransId="{3460B8EF-1317-484E-BBA2-4D8CCC32B062}"/>
    <dgm:cxn modelId="{181505B9-7334-4E3E-85AD-F0FC19D377BA}" srcId="{E22B769A-17B0-417F-A1D9-DEA02163566F}" destId="{847F8430-6AE8-40D5-99B7-897CB8DA28F1}" srcOrd="1" destOrd="0" parTransId="{5F6419B7-A4D0-42FB-B006-0EDE369C10E9}" sibTransId="{3FBE5306-76B1-4C2A-87C4-1269A1DA4A9A}"/>
    <dgm:cxn modelId="{2D1A49BB-6737-4E89-A639-A78F0B5C09F5}" type="presOf" srcId="{7AD952D1-E61B-4816-B6F5-75B0E7DC29A3}" destId="{615641AF-E1BA-41BC-8531-93EE1260E844}" srcOrd="0" destOrd="1" presId="urn:microsoft.com/office/officeart/2018/2/layout/IconLabelDescriptionList"/>
    <dgm:cxn modelId="{A4A115CF-02E6-491E-8473-3A4D368B1362}" type="presOf" srcId="{AA44003F-5A3E-47E4-94B4-0BC4B8B48512}" destId="{4D7B003D-7D72-479F-82AC-835B4EE7DD16}" srcOrd="0" destOrd="0" presId="urn:microsoft.com/office/officeart/2018/2/layout/IconLabelDescriptionList"/>
    <dgm:cxn modelId="{F15916D0-AF6C-47D9-AACD-CEA5534B4D09}" type="presOf" srcId="{FD24911B-76A2-43D8-B2D0-AA3AC8C5AAE5}" destId="{615641AF-E1BA-41BC-8531-93EE1260E844}" srcOrd="0" destOrd="0" presId="urn:microsoft.com/office/officeart/2018/2/layout/IconLabelDescriptionList"/>
    <dgm:cxn modelId="{0F03A0D2-4309-48D7-A86E-C34028E0039B}" srcId="{847F8430-6AE8-40D5-99B7-897CB8DA28F1}" destId="{7AD952D1-E61B-4816-B6F5-75B0E7DC29A3}" srcOrd="1" destOrd="0" parTransId="{CFBDD40F-1D1B-418A-97DF-4326567CA3E7}" sibTransId="{D2F3C1D0-384B-4AB0-827E-B929FB19E8CF}"/>
    <dgm:cxn modelId="{9AFF30E7-0A33-4430-97F1-B377741C5D7E}" srcId="{AA44003F-5A3E-47E4-94B4-0BC4B8B48512}" destId="{E2D20487-589D-44E3-BC55-28625ACC7810}" srcOrd="1" destOrd="0" parTransId="{70291B4B-1E25-4E0D-A6AD-77951DEFF103}" sibTransId="{AF1C47E4-CDA9-4F43-9C02-E8D3291BEFFB}"/>
    <dgm:cxn modelId="{E0C0B6EA-FBD4-48F9-8199-7AC1682DAEDB}" type="presOf" srcId="{7DA6C8A9-5DF9-4771-A942-3556760F1500}" destId="{B8178F7B-9AD0-42E5-8FC7-E1A9573EBFE1}" srcOrd="0" destOrd="0" presId="urn:microsoft.com/office/officeart/2018/2/layout/IconLabelDescriptionList"/>
    <dgm:cxn modelId="{A339EEEC-F1CF-4683-9800-7E70DA96EAC2}" type="presOf" srcId="{847F8430-6AE8-40D5-99B7-897CB8DA28F1}" destId="{6A585607-D2EC-46A0-B56A-E5820E99DA3C}" srcOrd="0" destOrd="0" presId="urn:microsoft.com/office/officeart/2018/2/layout/IconLabelDescriptionList"/>
    <dgm:cxn modelId="{8BDE53F5-B528-42AF-9199-F8C800F2A758}" type="presOf" srcId="{E22B769A-17B0-417F-A1D9-DEA02163566F}" destId="{AFF823A5-9A75-45D0-B584-55DFAAE5DD7B}" srcOrd="0" destOrd="0" presId="urn:microsoft.com/office/officeart/2018/2/layout/IconLabelDescriptionList"/>
    <dgm:cxn modelId="{BEE05CE3-2B2B-45C1-A1D5-82FDA11D02FF}" type="presParOf" srcId="{AFF823A5-9A75-45D0-B584-55DFAAE5DD7B}" destId="{2DCFE7BF-ABED-42DC-934F-71E262E3E40B}" srcOrd="0" destOrd="0" presId="urn:microsoft.com/office/officeart/2018/2/layout/IconLabelDescriptionList"/>
    <dgm:cxn modelId="{A6C7B001-6AB3-4C5B-91E0-A2660131281F}" type="presParOf" srcId="{2DCFE7BF-ABED-42DC-934F-71E262E3E40B}" destId="{230B82F0-F7FB-4C8F-86D5-C7337015F705}" srcOrd="0" destOrd="0" presId="urn:microsoft.com/office/officeart/2018/2/layout/IconLabelDescriptionList"/>
    <dgm:cxn modelId="{E6E408D7-24AA-4670-848D-A8BAD31AC1CE}" type="presParOf" srcId="{2DCFE7BF-ABED-42DC-934F-71E262E3E40B}" destId="{94BBDDCC-02E8-4104-992A-56429F3388EE}" srcOrd="1" destOrd="0" presId="urn:microsoft.com/office/officeart/2018/2/layout/IconLabelDescriptionList"/>
    <dgm:cxn modelId="{8C743572-BB45-4E17-987E-5D928A31570F}" type="presParOf" srcId="{2DCFE7BF-ABED-42DC-934F-71E262E3E40B}" destId="{4D7B003D-7D72-479F-82AC-835B4EE7DD16}" srcOrd="2" destOrd="0" presId="urn:microsoft.com/office/officeart/2018/2/layout/IconLabelDescriptionList"/>
    <dgm:cxn modelId="{0B695811-FD5B-41A9-9524-E4DA2F4646BE}" type="presParOf" srcId="{2DCFE7BF-ABED-42DC-934F-71E262E3E40B}" destId="{7BF4D70F-DD0C-4F7B-955C-CA8FAC7F9B4B}" srcOrd="3" destOrd="0" presId="urn:microsoft.com/office/officeart/2018/2/layout/IconLabelDescriptionList"/>
    <dgm:cxn modelId="{F52AF261-952A-42C3-99E3-3BCE49EB993B}" type="presParOf" srcId="{2DCFE7BF-ABED-42DC-934F-71E262E3E40B}" destId="{B8178F7B-9AD0-42E5-8FC7-E1A9573EBFE1}" srcOrd="4" destOrd="0" presId="urn:microsoft.com/office/officeart/2018/2/layout/IconLabelDescriptionList"/>
    <dgm:cxn modelId="{A1423577-E7A9-4891-87FE-A2FFDE45E09F}" type="presParOf" srcId="{AFF823A5-9A75-45D0-B584-55DFAAE5DD7B}" destId="{6799FDEC-B963-4339-AFA4-B92DAF5994AE}" srcOrd="1" destOrd="0" presId="urn:microsoft.com/office/officeart/2018/2/layout/IconLabelDescriptionList"/>
    <dgm:cxn modelId="{2F16F43A-3CA7-4B58-A126-599FECE5679F}" type="presParOf" srcId="{AFF823A5-9A75-45D0-B584-55DFAAE5DD7B}" destId="{F5B10146-A0EC-4042-A15C-573D7F6C12E4}" srcOrd="2" destOrd="0" presId="urn:microsoft.com/office/officeart/2018/2/layout/IconLabelDescriptionList"/>
    <dgm:cxn modelId="{20FEF49F-318B-45E1-93D3-3AD65FC28D46}" type="presParOf" srcId="{F5B10146-A0EC-4042-A15C-573D7F6C12E4}" destId="{0A75A54C-35E4-40AC-858E-636CE5C6F036}" srcOrd="0" destOrd="0" presId="urn:microsoft.com/office/officeart/2018/2/layout/IconLabelDescriptionList"/>
    <dgm:cxn modelId="{E4673ABE-C234-40BC-943B-FD7DB70F6174}" type="presParOf" srcId="{F5B10146-A0EC-4042-A15C-573D7F6C12E4}" destId="{4A1DC9B7-929B-47A5-BEAB-A47D18A39036}" srcOrd="1" destOrd="0" presId="urn:microsoft.com/office/officeart/2018/2/layout/IconLabelDescriptionList"/>
    <dgm:cxn modelId="{E9E92BB0-A869-42C2-8383-3A3E056C0829}" type="presParOf" srcId="{F5B10146-A0EC-4042-A15C-573D7F6C12E4}" destId="{6A585607-D2EC-46A0-B56A-E5820E99DA3C}" srcOrd="2" destOrd="0" presId="urn:microsoft.com/office/officeart/2018/2/layout/IconLabelDescriptionList"/>
    <dgm:cxn modelId="{64D41EBC-3CA7-45E9-A21B-0849810834E2}" type="presParOf" srcId="{F5B10146-A0EC-4042-A15C-573D7F6C12E4}" destId="{FF9AEA64-CE22-4C4A-ABBD-F77A59C9DE87}" srcOrd="3" destOrd="0" presId="urn:microsoft.com/office/officeart/2018/2/layout/IconLabelDescriptionList"/>
    <dgm:cxn modelId="{9A39F446-7344-4AA8-AA50-4A3E8ED9F201}" type="presParOf" srcId="{F5B10146-A0EC-4042-A15C-573D7F6C12E4}" destId="{615641AF-E1BA-41BC-8531-93EE1260E8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215AC-F1EC-404D-A0FB-946D7924CF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9D0587-549B-4249-B2B2-0F23508D5529}">
      <dgm:prSet/>
      <dgm:spPr/>
      <dgm:t>
        <a:bodyPr/>
        <a:lstStyle/>
        <a:p>
          <a:r>
            <a:rPr lang="en-US" b="1"/>
            <a:t>Fun Facts about Melbourne</a:t>
          </a:r>
          <a:endParaRPr lang="en-US"/>
        </a:p>
      </dgm:t>
    </dgm:pt>
    <dgm:pt modelId="{32AAA68E-3D76-4A2C-987D-D1419ADF3094}" type="parTrans" cxnId="{6AA00022-A94F-4CF5-A334-910E07B68B9B}">
      <dgm:prSet/>
      <dgm:spPr/>
      <dgm:t>
        <a:bodyPr/>
        <a:lstStyle/>
        <a:p>
          <a:endParaRPr lang="en-US"/>
        </a:p>
      </dgm:t>
    </dgm:pt>
    <dgm:pt modelId="{D49C54FD-1B23-458D-8F8A-6430737386DF}" type="sibTrans" cxnId="{6AA00022-A94F-4CF5-A334-910E07B68B9B}">
      <dgm:prSet/>
      <dgm:spPr/>
      <dgm:t>
        <a:bodyPr/>
        <a:lstStyle/>
        <a:p>
          <a:endParaRPr lang="en-US"/>
        </a:p>
      </dgm:t>
    </dgm:pt>
    <dgm:pt modelId="{2CEBB3BD-6955-4CA4-97C3-67338787AA5D}">
      <dgm:prSet/>
      <dgm:spPr/>
      <dgm:t>
        <a:bodyPr/>
        <a:lstStyle/>
        <a:p>
          <a:r>
            <a:rPr lang="en-AU"/>
            <a:t>Apartments in Melbourne only contribute 7% of the housing stock, making it the most undersupplied city in the western world with regard to apartments and other forms of medium-density housing.</a:t>
          </a:r>
          <a:endParaRPr lang="en-US"/>
        </a:p>
      </dgm:t>
    </dgm:pt>
    <dgm:pt modelId="{7CC766F1-F4A2-40C4-BF15-D1156EFBEEC4}" type="parTrans" cxnId="{684B87BB-F170-4CDF-AF36-5432DA0523F5}">
      <dgm:prSet/>
      <dgm:spPr/>
      <dgm:t>
        <a:bodyPr/>
        <a:lstStyle/>
        <a:p>
          <a:endParaRPr lang="en-US"/>
        </a:p>
      </dgm:t>
    </dgm:pt>
    <dgm:pt modelId="{8A167985-9F2C-4278-B687-6A81DB25DE6D}" type="sibTrans" cxnId="{684B87BB-F170-4CDF-AF36-5432DA0523F5}">
      <dgm:prSet/>
      <dgm:spPr/>
      <dgm:t>
        <a:bodyPr/>
        <a:lstStyle/>
        <a:p>
          <a:endParaRPr lang="en-US"/>
        </a:p>
      </dgm:t>
    </dgm:pt>
    <dgm:pt modelId="{6087100B-152D-4517-8674-B432FAC0D23D}">
      <dgm:prSet/>
      <dgm:spPr/>
      <dgm:t>
        <a:bodyPr/>
        <a:lstStyle/>
        <a:p>
          <a:r>
            <a:rPr lang="en-AU"/>
            <a:t>In the last four decades, the Sydney and Melbourne property markets have been among the best and most consistent real estate markets in Australia.</a:t>
          </a:r>
          <a:endParaRPr lang="en-US"/>
        </a:p>
      </dgm:t>
    </dgm:pt>
    <dgm:pt modelId="{8BD2AEF0-4D97-48D6-8346-C0C53CF5E7B9}" type="parTrans" cxnId="{417519E2-E7FF-47AB-8DEC-FC6A9AF48C37}">
      <dgm:prSet/>
      <dgm:spPr/>
      <dgm:t>
        <a:bodyPr/>
        <a:lstStyle/>
        <a:p>
          <a:endParaRPr lang="en-US"/>
        </a:p>
      </dgm:t>
    </dgm:pt>
    <dgm:pt modelId="{FEBBDCFB-F1EA-4AE3-ABEB-6FDB38FD6FBC}" type="sibTrans" cxnId="{417519E2-E7FF-47AB-8DEC-FC6A9AF48C37}">
      <dgm:prSet/>
      <dgm:spPr/>
      <dgm:t>
        <a:bodyPr/>
        <a:lstStyle/>
        <a:p>
          <a:endParaRPr lang="en-US"/>
        </a:p>
      </dgm:t>
    </dgm:pt>
    <dgm:pt modelId="{8BE1E109-5C53-4523-BF66-5D2DE8D44B39}">
      <dgm:prSet/>
      <dgm:spPr/>
      <dgm:t>
        <a:bodyPr/>
        <a:lstStyle/>
        <a:p>
          <a:r>
            <a:rPr lang="en-AU"/>
            <a:t>A unit that costs the same as a house of similar size will outperform the house in capital growth.</a:t>
          </a:r>
          <a:endParaRPr lang="en-US"/>
        </a:p>
      </dgm:t>
    </dgm:pt>
    <dgm:pt modelId="{FDBB58F2-1BA9-409E-A5A7-C772DCE0A0AA}" type="parTrans" cxnId="{77E5879E-254F-40C3-B493-2812F77D8659}">
      <dgm:prSet/>
      <dgm:spPr/>
      <dgm:t>
        <a:bodyPr/>
        <a:lstStyle/>
        <a:p>
          <a:endParaRPr lang="en-US"/>
        </a:p>
      </dgm:t>
    </dgm:pt>
    <dgm:pt modelId="{E4B8E962-CFA2-4D1C-AFC7-43CC40B6A6C2}" type="sibTrans" cxnId="{77E5879E-254F-40C3-B493-2812F77D8659}">
      <dgm:prSet/>
      <dgm:spPr/>
      <dgm:t>
        <a:bodyPr/>
        <a:lstStyle/>
        <a:p>
          <a:endParaRPr lang="en-US"/>
        </a:p>
      </dgm:t>
    </dgm:pt>
    <dgm:pt modelId="{57DE20EB-9182-4DF1-AE77-26A26FC3D025}">
      <dgm:prSet/>
      <dgm:spPr/>
      <dgm:t>
        <a:bodyPr/>
        <a:lstStyle/>
        <a:p>
          <a:r>
            <a:rPr lang="en-AU"/>
            <a:t>House prices in some of Melbourne’s more affordable suburbs have soared by at least 47%.</a:t>
          </a:r>
          <a:br>
            <a:rPr lang="en-US"/>
          </a:br>
          <a:endParaRPr lang="en-US"/>
        </a:p>
      </dgm:t>
    </dgm:pt>
    <dgm:pt modelId="{27471BFC-EB24-4435-9800-D5F39C4FF547}" type="parTrans" cxnId="{9BF7E4D0-654E-432A-9E4E-339A3171CC3F}">
      <dgm:prSet/>
      <dgm:spPr/>
      <dgm:t>
        <a:bodyPr/>
        <a:lstStyle/>
        <a:p>
          <a:endParaRPr lang="en-US"/>
        </a:p>
      </dgm:t>
    </dgm:pt>
    <dgm:pt modelId="{E3F871C0-C937-4DF1-B578-65B117369628}" type="sibTrans" cxnId="{9BF7E4D0-654E-432A-9E4E-339A3171CC3F}">
      <dgm:prSet/>
      <dgm:spPr/>
      <dgm:t>
        <a:bodyPr/>
        <a:lstStyle/>
        <a:p>
          <a:endParaRPr lang="en-US"/>
        </a:p>
      </dgm:t>
    </dgm:pt>
    <dgm:pt modelId="{44324CB5-A3C2-43E3-BC4C-4F7E3CA81153}">
      <dgm:prSet/>
      <dgm:spPr/>
      <dgm:t>
        <a:bodyPr/>
        <a:lstStyle/>
        <a:p>
          <a:r>
            <a:rPr lang="en-US" b="1"/>
            <a:t>Motivation</a:t>
          </a:r>
          <a:endParaRPr lang="en-US"/>
        </a:p>
      </dgm:t>
    </dgm:pt>
    <dgm:pt modelId="{5DEBE1F5-A963-4A4E-B237-93453B314C82}" type="parTrans" cxnId="{56E916FB-9611-4820-9934-F5DE7FC9B4F2}">
      <dgm:prSet/>
      <dgm:spPr/>
      <dgm:t>
        <a:bodyPr/>
        <a:lstStyle/>
        <a:p>
          <a:endParaRPr lang="en-US"/>
        </a:p>
      </dgm:t>
    </dgm:pt>
    <dgm:pt modelId="{162BBA5E-0E11-4B80-846F-10829596E10C}" type="sibTrans" cxnId="{56E916FB-9611-4820-9934-F5DE7FC9B4F2}">
      <dgm:prSet/>
      <dgm:spPr/>
      <dgm:t>
        <a:bodyPr/>
        <a:lstStyle/>
        <a:p>
          <a:endParaRPr lang="en-US"/>
        </a:p>
      </dgm:t>
    </dgm:pt>
    <dgm:pt modelId="{42FE7CC5-8EA9-4C3A-9766-1705A7116D6C}">
      <dgm:prSet/>
      <dgm:spPr/>
      <dgm:t>
        <a:bodyPr/>
        <a:lstStyle/>
        <a:p>
          <a:r>
            <a:rPr lang="en-AU"/>
            <a:t>Provide an in-depth analysis of property prices in Melbourne with the aim to gain a  better understanding of influential variables and inform anyone looking to buy or sell in the market</a:t>
          </a:r>
          <a:endParaRPr lang="en-US"/>
        </a:p>
      </dgm:t>
    </dgm:pt>
    <dgm:pt modelId="{E764D878-C308-4218-9B32-F8B6B2B552F7}" type="parTrans" cxnId="{D1997CBE-EB26-4FDE-AB67-51DE9409AE17}">
      <dgm:prSet/>
      <dgm:spPr/>
      <dgm:t>
        <a:bodyPr/>
        <a:lstStyle/>
        <a:p>
          <a:endParaRPr lang="en-US"/>
        </a:p>
      </dgm:t>
    </dgm:pt>
    <dgm:pt modelId="{DC959029-0868-46F6-98A1-73D5F68B56F8}" type="sibTrans" cxnId="{D1997CBE-EB26-4FDE-AB67-51DE9409AE17}">
      <dgm:prSet/>
      <dgm:spPr/>
      <dgm:t>
        <a:bodyPr/>
        <a:lstStyle/>
        <a:p>
          <a:endParaRPr lang="en-US"/>
        </a:p>
      </dgm:t>
    </dgm:pt>
    <dgm:pt modelId="{A7207B51-4717-7246-B9DA-698379E58133}" type="pres">
      <dgm:prSet presAssocID="{E8A215AC-F1EC-404D-A0FB-946D7924CFFB}" presName="linear" presStyleCnt="0">
        <dgm:presLayoutVars>
          <dgm:animLvl val="lvl"/>
          <dgm:resizeHandles val="exact"/>
        </dgm:presLayoutVars>
      </dgm:prSet>
      <dgm:spPr/>
    </dgm:pt>
    <dgm:pt modelId="{7DEEAF8C-CC42-724B-BE23-7908E37C3B85}" type="pres">
      <dgm:prSet presAssocID="{2D9D0587-549B-4249-B2B2-0F23508D55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3C156D-F130-B548-ACA9-200D18E02473}" type="pres">
      <dgm:prSet presAssocID="{2D9D0587-549B-4249-B2B2-0F23508D5529}" presName="childText" presStyleLbl="revTx" presStyleIdx="0" presStyleCnt="2">
        <dgm:presLayoutVars>
          <dgm:bulletEnabled val="1"/>
        </dgm:presLayoutVars>
      </dgm:prSet>
      <dgm:spPr/>
    </dgm:pt>
    <dgm:pt modelId="{04B1C400-EBE4-644C-8291-7A91862B4181}" type="pres">
      <dgm:prSet presAssocID="{44324CB5-A3C2-43E3-BC4C-4F7E3CA811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A383FB5-BE8A-ED42-8293-9043140B578C}" type="pres">
      <dgm:prSet presAssocID="{44324CB5-A3C2-43E3-BC4C-4F7E3CA8115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2D52015-5347-8840-9E80-3B3B579881BD}" type="presOf" srcId="{42FE7CC5-8EA9-4C3A-9766-1705A7116D6C}" destId="{8A383FB5-BE8A-ED42-8293-9043140B578C}" srcOrd="0" destOrd="0" presId="urn:microsoft.com/office/officeart/2005/8/layout/vList2"/>
    <dgm:cxn modelId="{6AA00022-A94F-4CF5-A334-910E07B68B9B}" srcId="{E8A215AC-F1EC-404D-A0FB-946D7924CFFB}" destId="{2D9D0587-549B-4249-B2B2-0F23508D5529}" srcOrd="0" destOrd="0" parTransId="{32AAA68E-3D76-4A2C-987D-D1419ADF3094}" sibTransId="{D49C54FD-1B23-458D-8F8A-6430737386DF}"/>
    <dgm:cxn modelId="{34814351-4517-6F40-8961-D7A26351EE27}" type="presOf" srcId="{E8A215AC-F1EC-404D-A0FB-946D7924CFFB}" destId="{A7207B51-4717-7246-B9DA-698379E58133}" srcOrd="0" destOrd="0" presId="urn:microsoft.com/office/officeart/2005/8/layout/vList2"/>
    <dgm:cxn modelId="{DDA1CD86-E012-EF46-92B5-19E05ED2C3A9}" type="presOf" srcId="{8BE1E109-5C53-4523-BF66-5D2DE8D44B39}" destId="{5D3C156D-F130-B548-ACA9-200D18E02473}" srcOrd="0" destOrd="2" presId="urn:microsoft.com/office/officeart/2005/8/layout/vList2"/>
    <dgm:cxn modelId="{77E5879E-254F-40C3-B493-2812F77D8659}" srcId="{2D9D0587-549B-4249-B2B2-0F23508D5529}" destId="{8BE1E109-5C53-4523-BF66-5D2DE8D44B39}" srcOrd="2" destOrd="0" parTransId="{FDBB58F2-1BA9-409E-A5A7-C772DCE0A0AA}" sibTransId="{E4B8E962-CFA2-4D1C-AFC7-43CC40B6A6C2}"/>
    <dgm:cxn modelId="{684B87BB-F170-4CDF-AF36-5432DA0523F5}" srcId="{2D9D0587-549B-4249-B2B2-0F23508D5529}" destId="{2CEBB3BD-6955-4CA4-97C3-67338787AA5D}" srcOrd="0" destOrd="0" parTransId="{7CC766F1-F4A2-40C4-BF15-D1156EFBEEC4}" sibTransId="{8A167985-9F2C-4278-B687-6A81DB25DE6D}"/>
    <dgm:cxn modelId="{D1997CBE-EB26-4FDE-AB67-51DE9409AE17}" srcId="{44324CB5-A3C2-43E3-BC4C-4F7E3CA81153}" destId="{42FE7CC5-8EA9-4C3A-9766-1705A7116D6C}" srcOrd="0" destOrd="0" parTransId="{E764D878-C308-4218-9B32-F8B6B2B552F7}" sibTransId="{DC959029-0868-46F6-98A1-73D5F68B56F8}"/>
    <dgm:cxn modelId="{4DA88ECA-6071-ED4E-A155-6667A7D8EAF9}" type="presOf" srcId="{6087100B-152D-4517-8674-B432FAC0D23D}" destId="{5D3C156D-F130-B548-ACA9-200D18E02473}" srcOrd="0" destOrd="1" presId="urn:microsoft.com/office/officeart/2005/8/layout/vList2"/>
    <dgm:cxn modelId="{9BF7E4D0-654E-432A-9E4E-339A3171CC3F}" srcId="{2D9D0587-549B-4249-B2B2-0F23508D5529}" destId="{57DE20EB-9182-4DF1-AE77-26A26FC3D025}" srcOrd="3" destOrd="0" parTransId="{27471BFC-EB24-4435-9800-D5F39C4FF547}" sibTransId="{E3F871C0-C937-4DF1-B578-65B117369628}"/>
    <dgm:cxn modelId="{2280BAD8-89F1-4446-AE44-DA953427F306}" type="presOf" srcId="{57DE20EB-9182-4DF1-AE77-26A26FC3D025}" destId="{5D3C156D-F130-B548-ACA9-200D18E02473}" srcOrd="0" destOrd="3" presId="urn:microsoft.com/office/officeart/2005/8/layout/vList2"/>
    <dgm:cxn modelId="{5DD083D9-C2B3-964F-BF22-BDA28EC0FB93}" type="presOf" srcId="{2D9D0587-549B-4249-B2B2-0F23508D5529}" destId="{7DEEAF8C-CC42-724B-BE23-7908E37C3B85}" srcOrd="0" destOrd="0" presId="urn:microsoft.com/office/officeart/2005/8/layout/vList2"/>
    <dgm:cxn modelId="{417519E2-E7FF-47AB-8DEC-FC6A9AF48C37}" srcId="{2D9D0587-549B-4249-B2B2-0F23508D5529}" destId="{6087100B-152D-4517-8674-B432FAC0D23D}" srcOrd="1" destOrd="0" parTransId="{8BD2AEF0-4D97-48D6-8346-C0C53CF5E7B9}" sibTransId="{FEBBDCFB-F1EA-4AE3-ABEB-6FDB38FD6FBC}"/>
    <dgm:cxn modelId="{C68C1DE2-351B-014A-AFFF-B708C2959200}" type="presOf" srcId="{2CEBB3BD-6955-4CA4-97C3-67338787AA5D}" destId="{5D3C156D-F130-B548-ACA9-200D18E02473}" srcOrd="0" destOrd="0" presId="urn:microsoft.com/office/officeart/2005/8/layout/vList2"/>
    <dgm:cxn modelId="{56E916FB-9611-4820-9934-F5DE7FC9B4F2}" srcId="{E8A215AC-F1EC-404D-A0FB-946D7924CFFB}" destId="{44324CB5-A3C2-43E3-BC4C-4F7E3CA81153}" srcOrd="1" destOrd="0" parTransId="{5DEBE1F5-A963-4A4E-B237-93453B314C82}" sibTransId="{162BBA5E-0E11-4B80-846F-10829596E10C}"/>
    <dgm:cxn modelId="{F0454BFE-5040-9449-B6FD-5E9F479D87D2}" type="presOf" srcId="{44324CB5-A3C2-43E3-BC4C-4F7E3CA81153}" destId="{04B1C400-EBE4-644C-8291-7A91862B4181}" srcOrd="0" destOrd="0" presId="urn:microsoft.com/office/officeart/2005/8/layout/vList2"/>
    <dgm:cxn modelId="{3199E1DE-5832-CB4A-9FFE-07DF35B2319B}" type="presParOf" srcId="{A7207B51-4717-7246-B9DA-698379E58133}" destId="{7DEEAF8C-CC42-724B-BE23-7908E37C3B85}" srcOrd="0" destOrd="0" presId="urn:microsoft.com/office/officeart/2005/8/layout/vList2"/>
    <dgm:cxn modelId="{5D302C5B-087A-7D4D-9894-4A9A72DBC824}" type="presParOf" srcId="{A7207B51-4717-7246-B9DA-698379E58133}" destId="{5D3C156D-F130-B548-ACA9-200D18E02473}" srcOrd="1" destOrd="0" presId="urn:microsoft.com/office/officeart/2005/8/layout/vList2"/>
    <dgm:cxn modelId="{A1216428-B83B-1448-98EB-AAA4DF8DDED7}" type="presParOf" srcId="{A7207B51-4717-7246-B9DA-698379E58133}" destId="{04B1C400-EBE4-644C-8291-7A91862B4181}" srcOrd="2" destOrd="0" presId="urn:microsoft.com/office/officeart/2005/8/layout/vList2"/>
    <dgm:cxn modelId="{F9492454-069C-4448-9B54-F9C9518EFA56}" type="presParOf" srcId="{A7207B51-4717-7246-B9DA-698379E58133}" destId="{8A383FB5-BE8A-ED42-8293-9043140B5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E04EB-BC5F-4234-8B32-DEBD627D404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394F3EF-2C55-4ABD-8FD9-2B52F2E4A6E3}">
      <dgm:prSet/>
      <dgm:spPr/>
      <dgm:t>
        <a:bodyPr/>
        <a:lstStyle/>
        <a:p>
          <a:r>
            <a:rPr lang="en-AU"/>
            <a:t>Dataset: </a:t>
          </a:r>
          <a:r>
            <a:rPr lang="en-AU">
              <a:hlinkClick xmlns:r="http://schemas.openxmlformats.org/officeDocument/2006/relationships" r:id="rId1"/>
            </a:rPr>
            <a:t>https://www.kaggle.com/datasets/amalab182/property-salesmelbourne-city?select=Property+Sales+of+Melbourne+City.csv</a:t>
          </a:r>
          <a:endParaRPr lang="en-US"/>
        </a:p>
      </dgm:t>
    </dgm:pt>
    <dgm:pt modelId="{504FEB4B-9766-4701-9F4F-3F86D636C02D}" type="parTrans" cxnId="{BF69C05F-1459-4285-AAEC-8FCDDFA56742}">
      <dgm:prSet/>
      <dgm:spPr/>
      <dgm:t>
        <a:bodyPr/>
        <a:lstStyle/>
        <a:p>
          <a:endParaRPr lang="en-US"/>
        </a:p>
      </dgm:t>
    </dgm:pt>
    <dgm:pt modelId="{D0AA3AFE-D498-403B-AE0F-8DB505743F4C}" type="sibTrans" cxnId="{BF69C05F-1459-4285-AAEC-8FCDDFA56742}">
      <dgm:prSet/>
      <dgm:spPr/>
      <dgm:t>
        <a:bodyPr/>
        <a:lstStyle/>
        <a:p>
          <a:endParaRPr lang="en-US"/>
        </a:p>
      </dgm:t>
    </dgm:pt>
    <dgm:pt modelId="{EDB5BF14-07B1-44E9-8DA8-4ECB3C7F5E0D}">
      <dgm:prSet/>
      <dgm:spPr/>
      <dgm:t>
        <a:bodyPr/>
        <a:lstStyle/>
        <a:p>
          <a:r>
            <a:rPr lang="en-AU" dirty="0" err="1"/>
            <a:t>Explaination</a:t>
          </a:r>
          <a:r>
            <a:rPr lang="en-AU" dirty="0"/>
            <a:t> (accompanied by your </a:t>
          </a:r>
          <a:r>
            <a:rPr lang="en-AU" dirty="0" err="1"/>
            <a:t>Jupyter</a:t>
          </a:r>
          <a:r>
            <a:rPr lang="en-AU" dirty="0"/>
            <a:t> Notebook):</a:t>
          </a:r>
          <a:endParaRPr lang="en-US" dirty="0"/>
        </a:p>
      </dgm:t>
    </dgm:pt>
    <dgm:pt modelId="{831FE190-64C1-4594-A719-41A2B8DC6BE1}" type="parTrans" cxnId="{392768BF-C8E5-4DB1-BC33-98D82D4404B6}">
      <dgm:prSet/>
      <dgm:spPr/>
      <dgm:t>
        <a:bodyPr/>
        <a:lstStyle/>
        <a:p>
          <a:endParaRPr lang="en-US"/>
        </a:p>
      </dgm:t>
    </dgm:pt>
    <dgm:pt modelId="{B896E4AA-EAB3-44B0-B37E-5444633CEDCA}" type="sibTrans" cxnId="{392768BF-C8E5-4DB1-BC33-98D82D4404B6}">
      <dgm:prSet/>
      <dgm:spPr/>
      <dgm:t>
        <a:bodyPr/>
        <a:lstStyle/>
        <a:p>
          <a:endParaRPr lang="en-US"/>
        </a:p>
      </dgm:t>
    </dgm:pt>
    <dgm:pt modelId="{C1178D3C-7E51-4F99-8D8B-085ABD5B9EB3}">
      <dgm:prSet/>
      <dgm:spPr/>
      <dgm:t>
        <a:bodyPr/>
        <a:lstStyle/>
        <a:p>
          <a:r>
            <a:rPr lang="en-AU" dirty="0"/>
            <a:t>Data exploration process</a:t>
          </a:r>
          <a:endParaRPr lang="en-US" dirty="0"/>
        </a:p>
      </dgm:t>
    </dgm:pt>
    <dgm:pt modelId="{5FDD977B-AA56-4C28-8CCB-AF1BE60D5A9B}" type="parTrans" cxnId="{816C2AC1-746D-4719-9A5A-D8AE405F899F}">
      <dgm:prSet/>
      <dgm:spPr/>
      <dgm:t>
        <a:bodyPr/>
        <a:lstStyle/>
        <a:p>
          <a:endParaRPr lang="en-US"/>
        </a:p>
      </dgm:t>
    </dgm:pt>
    <dgm:pt modelId="{954AA6AF-C28B-4966-8AA3-209F42D1E3A2}" type="sibTrans" cxnId="{816C2AC1-746D-4719-9A5A-D8AE405F899F}">
      <dgm:prSet/>
      <dgm:spPr/>
      <dgm:t>
        <a:bodyPr/>
        <a:lstStyle/>
        <a:p>
          <a:endParaRPr lang="en-US"/>
        </a:p>
      </dgm:t>
    </dgm:pt>
    <dgm:pt modelId="{20951ACF-4B15-4614-AE8D-AA4287167E39}">
      <dgm:prSet/>
      <dgm:spPr/>
      <dgm:t>
        <a:bodyPr/>
        <a:lstStyle/>
        <a:p>
          <a:r>
            <a:rPr lang="en-AU"/>
            <a:t>Data cleaning process</a:t>
          </a:r>
          <a:endParaRPr lang="en-US"/>
        </a:p>
      </dgm:t>
    </dgm:pt>
    <dgm:pt modelId="{7D99EED5-5E35-4FF6-9ADE-F09FCD06E327}" type="parTrans" cxnId="{91E37CA9-B74B-4FE2-A13B-A96480718EF1}">
      <dgm:prSet/>
      <dgm:spPr/>
      <dgm:t>
        <a:bodyPr/>
        <a:lstStyle/>
        <a:p>
          <a:endParaRPr lang="en-US"/>
        </a:p>
      </dgm:t>
    </dgm:pt>
    <dgm:pt modelId="{3D1A972B-E2F8-47F3-B1F0-CDFDD38F37BD}" type="sibTrans" cxnId="{91E37CA9-B74B-4FE2-A13B-A96480718EF1}">
      <dgm:prSet/>
      <dgm:spPr/>
      <dgm:t>
        <a:bodyPr/>
        <a:lstStyle/>
        <a:p>
          <a:endParaRPr lang="en-US"/>
        </a:p>
      </dgm:t>
    </dgm:pt>
    <dgm:pt modelId="{4D00D67B-3A13-47EC-93BD-DAF788868571}">
      <dgm:prSet/>
      <dgm:spPr/>
      <dgm:t>
        <a:bodyPr/>
        <a:lstStyle/>
        <a:p>
          <a:r>
            <a:rPr lang="en-AU"/>
            <a:t>Data analysis process</a:t>
          </a:r>
          <a:endParaRPr lang="en-US"/>
        </a:p>
      </dgm:t>
    </dgm:pt>
    <dgm:pt modelId="{85DCF265-0BD9-4745-80C2-7A0D40490D37}" type="parTrans" cxnId="{B1049C95-5AFB-475C-8330-A5EC88187626}">
      <dgm:prSet/>
      <dgm:spPr/>
      <dgm:t>
        <a:bodyPr/>
        <a:lstStyle/>
        <a:p>
          <a:endParaRPr lang="en-US"/>
        </a:p>
      </dgm:t>
    </dgm:pt>
    <dgm:pt modelId="{C5A896C3-7CFF-4BA8-BC18-1F4B02244050}" type="sibTrans" cxnId="{B1049C95-5AFB-475C-8330-A5EC88187626}">
      <dgm:prSet/>
      <dgm:spPr/>
      <dgm:t>
        <a:bodyPr/>
        <a:lstStyle/>
        <a:p>
          <a:endParaRPr lang="en-US"/>
        </a:p>
      </dgm:t>
    </dgm:pt>
    <dgm:pt modelId="{D59E3373-B780-4BB5-8E77-22C5A8B01356}">
      <dgm:prSet/>
      <dgm:spPr/>
      <dgm:t>
        <a:bodyPr/>
        <a:lstStyle/>
        <a:p>
          <a:r>
            <a:rPr lang="en-US"/>
            <a:t>Introduction to Data Cleansing</a:t>
          </a:r>
        </a:p>
      </dgm:t>
    </dgm:pt>
    <dgm:pt modelId="{8A8A84FE-D9C3-4CD1-BF0F-71915C616EFB}" type="parTrans" cxnId="{1E4344D9-8F7C-4D99-8D64-CDA2DCC8339F}">
      <dgm:prSet/>
      <dgm:spPr/>
      <dgm:t>
        <a:bodyPr/>
        <a:lstStyle/>
        <a:p>
          <a:endParaRPr lang="en-US"/>
        </a:p>
      </dgm:t>
    </dgm:pt>
    <dgm:pt modelId="{D5847CAC-190A-4A9E-A49A-DF9D5EDDE8B7}" type="sibTrans" cxnId="{1E4344D9-8F7C-4D99-8D64-CDA2DCC8339F}">
      <dgm:prSet/>
      <dgm:spPr/>
      <dgm:t>
        <a:bodyPr/>
        <a:lstStyle/>
        <a:p>
          <a:endParaRPr lang="en-US"/>
        </a:p>
      </dgm:t>
    </dgm:pt>
    <dgm:pt modelId="{91367953-6181-BD4F-B421-59552D080D6A}" type="pres">
      <dgm:prSet presAssocID="{4FFE04EB-BC5F-4234-8B32-DEBD627D4042}" presName="linear" presStyleCnt="0">
        <dgm:presLayoutVars>
          <dgm:animLvl val="lvl"/>
          <dgm:resizeHandles val="exact"/>
        </dgm:presLayoutVars>
      </dgm:prSet>
      <dgm:spPr/>
    </dgm:pt>
    <dgm:pt modelId="{EE3EB9DE-6352-C948-8748-612A371A0531}" type="pres">
      <dgm:prSet presAssocID="{B394F3EF-2C55-4ABD-8FD9-2B52F2E4A6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8DE714C-8A48-D64A-8BCF-F669D4CBA915}" type="pres">
      <dgm:prSet presAssocID="{D0AA3AFE-D498-403B-AE0F-8DB505743F4C}" presName="spacer" presStyleCnt="0"/>
      <dgm:spPr/>
    </dgm:pt>
    <dgm:pt modelId="{101FFE10-8773-9A4A-8DF8-43D751635D94}" type="pres">
      <dgm:prSet presAssocID="{EDB5BF14-07B1-44E9-8DA8-4ECB3C7F5E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670751-6FCE-7C4A-B2E5-5AECBB70AC71}" type="pres">
      <dgm:prSet presAssocID="{B896E4AA-EAB3-44B0-B37E-5444633CEDCA}" presName="spacer" presStyleCnt="0"/>
      <dgm:spPr/>
    </dgm:pt>
    <dgm:pt modelId="{DFF99E4F-7E84-394D-BF42-D405499F8664}" type="pres">
      <dgm:prSet presAssocID="{C1178D3C-7E51-4F99-8D8B-085ABD5B9EB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AA68D8A-9024-AE40-829E-CD2B3EBE33A9}" type="pres">
      <dgm:prSet presAssocID="{954AA6AF-C28B-4966-8AA3-209F42D1E3A2}" presName="spacer" presStyleCnt="0"/>
      <dgm:spPr/>
    </dgm:pt>
    <dgm:pt modelId="{6C54F5E2-B3B0-C14B-AC13-68DDAA8B50EC}" type="pres">
      <dgm:prSet presAssocID="{20951ACF-4B15-4614-AE8D-AA4287167E3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948AB2-2AFC-6B49-B8DB-E134F36D94FA}" type="pres">
      <dgm:prSet presAssocID="{3D1A972B-E2F8-47F3-B1F0-CDFDD38F37BD}" presName="spacer" presStyleCnt="0"/>
      <dgm:spPr/>
    </dgm:pt>
    <dgm:pt modelId="{C7CCD271-9081-8348-8B2E-B161BB726AD6}" type="pres">
      <dgm:prSet presAssocID="{4D00D67B-3A13-47EC-93BD-DAF78886857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410ECE9-9A5C-7442-A8A1-DF099097F6A5}" type="pres">
      <dgm:prSet presAssocID="{C5A896C3-7CFF-4BA8-BC18-1F4B02244050}" presName="spacer" presStyleCnt="0"/>
      <dgm:spPr/>
    </dgm:pt>
    <dgm:pt modelId="{5EB9A5B4-DDF1-784B-A03D-59EB2F8B9C1F}" type="pres">
      <dgm:prSet presAssocID="{D59E3373-B780-4BB5-8E77-22C5A8B0135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03080C-9463-D148-9942-B73339B087E6}" type="presOf" srcId="{EDB5BF14-07B1-44E9-8DA8-4ECB3C7F5E0D}" destId="{101FFE10-8773-9A4A-8DF8-43D751635D94}" srcOrd="0" destOrd="0" presId="urn:microsoft.com/office/officeart/2005/8/layout/vList2"/>
    <dgm:cxn modelId="{B29DB921-4603-0C47-94A5-D127709D67D1}" type="presOf" srcId="{4FFE04EB-BC5F-4234-8B32-DEBD627D4042}" destId="{91367953-6181-BD4F-B421-59552D080D6A}" srcOrd="0" destOrd="0" presId="urn:microsoft.com/office/officeart/2005/8/layout/vList2"/>
    <dgm:cxn modelId="{173F7135-9682-9D47-8567-9F08732BCC7D}" type="presOf" srcId="{B394F3EF-2C55-4ABD-8FD9-2B52F2E4A6E3}" destId="{EE3EB9DE-6352-C948-8748-612A371A0531}" srcOrd="0" destOrd="0" presId="urn:microsoft.com/office/officeart/2005/8/layout/vList2"/>
    <dgm:cxn modelId="{BF69C05F-1459-4285-AAEC-8FCDDFA56742}" srcId="{4FFE04EB-BC5F-4234-8B32-DEBD627D4042}" destId="{B394F3EF-2C55-4ABD-8FD9-2B52F2E4A6E3}" srcOrd="0" destOrd="0" parTransId="{504FEB4B-9766-4701-9F4F-3F86D636C02D}" sibTransId="{D0AA3AFE-D498-403B-AE0F-8DB505743F4C}"/>
    <dgm:cxn modelId="{C60B728F-92D3-3A40-960A-D41B2BD4CD89}" type="presOf" srcId="{4D00D67B-3A13-47EC-93BD-DAF788868571}" destId="{C7CCD271-9081-8348-8B2E-B161BB726AD6}" srcOrd="0" destOrd="0" presId="urn:microsoft.com/office/officeart/2005/8/layout/vList2"/>
    <dgm:cxn modelId="{B1049C95-5AFB-475C-8330-A5EC88187626}" srcId="{4FFE04EB-BC5F-4234-8B32-DEBD627D4042}" destId="{4D00D67B-3A13-47EC-93BD-DAF788868571}" srcOrd="4" destOrd="0" parTransId="{85DCF265-0BD9-4745-80C2-7A0D40490D37}" sibTransId="{C5A896C3-7CFF-4BA8-BC18-1F4B02244050}"/>
    <dgm:cxn modelId="{91E37CA9-B74B-4FE2-A13B-A96480718EF1}" srcId="{4FFE04EB-BC5F-4234-8B32-DEBD627D4042}" destId="{20951ACF-4B15-4614-AE8D-AA4287167E39}" srcOrd="3" destOrd="0" parTransId="{7D99EED5-5E35-4FF6-9ADE-F09FCD06E327}" sibTransId="{3D1A972B-E2F8-47F3-B1F0-CDFDD38F37BD}"/>
    <dgm:cxn modelId="{4F6564BF-0A4D-954B-AC71-634C5A590CFF}" type="presOf" srcId="{D59E3373-B780-4BB5-8E77-22C5A8B01356}" destId="{5EB9A5B4-DDF1-784B-A03D-59EB2F8B9C1F}" srcOrd="0" destOrd="0" presId="urn:microsoft.com/office/officeart/2005/8/layout/vList2"/>
    <dgm:cxn modelId="{392768BF-C8E5-4DB1-BC33-98D82D4404B6}" srcId="{4FFE04EB-BC5F-4234-8B32-DEBD627D4042}" destId="{EDB5BF14-07B1-44E9-8DA8-4ECB3C7F5E0D}" srcOrd="1" destOrd="0" parTransId="{831FE190-64C1-4594-A719-41A2B8DC6BE1}" sibTransId="{B896E4AA-EAB3-44B0-B37E-5444633CEDCA}"/>
    <dgm:cxn modelId="{816C2AC1-746D-4719-9A5A-D8AE405F899F}" srcId="{4FFE04EB-BC5F-4234-8B32-DEBD627D4042}" destId="{C1178D3C-7E51-4F99-8D8B-085ABD5B9EB3}" srcOrd="2" destOrd="0" parTransId="{5FDD977B-AA56-4C28-8CCB-AF1BE60D5A9B}" sibTransId="{954AA6AF-C28B-4966-8AA3-209F42D1E3A2}"/>
    <dgm:cxn modelId="{083F5BCF-040F-664D-9DA9-C93D5D11776C}" type="presOf" srcId="{20951ACF-4B15-4614-AE8D-AA4287167E39}" destId="{6C54F5E2-B3B0-C14B-AC13-68DDAA8B50EC}" srcOrd="0" destOrd="0" presId="urn:microsoft.com/office/officeart/2005/8/layout/vList2"/>
    <dgm:cxn modelId="{1E4344D9-8F7C-4D99-8D64-CDA2DCC8339F}" srcId="{4FFE04EB-BC5F-4234-8B32-DEBD627D4042}" destId="{D59E3373-B780-4BB5-8E77-22C5A8B01356}" srcOrd="5" destOrd="0" parTransId="{8A8A84FE-D9C3-4CD1-BF0F-71915C616EFB}" sibTransId="{D5847CAC-190A-4A9E-A49A-DF9D5EDDE8B7}"/>
    <dgm:cxn modelId="{14EA9AE1-D888-DE4C-85DE-6E3CEB8B1F6D}" type="presOf" srcId="{C1178D3C-7E51-4F99-8D8B-085ABD5B9EB3}" destId="{DFF99E4F-7E84-394D-BF42-D405499F8664}" srcOrd="0" destOrd="0" presId="urn:microsoft.com/office/officeart/2005/8/layout/vList2"/>
    <dgm:cxn modelId="{4A88F618-5E0A-6448-AE3A-9533455566C6}" type="presParOf" srcId="{91367953-6181-BD4F-B421-59552D080D6A}" destId="{EE3EB9DE-6352-C948-8748-612A371A0531}" srcOrd="0" destOrd="0" presId="urn:microsoft.com/office/officeart/2005/8/layout/vList2"/>
    <dgm:cxn modelId="{74339A0F-73BF-0943-9D73-E540F83D9A8F}" type="presParOf" srcId="{91367953-6181-BD4F-B421-59552D080D6A}" destId="{78DE714C-8A48-D64A-8BCF-F669D4CBA915}" srcOrd="1" destOrd="0" presId="urn:microsoft.com/office/officeart/2005/8/layout/vList2"/>
    <dgm:cxn modelId="{D17D413F-46F0-2843-B600-1907B8266AD4}" type="presParOf" srcId="{91367953-6181-BD4F-B421-59552D080D6A}" destId="{101FFE10-8773-9A4A-8DF8-43D751635D94}" srcOrd="2" destOrd="0" presId="urn:microsoft.com/office/officeart/2005/8/layout/vList2"/>
    <dgm:cxn modelId="{13EF9089-FD6C-8C45-A175-E84E24CC5C54}" type="presParOf" srcId="{91367953-6181-BD4F-B421-59552D080D6A}" destId="{BD670751-6FCE-7C4A-B2E5-5AECBB70AC71}" srcOrd="3" destOrd="0" presId="urn:microsoft.com/office/officeart/2005/8/layout/vList2"/>
    <dgm:cxn modelId="{39754786-BEEA-B64A-ACE3-81A2F9EF8F5F}" type="presParOf" srcId="{91367953-6181-BD4F-B421-59552D080D6A}" destId="{DFF99E4F-7E84-394D-BF42-D405499F8664}" srcOrd="4" destOrd="0" presId="urn:microsoft.com/office/officeart/2005/8/layout/vList2"/>
    <dgm:cxn modelId="{9EA9BE92-76D4-3F49-868C-2341F92A0AFC}" type="presParOf" srcId="{91367953-6181-BD4F-B421-59552D080D6A}" destId="{FAA68D8A-9024-AE40-829E-CD2B3EBE33A9}" srcOrd="5" destOrd="0" presId="urn:microsoft.com/office/officeart/2005/8/layout/vList2"/>
    <dgm:cxn modelId="{985F4C8C-19D9-7D46-B4E2-75A03E88C49E}" type="presParOf" srcId="{91367953-6181-BD4F-B421-59552D080D6A}" destId="{6C54F5E2-B3B0-C14B-AC13-68DDAA8B50EC}" srcOrd="6" destOrd="0" presId="urn:microsoft.com/office/officeart/2005/8/layout/vList2"/>
    <dgm:cxn modelId="{E309F2FD-F7C8-464D-8EC4-79F0851D1F70}" type="presParOf" srcId="{91367953-6181-BD4F-B421-59552D080D6A}" destId="{D4948AB2-2AFC-6B49-B8DB-E134F36D94FA}" srcOrd="7" destOrd="0" presId="urn:microsoft.com/office/officeart/2005/8/layout/vList2"/>
    <dgm:cxn modelId="{2436EDDC-FF30-B14C-8383-88F4E676791B}" type="presParOf" srcId="{91367953-6181-BD4F-B421-59552D080D6A}" destId="{C7CCD271-9081-8348-8B2E-B161BB726AD6}" srcOrd="8" destOrd="0" presId="urn:microsoft.com/office/officeart/2005/8/layout/vList2"/>
    <dgm:cxn modelId="{1581EF8C-64B6-1F4F-B352-CCDE2C9A1372}" type="presParOf" srcId="{91367953-6181-BD4F-B421-59552D080D6A}" destId="{3410ECE9-9A5C-7442-A8A1-DF099097F6A5}" srcOrd="9" destOrd="0" presId="urn:microsoft.com/office/officeart/2005/8/layout/vList2"/>
    <dgm:cxn modelId="{1726B5C7-E9FC-9449-B7D0-9B1772E6F89A}" type="presParOf" srcId="{91367953-6181-BD4F-B421-59552D080D6A}" destId="{5EB9A5B4-DDF1-784B-A03D-59EB2F8B9C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82F0-F7FB-4C8F-86D5-C7337015F705}">
      <dsp:nvSpPr>
        <dsp:cNvPr id="0" name=""/>
        <dsp:cNvSpPr/>
      </dsp:nvSpPr>
      <dsp:spPr>
        <a:xfrm>
          <a:off x="836644" y="0"/>
          <a:ext cx="1510523" cy="1318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B003D-7D72-479F-82AC-835B4EE7DD16}">
      <dsp:nvSpPr>
        <dsp:cNvPr id="0" name=""/>
        <dsp:cNvSpPr/>
      </dsp:nvSpPr>
      <dsp:spPr>
        <a:xfrm>
          <a:off x="836644" y="1466098"/>
          <a:ext cx="4315781" cy="56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b="1" kern="1200"/>
            <a:t>For Buyers:</a:t>
          </a:r>
          <a:endParaRPr lang="en-US" sz="3600" kern="1200"/>
        </a:p>
      </dsp:txBody>
      <dsp:txXfrm>
        <a:off x="836644" y="1466098"/>
        <a:ext cx="4315781" cy="565045"/>
      </dsp:txXfrm>
    </dsp:sp>
    <dsp:sp modelId="{B8178F7B-9AD0-42E5-8FC7-E1A9573EBFE1}">
      <dsp:nvSpPr>
        <dsp:cNvPr id="0" name=""/>
        <dsp:cNvSpPr/>
      </dsp:nvSpPr>
      <dsp:spPr>
        <a:xfrm>
          <a:off x="836644" y="2099822"/>
          <a:ext cx="4315781" cy="183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Provide valuable insight into what key attributes contribute to driving property prices.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Consider dependent variables such as land size, building size, number and types of rooms, parking availability, property type, year built and time of sale.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Purchaser demographics.</a:t>
          </a:r>
          <a:endParaRPr lang="en-US" sz="1700" kern="1200"/>
        </a:p>
      </dsp:txBody>
      <dsp:txXfrm>
        <a:off x="836644" y="2099822"/>
        <a:ext cx="4315781" cy="1834392"/>
      </dsp:txXfrm>
    </dsp:sp>
    <dsp:sp modelId="{0A75A54C-35E4-40AC-858E-636CE5C6F036}">
      <dsp:nvSpPr>
        <dsp:cNvPr id="0" name=""/>
        <dsp:cNvSpPr/>
      </dsp:nvSpPr>
      <dsp:spPr>
        <a:xfrm>
          <a:off x="5907687" y="0"/>
          <a:ext cx="1510523" cy="1318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5607-D2EC-46A0-B56A-E5820E99DA3C}">
      <dsp:nvSpPr>
        <dsp:cNvPr id="0" name=""/>
        <dsp:cNvSpPr/>
      </dsp:nvSpPr>
      <dsp:spPr>
        <a:xfrm>
          <a:off x="5907687" y="1466098"/>
          <a:ext cx="4315781" cy="565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3600" b="1" kern="1200"/>
            <a:t>For Sellers:</a:t>
          </a:r>
          <a:endParaRPr lang="en-US" sz="3600" kern="1200"/>
        </a:p>
      </dsp:txBody>
      <dsp:txXfrm>
        <a:off x="5907687" y="1466098"/>
        <a:ext cx="4315781" cy="565045"/>
      </dsp:txXfrm>
    </dsp:sp>
    <dsp:sp modelId="{615641AF-E1BA-41BC-8531-93EE1260E844}">
      <dsp:nvSpPr>
        <dsp:cNvPr id="0" name=""/>
        <dsp:cNvSpPr/>
      </dsp:nvSpPr>
      <dsp:spPr>
        <a:xfrm>
          <a:off x="5907687" y="2099822"/>
          <a:ext cx="4315781" cy="183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Refined pricing estimates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Evaluate the performance of Melbourne’s top real estate agencies.</a:t>
          </a:r>
          <a:endParaRPr lang="en-US" sz="1700" kern="1200"/>
        </a:p>
      </dsp:txBody>
      <dsp:txXfrm>
        <a:off x="5907687" y="2099822"/>
        <a:ext cx="4315781" cy="1834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EAF8C-CC42-724B-BE23-7908E37C3B85}">
      <dsp:nvSpPr>
        <dsp:cNvPr id="0" name=""/>
        <dsp:cNvSpPr/>
      </dsp:nvSpPr>
      <dsp:spPr>
        <a:xfrm>
          <a:off x="0" y="59163"/>
          <a:ext cx="6762434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Fun Facts about Melbourne</a:t>
          </a:r>
          <a:endParaRPr lang="en-US" sz="2200" kern="1200"/>
        </a:p>
      </dsp:txBody>
      <dsp:txXfrm>
        <a:off x="25759" y="84922"/>
        <a:ext cx="6710916" cy="476152"/>
      </dsp:txXfrm>
    </dsp:sp>
    <dsp:sp modelId="{5D3C156D-F130-B548-ACA9-200D18E02473}">
      <dsp:nvSpPr>
        <dsp:cNvPr id="0" name=""/>
        <dsp:cNvSpPr/>
      </dsp:nvSpPr>
      <dsp:spPr>
        <a:xfrm>
          <a:off x="0" y="586834"/>
          <a:ext cx="6762434" cy="309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Apartments in Melbourne only contribute 7% of the housing stock, making it the most undersupplied city in the western world with regard to apartments and other forms of medium-density housing.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In the last four decades, the Sydney and Melbourne property markets have been among the best and most consistent real estate markets in Australia.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A unit that costs the same as a house of similar size will outperform the house in capital growth.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House prices in some of Melbourne’s more affordable suburbs have soared by at least 47%.</a:t>
          </a:r>
          <a:br>
            <a:rPr lang="en-US" sz="1700" kern="1200"/>
          </a:br>
          <a:endParaRPr lang="en-US" sz="1700" kern="1200"/>
        </a:p>
      </dsp:txBody>
      <dsp:txXfrm>
        <a:off x="0" y="586834"/>
        <a:ext cx="6762434" cy="3096720"/>
      </dsp:txXfrm>
    </dsp:sp>
    <dsp:sp modelId="{04B1C400-EBE4-644C-8291-7A91862B4181}">
      <dsp:nvSpPr>
        <dsp:cNvPr id="0" name=""/>
        <dsp:cNvSpPr/>
      </dsp:nvSpPr>
      <dsp:spPr>
        <a:xfrm>
          <a:off x="0" y="3683554"/>
          <a:ext cx="6762434" cy="527670"/>
        </a:xfrm>
        <a:prstGeom prst="roundRect">
          <a:avLst/>
        </a:prstGeom>
        <a:solidFill>
          <a:schemeClr val="accent5">
            <a:hueOff val="1492336"/>
            <a:satOff val="137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Motivation</a:t>
          </a:r>
          <a:endParaRPr lang="en-US" sz="2200" kern="1200"/>
        </a:p>
      </dsp:txBody>
      <dsp:txXfrm>
        <a:off x="25759" y="3709313"/>
        <a:ext cx="6710916" cy="476152"/>
      </dsp:txXfrm>
    </dsp:sp>
    <dsp:sp modelId="{8A383FB5-BE8A-ED42-8293-9043140B578C}">
      <dsp:nvSpPr>
        <dsp:cNvPr id="0" name=""/>
        <dsp:cNvSpPr/>
      </dsp:nvSpPr>
      <dsp:spPr>
        <a:xfrm>
          <a:off x="0" y="4211224"/>
          <a:ext cx="6762434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700" kern="1200"/>
            <a:t>Provide an in-depth analysis of property prices in Melbourne with the aim to gain a  better understanding of influential variables and inform anyone looking to buy or sell in the market</a:t>
          </a:r>
          <a:endParaRPr lang="en-US" sz="1700" kern="1200"/>
        </a:p>
      </dsp:txBody>
      <dsp:txXfrm>
        <a:off x="0" y="4211224"/>
        <a:ext cx="6762434" cy="774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EB9DE-6352-C948-8748-612A371A0531}">
      <dsp:nvSpPr>
        <dsp:cNvPr id="0" name=""/>
        <dsp:cNvSpPr/>
      </dsp:nvSpPr>
      <dsp:spPr>
        <a:xfrm>
          <a:off x="0" y="497643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Dataset: </a:t>
          </a:r>
          <a:r>
            <a:rPr lang="en-AU" sz="1600" kern="1200">
              <a:hlinkClick xmlns:r="http://schemas.openxmlformats.org/officeDocument/2006/relationships" r:id="rId1"/>
            </a:rPr>
            <a:t>https://www.kaggle.com/datasets/amalab182/property-salesmelbourne-city?select=Property+Sales+of+Melbourne+City.csv</a:t>
          </a:r>
          <a:endParaRPr lang="en-US" sz="1600" kern="1200"/>
        </a:p>
      </dsp:txBody>
      <dsp:txXfrm>
        <a:off x="31070" y="528713"/>
        <a:ext cx="6700294" cy="574340"/>
      </dsp:txXfrm>
    </dsp:sp>
    <dsp:sp modelId="{101FFE10-8773-9A4A-8DF8-43D751635D94}">
      <dsp:nvSpPr>
        <dsp:cNvPr id="0" name=""/>
        <dsp:cNvSpPr/>
      </dsp:nvSpPr>
      <dsp:spPr>
        <a:xfrm>
          <a:off x="0" y="1180203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Explaination</a:t>
          </a:r>
          <a:r>
            <a:rPr lang="en-AU" sz="1600" kern="1200" dirty="0"/>
            <a:t> (accompanied by your </a:t>
          </a:r>
          <a:r>
            <a:rPr lang="en-AU" sz="1600" kern="1200" dirty="0" err="1"/>
            <a:t>Jupyter</a:t>
          </a:r>
          <a:r>
            <a:rPr lang="en-AU" sz="1600" kern="1200" dirty="0"/>
            <a:t> Notebook):</a:t>
          </a:r>
          <a:endParaRPr lang="en-US" sz="1600" kern="1200" dirty="0"/>
        </a:p>
      </dsp:txBody>
      <dsp:txXfrm>
        <a:off x="31070" y="1211273"/>
        <a:ext cx="6700294" cy="574340"/>
      </dsp:txXfrm>
    </dsp:sp>
    <dsp:sp modelId="{DFF99E4F-7E84-394D-BF42-D405499F8664}">
      <dsp:nvSpPr>
        <dsp:cNvPr id="0" name=""/>
        <dsp:cNvSpPr/>
      </dsp:nvSpPr>
      <dsp:spPr>
        <a:xfrm>
          <a:off x="0" y="1862763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Data exploration process</a:t>
          </a:r>
          <a:endParaRPr lang="en-US" sz="1600" kern="1200" dirty="0"/>
        </a:p>
      </dsp:txBody>
      <dsp:txXfrm>
        <a:off x="31070" y="1893833"/>
        <a:ext cx="6700294" cy="574340"/>
      </dsp:txXfrm>
    </dsp:sp>
    <dsp:sp modelId="{6C54F5E2-B3B0-C14B-AC13-68DDAA8B50EC}">
      <dsp:nvSpPr>
        <dsp:cNvPr id="0" name=""/>
        <dsp:cNvSpPr/>
      </dsp:nvSpPr>
      <dsp:spPr>
        <a:xfrm>
          <a:off x="0" y="2545324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Data cleaning process</a:t>
          </a:r>
          <a:endParaRPr lang="en-US" sz="1600" kern="1200"/>
        </a:p>
      </dsp:txBody>
      <dsp:txXfrm>
        <a:off x="31070" y="2576394"/>
        <a:ext cx="6700294" cy="574340"/>
      </dsp:txXfrm>
    </dsp:sp>
    <dsp:sp modelId="{C7CCD271-9081-8348-8B2E-B161BB726AD6}">
      <dsp:nvSpPr>
        <dsp:cNvPr id="0" name=""/>
        <dsp:cNvSpPr/>
      </dsp:nvSpPr>
      <dsp:spPr>
        <a:xfrm>
          <a:off x="0" y="3227883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Data analysis process</a:t>
          </a:r>
          <a:endParaRPr lang="en-US" sz="1600" kern="1200"/>
        </a:p>
      </dsp:txBody>
      <dsp:txXfrm>
        <a:off x="31070" y="3258953"/>
        <a:ext cx="6700294" cy="574340"/>
      </dsp:txXfrm>
    </dsp:sp>
    <dsp:sp modelId="{5EB9A5B4-DDF1-784B-A03D-59EB2F8B9C1F}">
      <dsp:nvSpPr>
        <dsp:cNvPr id="0" name=""/>
        <dsp:cNvSpPr/>
      </dsp:nvSpPr>
      <dsp:spPr>
        <a:xfrm>
          <a:off x="0" y="3910444"/>
          <a:ext cx="6762434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 to Data Cleansing</a:t>
          </a:r>
        </a:p>
      </dsp:txBody>
      <dsp:txXfrm>
        <a:off x="31070" y="3941514"/>
        <a:ext cx="6700294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9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9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B847461-F5FB-E9A3-BC40-34274328B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9032E7-FA5A-629F-66EF-D96A7E2B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3213-6B9F-A2D2-4B6F-FD259E6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614653"/>
            <a:ext cx="3483615" cy="1670810"/>
          </a:xfrm>
        </p:spPr>
        <p:txBody>
          <a:bodyPr anchor="ctr">
            <a:normAutofit fontScale="85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Presented by: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600" b="1" dirty="0">
                <a:solidFill>
                  <a:srgbClr val="FFFFFF"/>
                </a:solidFill>
              </a:rPr>
              <a:t>Kali </a:t>
            </a:r>
            <a:r>
              <a:rPr lang="en-AU" sz="1600" b="1" dirty="0" err="1">
                <a:solidFill>
                  <a:srgbClr val="FFFFFF"/>
                </a:solidFill>
              </a:rPr>
              <a:t>Notaras</a:t>
            </a:r>
            <a:r>
              <a:rPr lang="en-AU" sz="1600" b="1" dirty="0">
                <a:solidFill>
                  <a:srgbClr val="FFFFFF"/>
                </a:solidFill>
              </a:rPr>
              <a:t>, Keerthi Chippa, </a:t>
            </a:r>
            <a:r>
              <a:rPr lang="en-AU" sz="1700" b="1" dirty="0" err="1">
                <a:solidFill>
                  <a:srgbClr val="FFFFFF"/>
                </a:solidFill>
              </a:rPr>
              <a:t>Basudeb</a:t>
            </a:r>
            <a:r>
              <a:rPr lang="en-AU" sz="1700" b="1" dirty="0">
                <a:solidFill>
                  <a:srgbClr val="FFFFFF"/>
                </a:solidFill>
              </a:rPr>
              <a:t> Ghosh, Aayush Gupta, Christopher Banh</a:t>
            </a:r>
            <a:endParaRPr lang="en-US" sz="1600" b="1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1684A6C-9673-A64D-2FB7-8525F366A2AD}"/>
              </a:ext>
            </a:extLst>
          </p:cNvPr>
          <p:cNvSpPr txBox="1">
            <a:spLocks/>
          </p:cNvSpPr>
          <p:nvPr/>
        </p:nvSpPr>
        <p:spPr>
          <a:xfrm>
            <a:off x="521208" y="140981"/>
            <a:ext cx="6817836" cy="1264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Real Estate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3AE1D-7E4A-C93E-4EEC-821762DD056A}"/>
              </a:ext>
            </a:extLst>
          </p:cNvPr>
          <p:cNvSpPr txBox="1"/>
          <p:nvPr/>
        </p:nvSpPr>
        <p:spPr>
          <a:xfrm>
            <a:off x="561819" y="1238643"/>
            <a:ext cx="61859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500" spc="-100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rPr>
              <a:t>Understanding the Influences upon Property Prices in Melbourne</a:t>
            </a:r>
            <a:endParaRPr lang="en-US" sz="2500" spc="-100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51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F30F8-E675-0C77-2F92-960B6D94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AU" sz="4000" dirty="0"/>
              <a:t>Q1: Scatter plot &amp; linear regression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5125D68-36DC-1EC1-A460-3A6268F1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US" sz="1800" dirty="0"/>
              <a:t>Number of Bathrooms vs Price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6AB9FA8-4960-70E6-F4CD-5C3226CC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20" y="963902"/>
            <a:ext cx="6913366" cy="497762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4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E6673-92ED-F064-2ECC-4745D1D1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AU" sz="4000" dirty="0"/>
              <a:t>Q1: Scatter plot &amp; linear regression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3782305-128F-AC21-F93E-4A668B8B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US" sz="1800" dirty="0"/>
              <a:t>Number of Car Spots vs Price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0BAD1F-7F5B-9F7F-B056-E4DDFFDA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20" y="886126"/>
            <a:ext cx="6913366" cy="513317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8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81DE0-2414-E954-2933-A3260425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AU" sz="4000" dirty="0"/>
              <a:t>Q1: Scatter plot &amp; linear regression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627A-4A90-AD9B-1EA6-1DD20DD6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US" sz="1800" dirty="0"/>
              <a:t>Year built vs 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117408B-0540-3A69-389B-069FDB869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" r="-1" b="-1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2233-097C-184B-133F-090C308A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 fontScale="90000"/>
          </a:bodyPr>
          <a:lstStyle/>
          <a:p>
            <a:r>
              <a:rPr lang="en-AU" sz="4000" dirty="0"/>
              <a:t>Q1: </a:t>
            </a:r>
            <a:r>
              <a:rPr lang="en-AU" sz="4000" dirty="0" err="1"/>
              <a:t>Landsize</a:t>
            </a:r>
            <a:r>
              <a:rPr lang="en-AU" sz="4000" dirty="0"/>
              <a:t> vs Price (Outliers Removed)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FF6DD6-CF42-2014-2093-B5D56191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4C2ADA4E-06CE-0BE0-118F-146FC9EB9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7134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1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A39EE-1493-BA87-85CC-B91E1783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Q1: </a:t>
            </a:r>
            <a:r>
              <a:rPr lang="en-AU" dirty="0"/>
              <a:t>Line Chart of Average Price per Month</a:t>
            </a:r>
            <a:br>
              <a:rPr lang="en-AU" b="1" i="0" dirty="0">
                <a:effectLst/>
                <a:latin typeface="-apple-system"/>
              </a:rPr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587FF8-6F55-4DC9-E360-B2DEA8B3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2CD3E5-2353-5E81-BBF6-12386F4B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20" y="1741655"/>
            <a:ext cx="6913366" cy="34221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76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075E-5CB8-6826-C206-66DB1D97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/>
              <a:t>Q2: Looking to buy in Melbourne? What location is best for you and your bank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EACB-2D95-86E7-61F0-3B87010E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Distance from CBD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Target Demographic</a:t>
            </a:r>
          </a:p>
          <a:p>
            <a:pPr lvl="1"/>
            <a:r>
              <a:rPr lang="en-US" dirty="0"/>
              <a:t>Property Type – Unit (u), Townhouse (t), House (h)</a:t>
            </a:r>
          </a:p>
        </p:txBody>
      </p:sp>
    </p:spTree>
    <p:extLst>
      <p:ext uri="{BB962C8B-B14F-4D97-AF65-F5344CB8AC3E}">
        <p14:creationId xmlns:p14="http://schemas.microsoft.com/office/powerpoint/2010/main" val="18435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97E0-8EE7-A0CF-B8FB-B18B277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/>
              <a:t>Q2: Looking to buy in Melbourne? What location is best for you and your bank account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255B-0062-934C-33D2-37B5AB64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570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6DB97-2CC5-900B-BEA1-E88FD8A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AU" sz="3400" dirty="0"/>
              <a:t>Q3: Looking to sell in Melbourne? Which real estate agency will get you the best value?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12D6-2E86-F74C-7D8F-DB3E8BDF1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Number of properties sold</a:t>
            </a:r>
          </a:p>
          <a:p>
            <a:pPr lvl="1"/>
            <a:r>
              <a:rPr lang="en-AU" dirty="0"/>
              <a:t>Performance of price above average (Z-score average)</a:t>
            </a:r>
            <a:endParaRPr lang="en-US" dirty="0"/>
          </a:p>
          <a:p>
            <a:pPr lvl="1"/>
            <a:r>
              <a:rPr lang="en-AU" dirty="0"/>
              <a:t>Location-based performance </a:t>
            </a:r>
            <a:endParaRPr lang="en-US" dirty="0"/>
          </a:p>
          <a:p>
            <a:pPr lvl="1"/>
            <a:r>
              <a:rPr lang="en-US" dirty="0"/>
              <a:t>Method of Sale</a:t>
            </a:r>
          </a:p>
        </p:txBody>
      </p:sp>
    </p:spTree>
    <p:extLst>
      <p:ext uri="{BB962C8B-B14F-4D97-AF65-F5344CB8AC3E}">
        <p14:creationId xmlns:p14="http://schemas.microsoft.com/office/powerpoint/2010/main" val="145539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242D-21D4-F6DA-26C5-3E5CFA9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35" y="920376"/>
            <a:ext cx="6692666" cy="497177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BA6A0B-636C-4A93-71EF-14A66F6B78E1}"/>
              </a:ext>
            </a:extLst>
          </p:cNvPr>
          <p:cNvSpPr txBox="1">
            <a:spLocks/>
          </p:cNvSpPr>
          <p:nvPr/>
        </p:nvSpPr>
        <p:spPr>
          <a:xfrm>
            <a:off x="521208" y="818777"/>
            <a:ext cx="2632002" cy="5099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AU" sz="3400"/>
              <a:t>Q3: Looking to sell in Melbourne? Which real estate agency will get you the best value?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3274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7E1DF-63D5-9D0B-CA42-5213A5F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 dirty="0"/>
              <a:t>Final summary of implications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EAC4-53FF-C77D-6A8A-45BCBC5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35" y="920376"/>
            <a:ext cx="6692666" cy="4971770"/>
          </a:xfrm>
        </p:spPr>
        <p:txBody>
          <a:bodyPr>
            <a:normAutofit/>
          </a:bodyPr>
          <a:lstStyle/>
          <a:p>
            <a:r>
              <a:rPr lang="en-US" sz="1800"/>
              <a:t>Add some conclusion points</a:t>
            </a:r>
          </a:p>
        </p:txBody>
      </p:sp>
    </p:spTree>
    <p:extLst>
      <p:ext uri="{BB962C8B-B14F-4D97-AF65-F5344CB8AC3E}">
        <p14:creationId xmlns:p14="http://schemas.microsoft.com/office/powerpoint/2010/main" val="2451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9A9B-5A69-4656-54AF-A610D2E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/>
              <a:t>Project Description &amp; Outline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3A452-042F-D71F-5BF8-2F17741D5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816363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BEC6-8299-3749-FA81-914212D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Facts &amp; Motivation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08E3AD8-D0EA-50E1-3D89-93A373FD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1200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55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E64C-B3A1-2404-9C78-61BA72D3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 dirty="0"/>
              <a:t>Datasets &amp; Processes Explained</a:t>
            </a: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E90E425-9F67-8CD2-E498-AC4D88F19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46913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36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6A3E6-A1B9-18CC-9296-410A309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 sz="3400" dirty="0"/>
              <a:t>Q1: </a:t>
            </a:r>
            <a:r>
              <a:rPr lang="en-AU" sz="3400" dirty="0"/>
              <a:t>What are the main influences on Property Prices in Melbourne?</a:t>
            </a:r>
            <a:endParaRPr lang="en-US" sz="3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72BD-AA35-2290-3CE8-F80EBA0A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anchor="t">
            <a:normAutofit/>
          </a:bodyPr>
          <a:lstStyle/>
          <a:p>
            <a:r>
              <a:rPr lang="en-US" sz="1800"/>
              <a:t>Parameters Used:</a:t>
            </a:r>
          </a:p>
          <a:p>
            <a:pPr lvl="1"/>
            <a:r>
              <a:rPr lang="en-US" dirty="0"/>
              <a:t>Land Size</a:t>
            </a:r>
          </a:p>
          <a:p>
            <a:pPr lvl="1"/>
            <a:r>
              <a:rPr lang="en-US" dirty="0"/>
              <a:t>Building Size</a:t>
            </a:r>
          </a:p>
          <a:p>
            <a:pPr lvl="1"/>
            <a:r>
              <a:rPr lang="en-US" dirty="0"/>
              <a:t>Rooms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Parking Spots</a:t>
            </a:r>
          </a:p>
          <a:p>
            <a:pPr lvl="1"/>
            <a:r>
              <a:rPr lang="en-US" dirty="0"/>
              <a:t>Property Type – Unit (u), Townhouse (t), House (h)</a:t>
            </a:r>
          </a:p>
        </p:txBody>
      </p:sp>
    </p:spTree>
    <p:extLst>
      <p:ext uri="{BB962C8B-B14F-4D97-AF65-F5344CB8AC3E}">
        <p14:creationId xmlns:p14="http://schemas.microsoft.com/office/powerpoint/2010/main" val="38726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5E391-1821-6DF6-3C7B-A7EF324B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dirty="0"/>
              <a:t>Q1: </a:t>
            </a:r>
            <a:r>
              <a:rPr lang="en-AU" dirty="0"/>
              <a:t>What are the main influences on Property Prices in Melbourne?</a:t>
            </a:r>
            <a:endParaRPr lang="en-US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F299AC1-2FBC-EEB5-F92D-BFD73B2B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1565910"/>
            <a:ext cx="6867517" cy="1665373"/>
          </a:xfrm>
          <a:prstGeom prst="rect">
            <a:avLst/>
          </a:pr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CA0E6594-0A18-D1FF-E834-F77D7C20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255" y="4225693"/>
            <a:ext cx="6933055" cy="1775059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our data set looks like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5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78D6D0-5E60-E371-433F-E221810B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905" y="573621"/>
            <a:ext cx="3749004" cy="465714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7BCBAB-349C-38B8-C2B1-D2D405E6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16" y="592451"/>
            <a:ext cx="3847517" cy="4607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19600" y="5240579"/>
            <a:ext cx="71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3488"/>
            <a:ext cx="0" cy="571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3B131B-2BD8-4155-8C64-85668842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4291" y="6287701"/>
            <a:ext cx="1102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E4C8A2B-9DF8-4B31-6237-15434AE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784857"/>
            <a:ext cx="3562038" cy="5151580"/>
          </a:xfrm>
        </p:spPr>
        <p:txBody>
          <a:bodyPr anchor="t">
            <a:normAutofit/>
          </a:bodyPr>
          <a:lstStyle/>
          <a:p>
            <a:r>
              <a:rPr lang="en-US" dirty="0"/>
              <a:t>Q1: </a:t>
            </a:r>
            <a:r>
              <a:rPr lang="en-AU" dirty="0"/>
              <a:t>What are the main influences on Property Prices in Melbourne?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05C6F6E6-5D8E-F590-AA1D-0C248D95FA81}"/>
              </a:ext>
            </a:extLst>
          </p:cNvPr>
          <p:cNvSpPr txBox="1">
            <a:spLocks/>
          </p:cNvSpPr>
          <p:nvPr/>
        </p:nvSpPr>
        <p:spPr>
          <a:xfrm>
            <a:off x="4698255" y="5271091"/>
            <a:ext cx="6933055" cy="9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Dataset with and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663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035A-3ABB-C4EA-E433-8143B575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AU" sz="2800" dirty="0"/>
              <a:t>Q1: Variables that have an influence on price (outliers removed)</a:t>
            </a:r>
            <a:endParaRPr lang="en-US" sz="2800" dirty="0"/>
          </a:p>
        </p:txBody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218889C8-D20B-5624-0923-CBACBC27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93" y="1744089"/>
            <a:ext cx="8986213" cy="4470640"/>
          </a:xfrm>
          <a:prstGeom prst="rect">
            <a:avLst/>
          </a:prstGeom>
        </p:spPr>
      </p:pic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9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CD6C6-3B29-90A9-7C98-9F1CBC2D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AU" sz="4000" dirty="0"/>
              <a:t>Q1: Scatter plot &amp; linear regression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325A276-7059-6594-A629-109D12E6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US" sz="1800" dirty="0"/>
              <a:t>Land vs Price</a:t>
            </a:r>
          </a:p>
          <a:p>
            <a:r>
              <a:rPr lang="en-US" sz="1800" dirty="0"/>
              <a:t>Building Area vs Price</a:t>
            </a:r>
          </a:p>
          <a:p>
            <a:r>
              <a:rPr lang="en-US" sz="1800" dirty="0"/>
              <a:t>Number of Rooms vs Price</a:t>
            </a:r>
          </a:p>
          <a:p>
            <a:r>
              <a:rPr lang="en-US" sz="1800" dirty="0"/>
              <a:t>Number of Bedrooms vs Price</a:t>
            </a:r>
          </a:p>
          <a:p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DAADB02-C8A0-6673-8D52-7E762445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85" y="667165"/>
            <a:ext cx="7722520" cy="55602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8080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587</Words>
  <Application>Microsoft Macintosh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Batang</vt:lpstr>
      <vt:lpstr>-apple-system</vt:lpstr>
      <vt:lpstr>Arial</vt:lpstr>
      <vt:lpstr>Avenir Next LT Pro Light</vt:lpstr>
      <vt:lpstr>AlignmentVTI</vt:lpstr>
      <vt:lpstr>Project 1</vt:lpstr>
      <vt:lpstr>Project Description &amp; Outline</vt:lpstr>
      <vt:lpstr>Facts &amp; Motivation</vt:lpstr>
      <vt:lpstr>Datasets &amp; Processes Explained</vt:lpstr>
      <vt:lpstr>Q1: What are the main influences on Property Prices in Melbourne?</vt:lpstr>
      <vt:lpstr>Q1: What are the main influences on Property Prices in Melbourne?</vt:lpstr>
      <vt:lpstr>Q1: What are the main influences on Property Prices in Melbourne?</vt:lpstr>
      <vt:lpstr>Q1: Variables that have an influence on price (outliers removed)</vt:lpstr>
      <vt:lpstr>Q1: Scatter plot &amp; linear regression</vt:lpstr>
      <vt:lpstr>Q1: Scatter plot &amp; linear regression</vt:lpstr>
      <vt:lpstr>Q1: Scatter plot &amp; linear regression</vt:lpstr>
      <vt:lpstr>Q1: Scatter plot &amp; linear regression</vt:lpstr>
      <vt:lpstr>Q1: Landsize vs Price (Outliers Removed)</vt:lpstr>
      <vt:lpstr>Q1: Line Chart of Average Price per Month </vt:lpstr>
      <vt:lpstr>Q2: Looking to buy in Melbourne? What location is best for you and your bank account</vt:lpstr>
      <vt:lpstr>Q2: Looking to buy in Melbourne? What location is best for you and your bank account</vt:lpstr>
      <vt:lpstr>Q3: Looking to sell in Melbourne? Which real estate agency will get you the best value?</vt:lpstr>
      <vt:lpstr>PowerPoint Presentation</vt:lpstr>
      <vt:lpstr>Final summary of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Aayush Gupta</dc:creator>
  <cp:lastModifiedBy>Aayush Gupta</cp:lastModifiedBy>
  <cp:revision>2</cp:revision>
  <dcterms:created xsi:type="dcterms:W3CDTF">2023-04-16T05:49:15Z</dcterms:created>
  <dcterms:modified xsi:type="dcterms:W3CDTF">2023-04-16T06:55:41Z</dcterms:modified>
</cp:coreProperties>
</file>