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61" r:id="rId13"/>
    <p:sldId id="264" r:id="rId14"/>
    <p:sldId id="262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4"/>
    <p:restoredTop sz="94710"/>
  </p:normalViewPr>
  <p:slideViewPr>
    <p:cSldViewPr snapToGrid="0">
      <p:cViewPr>
        <p:scale>
          <a:sx n="103" d="100"/>
          <a:sy n="103" d="100"/>
        </p:scale>
        <p:origin x="-11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9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5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8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9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35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9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4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81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FB847461-F5FB-E9A3-BC40-34274328B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9000"/>
          </a:blip>
          <a:srcRect l="20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9032E7-FA5A-629F-66EF-D96A7E2B0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D3213-6B9F-A2D2-4B6F-FD259E652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614653"/>
            <a:ext cx="3483615" cy="1670810"/>
          </a:xfrm>
        </p:spPr>
        <p:txBody>
          <a:bodyPr anchor="ctr">
            <a:normAutofit fontScale="70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Presented by: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600" b="1" dirty="0">
                <a:solidFill>
                  <a:srgbClr val="FFFFFF"/>
                </a:solidFill>
              </a:rPr>
              <a:t>Kali Notaras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600" b="1" dirty="0">
                <a:solidFill>
                  <a:srgbClr val="FFFFFF"/>
                </a:solidFill>
              </a:rPr>
              <a:t>Keerthi Chippa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700" b="1" dirty="0">
                <a:solidFill>
                  <a:srgbClr val="FFFFFF"/>
                </a:solidFill>
              </a:rPr>
              <a:t>Basudeb GhosH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700" b="1" dirty="0">
                <a:solidFill>
                  <a:srgbClr val="FFFFFF"/>
                </a:solidFill>
              </a:rPr>
              <a:t>Aayush Gupta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700" b="1" dirty="0">
                <a:solidFill>
                  <a:srgbClr val="FFFFFF"/>
                </a:solidFill>
              </a:rPr>
              <a:t>Christopher Banh</a:t>
            </a:r>
            <a:endParaRPr lang="en-US" sz="1600" b="1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61684A6C-9673-A64D-2FB7-8525F366A2AD}"/>
              </a:ext>
            </a:extLst>
          </p:cNvPr>
          <p:cNvSpPr txBox="1">
            <a:spLocks/>
          </p:cNvSpPr>
          <p:nvPr/>
        </p:nvSpPr>
        <p:spPr>
          <a:xfrm>
            <a:off x="521208" y="140981"/>
            <a:ext cx="6817836" cy="1264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Real Estate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3AE1D-7E4A-C93E-4EEC-821762DD056A}"/>
              </a:ext>
            </a:extLst>
          </p:cNvPr>
          <p:cNvSpPr txBox="1"/>
          <p:nvPr/>
        </p:nvSpPr>
        <p:spPr>
          <a:xfrm>
            <a:off x="561819" y="1238643"/>
            <a:ext cx="618597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500" spc="-100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  <a:t>Understanding the Influences upon Property Prices in Melbourne</a:t>
            </a:r>
            <a:endParaRPr lang="en-US" sz="2500" spc="-100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751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A3E6-A1B9-18CC-9296-410A309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AU" sz="3000" dirty="0"/>
              <a:t>QUESTION 1.</a:t>
            </a:r>
            <a:endParaRPr lang="en-US" sz="3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17F487-4AFA-5362-FABC-706960C3A0C4}"/>
              </a:ext>
            </a:extLst>
          </p:cNvPr>
          <p:cNvSpPr txBox="1">
            <a:spLocks/>
          </p:cNvSpPr>
          <p:nvPr/>
        </p:nvSpPr>
        <p:spPr>
          <a:xfrm>
            <a:off x="3476190" y="818777"/>
            <a:ext cx="8194593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000" dirty="0"/>
              <a:t>Data Analysis: Dependent Nominal Variables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9E527B-B42A-510D-DEB0-1748C4CC9ACF}"/>
              </a:ext>
            </a:extLst>
          </p:cNvPr>
          <p:cNvSpPr/>
          <p:nvPr/>
        </p:nvSpPr>
        <p:spPr>
          <a:xfrm>
            <a:off x="3512752" y="1390278"/>
            <a:ext cx="8107748" cy="482588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710022F-ED51-4B7C-E3CC-2CC3C73D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549" y="1462514"/>
            <a:ext cx="6429560" cy="514364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CED09DB-EFAA-A8FE-9CD4-F9FA2918529B}"/>
              </a:ext>
            </a:extLst>
          </p:cNvPr>
          <p:cNvSpPr/>
          <p:nvPr/>
        </p:nvSpPr>
        <p:spPr>
          <a:xfrm>
            <a:off x="3702224" y="2076065"/>
            <a:ext cx="2174134" cy="141471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9C7DE-71D6-DBDB-4024-A5097E199BF2}"/>
              </a:ext>
            </a:extLst>
          </p:cNvPr>
          <p:cNvSpPr txBox="1"/>
          <p:nvPr/>
        </p:nvSpPr>
        <p:spPr>
          <a:xfrm>
            <a:off x="3723845" y="2088423"/>
            <a:ext cx="208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Correlation 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78A45E-B54F-08A9-916C-F102D72EFA59}"/>
              </a:ext>
            </a:extLst>
          </p:cNvPr>
          <p:cNvSpPr txBox="1"/>
          <p:nvPr/>
        </p:nvSpPr>
        <p:spPr>
          <a:xfrm>
            <a:off x="5030695" y="2374403"/>
            <a:ext cx="7120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0.339</a:t>
            </a:r>
          </a:p>
          <a:p>
            <a:r>
              <a:rPr lang="en-US" sz="1600" dirty="0"/>
              <a:t>0181</a:t>
            </a:r>
          </a:p>
          <a:p>
            <a:r>
              <a:rPr lang="en-US" sz="1600" dirty="0"/>
              <a:t>0.280</a:t>
            </a:r>
          </a:p>
          <a:p>
            <a:r>
              <a:rPr lang="en-US" sz="1600" dirty="0"/>
              <a:t>0.048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E801C5-1144-0F66-149D-55C125F06C2B}"/>
              </a:ext>
            </a:extLst>
          </p:cNvPr>
          <p:cNvSpPr txBox="1"/>
          <p:nvPr/>
        </p:nvSpPr>
        <p:spPr>
          <a:xfrm>
            <a:off x="3752308" y="2376008"/>
            <a:ext cx="12900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All 	</a:t>
            </a:r>
          </a:p>
          <a:p>
            <a:r>
              <a:rPr lang="en-US" sz="1600" dirty="0"/>
              <a:t> House</a:t>
            </a:r>
          </a:p>
          <a:p>
            <a:r>
              <a:rPr lang="en-US" sz="1600" dirty="0"/>
              <a:t> Townhouse</a:t>
            </a:r>
          </a:p>
          <a:p>
            <a:r>
              <a:rPr lang="en-US" sz="1600" dirty="0"/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96460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A3E6-A1B9-18CC-9296-410A309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AU" sz="3000" dirty="0"/>
              <a:t>QUESTION 1.</a:t>
            </a:r>
            <a:endParaRPr lang="en-US" sz="3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17F487-4AFA-5362-FABC-706960C3A0C4}"/>
              </a:ext>
            </a:extLst>
          </p:cNvPr>
          <p:cNvSpPr txBox="1">
            <a:spLocks/>
          </p:cNvSpPr>
          <p:nvPr/>
        </p:nvSpPr>
        <p:spPr>
          <a:xfrm>
            <a:off x="3476190" y="818777"/>
            <a:ext cx="8194593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000" dirty="0"/>
              <a:t>Data Analysis: Date of Sale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9E527B-B42A-510D-DEB0-1748C4CC9ACF}"/>
              </a:ext>
            </a:extLst>
          </p:cNvPr>
          <p:cNvSpPr/>
          <p:nvPr/>
        </p:nvSpPr>
        <p:spPr>
          <a:xfrm>
            <a:off x="3512752" y="1390278"/>
            <a:ext cx="8107748" cy="482588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4278157-9010-9301-2DA2-966898A3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01" y="1539210"/>
            <a:ext cx="9126298" cy="45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B075E-5CB8-6826-C206-66DB1D97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US" sz="3400"/>
              <a:t>Q2: Looking to buy in Melbourne? What location is best for you and your bank account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EACB-2D95-86E7-61F0-3B87010E8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570" y="939782"/>
            <a:ext cx="7724000" cy="5034810"/>
          </a:xfrm>
        </p:spPr>
        <p:txBody>
          <a:bodyPr anchor="t">
            <a:normAutofit/>
          </a:bodyPr>
          <a:lstStyle/>
          <a:p>
            <a:r>
              <a:rPr lang="en-US" sz="1800"/>
              <a:t>Parameters Used:</a:t>
            </a:r>
          </a:p>
          <a:p>
            <a:pPr lvl="1"/>
            <a:r>
              <a:rPr lang="en-US" dirty="0"/>
              <a:t>Distance from CBD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Target Demographic</a:t>
            </a:r>
          </a:p>
          <a:p>
            <a:pPr lvl="1"/>
            <a:r>
              <a:rPr lang="en-US" dirty="0"/>
              <a:t>Property Type – Unit (u), Townhouse (t), House (h)</a:t>
            </a:r>
          </a:p>
        </p:txBody>
      </p:sp>
    </p:spTree>
    <p:extLst>
      <p:ext uri="{BB962C8B-B14F-4D97-AF65-F5344CB8AC3E}">
        <p14:creationId xmlns:p14="http://schemas.microsoft.com/office/powerpoint/2010/main" val="18435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D97E0-8EE7-A0CF-B8FB-B18B2779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US" sz="3400"/>
              <a:t>Q2: Looking to buy in Melbourne? What location is best for you and your bank account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255B-0062-934C-33D2-37B5AB64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570" y="939782"/>
            <a:ext cx="7724000" cy="503481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570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6DB97-2CC5-900B-BEA1-E88FD8AF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AU" sz="3400" dirty="0"/>
              <a:t>Q3: Looking to sell in Melbourne? Which real estate agency will get you the best value?</a:t>
            </a:r>
            <a:endParaRPr lang="en-US" sz="3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12D6-2E86-F74C-7D8F-DB3E8BDF1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570" y="939782"/>
            <a:ext cx="7724000" cy="5034810"/>
          </a:xfrm>
        </p:spPr>
        <p:txBody>
          <a:bodyPr anchor="t">
            <a:normAutofit/>
          </a:bodyPr>
          <a:lstStyle/>
          <a:p>
            <a:r>
              <a:rPr lang="en-US" sz="1800"/>
              <a:t>Parameters Used:</a:t>
            </a:r>
          </a:p>
          <a:p>
            <a:pPr lvl="1"/>
            <a:r>
              <a:rPr lang="en-US" dirty="0"/>
              <a:t>Number of properties sold</a:t>
            </a:r>
          </a:p>
          <a:p>
            <a:pPr lvl="1"/>
            <a:r>
              <a:rPr lang="en-AU" dirty="0"/>
              <a:t>Performance of price above average (Z-score average)</a:t>
            </a:r>
            <a:endParaRPr lang="en-US" dirty="0"/>
          </a:p>
          <a:p>
            <a:pPr lvl="1"/>
            <a:r>
              <a:rPr lang="en-AU" dirty="0"/>
              <a:t>Location-based performance </a:t>
            </a:r>
            <a:endParaRPr lang="en-US" dirty="0"/>
          </a:p>
          <a:p>
            <a:pPr lvl="1"/>
            <a:r>
              <a:rPr lang="en-US" dirty="0"/>
              <a:t>Method of Sale</a:t>
            </a:r>
          </a:p>
        </p:txBody>
      </p:sp>
    </p:spTree>
    <p:extLst>
      <p:ext uri="{BB962C8B-B14F-4D97-AF65-F5344CB8AC3E}">
        <p14:creationId xmlns:p14="http://schemas.microsoft.com/office/powerpoint/2010/main" val="145539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90CEE-42FF-4CEE-ABF8-11F35C290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242D-21D4-F6DA-26C5-3E5CFA9C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35" y="920376"/>
            <a:ext cx="6692666" cy="497177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BA6A0B-636C-4A93-71EF-14A66F6B78E1}"/>
              </a:ext>
            </a:extLst>
          </p:cNvPr>
          <p:cNvSpPr txBox="1">
            <a:spLocks/>
          </p:cNvSpPr>
          <p:nvPr/>
        </p:nvSpPr>
        <p:spPr>
          <a:xfrm>
            <a:off x="521208" y="818777"/>
            <a:ext cx="2632002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400"/>
              <a:t>Q3: Looking to sell in Melbourne? Which real estate agency will get you the best value?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53274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7E1DF-63D5-9D0B-CA42-5213A5FF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786384"/>
            <a:ext cx="3390158" cy="5105761"/>
          </a:xfrm>
        </p:spPr>
        <p:txBody>
          <a:bodyPr anchor="t">
            <a:normAutofit/>
          </a:bodyPr>
          <a:lstStyle/>
          <a:p>
            <a:r>
              <a:rPr lang="en-US" dirty="0"/>
              <a:t>Final summary of implications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90CEE-42FF-4CEE-ABF8-11F35C290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EAC4-53FF-C77D-6A8A-45BCBC531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35" y="920376"/>
            <a:ext cx="6692666" cy="4971770"/>
          </a:xfrm>
        </p:spPr>
        <p:txBody>
          <a:bodyPr>
            <a:normAutofit/>
          </a:bodyPr>
          <a:lstStyle/>
          <a:p>
            <a:r>
              <a:rPr lang="en-US" sz="1800"/>
              <a:t>Add some conclusion points</a:t>
            </a:r>
          </a:p>
        </p:txBody>
      </p:sp>
    </p:spTree>
    <p:extLst>
      <p:ext uri="{BB962C8B-B14F-4D97-AF65-F5344CB8AC3E}">
        <p14:creationId xmlns:p14="http://schemas.microsoft.com/office/powerpoint/2010/main" val="24511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9A9B-5A69-4656-54AF-A610D2E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638955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/>
              <a:t>Project Description &amp; Outline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D6F6D5-67DE-FFEF-0AB7-EADE53890E93}"/>
              </a:ext>
            </a:extLst>
          </p:cNvPr>
          <p:cNvSpPr txBox="1"/>
          <p:nvPr/>
        </p:nvSpPr>
        <p:spPr>
          <a:xfrm>
            <a:off x="571500" y="1246580"/>
            <a:ext cx="486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Melbourne Property Price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B68F1-D5E0-5F77-6A2C-4C33B20B318E}"/>
              </a:ext>
            </a:extLst>
          </p:cNvPr>
          <p:cNvSpPr txBox="1"/>
          <p:nvPr/>
        </p:nvSpPr>
        <p:spPr>
          <a:xfrm>
            <a:off x="1458353" y="4754489"/>
            <a:ext cx="386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Key attributes influencing Property Prices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Insights per Living Demographic</a:t>
            </a:r>
          </a:p>
        </p:txBody>
      </p:sp>
      <p:sp>
        <p:nvSpPr>
          <p:cNvPr id="8" name="Rectangle 7" descr="City">
            <a:extLst>
              <a:ext uri="{FF2B5EF4-FFF2-40B4-BE49-F238E27FC236}">
                <a16:creationId xmlns:a16="http://schemas.microsoft.com/office/drawing/2014/main" id="{2C2B8BC3-8C6B-53B3-F034-4E992C9B9DBF}"/>
              </a:ext>
            </a:extLst>
          </p:cNvPr>
          <p:cNvSpPr/>
          <p:nvPr/>
        </p:nvSpPr>
        <p:spPr>
          <a:xfrm>
            <a:off x="1403861" y="2329013"/>
            <a:ext cx="2064228" cy="208447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Building">
            <a:extLst>
              <a:ext uri="{FF2B5EF4-FFF2-40B4-BE49-F238E27FC236}">
                <a16:creationId xmlns:a16="http://schemas.microsoft.com/office/drawing/2014/main" id="{9932A2FE-5705-E9ED-4A6B-42B269548B64}"/>
              </a:ext>
            </a:extLst>
          </p:cNvPr>
          <p:cNvSpPr/>
          <p:nvPr/>
        </p:nvSpPr>
        <p:spPr>
          <a:xfrm>
            <a:off x="6514863" y="2547328"/>
            <a:ext cx="1598250" cy="156341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DD4EB-5F95-82DD-75A6-AB52260E1F55}"/>
              </a:ext>
            </a:extLst>
          </p:cNvPr>
          <p:cNvSpPr txBox="1"/>
          <p:nvPr/>
        </p:nvSpPr>
        <p:spPr>
          <a:xfrm>
            <a:off x="6719781" y="4689943"/>
            <a:ext cx="4537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AU" dirty="0"/>
              <a:t>Refined pricing estimates</a:t>
            </a:r>
            <a:endParaRPr lang="en-US" dirty="0"/>
          </a:p>
          <a:p>
            <a:pPr marL="285750" lvl="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en-AU" dirty="0"/>
              <a:t>Evaluate the performance of Melbourne’s top real estate agencies.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2A7E1D-597A-9B2C-83DD-22DCBE1DAE19}"/>
              </a:ext>
            </a:extLst>
          </p:cNvPr>
          <p:cNvSpPr txBox="1"/>
          <p:nvPr/>
        </p:nvSpPr>
        <p:spPr>
          <a:xfrm>
            <a:off x="6719781" y="4072481"/>
            <a:ext cx="2613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b="1" kern="1200" dirty="0"/>
              <a:t>For Sellers:</a:t>
            </a:r>
            <a:endParaRPr lang="en-US" sz="3800" kern="1200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6D9EE8-B241-6386-9A5E-BB7474B4C020}"/>
              </a:ext>
            </a:extLst>
          </p:cNvPr>
          <p:cNvSpPr txBox="1"/>
          <p:nvPr/>
        </p:nvSpPr>
        <p:spPr>
          <a:xfrm>
            <a:off x="1436837" y="4072481"/>
            <a:ext cx="3602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b="1" kern="1200" dirty="0"/>
              <a:t>For Buyers:</a:t>
            </a:r>
            <a:endParaRPr lang="en-US" sz="3800" kern="1200" dirty="0"/>
          </a:p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9F576-3F84-B24E-6582-6775328A5DFC}"/>
              </a:ext>
            </a:extLst>
          </p:cNvPr>
          <p:cNvCxnSpPr/>
          <p:nvPr/>
        </p:nvCxnSpPr>
        <p:spPr>
          <a:xfrm>
            <a:off x="571500" y="1847909"/>
            <a:ext cx="11054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3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9A9B-5A69-4656-54AF-A610D2E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638955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Dataset &amp; Initial Data Cleaning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9F576-3F84-B24E-6582-6775328A5DFC}"/>
              </a:ext>
            </a:extLst>
          </p:cNvPr>
          <p:cNvCxnSpPr/>
          <p:nvPr/>
        </p:nvCxnSpPr>
        <p:spPr>
          <a:xfrm>
            <a:off x="571500" y="1365996"/>
            <a:ext cx="11054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E2E36A-5015-07FD-8661-B1A47F89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46" y="1579725"/>
            <a:ext cx="6207445" cy="16822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AA5708-6604-4FEC-194C-C82BFC55BC39}"/>
              </a:ext>
            </a:extLst>
          </p:cNvPr>
          <p:cNvSpPr txBox="1"/>
          <p:nvPr/>
        </p:nvSpPr>
        <p:spPr>
          <a:xfrm>
            <a:off x="509464" y="3296038"/>
            <a:ext cx="6425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Source: </a:t>
            </a:r>
            <a:r>
              <a:rPr lang="en-AU" sz="1000" b="0" i="1" dirty="0">
                <a:effectLst/>
              </a:rPr>
              <a:t>Data generated by Biju, A.A. (2023). Property sales:Melbourne City. </a:t>
            </a:r>
          </a:p>
          <a:p>
            <a:r>
              <a:rPr lang="en-AU" sz="1000" b="0" i="1" dirty="0">
                <a:effectLst/>
              </a:rPr>
              <a:t>Accessed on 4 April 2023. URL:</a:t>
            </a:r>
            <a:r>
              <a:rPr lang="en-AU" sz="1000" dirty="0"/>
              <a:t> https://www.kaggle.com/datasets/amalab182/property-salesmelbourne-city </a:t>
            </a:r>
            <a:endParaRPr lang="en-US" sz="1000" i="1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68E0721-C595-31A3-6BB2-D66588B2A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7"/>
          <a:stretch/>
        </p:blipFill>
        <p:spPr>
          <a:xfrm>
            <a:off x="7087633" y="1509210"/>
            <a:ext cx="4538665" cy="4630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B1A86C-4AE7-DD49-459C-DC5EFB3E0E2F}"/>
              </a:ext>
            </a:extLst>
          </p:cNvPr>
          <p:cNvSpPr txBox="1"/>
          <p:nvPr/>
        </p:nvSpPr>
        <p:spPr>
          <a:xfrm>
            <a:off x="611146" y="3966024"/>
            <a:ext cx="3866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Cleaned Dataset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/>
              <a:t>21 Columns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/>
              <a:t>18,396 Rows</a:t>
            </a:r>
          </a:p>
        </p:txBody>
      </p:sp>
    </p:spTree>
    <p:extLst>
      <p:ext uri="{BB962C8B-B14F-4D97-AF65-F5344CB8AC3E}">
        <p14:creationId xmlns:p14="http://schemas.microsoft.com/office/powerpoint/2010/main" val="26858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9A9B-5A69-4656-54AF-A610D2E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638955"/>
            <a:ext cx="11110405" cy="1054864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b="1" dirty="0"/>
              <a:t>QUESTION 1.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9F576-3F84-B24E-6582-6775328A5DFC}"/>
              </a:ext>
            </a:extLst>
          </p:cNvPr>
          <p:cNvCxnSpPr/>
          <p:nvPr/>
        </p:nvCxnSpPr>
        <p:spPr>
          <a:xfrm>
            <a:off x="571500" y="1847909"/>
            <a:ext cx="11054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5B7E07-819D-D91F-38F3-D0C39A81619F}"/>
              </a:ext>
            </a:extLst>
          </p:cNvPr>
          <p:cNvSpPr txBox="1"/>
          <p:nvPr/>
        </p:nvSpPr>
        <p:spPr>
          <a:xfrm>
            <a:off x="754521" y="2957554"/>
            <a:ext cx="106437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5000" dirty="0">
                <a:latin typeface="+mj-lt"/>
              </a:rPr>
              <a:t>What are the main influences on Property Prices in Melbourne?</a:t>
            </a:r>
            <a:endParaRPr lang="en-US" sz="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622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A3E6-A1B9-18CC-9296-410A309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AU" sz="3000" dirty="0"/>
              <a:t>QUESTION 1.</a:t>
            </a:r>
            <a:endParaRPr lang="en-US" sz="3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72BD-AA35-2290-3CE8-F80EBA0A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878" y="2130058"/>
            <a:ext cx="3332393" cy="3169607"/>
          </a:xfrm>
        </p:spPr>
        <p:txBody>
          <a:bodyPr anchor="t"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/>
              <a:t>Property Type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Land Size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Building Size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Rooms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17F487-4AFA-5362-FABC-706960C3A0C4}"/>
              </a:ext>
            </a:extLst>
          </p:cNvPr>
          <p:cNvSpPr txBox="1">
            <a:spLocks/>
          </p:cNvSpPr>
          <p:nvPr/>
        </p:nvSpPr>
        <p:spPr>
          <a:xfrm>
            <a:off x="3476190" y="818777"/>
            <a:ext cx="8194593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000" dirty="0"/>
              <a:t>Data Exploration &amp; Cleaning</a:t>
            </a: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7BF4C1-02C6-5254-41E8-7EF0B8BD663E}"/>
              </a:ext>
            </a:extLst>
          </p:cNvPr>
          <p:cNvSpPr txBox="1">
            <a:spLocks/>
          </p:cNvSpPr>
          <p:nvPr/>
        </p:nvSpPr>
        <p:spPr>
          <a:xfrm>
            <a:off x="3494563" y="2130051"/>
            <a:ext cx="8194593" cy="748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2400" dirty="0">
                <a:latin typeface="+mn-lt"/>
              </a:rPr>
              <a:t>Independent Variables</a:t>
            </a:r>
            <a:endParaRPr lang="en-US" sz="240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DE5ED6-67C7-9AD4-4249-D33C370B0C85}"/>
              </a:ext>
            </a:extLst>
          </p:cNvPr>
          <p:cNvSpPr txBox="1">
            <a:spLocks/>
          </p:cNvSpPr>
          <p:nvPr/>
        </p:nvSpPr>
        <p:spPr>
          <a:xfrm>
            <a:off x="3475902" y="1446607"/>
            <a:ext cx="8194593" cy="481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2400" dirty="0">
                <a:latin typeface="+mn-lt"/>
              </a:rPr>
              <a:t>Dependent Variable</a:t>
            </a:r>
            <a:endParaRPr lang="en-US" sz="2400" dirty="0"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F58B55-9C57-5DA3-D13D-08B2299BA766}"/>
              </a:ext>
            </a:extLst>
          </p:cNvPr>
          <p:cNvSpPr txBox="1">
            <a:spLocks/>
          </p:cNvSpPr>
          <p:nvPr/>
        </p:nvSpPr>
        <p:spPr>
          <a:xfrm>
            <a:off x="4719423" y="1844196"/>
            <a:ext cx="7724000" cy="3169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B18005-4847-3EE0-CA0F-ED0AE4FB1FB9}"/>
              </a:ext>
            </a:extLst>
          </p:cNvPr>
          <p:cNvSpPr txBox="1">
            <a:spLocks/>
          </p:cNvSpPr>
          <p:nvPr/>
        </p:nvSpPr>
        <p:spPr>
          <a:xfrm>
            <a:off x="6628878" y="1446607"/>
            <a:ext cx="2020317" cy="520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dirty="0"/>
              <a:t>Price</a:t>
            </a:r>
          </a:p>
        </p:txBody>
      </p:sp>
      <p:pic>
        <p:nvPicPr>
          <p:cNvPr id="9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9828B1D-241C-21BC-0A0C-69AE2CF5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42" y="4439308"/>
            <a:ext cx="6867517" cy="166537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D7D7C65-FEE8-59B5-0DEC-A3C7C0FADC1F}"/>
              </a:ext>
            </a:extLst>
          </p:cNvPr>
          <p:cNvSpPr txBox="1">
            <a:spLocks/>
          </p:cNvSpPr>
          <p:nvPr/>
        </p:nvSpPr>
        <p:spPr>
          <a:xfrm>
            <a:off x="8531524" y="2129870"/>
            <a:ext cx="3332393" cy="31696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dirty="0"/>
              <a:t>Number of Bedrooms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Number of Bathrooms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Parking Spots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Year Built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Date of Sale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5B2AF7-0417-C249-F7B7-E9BB87BCE000}"/>
              </a:ext>
            </a:extLst>
          </p:cNvPr>
          <p:cNvCxnSpPr>
            <a:cxnSpLocks/>
          </p:cNvCxnSpPr>
          <p:nvPr/>
        </p:nvCxnSpPr>
        <p:spPr>
          <a:xfrm>
            <a:off x="3475902" y="2004487"/>
            <a:ext cx="81503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E10476-30DA-21D8-BBC5-29E1D7ACC153}"/>
              </a:ext>
            </a:extLst>
          </p:cNvPr>
          <p:cNvCxnSpPr>
            <a:cxnSpLocks/>
          </p:cNvCxnSpPr>
          <p:nvPr/>
        </p:nvCxnSpPr>
        <p:spPr>
          <a:xfrm>
            <a:off x="6595023" y="1436916"/>
            <a:ext cx="0" cy="2747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1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A3E6-A1B9-18CC-9296-410A309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AU" sz="3000" dirty="0"/>
              <a:t>QUESTION 1.</a:t>
            </a:r>
            <a:endParaRPr lang="en-US" sz="3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17F487-4AFA-5362-FABC-706960C3A0C4}"/>
              </a:ext>
            </a:extLst>
          </p:cNvPr>
          <p:cNvSpPr txBox="1">
            <a:spLocks/>
          </p:cNvSpPr>
          <p:nvPr/>
        </p:nvSpPr>
        <p:spPr>
          <a:xfrm>
            <a:off x="3476190" y="818777"/>
            <a:ext cx="8194593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000" dirty="0"/>
              <a:t>Data Analysis: Property Type</a:t>
            </a:r>
            <a:endParaRPr lang="en-US" sz="3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D76122-A7FC-6F4E-FA7F-A8D650E554D7}"/>
              </a:ext>
            </a:extLst>
          </p:cNvPr>
          <p:cNvSpPr/>
          <p:nvPr/>
        </p:nvSpPr>
        <p:spPr>
          <a:xfrm>
            <a:off x="3512752" y="1390278"/>
            <a:ext cx="8107748" cy="482588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hart, box and whisker chart&#10;&#10;Description automatically generated">
            <a:extLst>
              <a:ext uri="{FF2B5EF4-FFF2-40B4-BE49-F238E27FC236}">
                <a16:creationId xmlns:a16="http://schemas.microsoft.com/office/drawing/2014/main" id="{4656D098-9CD5-49A1-E8D0-D8835BED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746" y="1460618"/>
            <a:ext cx="4079553" cy="5099442"/>
          </a:xfrm>
          <a:prstGeom prst="rect">
            <a:avLst/>
          </a:prstGeom>
        </p:spPr>
      </p:pic>
      <p:pic>
        <p:nvPicPr>
          <p:cNvPr id="26" name="Picture 2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9C6FD1D-20A9-B66B-F645-925C99543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141" y="1460618"/>
            <a:ext cx="4079554" cy="50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0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A3E6-A1B9-18CC-9296-410A309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AU" sz="3000" dirty="0"/>
              <a:t>QUESTION 1.</a:t>
            </a:r>
            <a:endParaRPr lang="en-US" sz="3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17F487-4AFA-5362-FABC-706960C3A0C4}"/>
              </a:ext>
            </a:extLst>
          </p:cNvPr>
          <p:cNvSpPr txBox="1">
            <a:spLocks/>
          </p:cNvSpPr>
          <p:nvPr/>
        </p:nvSpPr>
        <p:spPr>
          <a:xfrm>
            <a:off x="3476190" y="818777"/>
            <a:ext cx="8194593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000" dirty="0"/>
              <a:t>Data Analysis: Dependent Nominal Variables</a:t>
            </a:r>
            <a:endParaRPr lang="en-US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CD935-184E-C581-F880-78CF718B7861}"/>
              </a:ext>
            </a:extLst>
          </p:cNvPr>
          <p:cNvSpPr/>
          <p:nvPr/>
        </p:nvSpPr>
        <p:spPr>
          <a:xfrm>
            <a:off x="3512752" y="1390278"/>
            <a:ext cx="8107748" cy="482588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text, furniture, cabinet&#10;&#10;Description automatically generated">
            <a:extLst>
              <a:ext uri="{FF2B5EF4-FFF2-40B4-BE49-F238E27FC236}">
                <a16:creationId xmlns:a16="http://schemas.microsoft.com/office/drawing/2014/main" id="{8A7F64CF-7057-0A9B-E13A-C6CA46C0F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"/>
          <a:stretch/>
        </p:blipFill>
        <p:spPr>
          <a:xfrm>
            <a:off x="3577052" y="1857407"/>
            <a:ext cx="7979147" cy="39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8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A3E6-A1B9-18CC-9296-410A309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AU" sz="3000" dirty="0"/>
              <a:t>QUESTION 1.</a:t>
            </a:r>
            <a:endParaRPr lang="en-US" sz="3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17F487-4AFA-5362-FABC-706960C3A0C4}"/>
              </a:ext>
            </a:extLst>
          </p:cNvPr>
          <p:cNvSpPr txBox="1">
            <a:spLocks/>
          </p:cNvSpPr>
          <p:nvPr/>
        </p:nvSpPr>
        <p:spPr>
          <a:xfrm>
            <a:off x="3476190" y="818777"/>
            <a:ext cx="8194593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000" dirty="0"/>
              <a:t>Data Analysis: Dependent Nominal Variables</a:t>
            </a:r>
            <a:endParaRPr lang="en-US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CD935-184E-C581-F880-78CF718B7861}"/>
              </a:ext>
            </a:extLst>
          </p:cNvPr>
          <p:cNvSpPr/>
          <p:nvPr/>
        </p:nvSpPr>
        <p:spPr>
          <a:xfrm>
            <a:off x="3512752" y="1390278"/>
            <a:ext cx="8107748" cy="482588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8EA8A733-3C5B-6670-CB11-582774BAD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9" b="-1"/>
          <a:stretch/>
        </p:blipFill>
        <p:spPr>
          <a:xfrm>
            <a:off x="3534719" y="1717040"/>
            <a:ext cx="8085781" cy="42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0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A3E6-A1B9-18CC-9296-410A309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AU" sz="3000" dirty="0"/>
              <a:t>QUESTION 1.</a:t>
            </a:r>
            <a:endParaRPr lang="en-US" sz="3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17F487-4AFA-5362-FABC-706960C3A0C4}"/>
              </a:ext>
            </a:extLst>
          </p:cNvPr>
          <p:cNvSpPr txBox="1">
            <a:spLocks/>
          </p:cNvSpPr>
          <p:nvPr/>
        </p:nvSpPr>
        <p:spPr>
          <a:xfrm>
            <a:off x="3476190" y="818777"/>
            <a:ext cx="8194593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000" dirty="0"/>
              <a:t>Data Analysis: Dependent Nominal Variables</a:t>
            </a:r>
            <a:endParaRPr lang="en-US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CD935-184E-C581-F880-78CF718B7861}"/>
              </a:ext>
            </a:extLst>
          </p:cNvPr>
          <p:cNvSpPr/>
          <p:nvPr/>
        </p:nvSpPr>
        <p:spPr>
          <a:xfrm>
            <a:off x="3512752" y="1390278"/>
            <a:ext cx="8107748" cy="482588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A93B1-37C3-9BB9-5FD4-83E2AF44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660" y="1431843"/>
            <a:ext cx="7772400" cy="25839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F748FA5-96CE-D930-9EEC-CDD8EE52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104" y="2078180"/>
            <a:ext cx="2666566" cy="1970698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57BA16EF-D794-016C-A94D-D2ABB1A33D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448" b="67441"/>
          <a:stretch/>
        </p:blipFill>
        <p:spPr>
          <a:xfrm>
            <a:off x="6260147" y="2078180"/>
            <a:ext cx="2612957" cy="1970698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7E6E69F0-E94C-5111-2F84-23DCAAEE13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48" b="67441"/>
          <a:stretch/>
        </p:blipFill>
        <p:spPr>
          <a:xfrm>
            <a:off x="3599509" y="2078180"/>
            <a:ext cx="2612956" cy="1970698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2EAFEBAD-ECC0-1EB4-6D4A-ACAD8036C7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482" t="33287" r="53042" b="34154"/>
          <a:stretch/>
        </p:blipFill>
        <p:spPr>
          <a:xfrm>
            <a:off x="3444693" y="4568906"/>
            <a:ext cx="2113950" cy="1533451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D2284755-7F1B-3376-B2DB-AF4972DA2D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32" t="33721" r="-184" b="33721"/>
          <a:stretch/>
        </p:blipFill>
        <p:spPr>
          <a:xfrm>
            <a:off x="5552841" y="4589305"/>
            <a:ext cx="2033210" cy="1533452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D238E715-366D-DA4C-D942-97A1B6818A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50" t="66389" r="53298" b="1052"/>
          <a:stretch/>
        </p:blipFill>
        <p:spPr>
          <a:xfrm>
            <a:off x="7528031" y="4545379"/>
            <a:ext cx="2033210" cy="1533452"/>
          </a:xfrm>
          <a:prstGeom prst="rect">
            <a:avLst/>
          </a:prstGeom>
        </p:spPr>
      </p:pic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22A8B607-540F-96F0-F38D-B5648143CC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66" t="67093" r="-118" b="348"/>
          <a:stretch/>
        </p:blipFill>
        <p:spPr>
          <a:xfrm>
            <a:off x="9570865" y="4595119"/>
            <a:ext cx="2033211" cy="153345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8CE2E72-6237-5D7B-AD78-8C84FB2F8EF6}"/>
              </a:ext>
            </a:extLst>
          </p:cNvPr>
          <p:cNvSpPr txBox="1">
            <a:spLocks/>
          </p:cNvSpPr>
          <p:nvPr/>
        </p:nvSpPr>
        <p:spPr>
          <a:xfrm>
            <a:off x="3488754" y="1690367"/>
            <a:ext cx="8194593" cy="481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AU" sz="1800" dirty="0">
                <a:latin typeface="+mn-lt"/>
              </a:rPr>
              <a:t>Continuous Variables</a:t>
            </a:r>
            <a:endParaRPr lang="en-US" sz="1800" dirty="0">
              <a:latin typeface="+mn-lt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00EE982-9B5F-5792-6F4E-09948CFDB337}"/>
              </a:ext>
            </a:extLst>
          </p:cNvPr>
          <p:cNvSpPr txBox="1">
            <a:spLocks/>
          </p:cNvSpPr>
          <p:nvPr/>
        </p:nvSpPr>
        <p:spPr>
          <a:xfrm>
            <a:off x="3463626" y="4062919"/>
            <a:ext cx="8194593" cy="481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AU" sz="1800" dirty="0">
                <a:latin typeface="+mn-lt"/>
              </a:rPr>
              <a:t>Ordinal Variables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0720014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358</Words>
  <Application>Microsoft Macintosh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Batang</vt:lpstr>
      <vt:lpstr>Arial</vt:lpstr>
      <vt:lpstr>Avenir Next LT Pro Light</vt:lpstr>
      <vt:lpstr>Wingdings</vt:lpstr>
      <vt:lpstr>AlignmentVTI</vt:lpstr>
      <vt:lpstr>Project 1</vt:lpstr>
      <vt:lpstr>Project Description &amp; Outline</vt:lpstr>
      <vt:lpstr>Dataset &amp; Initial Data Cleaning</vt:lpstr>
      <vt:lpstr>QUESTION 1.</vt:lpstr>
      <vt:lpstr>QUESTION 1.</vt:lpstr>
      <vt:lpstr>QUESTION 1.</vt:lpstr>
      <vt:lpstr>QUESTION 1.</vt:lpstr>
      <vt:lpstr>QUESTION 1.</vt:lpstr>
      <vt:lpstr>QUESTION 1.</vt:lpstr>
      <vt:lpstr>QUESTION 1.</vt:lpstr>
      <vt:lpstr>QUESTION 1.</vt:lpstr>
      <vt:lpstr>Q2: Looking to buy in Melbourne? What location is best for you and your bank account</vt:lpstr>
      <vt:lpstr>Q2: Looking to buy in Melbourne? What location is best for you and your bank account</vt:lpstr>
      <vt:lpstr>Q3: Looking to sell in Melbourne? Which real estate agency will get you the best value?</vt:lpstr>
      <vt:lpstr>PowerPoint Presentation</vt:lpstr>
      <vt:lpstr>Final summary of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Aayush Gupta</dc:creator>
  <cp:lastModifiedBy>Kali Notaras</cp:lastModifiedBy>
  <cp:revision>4</cp:revision>
  <dcterms:created xsi:type="dcterms:W3CDTF">2023-04-16T05:49:15Z</dcterms:created>
  <dcterms:modified xsi:type="dcterms:W3CDTF">2023-04-17T00:54:21Z</dcterms:modified>
</cp:coreProperties>
</file>