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765"/>
    <a:srgbClr val="0B1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altLang="ko-KR" dirty="0">
                <a:ea typeface="Gulim" charset="-127"/>
              </a:rPr>
              <a:t>Finite State Automata:</a:t>
            </a:r>
            <a:br>
              <a:rPr lang="id-ID" altLang="ko-KR" dirty="0">
                <a:ea typeface="Gulim" charset="-127"/>
              </a:rPr>
            </a:br>
            <a:r>
              <a:rPr lang="en-US" altLang="ko-KR" dirty="0">
                <a:ea typeface="Gulim" charset="-127"/>
              </a:rPr>
              <a:t>- </a:t>
            </a:r>
            <a:r>
              <a:rPr lang="en-US" dirty="0"/>
              <a:t>Non Deterministic Finite </a:t>
            </a:r>
            <a:r>
              <a:rPr lang="en-US" dirty="0" smtClean="0"/>
              <a:t>Automata </a:t>
            </a:r>
            <a:r>
              <a:rPr lang="en-US" dirty="0" err="1" smtClean="0"/>
              <a:t>dengan</a:t>
            </a:r>
            <a:r>
              <a:rPr lang="en-US" dirty="0" smtClean="0"/>
              <a:t> 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-move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Konkatenasi</a:t>
            </a:r>
            <a:r>
              <a:rPr lang="en-US" dirty="0"/>
              <a:t> FSA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A4F04D66-31D5-274C-A323-761660B8A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743847" y="641035"/>
            <a:ext cx="69352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Otomata</a:t>
            </a:r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&amp; </a:t>
            </a:r>
            <a:r>
              <a:rPr lang="en-US" sz="54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Teori</a:t>
            </a:r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Bahasa 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922943"/>
            <a:ext cx="12192000" cy="22075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933" y="2100053"/>
            <a:ext cx="1859441" cy="1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72" name="Rectangle 6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617102" y="1309442"/>
            <a:ext cx="5715000" cy="462221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sz="2000" b="1" dirty="0" err="1">
                <a:sym typeface="Symbol"/>
              </a:rPr>
              <a:t>Hasil</a:t>
            </a:r>
            <a:r>
              <a:rPr lang="en-US" sz="2000" b="1" dirty="0">
                <a:sym typeface="Symbol"/>
              </a:rPr>
              <a:t> </a:t>
            </a:r>
            <a:r>
              <a:rPr lang="en-US" sz="2000" b="1" dirty="0" err="1">
                <a:sym typeface="Symbol"/>
              </a:rPr>
              <a:t>akhir</a:t>
            </a:r>
            <a:r>
              <a:rPr lang="en-US" sz="2000" b="1" dirty="0">
                <a:sym typeface="Symbol"/>
              </a:rPr>
              <a:t> diagram NFA </a:t>
            </a:r>
            <a:r>
              <a:rPr lang="en-US" sz="2000" b="1" dirty="0" err="1">
                <a:sym typeface="Symbol"/>
              </a:rPr>
              <a:t>tanpa</a:t>
            </a:r>
            <a:r>
              <a:rPr lang="en-US" sz="2000" b="1" dirty="0">
                <a:sym typeface="Symbol"/>
              </a:rPr>
              <a:t> e-move </a:t>
            </a:r>
            <a:endParaRPr lang="en-US" sz="2000" b="1" dirty="0"/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 bwMode="auto">
          <a:xfrm>
            <a:off x="3276601" y="1829006"/>
            <a:ext cx="5514023" cy="4494191"/>
            <a:chOff x="3690" y="1736"/>
            <a:chExt cx="5311" cy="4329"/>
          </a:xfrm>
        </p:grpSpPr>
        <p:sp>
          <p:nvSpPr>
            <p:cNvPr id="33816" name="AutoShape 24"/>
            <p:cNvSpPr>
              <a:spLocks noChangeAspect="1" noChangeArrowheads="1" noTextEdit="1"/>
            </p:cNvSpPr>
            <p:nvPr/>
          </p:nvSpPr>
          <p:spPr bwMode="auto">
            <a:xfrm>
              <a:off x="3690" y="1956"/>
              <a:ext cx="5211" cy="389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5" name="AutoShape 23"/>
            <p:cNvSpPr>
              <a:spLocks noChangeArrowheads="1"/>
            </p:cNvSpPr>
            <p:nvPr/>
          </p:nvSpPr>
          <p:spPr bwMode="auto">
            <a:xfrm>
              <a:off x="4413" y="2846"/>
              <a:ext cx="720" cy="729"/>
            </a:xfrm>
            <a:custGeom>
              <a:avLst/>
              <a:gdLst>
                <a:gd name="G0" fmla="+- 1896 0 0"/>
                <a:gd name="G1" fmla="+- 21600 0 1896"/>
                <a:gd name="G2" fmla="+- 21600 0 189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96" y="10800"/>
                  </a:moveTo>
                  <a:cubicBezTo>
                    <a:pt x="1896" y="15718"/>
                    <a:pt x="5882" y="19704"/>
                    <a:pt x="10800" y="19704"/>
                  </a:cubicBezTo>
                  <a:cubicBezTo>
                    <a:pt x="15718" y="19704"/>
                    <a:pt x="19704" y="15718"/>
                    <a:pt x="19704" y="10800"/>
                  </a:cubicBezTo>
                  <a:cubicBezTo>
                    <a:pt x="19704" y="5882"/>
                    <a:pt x="15718" y="1896"/>
                    <a:pt x="10800" y="1896"/>
                  </a:cubicBezTo>
                  <a:cubicBezTo>
                    <a:pt x="5882" y="1896"/>
                    <a:pt x="1896" y="5882"/>
                    <a:pt x="1896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latin typeface="Arial" pitchFamily="34" charset="0"/>
                  <a:ea typeface="Times New Roman" pitchFamily="18" charset="0"/>
                </a:rPr>
                <a:t>q</a:t>
              </a:r>
              <a:r>
                <a:rPr lang="en-US" baseline="-30000">
                  <a:latin typeface="Arial" pitchFamily="34" charset="0"/>
                  <a:ea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814" name="Line 22"/>
            <p:cNvSpPr>
              <a:spLocks noChangeShapeType="1"/>
            </p:cNvSpPr>
            <p:nvPr/>
          </p:nvSpPr>
          <p:spPr bwMode="auto">
            <a:xfrm>
              <a:off x="3873" y="321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3" name="Arc 21"/>
            <p:cNvSpPr>
              <a:spLocks/>
            </p:cNvSpPr>
            <p:nvPr/>
          </p:nvSpPr>
          <p:spPr bwMode="auto">
            <a:xfrm rot="3288476">
              <a:off x="6641" y="3145"/>
              <a:ext cx="553" cy="548"/>
            </a:xfrm>
            <a:custGeom>
              <a:avLst/>
              <a:gdLst>
                <a:gd name="G0" fmla="+- 19519 0 0"/>
                <a:gd name="G1" fmla="+- 21600 0 0"/>
                <a:gd name="G2" fmla="+- 21600 0 0"/>
                <a:gd name="T0" fmla="*/ 0 w 41119"/>
                <a:gd name="T1" fmla="*/ 12351 h 42906"/>
                <a:gd name="T2" fmla="*/ 23070 w 41119"/>
                <a:gd name="T3" fmla="*/ 42906 h 42906"/>
                <a:gd name="T4" fmla="*/ 19519 w 41119"/>
                <a:gd name="T5" fmla="*/ 21600 h 42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119" h="42906" fill="none" extrusionOk="0">
                  <a:moveTo>
                    <a:pt x="-1" y="12350"/>
                  </a:moveTo>
                  <a:cubicBezTo>
                    <a:pt x="3573" y="4808"/>
                    <a:pt x="11172" y="-1"/>
                    <a:pt x="19519" y="0"/>
                  </a:cubicBezTo>
                  <a:cubicBezTo>
                    <a:pt x="31448" y="0"/>
                    <a:pt x="41119" y="9670"/>
                    <a:pt x="41119" y="21600"/>
                  </a:cubicBezTo>
                  <a:cubicBezTo>
                    <a:pt x="41119" y="32158"/>
                    <a:pt x="33485" y="41170"/>
                    <a:pt x="23070" y="42906"/>
                  </a:cubicBezTo>
                </a:path>
                <a:path w="41119" h="42906" stroke="0" extrusionOk="0">
                  <a:moveTo>
                    <a:pt x="-1" y="12350"/>
                  </a:moveTo>
                  <a:cubicBezTo>
                    <a:pt x="3573" y="4808"/>
                    <a:pt x="11172" y="-1"/>
                    <a:pt x="19519" y="0"/>
                  </a:cubicBezTo>
                  <a:cubicBezTo>
                    <a:pt x="31448" y="0"/>
                    <a:pt x="41119" y="9670"/>
                    <a:pt x="41119" y="21600"/>
                  </a:cubicBezTo>
                  <a:cubicBezTo>
                    <a:pt x="41119" y="32158"/>
                    <a:pt x="33485" y="41170"/>
                    <a:pt x="23070" y="42906"/>
                  </a:cubicBezTo>
                  <a:lnTo>
                    <a:pt x="19519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2" name="Arc 20"/>
            <p:cNvSpPr>
              <a:spLocks/>
            </p:cNvSpPr>
            <p:nvPr/>
          </p:nvSpPr>
          <p:spPr bwMode="auto">
            <a:xfrm rot="19533420">
              <a:off x="4774" y="2664"/>
              <a:ext cx="467" cy="547"/>
            </a:xfrm>
            <a:custGeom>
              <a:avLst/>
              <a:gdLst>
                <a:gd name="G0" fmla="+- 6494 0 0"/>
                <a:gd name="G1" fmla="+- 21600 0 0"/>
                <a:gd name="G2" fmla="+- 21600 0 0"/>
                <a:gd name="T0" fmla="*/ 0 w 28094"/>
                <a:gd name="T1" fmla="*/ 999 h 42906"/>
                <a:gd name="T2" fmla="*/ 10045 w 28094"/>
                <a:gd name="T3" fmla="*/ 42906 h 42906"/>
                <a:gd name="T4" fmla="*/ 6494 w 28094"/>
                <a:gd name="T5" fmla="*/ 21600 h 42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94" h="42906" fill="none" extrusionOk="0">
                  <a:moveTo>
                    <a:pt x="0" y="999"/>
                  </a:moveTo>
                  <a:cubicBezTo>
                    <a:pt x="2101" y="336"/>
                    <a:pt x="4291" y="-1"/>
                    <a:pt x="6494" y="0"/>
                  </a:cubicBezTo>
                  <a:cubicBezTo>
                    <a:pt x="18423" y="0"/>
                    <a:pt x="28094" y="9670"/>
                    <a:pt x="28094" y="21600"/>
                  </a:cubicBezTo>
                  <a:cubicBezTo>
                    <a:pt x="28094" y="32158"/>
                    <a:pt x="20460" y="41170"/>
                    <a:pt x="10045" y="42906"/>
                  </a:cubicBezTo>
                </a:path>
                <a:path w="28094" h="42906" stroke="0" extrusionOk="0">
                  <a:moveTo>
                    <a:pt x="0" y="999"/>
                  </a:moveTo>
                  <a:cubicBezTo>
                    <a:pt x="2101" y="336"/>
                    <a:pt x="4291" y="-1"/>
                    <a:pt x="6494" y="0"/>
                  </a:cubicBezTo>
                  <a:cubicBezTo>
                    <a:pt x="18423" y="0"/>
                    <a:pt x="28094" y="9670"/>
                    <a:pt x="28094" y="21600"/>
                  </a:cubicBezTo>
                  <a:cubicBezTo>
                    <a:pt x="28094" y="32158"/>
                    <a:pt x="20460" y="41170"/>
                    <a:pt x="10045" y="42906"/>
                  </a:cubicBezTo>
                  <a:lnTo>
                    <a:pt x="6494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5451" y="1736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pitchFamily="34" charset="0"/>
                  <a:ea typeface="Times New Roman" pitchFamily="18" charset="0"/>
                </a:rPr>
                <a:t>b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3810" name="AutoShape 18"/>
            <p:cNvSpPr>
              <a:spLocks noChangeArrowheads="1"/>
            </p:cNvSpPr>
            <p:nvPr/>
          </p:nvSpPr>
          <p:spPr bwMode="auto">
            <a:xfrm>
              <a:off x="6201" y="2961"/>
              <a:ext cx="719" cy="73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latin typeface="Arial" pitchFamily="34" charset="0"/>
                  <a:ea typeface="Times New Roman" pitchFamily="18" charset="0"/>
                </a:rPr>
                <a:t>q</a:t>
              </a:r>
              <a:r>
                <a:rPr lang="en-US" baseline="-30000">
                  <a:latin typeface="Arial" pitchFamily="34" charset="0"/>
                  <a:ea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6561" y="3681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>
              <a:off x="5121" y="3321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5121" y="3321"/>
              <a:ext cx="144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5301" y="4041"/>
              <a:ext cx="540" cy="3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latin typeface="Arial" pitchFamily="34" charset="0"/>
                  <a:ea typeface="Times New Roman" pitchFamily="18" charset="0"/>
                </a:rPr>
                <a:t>ab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5745" y="3718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pitchFamily="34" charset="0"/>
                  <a:ea typeface="Times New Roman" pitchFamily="18" charset="0"/>
                </a:rPr>
                <a:t>b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6552" y="4011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pitchFamily="34" charset="0"/>
                  <a:ea typeface="Times New Roman" pitchFamily="18" charset="0"/>
                </a:rPr>
                <a:t>b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3803" name="AutoShape 11"/>
            <p:cNvSpPr>
              <a:spLocks noChangeArrowheads="1"/>
            </p:cNvSpPr>
            <p:nvPr/>
          </p:nvSpPr>
          <p:spPr bwMode="auto">
            <a:xfrm>
              <a:off x="6273" y="4763"/>
              <a:ext cx="720" cy="729"/>
            </a:xfrm>
            <a:custGeom>
              <a:avLst/>
              <a:gdLst>
                <a:gd name="G0" fmla="+- 1896 0 0"/>
                <a:gd name="G1" fmla="+- 21600 0 1896"/>
                <a:gd name="G2" fmla="+- 21600 0 189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96" y="10800"/>
                  </a:moveTo>
                  <a:cubicBezTo>
                    <a:pt x="1896" y="15718"/>
                    <a:pt x="5882" y="19704"/>
                    <a:pt x="10800" y="19704"/>
                  </a:cubicBezTo>
                  <a:cubicBezTo>
                    <a:pt x="15718" y="19704"/>
                    <a:pt x="19704" y="15718"/>
                    <a:pt x="19704" y="10800"/>
                  </a:cubicBezTo>
                  <a:cubicBezTo>
                    <a:pt x="19704" y="5882"/>
                    <a:pt x="15718" y="1896"/>
                    <a:pt x="10800" y="1896"/>
                  </a:cubicBezTo>
                  <a:cubicBezTo>
                    <a:pt x="5882" y="1896"/>
                    <a:pt x="1896" y="5882"/>
                    <a:pt x="1896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latin typeface="Arial" pitchFamily="34" charset="0"/>
                  <a:ea typeface="Times New Roman" pitchFamily="18" charset="0"/>
                </a:rPr>
                <a:t>q</a:t>
              </a:r>
              <a:r>
                <a:rPr lang="en-US" baseline="-30000">
                  <a:latin typeface="Arial" pitchFamily="34" charset="0"/>
                  <a:ea typeface="Times New Roman" pitchFamily="18" charset="0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802" name="Arc 10"/>
            <p:cNvSpPr>
              <a:spLocks/>
            </p:cNvSpPr>
            <p:nvPr/>
          </p:nvSpPr>
          <p:spPr bwMode="auto">
            <a:xfrm rot="8771151">
              <a:off x="6007" y="5101"/>
              <a:ext cx="622" cy="697"/>
            </a:xfrm>
            <a:custGeom>
              <a:avLst/>
              <a:gdLst>
                <a:gd name="G0" fmla="+- 15841 0 0"/>
                <a:gd name="G1" fmla="+- 21600 0 0"/>
                <a:gd name="G2" fmla="+- 21600 0 0"/>
                <a:gd name="T0" fmla="*/ 0 w 37441"/>
                <a:gd name="T1" fmla="*/ 6916 h 43200"/>
                <a:gd name="T2" fmla="*/ 9748 w 37441"/>
                <a:gd name="T3" fmla="*/ 42323 h 43200"/>
                <a:gd name="T4" fmla="*/ 15841 w 3744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441" h="43200" fill="none" extrusionOk="0">
                  <a:moveTo>
                    <a:pt x="-1" y="6915"/>
                  </a:moveTo>
                  <a:cubicBezTo>
                    <a:pt x="4087" y="2506"/>
                    <a:pt x="9828" y="-1"/>
                    <a:pt x="15841" y="0"/>
                  </a:cubicBezTo>
                  <a:cubicBezTo>
                    <a:pt x="27770" y="0"/>
                    <a:pt x="37441" y="9670"/>
                    <a:pt x="37441" y="21600"/>
                  </a:cubicBezTo>
                  <a:cubicBezTo>
                    <a:pt x="37441" y="33529"/>
                    <a:pt x="27770" y="43200"/>
                    <a:pt x="15841" y="43200"/>
                  </a:cubicBezTo>
                  <a:cubicBezTo>
                    <a:pt x="13778" y="43200"/>
                    <a:pt x="11726" y="42904"/>
                    <a:pt x="9748" y="42322"/>
                  </a:cubicBezTo>
                </a:path>
                <a:path w="37441" h="43200" stroke="0" extrusionOk="0">
                  <a:moveTo>
                    <a:pt x="-1" y="6915"/>
                  </a:moveTo>
                  <a:cubicBezTo>
                    <a:pt x="4087" y="2506"/>
                    <a:pt x="9828" y="-1"/>
                    <a:pt x="15841" y="0"/>
                  </a:cubicBezTo>
                  <a:cubicBezTo>
                    <a:pt x="27770" y="0"/>
                    <a:pt x="37441" y="9670"/>
                    <a:pt x="37441" y="21600"/>
                  </a:cubicBezTo>
                  <a:cubicBezTo>
                    <a:pt x="37441" y="33529"/>
                    <a:pt x="27770" y="43200"/>
                    <a:pt x="15841" y="43200"/>
                  </a:cubicBezTo>
                  <a:cubicBezTo>
                    <a:pt x="13778" y="43200"/>
                    <a:pt x="11726" y="42904"/>
                    <a:pt x="9748" y="42322"/>
                  </a:cubicBezTo>
                  <a:lnTo>
                    <a:pt x="15841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 flipH="1" flipV="1">
              <a:off x="4581" y="3501"/>
              <a:ext cx="162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5965" y="5699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pitchFamily="34" charset="0"/>
                  <a:ea typeface="Times New Roman" pitchFamily="18" charset="0"/>
                </a:rPr>
                <a:t>b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7140" y="3351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pitchFamily="34" charset="0"/>
                  <a:ea typeface="Times New Roman" pitchFamily="18" charset="0"/>
                </a:rPr>
                <a:t>b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3798" name="Arc 6"/>
            <p:cNvSpPr>
              <a:spLocks/>
            </p:cNvSpPr>
            <p:nvPr/>
          </p:nvSpPr>
          <p:spPr bwMode="auto">
            <a:xfrm rot="1870138">
              <a:off x="6279" y="3009"/>
              <a:ext cx="2285" cy="2163"/>
            </a:xfrm>
            <a:custGeom>
              <a:avLst/>
              <a:gdLst>
                <a:gd name="G0" fmla="+- 18706 0 0"/>
                <a:gd name="G1" fmla="+- 21600 0 0"/>
                <a:gd name="G2" fmla="+- 21600 0 0"/>
                <a:gd name="T0" fmla="*/ 0 w 40306"/>
                <a:gd name="T1" fmla="*/ 10799 h 42776"/>
                <a:gd name="T2" fmla="*/ 22965 w 40306"/>
                <a:gd name="T3" fmla="*/ 42776 h 42776"/>
                <a:gd name="T4" fmla="*/ 18706 w 40306"/>
                <a:gd name="T5" fmla="*/ 21600 h 42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306" h="42776" fill="none" extrusionOk="0">
                  <a:moveTo>
                    <a:pt x="0" y="10799"/>
                  </a:moveTo>
                  <a:cubicBezTo>
                    <a:pt x="3858" y="4116"/>
                    <a:pt x="10989" y="-1"/>
                    <a:pt x="18706" y="0"/>
                  </a:cubicBezTo>
                  <a:cubicBezTo>
                    <a:pt x="30635" y="0"/>
                    <a:pt x="40306" y="9670"/>
                    <a:pt x="40306" y="21600"/>
                  </a:cubicBezTo>
                  <a:cubicBezTo>
                    <a:pt x="40306" y="31887"/>
                    <a:pt x="33050" y="40747"/>
                    <a:pt x="22964" y="42775"/>
                  </a:cubicBezTo>
                </a:path>
                <a:path w="40306" h="42776" stroke="0" extrusionOk="0">
                  <a:moveTo>
                    <a:pt x="0" y="10799"/>
                  </a:moveTo>
                  <a:cubicBezTo>
                    <a:pt x="3858" y="4116"/>
                    <a:pt x="10989" y="-1"/>
                    <a:pt x="18706" y="0"/>
                  </a:cubicBezTo>
                  <a:cubicBezTo>
                    <a:pt x="30635" y="0"/>
                    <a:pt x="40306" y="9670"/>
                    <a:pt x="40306" y="21600"/>
                  </a:cubicBezTo>
                  <a:cubicBezTo>
                    <a:pt x="40306" y="31887"/>
                    <a:pt x="33050" y="40747"/>
                    <a:pt x="22964" y="42775"/>
                  </a:cubicBezTo>
                  <a:lnTo>
                    <a:pt x="18706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8461" y="3938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latin typeface="Arial" pitchFamily="34" charset="0"/>
                  <a:ea typeface="Times New Roman" pitchFamily="18" charset="0"/>
                </a:rPr>
                <a:t>ab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5481" y="2911"/>
              <a:ext cx="540" cy="3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latin typeface="Arial" pitchFamily="34" charset="0"/>
                  <a:ea typeface="Times New Roman" pitchFamily="18" charset="0"/>
                </a:rPr>
                <a:t>ab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3795" name="Text Box 3"/>
            <p:cNvSpPr txBox="1">
              <a:spLocks noChangeArrowheads="1"/>
            </p:cNvSpPr>
            <p:nvPr/>
          </p:nvSpPr>
          <p:spPr bwMode="auto">
            <a:xfrm>
              <a:off x="5132" y="2543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latin typeface="Arial" pitchFamily="34" charset="0"/>
                  <a:ea typeface="Times New Roman" pitchFamily="18" charset="0"/>
                </a:rPr>
                <a:t>ab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3794" name="Arc 2"/>
            <p:cNvSpPr>
              <a:spLocks/>
            </p:cNvSpPr>
            <p:nvPr/>
          </p:nvSpPr>
          <p:spPr bwMode="auto">
            <a:xfrm rot="-2901046">
              <a:off x="4900" y="1975"/>
              <a:ext cx="1369" cy="1563"/>
            </a:xfrm>
            <a:custGeom>
              <a:avLst/>
              <a:gdLst>
                <a:gd name="G0" fmla="+- 14824 0 0"/>
                <a:gd name="G1" fmla="+- 21600 0 0"/>
                <a:gd name="G2" fmla="+- 21600 0 0"/>
                <a:gd name="T0" fmla="*/ 0 w 36424"/>
                <a:gd name="T1" fmla="*/ 5890 h 41198"/>
                <a:gd name="T2" fmla="*/ 23906 w 36424"/>
                <a:gd name="T3" fmla="*/ 41198 h 41198"/>
                <a:gd name="T4" fmla="*/ 14824 w 36424"/>
                <a:gd name="T5" fmla="*/ 21600 h 4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24" h="41198" fill="none" extrusionOk="0">
                  <a:moveTo>
                    <a:pt x="-1" y="5889"/>
                  </a:moveTo>
                  <a:cubicBezTo>
                    <a:pt x="4008" y="2107"/>
                    <a:pt x="9312" y="-1"/>
                    <a:pt x="14824" y="0"/>
                  </a:cubicBezTo>
                  <a:cubicBezTo>
                    <a:pt x="26753" y="0"/>
                    <a:pt x="36424" y="9670"/>
                    <a:pt x="36424" y="21600"/>
                  </a:cubicBezTo>
                  <a:cubicBezTo>
                    <a:pt x="36424" y="30013"/>
                    <a:pt x="31539" y="37660"/>
                    <a:pt x="23905" y="41197"/>
                  </a:cubicBezTo>
                </a:path>
                <a:path w="36424" h="41198" stroke="0" extrusionOk="0">
                  <a:moveTo>
                    <a:pt x="-1" y="5889"/>
                  </a:moveTo>
                  <a:cubicBezTo>
                    <a:pt x="4008" y="2107"/>
                    <a:pt x="9312" y="-1"/>
                    <a:pt x="14824" y="0"/>
                  </a:cubicBezTo>
                  <a:cubicBezTo>
                    <a:pt x="26753" y="0"/>
                    <a:pt x="36424" y="9670"/>
                    <a:pt x="36424" y="21600"/>
                  </a:cubicBezTo>
                  <a:cubicBezTo>
                    <a:pt x="36424" y="30013"/>
                    <a:pt x="31539" y="37660"/>
                    <a:pt x="23905" y="41197"/>
                  </a:cubicBezTo>
                  <a:lnTo>
                    <a:pt x="14824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B3FC65E0-DEED-6843-83F5-D0ADDED8C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12" y="462875"/>
            <a:ext cx="10772775" cy="975667"/>
          </a:xfrm>
        </p:spPr>
        <p:txBody>
          <a:bodyPr>
            <a:normAutofit/>
          </a:bodyPr>
          <a:lstStyle/>
          <a:p>
            <a:r>
              <a:rPr lang="en-US" dirty="0"/>
              <a:t>NFA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-move  </a:t>
            </a:r>
            <a:r>
              <a:rPr lang="en-US" dirty="0" err="1"/>
              <a:t>ke</a:t>
            </a:r>
            <a:r>
              <a:rPr lang="en-US" dirty="0"/>
              <a:t> NFA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-move 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700" y="182780"/>
            <a:ext cx="1143362" cy="11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2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800" dirty="0"/>
              <a:t>Pada dua mesin Finite State Automata kita dapat melakukan penggabungan antar kedua mesin tersebut yaitu dengan union dan konkatensi.</a:t>
            </a:r>
          </a:p>
          <a:p>
            <a:endParaRPr lang="it-IT" sz="2800" dirty="0"/>
          </a:p>
          <a:p>
            <a:r>
              <a:rPr lang="it-IT" sz="2800" dirty="0"/>
              <a:t>Union </a:t>
            </a:r>
          </a:p>
          <a:p>
            <a:pPr lvl="1" algn="ctr"/>
            <a:r>
              <a:rPr lang="it-IT" sz="2800" b="1" dirty="0"/>
              <a:t>L(M’) = L(M1) + L(M2)</a:t>
            </a:r>
          </a:p>
          <a:p>
            <a:pPr lvl="1"/>
            <a:endParaRPr lang="it-IT" sz="2800" dirty="0"/>
          </a:p>
          <a:p>
            <a:r>
              <a:rPr lang="it-IT" sz="2800" dirty="0"/>
              <a:t>Konkatenasi</a:t>
            </a:r>
          </a:p>
          <a:p>
            <a:pPr lvl="1" algn="ctr"/>
            <a:r>
              <a:rPr lang="it-IT" sz="2800" b="1" dirty="0"/>
              <a:t>L(M’’) = L(M1) L(M2)</a:t>
            </a:r>
          </a:p>
          <a:p>
            <a:pPr lvl="1"/>
            <a:endParaRPr lang="it-IT" sz="28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4A165EF-138F-8049-9D99-FA3D25F1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674" y="303435"/>
            <a:ext cx="8887326" cy="58912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Konkatenasi</a:t>
            </a:r>
            <a:r>
              <a:rPr lang="en-US" dirty="0"/>
              <a:t> FSA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700" y="182780"/>
            <a:ext cx="1143362" cy="11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5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38149" y="1336906"/>
            <a:ext cx="8229600" cy="499872"/>
          </a:xfrm>
        </p:spPr>
        <p:txBody>
          <a:bodyPr>
            <a:normAutofit/>
          </a:bodyPr>
          <a:lstStyle/>
          <a:p>
            <a:r>
              <a:rPr lang="it-IT" dirty="0"/>
              <a:t>Contoh:</a:t>
            </a:r>
          </a:p>
          <a:p>
            <a:endParaRPr lang="it-IT" dirty="0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466605" y="2052780"/>
            <a:ext cx="4838072" cy="3172033"/>
            <a:chOff x="2895600" y="1752600"/>
            <a:chExt cx="4392662" cy="2297723"/>
          </a:xfrm>
        </p:grpSpPr>
        <p:grpSp>
          <p:nvGrpSpPr>
            <p:cNvPr id="2049" name="Group 1"/>
            <p:cNvGrpSpPr>
              <a:grpSpLocks noChangeAspect="1"/>
            </p:cNvGrpSpPr>
            <p:nvPr/>
          </p:nvGrpSpPr>
          <p:grpSpPr bwMode="auto">
            <a:xfrm>
              <a:off x="2895600" y="1752600"/>
              <a:ext cx="4392662" cy="1447800"/>
              <a:chOff x="3502" y="7594"/>
              <a:chExt cx="4013" cy="1322"/>
            </a:xfrm>
          </p:grpSpPr>
          <p:sp>
            <p:nvSpPr>
              <p:cNvPr id="2057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3502" y="7594"/>
                <a:ext cx="4013" cy="1322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6" name="AutoShape 8"/>
              <p:cNvSpPr>
                <a:spLocks noChangeArrowheads="1"/>
              </p:cNvSpPr>
              <p:nvPr/>
            </p:nvSpPr>
            <p:spPr bwMode="auto">
              <a:xfrm>
                <a:off x="6562" y="8064"/>
                <a:ext cx="719" cy="732"/>
              </a:xfrm>
              <a:custGeom>
                <a:avLst/>
                <a:gdLst>
                  <a:gd name="G0" fmla="+- 1896 0 0"/>
                  <a:gd name="G1" fmla="+- 21600 0 1896"/>
                  <a:gd name="G2" fmla="+- 21600 0 1896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96" y="10800"/>
                    </a:moveTo>
                    <a:cubicBezTo>
                      <a:pt x="1896" y="15718"/>
                      <a:pt x="5882" y="19704"/>
                      <a:pt x="10800" y="19704"/>
                    </a:cubicBezTo>
                    <a:cubicBezTo>
                      <a:pt x="15718" y="19704"/>
                      <a:pt x="19704" y="15718"/>
                      <a:pt x="19704" y="10800"/>
                    </a:cubicBezTo>
                    <a:cubicBezTo>
                      <a:pt x="19704" y="5882"/>
                      <a:pt x="15718" y="1896"/>
                      <a:pt x="10800" y="1896"/>
                    </a:cubicBezTo>
                    <a:cubicBezTo>
                      <a:pt x="5882" y="1896"/>
                      <a:pt x="1896" y="5882"/>
                      <a:pt x="1896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latin typeface="Arial" pitchFamily="34" charset="0"/>
                    <a:ea typeface="Times New Roman" pitchFamily="18" charset="0"/>
                  </a:rPr>
                  <a:t>q</a:t>
                </a:r>
                <a:r>
                  <a:rPr lang="en-US" baseline="-30000">
                    <a:latin typeface="Arial" pitchFamily="34" charset="0"/>
                    <a:ea typeface="Times New Roman" pitchFamily="18" charset="0"/>
                  </a:rPr>
                  <a:t>A1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055" name="AutoShape 7"/>
              <p:cNvSpPr>
                <a:spLocks noChangeArrowheads="1"/>
              </p:cNvSpPr>
              <p:nvPr/>
            </p:nvSpPr>
            <p:spPr bwMode="auto">
              <a:xfrm>
                <a:off x="4581" y="8035"/>
                <a:ext cx="721" cy="731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latin typeface="Arial" pitchFamily="34" charset="0"/>
                    <a:ea typeface="Times New Roman" pitchFamily="18" charset="0"/>
                  </a:rPr>
                  <a:t>q</a:t>
                </a:r>
                <a:r>
                  <a:rPr lang="en-US" baseline="-30000">
                    <a:latin typeface="Arial" pitchFamily="34" charset="0"/>
                    <a:ea typeface="Times New Roman" pitchFamily="18" charset="0"/>
                  </a:rPr>
                  <a:t>A0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054" name="Arc 6"/>
              <p:cNvSpPr>
                <a:spLocks/>
              </p:cNvSpPr>
              <p:nvPr/>
            </p:nvSpPr>
            <p:spPr bwMode="auto">
              <a:xfrm rot="-3029831">
                <a:off x="5131" y="7733"/>
                <a:ext cx="467" cy="534"/>
              </a:xfrm>
              <a:custGeom>
                <a:avLst/>
                <a:gdLst>
                  <a:gd name="G0" fmla="+- 16344 0 0"/>
                  <a:gd name="G1" fmla="+- 21600 0 0"/>
                  <a:gd name="G2" fmla="+- 21600 0 0"/>
                  <a:gd name="T0" fmla="*/ 5298 w 37944"/>
                  <a:gd name="T1" fmla="*/ 3038 h 43200"/>
                  <a:gd name="T2" fmla="*/ 0 w 37944"/>
                  <a:gd name="T3" fmla="*/ 35723 h 43200"/>
                  <a:gd name="T4" fmla="*/ 16344 w 37944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944" h="43200" fill="none" extrusionOk="0">
                    <a:moveTo>
                      <a:pt x="5298" y="3038"/>
                    </a:moveTo>
                    <a:cubicBezTo>
                      <a:pt x="8639" y="1049"/>
                      <a:pt x="12455" y="-1"/>
                      <a:pt x="16344" y="0"/>
                    </a:cubicBezTo>
                    <a:cubicBezTo>
                      <a:pt x="28273" y="0"/>
                      <a:pt x="37944" y="9670"/>
                      <a:pt x="37944" y="21600"/>
                    </a:cubicBezTo>
                    <a:cubicBezTo>
                      <a:pt x="37944" y="33529"/>
                      <a:pt x="28273" y="43200"/>
                      <a:pt x="16344" y="43200"/>
                    </a:cubicBezTo>
                    <a:cubicBezTo>
                      <a:pt x="10068" y="43200"/>
                      <a:pt x="4103" y="40470"/>
                      <a:pt x="0" y="35722"/>
                    </a:cubicBezTo>
                  </a:path>
                  <a:path w="37944" h="43200" stroke="0" extrusionOk="0">
                    <a:moveTo>
                      <a:pt x="5298" y="3038"/>
                    </a:moveTo>
                    <a:cubicBezTo>
                      <a:pt x="8639" y="1049"/>
                      <a:pt x="12455" y="-1"/>
                      <a:pt x="16344" y="0"/>
                    </a:cubicBezTo>
                    <a:cubicBezTo>
                      <a:pt x="28273" y="0"/>
                      <a:pt x="37944" y="9670"/>
                      <a:pt x="37944" y="21600"/>
                    </a:cubicBezTo>
                    <a:cubicBezTo>
                      <a:pt x="37944" y="33529"/>
                      <a:pt x="28273" y="43200"/>
                      <a:pt x="16344" y="43200"/>
                    </a:cubicBezTo>
                    <a:cubicBezTo>
                      <a:pt x="10068" y="43200"/>
                      <a:pt x="4103" y="40470"/>
                      <a:pt x="0" y="35722"/>
                    </a:cubicBezTo>
                    <a:lnTo>
                      <a:pt x="1634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3" name="Text Box 5"/>
              <p:cNvSpPr txBox="1">
                <a:spLocks noChangeArrowheads="1"/>
              </p:cNvSpPr>
              <p:nvPr/>
            </p:nvSpPr>
            <p:spPr bwMode="auto">
              <a:xfrm>
                <a:off x="5391" y="7594"/>
                <a:ext cx="54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latin typeface="Arial" pitchFamily="34" charset="0"/>
                    <a:ea typeface="Times New Roman" pitchFamily="18" charset="0"/>
                  </a:rPr>
                  <a:t>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052" name="Text Box 4"/>
              <p:cNvSpPr txBox="1">
                <a:spLocks noChangeArrowheads="1"/>
              </p:cNvSpPr>
              <p:nvPr/>
            </p:nvSpPr>
            <p:spPr bwMode="auto">
              <a:xfrm>
                <a:off x="5657" y="8110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latin typeface="Arial" pitchFamily="34" charset="0"/>
                    <a:ea typeface="Times New Roman" pitchFamily="18" charset="0"/>
                  </a:rPr>
                  <a:t>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051" name="Line 3"/>
              <p:cNvSpPr>
                <a:spLocks noChangeShapeType="1"/>
              </p:cNvSpPr>
              <p:nvPr/>
            </p:nvSpPr>
            <p:spPr bwMode="auto">
              <a:xfrm>
                <a:off x="5301" y="8424"/>
                <a:ext cx="12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0" name="Line 2"/>
              <p:cNvSpPr>
                <a:spLocks noChangeShapeType="1"/>
              </p:cNvSpPr>
              <p:nvPr/>
            </p:nvSpPr>
            <p:spPr bwMode="auto">
              <a:xfrm>
                <a:off x="3681" y="8424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" name="Content Placeholder 1"/>
            <p:cNvSpPr txBox="1">
              <a:spLocks/>
            </p:cNvSpPr>
            <p:nvPr/>
          </p:nvSpPr>
          <p:spPr>
            <a:xfrm>
              <a:off x="4359821" y="3550451"/>
              <a:ext cx="1447800" cy="499872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365760" indent="-256032" defTabSz="914400">
                <a:spcBef>
                  <a:spcPts val="400"/>
                </a:spcBef>
                <a:buClr>
                  <a:schemeClr val="accent1"/>
                </a:buClr>
                <a:buSzPct val="68000"/>
                <a:defRPr/>
              </a:pPr>
              <a:r>
                <a:rPr lang="it-IT" i="1" dirty="0"/>
                <a:t>Mesin M1</a:t>
              </a:r>
            </a:p>
            <a:p>
              <a:pPr marL="365760" indent="-256032" defTabSz="91440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/>
                <a:buChar char=""/>
                <a:defRPr/>
              </a:pPr>
              <a:endParaRPr lang="it-IT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77000" y="2286000"/>
            <a:ext cx="4958442" cy="3096832"/>
            <a:chOff x="3200400" y="4267200"/>
            <a:chExt cx="4008096" cy="2252472"/>
          </a:xfrm>
        </p:grpSpPr>
        <p:grpSp>
          <p:nvGrpSpPr>
            <p:cNvPr id="2063" name="Group 15"/>
            <p:cNvGrpSpPr>
              <a:grpSpLocks noChangeAspect="1"/>
            </p:cNvGrpSpPr>
            <p:nvPr/>
          </p:nvGrpSpPr>
          <p:grpSpPr bwMode="auto">
            <a:xfrm>
              <a:off x="3200400" y="4267200"/>
              <a:ext cx="4008096" cy="1752600"/>
              <a:chOff x="3735" y="8996"/>
              <a:chExt cx="3986" cy="1743"/>
            </a:xfrm>
          </p:grpSpPr>
          <p:sp>
            <p:nvSpPr>
              <p:cNvPr id="2072" name="AutoShape 24"/>
              <p:cNvSpPr>
                <a:spLocks noChangeAspect="1" noChangeArrowheads="1" noTextEdit="1"/>
              </p:cNvSpPr>
              <p:nvPr/>
            </p:nvSpPr>
            <p:spPr bwMode="auto">
              <a:xfrm>
                <a:off x="3735" y="8996"/>
                <a:ext cx="3986" cy="1743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1" name="AutoShape 23"/>
              <p:cNvSpPr>
                <a:spLocks noChangeArrowheads="1"/>
              </p:cNvSpPr>
              <p:nvPr/>
            </p:nvSpPr>
            <p:spPr bwMode="auto">
              <a:xfrm>
                <a:off x="6381" y="9367"/>
                <a:ext cx="719" cy="732"/>
              </a:xfrm>
              <a:custGeom>
                <a:avLst/>
                <a:gdLst>
                  <a:gd name="G0" fmla="+- 1896 0 0"/>
                  <a:gd name="G1" fmla="+- 21600 0 1896"/>
                  <a:gd name="G2" fmla="+- 21600 0 1896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896" y="10800"/>
                    </a:moveTo>
                    <a:cubicBezTo>
                      <a:pt x="1896" y="15718"/>
                      <a:pt x="5882" y="19704"/>
                      <a:pt x="10800" y="19704"/>
                    </a:cubicBezTo>
                    <a:cubicBezTo>
                      <a:pt x="15718" y="19704"/>
                      <a:pt x="19704" y="15718"/>
                      <a:pt x="19704" y="10800"/>
                    </a:cubicBezTo>
                    <a:cubicBezTo>
                      <a:pt x="19704" y="5882"/>
                      <a:pt x="15718" y="1896"/>
                      <a:pt x="10800" y="1896"/>
                    </a:cubicBezTo>
                    <a:cubicBezTo>
                      <a:pt x="5882" y="1896"/>
                      <a:pt x="1896" y="5882"/>
                      <a:pt x="1896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latin typeface="Arial" pitchFamily="34" charset="0"/>
                    <a:ea typeface="Times New Roman" pitchFamily="18" charset="0"/>
                  </a:rPr>
                  <a:t>q</a:t>
                </a:r>
                <a:r>
                  <a:rPr lang="en-US" baseline="-30000">
                    <a:latin typeface="Arial" pitchFamily="34" charset="0"/>
                    <a:ea typeface="Times New Roman" pitchFamily="18" charset="0"/>
                  </a:rPr>
                  <a:t>B1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070" name="AutoShape 22"/>
              <p:cNvSpPr>
                <a:spLocks noChangeArrowheads="1"/>
              </p:cNvSpPr>
              <p:nvPr/>
            </p:nvSpPr>
            <p:spPr bwMode="auto">
              <a:xfrm>
                <a:off x="4581" y="9338"/>
                <a:ext cx="720" cy="738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latin typeface="Arial" pitchFamily="34" charset="0"/>
                    <a:ea typeface="Times New Roman" pitchFamily="18" charset="0"/>
                  </a:rPr>
                  <a:t>q</a:t>
                </a:r>
                <a:r>
                  <a:rPr lang="en-US" baseline="-30000" dirty="0">
                    <a:latin typeface="Arial" pitchFamily="34" charset="0"/>
                    <a:ea typeface="Times New Roman" pitchFamily="18" charset="0"/>
                  </a:rPr>
                  <a:t>B0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069" name="Arc 21"/>
              <p:cNvSpPr>
                <a:spLocks/>
              </p:cNvSpPr>
              <p:nvPr/>
            </p:nvSpPr>
            <p:spPr bwMode="auto">
              <a:xfrm rot="-2066580">
                <a:off x="6921" y="9156"/>
                <a:ext cx="467" cy="526"/>
              </a:xfrm>
              <a:custGeom>
                <a:avLst/>
                <a:gdLst>
                  <a:gd name="G0" fmla="+- 11348 0 0"/>
                  <a:gd name="G1" fmla="+- 21600 0 0"/>
                  <a:gd name="G2" fmla="+- 21600 0 0"/>
                  <a:gd name="T0" fmla="*/ 0 w 32948"/>
                  <a:gd name="T1" fmla="*/ 3221 h 43200"/>
                  <a:gd name="T2" fmla="*/ 951 w 32948"/>
                  <a:gd name="T3" fmla="*/ 40533 h 43200"/>
                  <a:gd name="T4" fmla="*/ 11348 w 32948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948" h="43200" fill="none" extrusionOk="0">
                    <a:moveTo>
                      <a:pt x="0" y="3221"/>
                    </a:moveTo>
                    <a:cubicBezTo>
                      <a:pt x="3410" y="1115"/>
                      <a:pt x="7339" y="-1"/>
                      <a:pt x="11348" y="0"/>
                    </a:cubicBezTo>
                    <a:cubicBezTo>
                      <a:pt x="23277" y="0"/>
                      <a:pt x="32948" y="9670"/>
                      <a:pt x="32948" y="21600"/>
                    </a:cubicBezTo>
                    <a:cubicBezTo>
                      <a:pt x="32948" y="33529"/>
                      <a:pt x="23277" y="43200"/>
                      <a:pt x="11348" y="43200"/>
                    </a:cubicBezTo>
                    <a:cubicBezTo>
                      <a:pt x="7713" y="43200"/>
                      <a:pt x="4137" y="42282"/>
                      <a:pt x="950" y="40533"/>
                    </a:cubicBezTo>
                  </a:path>
                  <a:path w="32948" h="43200" stroke="0" extrusionOk="0">
                    <a:moveTo>
                      <a:pt x="0" y="3221"/>
                    </a:moveTo>
                    <a:cubicBezTo>
                      <a:pt x="3410" y="1115"/>
                      <a:pt x="7339" y="-1"/>
                      <a:pt x="11348" y="0"/>
                    </a:cubicBezTo>
                    <a:cubicBezTo>
                      <a:pt x="23277" y="0"/>
                      <a:pt x="32948" y="9670"/>
                      <a:pt x="32948" y="21600"/>
                    </a:cubicBezTo>
                    <a:cubicBezTo>
                      <a:pt x="32948" y="33529"/>
                      <a:pt x="23277" y="43200"/>
                      <a:pt x="11348" y="43200"/>
                    </a:cubicBezTo>
                    <a:cubicBezTo>
                      <a:pt x="7713" y="43200"/>
                      <a:pt x="4137" y="42282"/>
                      <a:pt x="950" y="40533"/>
                    </a:cubicBezTo>
                    <a:lnTo>
                      <a:pt x="11348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arrow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8" name="Text Box 20"/>
              <p:cNvSpPr txBox="1">
                <a:spLocks noChangeArrowheads="1"/>
              </p:cNvSpPr>
              <p:nvPr/>
            </p:nvSpPr>
            <p:spPr bwMode="auto">
              <a:xfrm>
                <a:off x="5571" y="9367"/>
                <a:ext cx="54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latin typeface="Arial" pitchFamily="34" charset="0"/>
                    <a:ea typeface="Times New Roman" pitchFamily="18" charset="0"/>
                  </a:rPr>
                  <a:t>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067" name="Arc 19"/>
              <p:cNvSpPr>
                <a:spLocks/>
              </p:cNvSpPr>
              <p:nvPr/>
            </p:nvSpPr>
            <p:spPr bwMode="auto">
              <a:xfrm rot="6013455">
                <a:off x="5619" y="9482"/>
                <a:ext cx="648" cy="1619"/>
              </a:xfrm>
              <a:custGeom>
                <a:avLst/>
                <a:gdLst>
                  <a:gd name="G0" fmla="+- 0 0 0"/>
                  <a:gd name="G1" fmla="+- 21594 0 0"/>
                  <a:gd name="G2" fmla="+- 21600 0 0"/>
                  <a:gd name="T0" fmla="*/ 494 w 21600"/>
                  <a:gd name="T1" fmla="*/ 0 h 42255"/>
                  <a:gd name="T2" fmla="*/ 6298 w 21600"/>
                  <a:gd name="T3" fmla="*/ 42255 h 42255"/>
                  <a:gd name="T4" fmla="*/ 0 w 21600"/>
                  <a:gd name="T5" fmla="*/ 21594 h 42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255" fill="none" extrusionOk="0">
                    <a:moveTo>
                      <a:pt x="494" y="-1"/>
                    </a:moveTo>
                    <a:cubicBezTo>
                      <a:pt x="12227" y="268"/>
                      <a:pt x="21600" y="9857"/>
                      <a:pt x="21600" y="21594"/>
                    </a:cubicBezTo>
                    <a:cubicBezTo>
                      <a:pt x="21600" y="31097"/>
                      <a:pt x="15388" y="39484"/>
                      <a:pt x="6298" y="42255"/>
                    </a:cubicBezTo>
                  </a:path>
                  <a:path w="21600" h="42255" stroke="0" extrusionOk="0">
                    <a:moveTo>
                      <a:pt x="494" y="-1"/>
                    </a:moveTo>
                    <a:cubicBezTo>
                      <a:pt x="12227" y="268"/>
                      <a:pt x="21600" y="9857"/>
                      <a:pt x="21600" y="21594"/>
                    </a:cubicBezTo>
                    <a:cubicBezTo>
                      <a:pt x="21600" y="31097"/>
                      <a:pt x="15388" y="39484"/>
                      <a:pt x="6298" y="42255"/>
                    </a:cubicBezTo>
                    <a:lnTo>
                      <a:pt x="0" y="21594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6" name="Text Box 18"/>
              <p:cNvSpPr txBox="1">
                <a:spLocks noChangeArrowheads="1"/>
              </p:cNvSpPr>
              <p:nvPr/>
            </p:nvSpPr>
            <p:spPr bwMode="auto">
              <a:xfrm>
                <a:off x="7181" y="8996"/>
                <a:ext cx="54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latin typeface="Arial" pitchFamily="34" charset="0"/>
                    <a:ea typeface="Times New Roman" pitchFamily="18" charset="0"/>
                  </a:rPr>
                  <a:t>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065" name="Line 17"/>
              <p:cNvSpPr>
                <a:spLocks noChangeShapeType="1"/>
              </p:cNvSpPr>
              <p:nvPr/>
            </p:nvSpPr>
            <p:spPr bwMode="auto">
              <a:xfrm>
                <a:off x="3861" y="9716"/>
                <a:ext cx="7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4" name="Line 16"/>
              <p:cNvSpPr>
                <a:spLocks noChangeShapeType="1"/>
              </p:cNvSpPr>
              <p:nvPr/>
            </p:nvSpPr>
            <p:spPr bwMode="auto">
              <a:xfrm>
                <a:off x="5301" y="9716"/>
                <a:ext cx="10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" name="Content Placeholder 1"/>
            <p:cNvSpPr txBox="1">
              <a:spLocks/>
            </p:cNvSpPr>
            <p:nvPr/>
          </p:nvSpPr>
          <p:spPr>
            <a:xfrm>
              <a:off x="4724400" y="6019800"/>
              <a:ext cx="1447800" cy="499872"/>
            </a:xfrm>
            <a:prstGeom prst="rect">
              <a:avLst/>
            </a:prstGeom>
          </p:spPr>
          <p:txBody>
            <a:bodyPr vert="horz">
              <a:normAutofit/>
            </a:bodyPr>
            <a:lstStyle/>
            <a:p>
              <a:pPr marL="365760" indent="-256032" defTabSz="914400">
                <a:spcBef>
                  <a:spcPts val="400"/>
                </a:spcBef>
                <a:buClr>
                  <a:schemeClr val="accent1"/>
                </a:buClr>
                <a:buSzPct val="68000"/>
                <a:defRPr/>
              </a:pPr>
              <a:r>
                <a:rPr lang="it-IT" i="1" dirty="0"/>
                <a:t>Mesin  M2</a:t>
              </a:r>
            </a:p>
            <a:p>
              <a:pPr marL="365760" indent="-256032" defTabSz="914400">
                <a:spcBef>
                  <a:spcPts val="400"/>
                </a:spcBef>
                <a:buClr>
                  <a:schemeClr val="accent1"/>
                </a:buClr>
                <a:buSzPct val="68000"/>
                <a:buFont typeface="Wingdings 3"/>
                <a:buChar char=""/>
                <a:defRPr/>
              </a:pPr>
              <a:endParaRPr lang="it-IT" dirty="0"/>
            </a:p>
          </p:txBody>
        </p:sp>
      </p:grpSp>
      <p:sp>
        <p:nvSpPr>
          <p:cNvPr id="29" name="Content Placeholder 1"/>
          <p:cNvSpPr txBox="1">
            <a:spLocks/>
          </p:cNvSpPr>
          <p:nvPr/>
        </p:nvSpPr>
        <p:spPr>
          <a:xfrm>
            <a:off x="1907766" y="5168370"/>
            <a:ext cx="8229600" cy="838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it-IT" sz="2400" dirty="0"/>
              <a:t>Tentukan : L(M’) =  L(M1) + L(M2)  dan </a:t>
            </a:r>
          </a:p>
          <a:p>
            <a:pPr marL="365760" indent="-256032" algn="ctr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it-IT" sz="2400" dirty="0"/>
              <a:t>      L(M’’) = L(M1) L(M2)</a:t>
            </a:r>
          </a:p>
          <a:p>
            <a:pPr marL="365760" indent="-256032" defTabSz="91440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it-IT" sz="24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D19FAA2-A51A-974F-8A90-F9A247A1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303435"/>
            <a:ext cx="9143999" cy="58912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Konkatenasi</a:t>
            </a:r>
            <a:r>
              <a:rPr lang="en-US" dirty="0"/>
              <a:t> FSA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700" y="182780"/>
            <a:ext cx="1143362" cy="1139614"/>
          </a:xfrm>
          <a:prstGeom prst="rect">
            <a:avLst/>
          </a:prstGeom>
        </p:spPr>
      </p:pic>
      <p:sp>
        <p:nvSpPr>
          <p:cNvPr id="31" name="Text Box 42"/>
          <p:cNvSpPr txBox="1">
            <a:spLocks noChangeArrowheads="1"/>
          </p:cNvSpPr>
          <p:nvPr/>
        </p:nvSpPr>
        <p:spPr bwMode="auto">
          <a:xfrm>
            <a:off x="9830307" y="4550041"/>
            <a:ext cx="532305" cy="354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ea typeface="Times New Roman" pitchFamily="18" charset="0"/>
              </a:rPr>
              <a:t>0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50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91539" y="3949418"/>
            <a:ext cx="2590800" cy="381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it-IT" b="1" dirty="0"/>
              <a:t>L(M’) =  L(M1) + L(M2)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7649" name="Group 1"/>
          <p:cNvGrpSpPr>
            <a:grpSpLocks noChangeAspect="1"/>
          </p:cNvGrpSpPr>
          <p:nvPr/>
        </p:nvGrpSpPr>
        <p:grpSpPr bwMode="auto">
          <a:xfrm>
            <a:off x="3124200" y="914400"/>
            <a:ext cx="5807712" cy="2667000"/>
            <a:chOff x="2601" y="3761"/>
            <a:chExt cx="6129" cy="2814"/>
          </a:xfrm>
        </p:grpSpPr>
        <p:sp>
          <p:nvSpPr>
            <p:cNvPr id="27672" name="AutoShape 24"/>
            <p:cNvSpPr>
              <a:spLocks noChangeAspect="1" noChangeArrowheads="1" noTextEdit="1"/>
            </p:cNvSpPr>
            <p:nvPr/>
          </p:nvSpPr>
          <p:spPr bwMode="auto">
            <a:xfrm>
              <a:off x="2601" y="3761"/>
              <a:ext cx="6129" cy="281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671" name="AutoShape 23"/>
            <p:cNvSpPr>
              <a:spLocks noChangeArrowheads="1"/>
            </p:cNvSpPr>
            <p:nvPr/>
          </p:nvSpPr>
          <p:spPr bwMode="auto">
            <a:xfrm>
              <a:off x="7821" y="5021"/>
              <a:ext cx="719" cy="732"/>
            </a:xfrm>
            <a:custGeom>
              <a:avLst/>
              <a:gdLst>
                <a:gd name="G0" fmla="+- 1896 0 0"/>
                <a:gd name="G1" fmla="+- 21600 0 1896"/>
                <a:gd name="G2" fmla="+- 21600 0 189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96" y="10800"/>
                  </a:moveTo>
                  <a:cubicBezTo>
                    <a:pt x="1896" y="15718"/>
                    <a:pt x="5882" y="19704"/>
                    <a:pt x="10800" y="19704"/>
                  </a:cubicBezTo>
                  <a:cubicBezTo>
                    <a:pt x="15718" y="19704"/>
                    <a:pt x="19704" y="15718"/>
                    <a:pt x="19704" y="10800"/>
                  </a:cubicBezTo>
                  <a:cubicBezTo>
                    <a:pt x="19704" y="5882"/>
                    <a:pt x="15718" y="1896"/>
                    <a:pt x="10800" y="1896"/>
                  </a:cubicBezTo>
                  <a:cubicBezTo>
                    <a:pt x="5882" y="1896"/>
                    <a:pt x="1896" y="5882"/>
                    <a:pt x="1896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latin typeface="Arial" pitchFamily="34" charset="0"/>
                  <a:ea typeface="Times New Roman" pitchFamily="18" charset="0"/>
                </a:rPr>
                <a:t>q</a:t>
              </a:r>
              <a:r>
                <a:rPr lang="en-US" sz="1600" baseline="-30000">
                  <a:latin typeface="Arial" pitchFamily="34" charset="0"/>
                  <a:ea typeface="Times New Roman" pitchFamily="18" charset="0"/>
                </a:rPr>
                <a:t>1</a:t>
              </a:r>
              <a:endParaRPr lang="en-US" sz="1600">
                <a:latin typeface="Arial" pitchFamily="34" charset="0"/>
              </a:endParaRPr>
            </a:p>
          </p:txBody>
        </p:sp>
        <p:sp>
          <p:nvSpPr>
            <p:cNvPr id="27670" name="AutoShape 22"/>
            <p:cNvSpPr>
              <a:spLocks noChangeArrowheads="1"/>
            </p:cNvSpPr>
            <p:nvPr/>
          </p:nvSpPr>
          <p:spPr bwMode="auto">
            <a:xfrm>
              <a:off x="4221" y="4260"/>
              <a:ext cx="720" cy="731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latin typeface="Arial" pitchFamily="34" charset="0"/>
                  <a:ea typeface="Times New Roman" pitchFamily="18" charset="0"/>
                </a:rPr>
                <a:t>q</a:t>
              </a:r>
              <a:r>
                <a:rPr lang="en-US" sz="1600" baseline="-30000">
                  <a:latin typeface="Arial" pitchFamily="34" charset="0"/>
                  <a:ea typeface="Times New Roman" pitchFamily="18" charset="0"/>
                </a:rPr>
                <a:t>A0</a:t>
              </a:r>
              <a:endParaRPr lang="en-US" sz="1600">
                <a:latin typeface="Arial" pitchFamily="34" charset="0"/>
              </a:endParaRPr>
            </a:p>
          </p:txBody>
        </p:sp>
        <p:sp>
          <p:nvSpPr>
            <p:cNvPr id="27669" name="Arc 21"/>
            <p:cNvSpPr>
              <a:spLocks/>
            </p:cNvSpPr>
            <p:nvPr/>
          </p:nvSpPr>
          <p:spPr bwMode="auto">
            <a:xfrm rot="-2066580">
              <a:off x="4743" y="4099"/>
              <a:ext cx="537" cy="525"/>
            </a:xfrm>
            <a:custGeom>
              <a:avLst/>
              <a:gdLst>
                <a:gd name="G0" fmla="+- 16344 0 0"/>
                <a:gd name="G1" fmla="+- 21600 0 0"/>
                <a:gd name="G2" fmla="+- 21600 0 0"/>
                <a:gd name="T0" fmla="*/ 7333 w 37944"/>
                <a:gd name="T1" fmla="*/ 1969 h 43200"/>
                <a:gd name="T2" fmla="*/ 0 w 37944"/>
                <a:gd name="T3" fmla="*/ 35723 h 43200"/>
                <a:gd name="T4" fmla="*/ 16344 w 3794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944" h="43200" fill="none" extrusionOk="0">
                  <a:moveTo>
                    <a:pt x="7333" y="1969"/>
                  </a:moveTo>
                  <a:cubicBezTo>
                    <a:pt x="10159" y="671"/>
                    <a:pt x="13233" y="-1"/>
                    <a:pt x="16344" y="0"/>
                  </a:cubicBezTo>
                  <a:cubicBezTo>
                    <a:pt x="28273" y="0"/>
                    <a:pt x="37944" y="9670"/>
                    <a:pt x="37944" y="21600"/>
                  </a:cubicBezTo>
                  <a:cubicBezTo>
                    <a:pt x="37944" y="33529"/>
                    <a:pt x="28273" y="43200"/>
                    <a:pt x="16344" y="43200"/>
                  </a:cubicBezTo>
                  <a:cubicBezTo>
                    <a:pt x="10068" y="43200"/>
                    <a:pt x="4103" y="40470"/>
                    <a:pt x="0" y="35722"/>
                  </a:cubicBezTo>
                </a:path>
                <a:path w="37944" h="43200" stroke="0" extrusionOk="0">
                  <a:moveTo>
                    <a:pt x="7333" y="1969"/>
                  </a:moveTo>
                  <a:cubicBezTo>
                    <a:pt x="10159" y="671"/>
                    <a:pt x="13233" y="-1"/>
                    <a:pt x="16344" y="0"/>
                  </a:cubicBezTo>
                  <a:cubicBezTo>
                    <a:pt x="28273" y="0"/>
                    <a:pt x="37944" y="9670"/>
                    <a:pt x="37944" y="21600"/>
                  </a:cubicBezTo>
                  <a:cubicBezTo>
                    <a:pt x="37944" y="33529"/>
                    <a:pt x="28273" y="43200"/>
                    <a:pt x="16344" y="43200"/>
                  </a:cubicBezTo>
                  <a:cubicBezTo>
                    <a:pt x="10068" y="43200"/>
                    <a:pt x="4103" y="40470"/>
                    <a:pt x="0" y="35722"/>
                  </a:cubicBezTo>
                  <a:lnTo>
                    <a:pt x="16344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668" name="Text Box 20"/>
            <p:cNvSpPr txBox="1">
              <a:spLocks noChangeArrowheads="1"/>
            </p:cNvSpPr>
            <p:nvPr/>
          </p:nvSpPr>
          <p:spPr bwMode="auto">
            <a:xfrm>
              <a:off x="5121" y="3761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latin typeface="Arial" pitchFamily="34" charset="0"/>
                  <a:ea typeface="Times New Roman" pitchFamily="18" charset="0"/>
                </a:rPr>
                <a:t>0</a:t>
              </a:r>
              <a:endParaRPr lang="en-US" sz="1600">
                <a:latin typeface="Arial" pitchFamily="34" charset="0"/>
              </a:endParaRPr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5300" y="4109"/>
              <a:ext cx="540" cy="3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latin typeface="Arial" pitchFamily="34" charset="0"/>
                  <a:ea typeface="Times New Roman" pitchFamily="18" charset="0"/>
                </a:rPr>
                <a:t>1</a:t>
              </a:r>
              <a:endParaRPr lang="en-US" sz="1600">
                <a:latin typeface="Arial" pitchFamily="34" charset="0"/>
              </a:endParaRPr>
            </a:p>
          </p:txBody>
        </p:sp>
        <p:sp>
          <p:nvSpPr>
            <p:cNvPr id="27666" name="AutoShape 18"/>
            <p:cNvSpPr>
              <a:spLocks noChangeArrowheads="1"/>
            </p:cNvSpPr>
            <p:nvPr/>
          </p:nvSpPr>
          <p:spPr bwMode="auto">
            <a:xfrm>
              <a:off x="2781" y="5010"/>
              <a:ext cx="720" cy="731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latin typeface="Arial" pitchFamily="34" charset="0"/>
                  <a:ea typeface="Times New Roman" pitchFamily="18" charset="0"/>
                </a:rPr>
                <a:t>q</a:t>
              </a:r>
              <a:r>
                <a:rPr lang="en-US" sz="1600" baseline="-30000">
                  <a:latin typeface="Arial" pitchFamily="34" charset="0"/>
                  <a:ea typeface="Times New Roman" pitchFamily="18" charset="0"/>
                </a:rPr>
                <a:t>S</a:t>
              </a:r>
              <a:endParaRPr lang="en-US" sz="1600">
                <a:latin typeface="Arial" pitchFamily="34" charset="0"/>
              </a:endParaRPr>
            </a:p>
          </p:txBody>
        </p:sp>
        <p:sp>
          <p:nvSpPr>
            <p:cNvPr id="27665" name="AutoShape 17"/>
            <p:cNvSpPr>
              <a:spLocks noChangeArrowheads="1"/>
            </p:cNvSpPr>
            <p:nvPr/>
          </p:nvSpPr>
          <p:spPr bwMode="auto">
            <a:xfrm>
              <a:off x="4221" y="5741"/>
              <a:ext cx="720" cy="731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latin typeface="Arial" pitchFamily="34" charset="0"/>
                  <a:ea typeface="Times New Roman" pitchFamily="18" charset="0"/>
                </a:rPr>
                <a:t>q</a:t>
              </a:r>
              <a:r>
                <a:rPr lang="en-US" sz="1600" baseline="-30000">
                  <a:latin typeface="Arial" pitchFamily="34" charset="0"/>
                  <a:ea typeface="Times New Roman" pitchFamily="18" charset="0"/>
                </a:rPr>
                <a:t>B0</a:t>
              </a:r>
              <a:endParaRPr lang="en-US" sz="1600">
                <a:latin typeface="Arial" pitchFamily="34" charset="0"/>
              </a:endParaRPr>
            </a:p>
          </p:txBody>
        </p:sp>
        <p:sp>
          <p:nvSpPr>
            <p:cNvPr id="27664" name="AutoShape 16"/>
            <p:cNvSpPr>
              <a:spLocks noChangeArrowheads="1"/>
            </p:cNvSpPr>
            <p:nvPr/>
          </p:nvSpPr>
          <p:spPr bwMode="auto">
            <a:xfrm>
              <a:off x="6201" y="5741"/>
              <a:ext cx="720" cy="731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latin typeface="Arial" pitchFamily="34" charset="0"/>
                  <a:ea typeface="Times New Roman" pitchFamily="18" charset="0"/>
                </a:rPr>
                <a:t>q</a:t>
              </a:r>
              <a:r>
                <a:rPr lang="en-US" sz="1600" baseline="-30000">
                  <a:latin typeface="Arial" pitchFamily="34" charset="0"/>
                  <a:ea typeface="Times New Roman" pitchFamily="18" charset="0"/>
                </a:rPr>
                <a:t>B1</a:t>
              </a:r>
              <a:endParaRPr lang="en-US" sz="1600">
                <a:latin typeface="Arial" pitchFamily="34" charset="0"/>
              </a:endParaRPr>
            </a:p>
          </p:txBody>
        </p:sp>
        <p:sp>
          <p:nvSpPr>
            <p:cNvPr id="27663" name="AutoShape 15"/>
            <p:cNvSpPr>
              <a:spLocks noChangeArrowheads="1"/>
            </p:cNvSpPr>
            <p:nvPr/>
          </p:nvSpPr>
          <p:spPr bwMode="auto">
            <a:xfrm>
              <a:off x="6021" y="4301"/>
              <a:ext cx="720" cy="731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latin typeface="Arial" pitchFamily="34" charset="0"/>
                  <a:ea typeface="Times New Roman" pitchFamily="18" charset="0"/>
                </a:rPr>
                <a:t>q</a:t>
              </a:r>
              <a:r>
                <a:rPr lang="en-US" sz="1600" baseline="-30000">
                  <a:latin typeface="Arial" pitchFamily="34" charset="0"/>
                  <a:ea typeface="Times New Roman" pitchFamily="18" charset="0"/>
                </a:rPr>
                <a:t>A1</a:t>
              </a:r>
              <a:endParaRPr lang="en-US" sz="1600">
                <a:latin typeface="Arial" pitchFamily="34" charset="0"/>
              </a:endParaRPr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>
              <a:off x="4941" y="4661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>
              <a:off x="4941" y="6101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660" name="Arc 12"/>
            <p:cNvSpPr>
              <a:spLocks/>
            </p:cNvSpPr>
            <p:nvPr/>
          </p:nvSpPr>
          <p:spPr bwMode="auto">
            <a:xfrm rot="-2066580">
              <a:off x="6691" y="5537"/>
              <a:ext cx="398" cy="524"/>
            </a:xfrm>
            <a:custGeom>
              <a:avLst/>
              <a:gdLst>
                <a:gd name="G0" fmla="+- 6494 0 0"/>
                <a:gd name="G1" fmla="+- 21600 0 0"/>
                <a:gd name="G2" fmla="+- 21600 0 0"/>
                <a:gd name="T0" fmla="*/ 0 w 28094"/>
                <a:gd name="T1" fmla="*/ 999 h 43152"/>
                <a:gd name="T2" fmla="*/ 7929 w 28094"/>
                <a:gd name="T3" fmla="*/ 43152 h 43152"/>
                <a:gd name="T4" fmla="*/ 6494 w 28094"/>
                <a:gd name="T5" fmla="*/ 21600 h 4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94" h="43152" fill="none" extrusionOk="0">
                  <a:moveTo>
                    <a:pt x="0" y="999"/>
                  </a:moveTo>
                  <a:cubicBezTo>
                    <a:pt x="2101" y="336"/>
                    <a:pt x="4291" y="-1"/>
                    <a:pt x="6494" y="0"/>
                  </a:cubicBezTo>
                  <a:cubicBezTo>
                    <a:pt x="18423" y="0"/>
                    <a:pt x="28094" y="9670"/>
                    <a:pt x="28094" y="21600"/>
                  </a:cubicBezTo>
                  <a:cubicBezTo>
                    <a:pt x="28094" y="32972"/>
                    <a:pt x="19276" y="42396"/>
                    <a:pt x="7929" y="43152"/>
                  </a:cubicBezTo>
                </a:path>
                <a:path w="28094" h="43152" stroke="0" extrusionOk="0">
                  <a:moveTo>
                    <a:pt x="0" y="999"/>
                  </a:moveTo>
                  <a:cubicBezTo>
                    <a:pt x="2101" y="336"/>
                    <a:pt x="4291" y="-1"/>
                    <a:pt x="6494" y="0"/>
                  </a:cubicBezTo>
                  <a:cubicBezTo>
                    <a:pt x="18423" y="0"/>
                    <a:pt x="28094" y="9670"/>
                    <a:pt x="28094" y="21600"/>
                  </a:cubicBezTo>
                  <a:cubicBezTo>
                    <a:pt x="28094" y="32972"/>
                    <a:pt x="19276" y="42396"/>
                    <a:pt x="7929" y="43152"/>
                  </a:cubicBezTo>
                  <a:lnTo>
                    <a:pt x="6494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3501" y="5381"/>
              <a:ext cx="72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 flipV="1">
              <a:off x="3501" y="4661"/>
              <a:ext cx="72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 flipV="1">
              <a:off x="6921" y="5381"/>
              <a:ext cx="90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6741" y="4661"/>
              <a:ext cx="108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3141" y="4481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latin typeface="Times New Roman" pitchFamily="18" charset="0"/>
                  <a:ea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3321" y="5921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latin typeface="Times New Roman" pitchFamily="18" charset="0"/>
                  <a:ea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7281" y="5921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latin typeface="Times New Roman" pitchFamily="18" charset="0"/>
                  <a:ea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7652" name="Text Box 4"/>
            <p:cNvSpPr txBox="1">
              <a:spLocks noChangeArrowheads="1"/>
            </p:cNvSpPr>
            <p:nvPr/>
          </p:nvSpPr>
          <p:spPr bwMode="auto">
            <a:xfrm>
              <a:off x="7281" y="4481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latin typeface="Times New Roman" pitchFamily="18" charset="0"/>
                  <a:ea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7651" name="Text Box 3"/>
            <p:cNvSpPr txBox="1">
              <a:spLocks noChangeArrowheads="1"/>
            </p:cNvSpPr>
            <p:nvPr/>
          </p:nvSpPr>
          <p:spPr bwMode="auto">
            <a:xfrm>
              <a:off x="5301" y="5561"/>
              <a:ext cx="540" cy="3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latin typeface="Arial" pitchFamily="34" charset="0"/>
                  <a:ea typeface="Times New Roman" pitchFamily="18" charset="0"/>
                </a:rPr>
                <a:t>1</a:t>
              </a:r>
              <a:endParaRPr lang="en-US" sz="1600">
                <a:latin typeface="Arial" pitchFamily="34" charset="0"/>
              </a:endParaRPr>
            </a:p>
          </p:txBody>
        </p:sp>
        <p:sp>
          <p:nvSpPr>
            <p:cNvPr id="27650" name="Text Box 2"/>
            <p:cNvSpPr txBox="1">
              <a:spLocks noChangeArrowheads="1"/>
            </p:cNvSpPr>
            <p:nvPr/>
          </p:nvSpPr>
          <p:spPr bwMode="auto">
            <a:xfrm>
              <a:off x="6021" y="5201"/>
              <a:ext cx="540" cy="3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latin typeface="Arial" pitchFamily="34" charset="0"/>
                  <a:ea typeface="Times New Roman" pitchFamily="18" charset="0"/>
                </a:rPr>
                <a:t>1</a:t>
              </a:r>
              <a:endParaRPr lang="en-US" sz="1600">
                <a:latin typeface="Arial" pitchFamily="34" charset="0"/>
              </a:endParaRPr>
            </a:p>
          </p:txBody>
        </p:sp>
      </p:grpSp>
      <p:sp>
        <p:nvSpPr>
          <p:cNvPr id="27707" name="Rectangle 5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7688" name="Group 40"/>
          <p:cNvGrpSpPr>
            <a:grpSpLocks noChangeAspect="1"/>
          </p:cNvGrpSpPr>
          <p:nvPr/>
        </p:nvGrpSpPr>
        <p:grpSpPr bwMode="auto">
          <a:xfrm>
            <a:off x="3124201" y="4114800"/>
            <a:ext cx="7041873" cy="2231638"/>
            <a:chOff x="2520" y="10089"/>
            <a:chExt cx="6342" cy="2011"/>
          </a:xfrm>
        </p:grpSpPr>
        <p:sp>
          <p:nvSpPr>
            <p:cNvPr id="27706" name="AutoShape 58"/>
            <p:cNvSpPr>
              <a:spLocks noChangeAspect="1" noChangeArrowheads="1" noTextEdit="1"/>
            </p:cNvSpPr>
            <p:nvPr/>
          </p:nvSpPr>
          <p:spPr bwMode="auto">
            <a:xfrm>
              <a:off x="2520" y="10089"/>
              <a:ext cx="6342" cy="2011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5" name="AutoShape 57"/>
            <p:cNvSpPr>
              <a:spLocks noChangeArrowheads="1"/>
            </p:cNvSpPr>
            <p:nvPr/>
          </p:nvSpPr>
          <p:spPr bwMode="auto">
            <a:xfrm>
              <a:off x="7603" y="10641"/>
              <a:ext cx="719" cy="732"/>
            </a:xfrm>
            <a:custGeom>
              <a:avLst/>
              <a:gdLst>
                <a:gd name="G0" fmla="+- 1896 0 0"/>
                <a:gd name="G1" fmla="+- 21600 0 1896"/>
                <a:gd name="G2" fmla="+- 21600 0 189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96" y="10800"/>
                  </a:moveTo>
                  <a:cubicBezTo>
                    <a:pt x="1896" y="15718"/>
                    <a:pt x="5882" y="19704"/>
                    <a:pt x="10800" y="19704"/>
                  </a:cubicBezTo>
                  <a:cubicBezTo>
                    <a:pt x="15718" y="19704"/>
                    <a:pt x="19704" y="15718"/>
                    <a:pt x="19704" y="10800"/>
                  </a:cubicBezTo>
                  <a:cubicBezTo>
                    <a:pt x="19704" y="5882"/>
                    <a:pt x="15718" y="1896"/>
                    <a:pt x="10800" y="1896"/>
                  </a:cubicBezTo>
                  <a:cubicBezTo>
                    <a:pt x="5882" y="1896"/>
                    <a:pt x="1896" y="5882"/>
                    <a:pt x="1896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latin typeface="Arial" pitchFamily="34" charset="0"/>
                  <a:ea typeface="Times New Roman" pitchFamily="18" charset="0"/>
                </a:rPr>
                <a:t>q</a:t>
              </a:r>
              <a:r>
                <a:rPr lang="en-US" baseline="-30000" dirty="0" err="1">
                  <a:latin typeface="Arial" pitchFamily="34" charset="0"/>
                  <a:ea typeface="Times New Roman" pitchFamily="18" charset="0"/>
                </a:rPr>
                <a:t>f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7704" name="AutoShape 56"/>
            <p:cNvSpPr>
              <a:spLocks noChangeArrowheads="1"/>
            </p:cNvSpPr>
            <p:nvPr/>
          </p:nvSpPr>
          <p:spPr bwMode="auto">
            <a:xfrm>
              <a:off x="3295" y="10641"/>
              <a:ext cx="720" cy="731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latin typeface="Arial" pitchFamily="34" charset="0"/>
                  <a:ea typeface="Times New Roman" pitchFamily="18" charset="0"/>
                </a:rPr>
                <a:t>q</a:t>
              </a:r>
              <a:r>
                <a:rPr lang="en-US" baseline="-30000">
                  <a:latin typeface="Arial" pitchFamily="34" charset="0"/>
                  <a:ea typeface="Times New Roman" pitchFamily="18" charset="0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703" name="Arc 55"/>
            <p:cNvSpPr>
              <a:spLocks/>
            </p:cNvSpPr>
            <p:nvPr/>
          </p:nvSpPr>
          <p:spPr bwMode="auto">
            <a:xfrm rot="-2066580">
              <a:off x="3785" y="10437"/>
              <a:ext cx="398" cy="524"/>
            </a:xfrm>
            <a:custGeom>
              <a:avLst/>
              <a:gdLst>
                <a:gd name="G0" fmla="+- 6494 0 0"/>
                <a:gd name="G1" fmla="+- 21600 0 0"/>
                <a:gd name="G2" fmla="+- 21600 0 0"/>
                <a:gd name="T0" fmla="*/ 0 w 28094"/>
                <a:gd name="T1" fmla="*/ 999 h 43152"/>
                <a:gd name="T2" fmla="*/ 7929 w 28094"/>
                <a:gd name="T3" fmla="*/ 43152 h 43152"/>
                <a:gd name="T4" fmla="*/ 6494 w 28094"/>
                <a:gd name="T5" fmla="*/ 21600 h 43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94" h="43152" fill="none" extrusionOk="0">
                  <a:moveTo>
                    <a:pt x="0" y="999"/>
                  </a:moveTo>
                  <a:cubicBezTo>
                    <a:pt x="2101" y="336"/>
                    <a:pt x="4291" y="-1"/>
                    <a:pt x="6494" y="0"/>
                  </a:cubicBezTo>
                  <a:cubicBezTo>
                    <a:pt x="18423" y="0"/>
                    <a:pt x="28094" y="9670"/>
                    <a:pt x="28094" y="21600"/>
                  </a:cubicBezTo>
                  <a:cubicBezTo>
                    <a:pt x="28094" y="32972"/>
                    <a:pt x="19276" y="42396"/>
                    <a:pt x="7929" y="43152"/>
                  </a:cubicBezTo>
                </a:path>
                <a:path w="28094" h="43152" stroke="0" extrusionOk="0">
                  <a:moveTo>
                    <a:pt x="0" y="999"/>
                  </a:moveTo>
                  <a:cubicBezTo>
                    <a:pt x="2101" y="336"/>
                    <a:pt x="4291" y="-1"/>
                    <a:pt x="6494" y="0"/>
                  </a:cubicBezTo>
                  <a:cubicBezTo>
                    <a:pt x="18423" y="0"/>
                    <a:pt x="28094" y="9670"/>
                    <a:pt x="28094" y="21600"/>
                  </a:cubicBezTo>
                  <a:cubicBezTo>
                    <a:pt x="28094" y="32972"/>
                    <a:pt x="19276" y="42396"/>
                    <a:pt x="7929" y="43152"/>
                  </a:cubicBezTo>
                  <a:lnTo>
                    <a:pt x="6494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2" name="Arc 54"/>
            <p:cNvSpPr>
              <a:spLocks/>
            </p:cNvSpPr>
            <p:nvPr/>
          </p:nvSpPr>
          <p:spPr bwMode="auto">
            <a:xfrm rot="-2066580">
              <a:off x="8129" y="10465"/>
              <a:ext cx="414" cy="525"/>
            </a:xfrm>
            <a:custGeom>
              <a:avLst/>
              <a:gdLst>
                <a:gd name="G0" fmla="+- 7606 0 0"/>
                <a:gd name="G1" fmla="+- 21600 0 0"/>
                <a:gd name="G2" fmla="+- 21600 0 0"/>
                <a:gd name="T0" fmla="*/ 1112 w 29206"/>
                <a:gd name="T1" fmla="*/ 999 h 43200"/>
                <a:gd name="T2" fmla="*/ 0 w 29206"/>
                <a:gd name="T3" fmla="*/ 41817 h 43200"/>
                <a:gd name="T4" fmla="*/ 7606 w 2920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06" h="43200" fill="none" extrusionOk="0">
                  <a:moveTo>
                    <a:pt x="1112" y="999"/>
                  </a:moveTo>
                  <a:cubicBezTo>
                    <a:pt x="3213" y="336"/>
                    <a:pt x="5403" y="-1"/>
                    <a:pt x="7606" y="0"/>
                  </a:cubicBezTo>
                  <a:cubicBezTo>
                    <a:pt x="19535" y="0"/>
                    <a:pt x="29206" y="9670"/>
                    <a:pt x="29206" y="21600"/>
                  </a:cubicBezTo>
                  <a:cubicBezTo>
                    <a:pt x="29206" y="33529"/>
                    <a:pt x="19535" y="43200"/>
                    <a:pt x="7606" y="43200"/>
                  </a:cubicBezTo>
                  <a:cubicBezTo>
                    <a:pt x="5008" y="43200"/>
                    <a:pt x="2431" y="42731"/>
                    <a:pt x="0" y="41816"/>
                  </a:cubicBezTo>
                </a:path>
                <a:path w="29206" h="43200" stroke="0" extrusionOk="0">
                  <a:moveTo>
                    <a:pt x="1112" y="999"/>
                  </a:moveTo>
                  <a:cubicBezTo>
                    <a:pt x="3213" y="336"/>
                    <a:pt x="5403" y="-1"/>
                    <a:pt x="7606" y="0"/>
                  </a:cubicBezTo>
                  <a:cubicBezTo>
                    <a:pt x="19535" y="0"/>
                    <a:pt x="29206" y="9670"/>
                    <a:pt x="29206" y="21600"/>
                  </a:cubicBezTo>
                  <a:cubicBezTo>
                    <a:pt x="29206" y="33529"/>
                    <a:pt x="19535" y="43200"/>
                    <a:pt x="7606" y="43200"/>
                  </a:cubicBezTo>
                  <a:cubicBezTo>
                    <a:pt x="5008" y="43200"/>
                    <a:pt x="2431" y="42731"/>
                    <a:pt x="0" y="41816"/>
                  </a:cubicBezTo>
                  <a:lnTo>
                    <a:pt x="7606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01" name="AutoShape 53"/>
            <p:cNvSpPr>
              <a:spLocks noChangeArrowheads="1"/>
            </p:cNvSpPr>
            <p:nvPr/>
          </p:nvSpPr>
          <p:spPr bwMode="auto">
            <a:xfrm>
              <a:off x="6201" y="10641"/>
              <a:ext cx="720" cy="731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latin typeface="Arial" pitchFamily="34" charset="0"/>
                  <a:ea typeface="Times New Roman" pitchFamily="18" charset="0"/>
                </a:rPr>
                <a:t>q</a:t>
              </a:r>
              <a:r>
                <a:rPr lang="en-US" baseline="-30000">
                  <a:latin typeface="Arial" pitchFamily="34" charset="0"/>
                  <a:ea typeface="Times New Roman" pitchFamily="18" charset="0"/>
                </a:rPr>
                <a:t>B0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700" name="AutoShape 52"/>
            <p:cNvSpPr>
              <a:spLocks noChangeArrowheads="1"/>
            </p:cNvSpPr>
            <p:nvPr/>
          </p:nvSpPr>
          <p:spPr bwMode="auto">
            <a:xfrm>
              <a:off x="4761" y="10641"/>
              <a:ext cx="720" cy="731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latin typeface="Arial" pitchFamily="34" charset="0"/>
                  <a:ea typeface="Times New Roman" pitchFamily="18" charset="0"/>
                </a:rPr>
                <a:t>q</a:t>
              </a:r>
              <a:r>
                <a:rPr lang="en-US" baseline="-30000">
                  <a:latin typeface="Arial" pitchFamily="34" charset="0"/>
                  <a:ea typeface="Times New Roman" pitchFamily="18" charset="0"/>
                </a:rPr>
                <a:t>A1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699" name="Line 51"/>
            <p:cNvSpPr>
              <a:spLocks noChangeShapeType="1"/>
            </p:cNvSpPr>
            <p:nvPr/>
          </p:nvSpPr>
          <p:spPr bwMode="auto">
            <a:xfrm>
              <a:off x="2601" y="11001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8" name="Line 50"/>
            <p:cNvSpPr>
              <a:spLocks noChangeShapeType="1"/>
            </p:cNvSpPr>
            <p:nvPr/>
          </p:nvSpPr>
          <p:spPr bwMode="auto">
            <a:xfrm>
              <a:off x="4041" y="11001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7" name="Line 49"/>
            <p:cNvSpPr>
              <a:spLocks noChangeShapeType="1"/>
            </p:cNvSpPr>
            <p:nvPr/>
          </p:nvSpPr>
          <p:spPr bwMode="auto">
            <a:xfrm>
              <a:off x="5481" y="11001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6" name="Line 48"/>
            <p:cNvSpPr>
              <a:spLocks noChangeShapeType="1"/>
            </p:cNvSpPr>
            <p:nvPr/>
          </p:nvSpPr>
          <p:spPr bwMode="auto">
            <a:xfrm>
              <a:off x="6921" y="11001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95" name="Text Box 47"/>
            <p:cNvSpPr txBox="1">
              <a:spLocks noChangeArrowheads="1"/>
            </p:cNvSpPr>
            <p:nvPr/>
          </p:nvSpPr>
          <p:spPr bwMode="auto">
            <a:xfrm>
              <a:off x="3860" y="10089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latin typeface="Arial" pitchFamily="34" charset="0"/>
                  <a:ea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694" name="Text Box 46"/>
            <p:cNvSpPr txBox="1">
              <a:spLocks noChangeArrowheads="1"/>
            </p:cNvSpPr>
            <p:nvPr/>
          </p:nvSpPr>
          <p:spPr bwMode="auto">
            <a:xfrm>
              <a:off x="4220" y="10678"/>
              <a:ext cx="540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latin typeface="Arial" pitchFamily="34" charset="0"/>
                  <a:ea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693" name="Text Box 45"/>
            <p:cNvSpPr txBox="1">
              <a:spLocks noChangeArrowheads="1"/>
            </p:cNvSpPr>
            <p:nvPr/>
          </p:nvSpPr>
          <p:spPr bwMode="auto">
            <a:xfrm>
              <a:off x="5481" y="10636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latin typeface="Times New Roman" pitchFamily="18" charset="0"/>
                  <a:ea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7692" name="Text Box 44"/>
            <p:cNvSpPr txBox="1">
              <a:spLocks noChangeArrowheads="1"/>
            </p:cNvSpPr>
            <p:nvPr/>
          </p:nvSpPr>
          <p:spPr bwMode="auto">
            <a:xfrm>
              <a:off x="6921" y="10461"/>
              <a:ext cx="540" cy="3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latin typeface="Arial" pitchFamily="34" charset="0"/>
                  <a:ea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691" name="Text Box 43"/>
            <p:cNvSpPr txBox="1">
              <a:spLocks noChangeArrowheads="1"/>
            </p:cNvSpPr>
            <p:nvPr/>
          </p:nvSpPr>
          <p:spPr bwMode="auto">
            <a:xfrm>
              <a:off x="8322" y="10318"/>
              <a:ext cx="540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latin typeface="Arial" pitchFamily="34" charset="0"/>
                  <a:ea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690" name="Text Box 42"/>
            <p:cNvSpPr txBox="1">
              <a:spLocks noChangeArrowheads="1"/>
            </p:cNvSpPr>
            <p:nvPr/>
          </p:nvSpPr>
          <p:spPr bwMode="auto">
            <a:xfrm>
              <a:off x="7162" y="11541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pitchFamily="34" charset="0"/>
                  <a:ea typeface="Times New Roman" pitchFamily="18" charset="0"/>
                </a:rPr>
                <a:t>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7689" name="Arc 41"/>
            <p:cNvSpPr>
              <a:spLocks/>
            </p:cNvSpPr>
            <p:nvPr/>
          </p:nvSpPr>
          <p:spPr bwMode="auto">
            <a:xfrm rot="6013455">
              <a:off x="6938" y="10812"/>
              <a:ext cx="820" cy="1562"/>
            </a:xfrm>
            <a:custGeom>
              <a:avLst/>
              <a:gdLst>
                <a:gd name="G0" fmla="+- 5721 0 0"/>
                <a:gd name="G1" fmla="+- 21600 0 0"/>
                <a:gd name="G2" fmla="+- 21600 0 0"/>
                <a:gd name="T0" fmla="*/ 0 w 27321"/>
                <a:gd name="T1" fmla="*/ 771 h 42536"/>
                <a:gd name="T2" fmla="*/ 11036 w 27321"/>
                <a:gd name="T3" fmla="*/ 42536 h 42536"/>
                <a:gd name="T4" fmla="*/ 5721 w 27321"/>
                <a:gd name="T5" fmla="*/ 21600 h 4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321" h="42536" fill="none" extrusionOk="0">
                  <a:moveTo>
                    <a:pt x="0" y="771"/>
                  </a:moveTo>
                  <a:cubicBezTo>
                    <a:pt x="1863" y="259"/>
                    <a:pt x="3788" y="-1"/>
                    <a:pt x="5721" y="0"/>
                  </a:cubicBezTo>
                  <a:cubicBezTo>
                    <a:pt x="17650" y="0"/>
                    <a:pt x="27321" y="9670"/>
                    <a:pt x="27321" y="21600"/>
                  </a:cubicBezTo>
                  <a:cubicBezTo>
                    <a:pt x="27321" y="31482"/>
                    <a:pt x="20614" y="40104"/>
                    <a:pt x="11035" y="42535"/>
                  </a:cubicBezTo>
                </a:path>
                <a:path w="27321" h="42536" stroke="0" extrusionOk="0">
                  <a:moveTo>
                    <a:pt x="0" y="771"/>
                  </a:moveTo>
                  <a:cubicBezTo>
                    <a:pt x="1863" y="259"/>
                    <a:pt x="3788" y="-1"/>
                    <a:pt x="5721" y="0"/>
                  </a:cubicBezTo>
                  <a:cubicBezTo>
                    <a:pt x="17650" y="0"/>
                    <a:pt x="27321" y="9670"/>
                    <a:pt x="27321" y="21600"/>
                  </a:cubicBezTo>
                  <a:cubicBezTo>
                    <a:pt x="27321" y="31482"/>
                    <a:pt x="20614" y="40104"/>
                    <a:pt x="11035" y="42535"/>
                  </a:cubicBezTo>
                  <a:lnTo>
                    <a:pt x="5721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" name="Content Placeholder 1"/>
          <p:cNvSpPr txBox="1">
            <a:spLocks/>
          </p:cNvSpPr>
          <p:nvPr/>
        </p:nvSpPr>
        <p:spPr>
          <a:xfrm>
            <a:off x="4790319" y="6219562"/>
            <a:ext cx="2590800" cy="3810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365760" indent="-256032" defTabSz="91440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it-IT" sz="2400" b="1" dirty="0"/>
              <a:t>L(M’’) =  L(M1) L(M2)</a:t>
            </a:r>
          </a:p>
        </p:txBody>
      </p:sp>
      <p:sp>
        <p:nvSpPr>
          <p:cNvPr id="52" name="Arc 41"/>
          <p:cNvSpPr>
            <a:spLocks/>
          </p:cNvSpPr>
          <p:nvPr/>
        </p:nvSpPr>
        <p:spPr bwMode="auto">
          <a:xfrm rot="5771895">
            <a:off x="5510457" y="2991416"/>
            <a:ext cx="807849" cy="1539741"/>
          </a:xfrm>
          <a:custGeom>
            <a:avLst/>
            <a:gdLst>
              <a:gd name="G0" fmla="+- 5721 0 0"/>
              <a:gd name="G1" fmla="+- 21600 0 0"/>
              <a:gd name="G2" fmla="+- 21600 0 0"/>
              <a:gd name="T0" fmla="*/ 0 w 27321"/>
              <a:gd name="T1" fmla="*/ 771 h 42536"/>
              <a:gd name="T2" fmla="*/ 11036 w 27321"/>
              <a:gd name="T3" fmla="*/ 42536 h 42536"/>
              <a:gd name="T4" fmla="*/ 5721 w 27321"/>
              <a:gd name="T5" fmla="*/ 21600 h 42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321" h="42536" fill="none" extrusionOk="0">
                <a:moveTo>
                  <a:pt x="0" y="771"/>
                </a:moveTo>
                <a:cubicBezTo>
                  <a:pt x="1863" y="259"/>
                  <a:pt x="3788" y="-1"/>
                  <a:pt x="5721" y="0"/>
                </a:cubicBezTo>
                <a:cubicBezTo>
                  <a:pt x="17650" y="0"/>
                  <a:pt x="27321" y="9670"/>
                  <a:pt x="27321" y="21600"/>
                </a:cubicBezTo>
                <a:cubicBezTo>
                  <a:pt x="27321" y="31482"/>
                  <a:pt x="20614" y="40104"/>
                  <a:pt x="11035" y="42535"/>
                </a:cubicBezTo>
              </a:path>
              <a:path w="27321" h="42536" stroke="0" extrusionOk="0">
                <a:moveTo>
                  <a:pt x="0" y="771"/>
                </a:moveTo>
                <a:cubicBezTo>
                  <a:pt x="1863" y="259"/>
                  <a:pt x="3788" y="-1"/>
                  <a:pt x="5721" y="0"/>
                </a:cubicBezTo>
                <a:cubicBezTo>
                  <a:pt x="17650" y="0"/>
                  <a:pt x="27321" y="9670"/>
                  <a:pt x="27321" y="21600"/>
                </a:cubicBezTo>
                <a:cubicBezTo>
                  <a:pt x="27321" y="31482"/>
                  <a:pt x="20614" y="40104"/>
                  <a:pt x="11035" y="42535"/>
                </a:cubicBezTo>
                <a:lnTo>
                  <a:pt x="5721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 Box 42"/>
          <p:cNvSpPr txBox="1">
            <a:spLocks noChangeArrowheads="1"/>
          </p:cNvSpPr>
          <p:nvPr/>
        </p:nvSpPr>
        <p:spPr bwMode="auto">
          <a:xfrm>
            <a:off x="6400801" y="4038601"/>
            <a:ext cx="532305" cy="354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itchFamily="34" charset="0"/>
                <a:ea typeface="Times New Roman" pitchFamily="18" charset="0"/>
              </a:rPr>
              <a:t>0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F302ED94-1068-674E-AC27-82EC7384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732" y="303435"/>
            <a:ext cx="8959268" cy="58912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Konkatenasi</a:t>
            </a:r>
            <a:r>
              <a:rPr lang="en-US" dirty="0"/>
              <a:t> FSA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700" y="182780"/>
            <a:ext cx="1143362" cy="11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8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A53A9F4B-3288-A748-9EDD-05A9ED0D0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ko-KR" dirty="0">
              <a:ea typeface="굴림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24A743AD-A0CE-F644-8221-D287B2475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49" y="3079035"/>
            <a:ext cx="7886700" cy="4637361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altLang="en-US" dirty="0" err="1"/>
              <a:t>Terima</a:t>
            </a:r>
            <a:r>
              <a:rPr lang="en-US" altLang="en-US" dirty="0"/>
              <a:t> </a:t>
            </a:r>
            <a:r>
              <a:rPr lang="en-US" altLang="en-US" dirty="0" err="1"/>
              <a:t>Kasih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186" y="499533"/>
            <a:ext cx="2444850" cy="243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7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2" y="433137"/>
            <a:ext cx="10772775" cy="889257"/>
          </a:xfrm>
        </p:spPr>
        <p:txBody>
          <a:bodyPr/>
          <a:lstStyle/>
          <a:p>
            <a:r>
              <a:rPr lang="en-US" dirty="0" smtClean="0"/>
              <a:t>Non DFA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sz="6000" dirty="0" smtClean="0">
                <a:sym typeface="Symbol"/>
              </a:rPr>
              <a:t></a:t>
            </a:r>
            <a:r>
              <a:rPr lang="en-US" dirty="0" smtClean="0">
                <a:sym typeface="Symbol"/>
              </a:rPr>
              <a:t> - move (</a:t>
            </a:r>
            <a:r>
              <a:rPr lang="en-US" dirty="0" err="1" smtClean="0">
                <a:sym typeface="Symbol"/>
              </a:rPr>
              <a:t>transisi</a:t>
            </a:r>
            <a:r>
              <a:rPr lang="en-US" dirty="0" smtClean="0">
                <a:sym typeface="Symbol"/>
              </a:rPr>
              <a:t> )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700" y="182780"/>
            <a:ext cx="1143362" cy="1139614"/>
          </a:xfrm>
          <a:prstGeom prst="rect">
            <a:avLst/>
          </a:prstGeom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632015" y="1520764"/>
            <a:ext cx="10753725" cy="1174901"/>
          </a:xfrm>
        </p:spPr>
        <p:txBody>
          <a:bodyPr>
            <a:noAutofit/>
          </a:bodyPr>
          <a:lstStyle/>
          <a:p>
            <a:r>
              <a:rPr lang="it-IT" dirty="0"/>
              <a:t>Dapat merubah </a:t>
            </a:r>
            <a:r>
              <a:rPr lang="it-IT" i="1" dirty="0"/>
              <a:t>state</a:t>
            </a:r>
            <a:r>
              <a:rPr lang="it-IT" dirty="0"/>
              <a:t> satu ke </a:t>
            </a:r>
            <a:r>
              <a:rPr lang="it-IT" i="1" dirty="0"/>
              <a:t>state </a:t>
            </a:r>
            <a:r>
              <a:rPr lang="it-IT" dirty="0"/>
              <a:t> lain tanpa </a:t>
            </a:r>
            <a:r>
              <a:rPr lang="it-IT" dirty="0" err="1"/>
              <a:t>membaca</a:t>
            </a:r>
            <a:r>
              <a:rPr lang="it-IT" dirty="0"/>
              <a:t> input</a:t>
            </a:r>
          </a:p>
          <a:p>
            <a:r>
              <a:rPr lang="it-IT" dirty="0"/>
              <a:t>Tidak bergantung pada suatu input ketika melakukan transisi</a:t>
            </a:r>
            <a:endParaRPr lang="en-US" dirty="0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4180077" y="2589979"/>
            <a:ext cx="4406544" cy="2752042"/>
            <a:chOff x="4179" y="6762"/>
            <a:chExt cx="4035" cy="2519"/>
          </a:xfrm>
        </p:grpSpPr>
        <p:sp>
          <p:nvSpPr>
            <p:cNvPr id="7" name="AutoShape 20"/>
            <p:cNvSpPr>
              <a:spLocks noChangeAspect="1" noChangeArrowheads="1" noTextEdit="1"/>
            </p:cNvSpPr>
            <p:nvPr/>
          </p:nvSpPr>
          <p:spPr bwMode="auto">
            <a:xfrm>
              <a:off x="4179" y="6762"/>
              <a:ext cx="4035" cy="251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19"/>
            <p:cNvSpPr>
              <a:spLocks noChangeArrowheads="1"/>
            </p:cNvSpPr>
            <p:nvPr/>
          </p:nvSpPr>
          <p:spPr bwMode="auto">
            <a:xfrm>
              <a:off x="4860" y="6941"/>
              <a:ext cx="720" cy="721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q</a:t>
              </a:r>
              <a:r>
                <a:rPr kumimoji="0" lang="en-US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0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" name="AutoShape 18"/>
            <p:cNvSpPr>
              <a:spLocks noChangeArrowheads="1"/>
            </p:cNvSpPr>
            <p:nvPr/>
          </p:nvSpPr>
          <p:spPr bwMode="auto">
            <a:xfrm>
              <a:off x="6120" y="6941"/>
              <a:ext cx="720" cy="721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q</a:t>
              </a:r>
              <a:r>
                <a:rPr kumimoji="0" lang="en-US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6120" y="8203"/>
              <a:ext cx="720" cy="719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q</a:t>
              </a:r>
              <a:r>
                <a:rPr kumimoji="0" lang="en-US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4860" y="8202"/>
              <a:ext cx="720" cy="719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q</a:t>
              </a:r>
              <a:r>
                <a:rPr kumimoji="0" lang="en-US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AutoShape 15"/>
            <p:cNvSpPr>
              <a:spLocks noChangeArrowheads="1"/>
            </p:cNvSpPr>
            <p:nvPr/>
          </p:nvSpPr>
          <p:spPr bwMode="auto">
            <a:xfrm>
              <a:off x="7380" y="6941"/>
              <a:ext cx="720" cy="721"/>
            </a:xfrm>
            <a:custGeom>
              <a:avLst/>
              <a:gdLst>
                <a:gd name="G0" fmla="+- 1896 0 0"/>
                <a:gd name="G1" fmla="+- 21600 0 1896"/>
                <a:gd name="G2" fmla="+- 21600 0 189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96" y="10800"/>
                  </a:moveTo>
                  <a:cubicBezTo>
                    <a:pt x="1896" y="15718"/>
                    <a:pt x="5882" y="19704"/>
                    <a:pt x="10800" y="19704"/>
                  </a:cubicBezTo>
                  <a:cubicBezTo>
                    <a:pt x="15718" y="19704"/>
                    <a:pt x="19704" y="15718"/>
                    <a:pt x="19704" y="10800"/>
                  </a:cubicBezTo>
                  <a:cubicBezTo>
                    <a:pt x="19704" y="5882"/>
                    <a:pt x="15718" y="1896"/>
                    <a:pt x="10800" y="1896"/>
                  </a:cubicBezTo>
                  <a:cubicBezTo>
                    <a:pt x="5882" y="1896"/>
                    <a:pt x="1896" y="5882"/>
                    <a:pt x="1896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q</a:t>
              </a:r>
              <a:r>
                <a:rPr kumimoji="0" lang="en-US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580" y="7302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6840" y="7302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220" y="7662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6480" y="7662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5580" y="8562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5220" y="7662"/>
              <a:ext cx="12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5580" y="6762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6840" y="6762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6660" y="7842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5580" y="8022"/>
              <a:ext cx="540" cy="3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b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5580" y="8922"/>
              <a:ext cx="540" cy="3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b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Text Box 3"/>
            <p:cNvSpPr txBox="1">
              <a:spLocks noChangeArrowheads="1"/>
            </p:cNvSpPr>
            <p:nvPr/>
          </p:nvSpPr>
          <p:spPr bwMode="auto">
            <a:xfrm>
              <a:off x="4500" y="7842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a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5" name="Line 2"/>
            <p:cNvSpPr>
              <a:spLocks noChangeShapeType="1"/>
            </p:cNvSpPr>
            <p:nvPr/>
          </p:nvSpPr>
          <p:spPr bwMode="auto">
            <a:xfrm>
              <a:off x="4320" y="730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Content Placeholder 1"/>
          <p:cNvSpPr txBox="1">
            <a:spLocks/>
          </p:cNvSpPr>
          <p:nvPr/>
        </p:nvSpPr>
        <p:spPr>
          <a:xfrm>
            <a:off x="3213704" y="5395343"/>
            <a:ext cx="6172200" cy="126187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/>
            <a:r>
              <a:rPr lang="en-US" sz="2000" i="1" dirty="0" err="1"/>
              <a:t>dari</a:t>
            </a:r>
            <a:r>
              <a:rPr lang="en-US" sz="2000" i="1" dirty="0"/>
              <a:t> q</a:t>
            </a:r>
            <a:r>
              <a:rPr lang="en-US" sz="2000" i="1" baseline="-25000" dirty="0"/>
              <a:t>0</a:t>
            </a:r>
            <a:r>
              <a:rPr lang="en-US" sz="2000" i="1" dirty="0"/>
              <a:t> </a:t>
            </a:r>
            <a:r>
              <a:rPr lang="en-US" sz="2000" i="1" dirty="0" err="1"/>
              <a:t>tanpa</a:t>
            </a:r>
            <a:r>
              <a:rPr lang="en-US" sz="2000" i="1" dirty="0"/>
              <a:t> </a:t>
            </a:r>
            <a:r>
              <a:rPr lang="en-US" sz="2000" i="1" dirty="0" err="1"/>
              <a:t>membaca</a:t>
            </a:r>
            <a:r>
              <a:rPr lang="en-US" sz="2000" i="1" dirty="0"/>
              <a:t> input </a:t>
            </a:r>
            <a:r>
              <a:rPr lang="en-US" sz="2000" i="1" dirty="0" err="1"/>
              <a:t>dapat</a:t>
            </a:r>
            <a:r>
              <a:rPr lang="en-US" sz="2000" i="1" dirty="0"/>
              <a:t> </a:t>
            </a:r>
            <a:r>
              <a:rPr lang="en-US" sz="2000" i="1" dirty="0" err="1"/>
              <a:t>berpindah</a:t>
            </a:r>
            <a:r>
              <a:rPr lang="en-US" sz="2000" i="1" dirty="0"/>
              <a:t> </a:t>
            </a:r>
            <a:r>
              <a:rPr lang="en-US" sz="2000" i="1" dirty="0" err="1"/>
              <a:t>ke</a:t>
            </a:r>
            <a:r>
              <a:rPr lang="en-US" sz="2000" i="1" dirty="0"/>
              <a:t> q</a:t>
            </a:r>
            <a:r>
              <a:rPr lang="en-US" sz="2000" i="1" baseline="-25000" dirty="0"/>
              <a:t>1</a:t>
            </a:r>
            <a:endParaRPr lang="en-US" sz="2000" i="1" dirty="0"/>
          </a:p>
          <a:p>
            <a:pPr lvl="0"/>
            <a:r>
              <a:rPr lang="en-US" sz="2000" i="1" dirty="0" err="1"/>
              <a:t>dari</a:t>
            </a:r>
            <a:r>
              <a:rPr lang="en-US" sz="2000" i="1" dirty="0"/>
              <a:t> q</a:t>
            </a:r>
            <a:r>
              <a:rPr lang="en-US" sz="2000" i="1" baseline="-25000" dirty="0"/>
              <a:t>1</a:t>
            </a:r>
            <a:r>
              <a:rPr lang="en-US" sz="2000" i="1" dirty="0"/>
              <a:t> </a:t>
            </a:r>
            <a:r>
              <a:rPr lang="en-US" sz="2000" i="1" dirty="0" err="1"/>
              <a:t>tanpa</a:t>
            </a:r>
            <a:r>
              <a:rPr lang="en-US" sz="2000" i="1" dirty="0"/>
              <a:t> </a:t>
            </a:r>
            <a:r>
              <a:rPr lang="en-US" sz="2000" i="1" dirty="0" err="1"/>
              <a:t>membaca</a:t>
            </a:r>
            <a:r>
              <a:rPr lang="en-US" sz="2000" i="1" dirty="0"/>
              <a:t> input </a:t>
            </a:r>
            <a:r>
              <a:rPr lang="en-US" sz="2000" i="1" dirty="0" err="1"/>
              <a:t>dapat</a:t>
            </a:r>
            <a:r>
              <a:rPr lang="en-US" sz="2000" i="1" dirty="0"/>
              <a:t> </a:t>
            </a:r>
            <a:r>
              <a:rPr lang="en-US" sz="2000" i="1" dirty="0" err="1"/>
              <a:t>berpindah</a:t>
            </a:r>
            <a:r>
              <a:rPr lang="en-US" sz="2000" i="1" dirty="0"/>
              <a:t> </a:t>
            </a:r>
            <a:r>
              <a:rPr lang="en-US" sz="2000" i="1" dirty="0" err="1"/>
              <a:t>ke</a:t>
            </a:r>
            <a:r>
              <a:rPr lang="en-US" sz="2000" i="1" dirty="0"/>
              <a:t> q</a:t>
            </a:r>
            <a:r>
              <a:rPr lang="en-US" sz="2000" i="1" baseline="-25000" dirty="0"/>
              <a:t>2</a:t>
            </a:r>
            <a:endParaRPr lang="en-US" sz="2000" i="1" dirty="0"/>
          </a:p>
          <a:p>
            <a:pPr lvl="0"/>
            <a:r>
              <a:rPr lang="en-US" sz="2000" i="1" dirty="0" err="1"/>
              <a:t>dari</a:t>
            </a:r>
            <a:r>
              <a:rPr lang="en-US" sz="2000" i="1" dirty="0"/>
              <a:t> q4 </a:t>
            </a:r>
            <a:r>
              <a:rPr lang="en-US" sz="2000" i="1" dirty="0" err="1"/>
              <a:t>tanpa</a:t>
            </a:r>
            <a:r>
              <a:rPr lang="en-US" sz="2000" i="1" dirty="0"/>
              <a:t> </a:t>
            </a:r>
            <a:r>
              <a:rPr lang="en-US" sz="2000" i="1" dirty="0" err="1"/>
              <a:t>membaca</a:t>
            </a:r>
            <a:r>
              <a:rPr lang="en-US" sz="2000" i="1" dirty="0"/>
              <a:t> input </a:t>
            </a:r>
            <a:r>
              <a:rPr lang="en-US" sz="2000" i="1" dirty="0" err="1"/>
              <a:t>dapat</a:t>
            </a:r>
            <a:r>
              <a:rPr lang="en-US" sz="2000" i="1" dirty="0"/>
              <a:t> </a:t>
            </a:r>
            <a:r>
              <a:rPr lang="en-US" sz="2000" i="1" dirty="0" err="1"/>
              <a:t>berpindah</a:t>
            </a:r>
            <a:r>
              <a:rPr lang="en-US" sz="2000" i="1" dirty="0"/>
              <a:t> </a:t>
            </a:r>
            <a:r>
              <a:rPr lang="en-US" sz="2000" i="1" dirty="0" err="1"/>
              <a:t>ke</a:t>
            </a:r>
            <a:r>
              <a:rPr lang="en-US" sz="2000" i="1" dirty="0"/>
              <a:t> q</a:t>
            </a:r>
            <a:r>
              <a:rPr lang="en-US" sz="2000" i="1" baseline="-25000" dirty="0"/>
              <a:t>1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787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700" y="182780"/>
            <a:ext cx="1143362" cy="1139614"/>
          </a:xfrm>
          <a:prstGeom prst="rect">
            <a:avLst/>
          </a:prstGeom>
        </p:spPr>
      </p:pic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22861"/>
          </a:xfrm>
        </p:spPr>
        <p:txBody>
          <a:bodyPr/>
          <a:lstStyle/>
          <a:p>
            <a:r>
              <a:rPr lang="en-US" dirty="0">
                <a:sym typeface="Symbol"/>
              </a:rPr>
              <a:t></a:t>
            </a:r>
            <a:r>
              <a:rPr lang="en-US" dirty="0"/>
              <a:t>-closure </a:t>
            </a:r>
            <a:r>
              <a:rPr lang="en-US" dirty="0" err="1"/>
              <a:t>untuk</a:t>
            </a:r>
            <a:r>
              <a:rPr lang="en-US" dirty="0"/>
              <a:t> NFA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-move</a:t>
            </a:r>
          </a:p>
        </p:txBody>
      </p:sp>
      <p:sp>
        <p:nvSpPr>
          <p:cNvPr id="29" name="Content Placeholder 1"/>
          <p:cNvSpPr>
            <a:spLocks noGrp="1"/>
          </p:cNvSpPr>
          <p:nvPr>
            <p:ph idx="1"/>
          </p:nvPr>
        </p:nvSpPr>
        <p:spPr>
          <a:xfrm>
            <a:off x="457199" y="1481328"/>
            <a:ext cx="11165305" cy="2862072"/>
          </a:xfrm>
        </p:spPr>
        <p:txBody>
          <a:bodyPr>
            <a:noAutofit/>
          </a:bodyPr>
          <a:lstStyle/>
          <a:p>
            <a:r>
              <a:rPr lang="en-US" dirty="0" err="1"/>
              <a:t>himpunan-himpunan</a:t>
            </a:r>
            <a:r>
              <a:rPr lang="en-US" dirty="0"/>
              <a:t> </a:t>
            </a:r>
            <a:r>
              <a:rPr lang="en-US" i="1" dirty="0"/>
              <a:t>state-state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state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input.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Dari diagram NFA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-move </a:t>
            </a:r>
            <a:r>
              <a:rPr lang="en-US" dirty="0" err="1">
                <a:sym typeface="Symbol"/>
              </a:rPr>
              <a:t>maka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dihasilkan</a:t>
            </a:r>
            <a:r>
              <a:rPr lang="en-US" dirty="0">
                <a:sym typeface="Symbol"/>
              </a:rPr>
              <a:t>: </a:t>
            </a:r>
          </a:p>
          <a:p>
            <a:pPr lvl="1"/>
            <a:r>
              <a:rPr lang="en-US" dirty="0">
                <a:sym typeface="Symbol"/>
              </a:rPr>
              <a:t></a:t>
            </a:r>
            <a:r>
              <a:rPr lang="en-US" dirty="0"/>
              <a:t>-closure  (q</a:t>
            </a:r>
            <a:r>
              <a:rPr lang="en-US" baseline="-25000" dirty="0"/>
              <a:t>0</a:t>
            </a:r>
            <a:r>
              <a:rPr lang="en-US" dirty="0"/>
              <a:t>)= </a:t>
            </a:r>
            <a:r>
              <a:rPr lang="en-US" dirty="0">
                <a:sym typeface="Symbol"/>
              </a:rPr>
              <a:t></a:t>
            </a:r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,q</a:t>
            </a:r>
            <a:r>
              <a:rPr lang="en-US" baseline="-25000" dirty="0"/>
              <a:t>1</a:t>
            </a:r>
            <a:r>
              <a:rPr lang="en-US" dirty="0"/>
              <a:t>,q</a:t>
            </a:r>
            <a:r>
              <a:rPr lang="en-US" baseline="-25000" dirty="0"/>
              <a:t>2</a:t>
            </a:r>
            <a:r>
              <a:rPr lang="en-US" dirty="0">
                <a:sym typeface="Symbol"/>
              </a:rPr>
              <a:t></a:t>
            </a:r>
          </a:p>
          <a:p>
            <a:pPr lvl="1"/>
            <a:r>
              <a:rPr lang="en-US" dirty="0">
                <a:sym typeface="Symbol"/>
              </a:rPr>
              <a:t></a:t>
            </a:r>
            <a:r>
              <a:rPr lang="en-US" dirty="0"/>
              <a:t>-closure (q</a:t>
            </a:r>
            <a:r>
              <a:rPr lang="en-US" baseline="-25000" dirty="0"/>
              <a:t>1</a:t>
            </a:r>
            <a:r>
              <a:rPr lang="en-US" dirty="0"/>
              <a:t>) = </a:t>
            </a:r>
            <a:r>
              <a:rPr lang="en-US" dirty="0">
                <a:sym typeface="Symbol"/>
              </a:rPr>
              <a:t></a:t>
            </a: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,q</a:t>
            </a:r>
            <a:r>
              <a:rPr lang="en-US" baseline="-25000" dirty="0"/>
              <a:t>2</a:t>
            </a:r>
            <a:r>
              <a:rPr lang="en-US" dirty="0">
                <a:sym typeface="Symbol"/>
              </a:rPr>
              <a:t></a:t>
            </a:r>
            <a:endParaRPr lang="en-US" dirty="0"/>
          </a:p>
          <a:p>
            <a:pPr lvl="1"/>
            <a:r>
              <a:rPr lang="en-US" dirty="0">
                <a:sym typeface="Symbol"/>
              </a:rPr>
              <a:t></a:t>
            </a:r>
            <a:r>
              <a:rPr lang="en-US" dirty="0"/>
              <a:t>-closure (q</a:t>
            </a:r>
            <a:r>
              <a:rPr lang="en-US" baseline="-25000" dirty="0"/>
              <a:t>2</a:t>
            </a:r>
            <a:r>
              <a:rPr lang="en-US" dirty="0"/>
              <a:t>) = </a:t>
            </a:r>
            <a:r>
              <a:rPr lang="en-US" dirty="0">
                <a:sym typeface="Symbol"/>
              </a:rPr>
              <a:t></a:t>
            </a:r>
            <a:r>
              <a:rPr lang="en-US" dirty="0"/>
              <a:t>q</a:t>
            </a:r>
            <a:r>
              <a:rPr lang="en-US" baseline="-25000" dirty="0"/>
              <a:t>2</a:t>
            </a:r>
            <a:r>
              <a:rPr lang="en-US" dirty="0">
                <a:sym typeface="Symbol"/>
              </a:rPr>
              <a:t></a:t>
            </a:r>
            <a:endParaRPr lang="en-US" dirty="0"/>
          </a:p>
          <a:p>
            <a:pPr lvl="1"/>
            <a:r>
              <a:rPr lang="en-US" dirty="0">
                <a:sym typeface="Symbol"/>
              </a:rPr>
              <a:t></a:t>
            </a:r>
            <a:r>
              <a:rPr lang="en-US" dirty="0"/>
              <a:t>-closure (q</a:t>
            </a:r>
            <a:r>
              <a:rPr lang="en-US" baseline="-25000" dirty="0"/>
              <a:t>3</a:t>
            </a:r>
            <a:r>
              <a:rPr lang="en-US" dirty="0"/>
              <a:t>) = </a:t>
            </a:r>
            <a:r>
              <a:rPr lang="en-US" dirty="0">
                <a:sym typeface="Symbol"/>
              </a:rPr>
              <a:t></a:t>
            </a:r>
            <a:r>
              <a:rPr lang="en-US" dirty="0"/>
              <a:t>q</a:t>
            </a:r>
            <a:r>
              <a:rPr lang="en-US" baseline="-25000" dirty="0"/>
              <a:t>3</a:t>
            </a:r>
            <a:r>
              <a:rPr lang="en-US" dirty="0">
                <a:sym typeface="Symbol"/>
              </a:rPr>
              <a:t></a:t>
            </a:r>
            <a:endParaRPr lang="en-US" dirty="0"/>
          </a:p>
          <a:p>
            <a:pPr lvl="1"/>
            <a:r>
              <a:rPr lang="en-US" dirty="0">
                <a:sym typeface="Symbol"/>
              </a:rPr>
              <a:t></a:t>
            </a:r>
            <a:r>
              <a:rPr lang="en-US" dirty="0"/>
              <a:t>-closure (q</a:t>
            </a:r>
            <a:r>
              <a:rPr lang="en-US" baseline="-25000" dirty="0"/>
              <a:t>4</a:t>
            </a:r>
            <a:r>
              <a:rPr lang="en-US" dirty="0"/>
              <a:t>) = </a:t>
            </a:r>
            <a:r>
              <a:rPr lang="en-US" dirty="0">
                <a:sym typeface="Symbol"/>
              </a:rPr>
              <a:t></a:t>
            </a: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,q</a:t>
            </a:r>
            <a:r>
              <a:rPr lang="en-US" baseline="-25000" dirty="0"/>
              <a:t>2</a:t>
            </a:r>
            <a:r>
              <a:rPr lang="en-US" dirty="0"/>
              <a:t>,q</a:t>
            </a:r>
            <a:r>
              <a:rPr lang="en-US" baseline="-25000" dirty="0"/>
              <a:t>4</a:t>
            </a:r>
            <a:r>
              <a:rPr lang="en-US" dirty="0">
                <a:sym typeface="Symbol"/>
              </a:rPr>
              <a:t>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pSp>
        <p:nvGrpSpPr>
          <p:cNvPr id="32" name="Group 1"/>
          <p:cNvGrpSpPr>
            <a:grpSpLocks noChangeAspect="1"/>
          </p:cNvGrpSpPr>
          <p:nvPr/>
        </p:nvGrpSpPr>
        <p:grpSpPr bwMode="auto">
          <a:xfrm>
            <a:off x="6436895" y="2691062"/>
            <a:ext cx="5477640" cy="3420979"/>
            <a:chOff x="4179" y="6762"/>
            <a:chExt cx="4035" cy="2519"/>
          </a:xfrm>
        </p:grpSpPr>
        <p:sp>
          <p:nvSpPr>
            <p:cNvPr id="33" name="AutoShape 20"/>
            <p:cNvSpPr>
              <a:spLocks noChangeAspect="1" noChangeArrowheads="1" noTextEdit="1"/>
            </p:cNvSpPr>
            <p:nvPr/>
          </p:nvSpPr>
          <p:spPr bwMode="auto">
            <a:xfrm>
              <a:off x="4179" y="6762"/>
              <a:ext cx="4035" cy="251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AutoShape 19"/>
            <p:cNvSpPr>
              <a:spLocks noChangeArrowheads="1"/>
            </p:cNvSpPr>
            <p:nvPr/>
          </p:nvSpPr>
          <p:spPr bwMode="auto">
            <a:xfrm>
              <a:off x="4860" y="6941"/>
              <a:ext cx="720" cy="721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q</a:t>
              </a:r>
              <a:r>
                <a:rPr kumimoji="0" lang="en-US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0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AutoShape 18"/>
            <p:cNvSpPr>
              <a:spLocks noChangeArrowheads="1"/>
            </p:cNvSpPr>
            <p:nvPr/>
          </p:nvSpPr>
          <p:spPr bwMode="auto">
            <a:xfrm>
              <a:off x="6120" y="6941"/>
              <a:ext cx="720" cy="721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q</a:t>
              </a:r>
              <a:r>
                <a:rPr kumimoji="0" lang="en-US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" name="AutoShape 17"/>
            <p:cNvSpPr>
              <a:spLocks noChangeArrowheads="1"/>
            </p:cNvSpPr>
            <p:nvPr/>
          </p:nvSpPr>
          <p:spPr bwMode="auto">
            <a:xfrm>
              <a:off x="6120" y="8203"/>
              <a:ext cx="720" cy="719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q</a:t>
              </a:r>
              <a:r>
                <a:rPr kumimoji="0" lang="en-US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4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" name="AutoShape 16"/>
            <p:cNvSpPr>
              <a:spLocks noChangeArrowheads="1"/>
            </p:cNvSpPr>
            <p:nvPr/>
          </p:nvSpPr>
          <p:spPr bwMode="auto">
            <a:xfrm>
              <a:off x="4860" y="8202"/>
              <a:ext cx="720" cy="719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q</a:t>
              </a:r>
              <a:r>
                <a:rPr kumimoji="0" lang="en-US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" name="AutoShape 15"/>
            <p:cNvSpPr>
              <a:spLocks noChangeArrowheads="1"/>
            </p:cNvSpPr>
            <p:nvPr/>
          </p:nvSpPr>
          <p:spPr bwMode="auto">
            <a:xfrm>
              <a:off x="7380" y="6941"/>
              <a:ext cx="720" cy="721"/>
            </a:xfrm>
            <a:custGeom>
              <a:avLst/>
              <a:gdLst>
                <a:gd name="G0" fmla="+- 1896 0 0"/>
                <a:gd name="G1" fmla="+- 21600 0 1896"/>
                <a:gd name="G2" fmla="+- 21600 0 189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96" y="10800"/>
                  </a:moveTo>
                  <a:cubicBezTo>
                    <a:pt x="1896" y="15718"/>
                    <a:pt x="5882" y="19704"/>
                    <a:pt x="10800" y="19704"/>
                  </a:cubicBezTo>
                  <a:cubicBezTo>
                    <a:pt x="15718" y="19704"/>
                    <a:pt x="19704" y="15718"/>
                    <a:pt x="19704" y="10800"/>
                  </a:cubicBezTo>
                  <a:cubicBezTo>
                    <a:pt x="19704" y="5882"/>
                    <a:pt x="15718" y="1896"/>
                    <a:pt x="10800" y="1896"/>
                  </a:cubicBezTo>
                  <a:cubicBezTo>
                    <a:pt x="5882" y="1896"/>
                    <a:pt x="1896" y="5882"/>
                    <a:pt x="1896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q</a:t>
              </a:r>
              <a:r>
                <a:rPr kumimoji="0" lang="en-US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5580" y="7302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6840" y="7302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5220" y="7662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6480" y="7662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5580" y="8562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5220" y="7662"/>
              <a:ext cx="126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5580" y="6762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>
              <a:off x="6840" y="6762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6660" y="7842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5580" y="8022"/>
              <a:ext cx="540" cy="3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b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5580" y="8922"/>
              <a:ext cx="540" cy="35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b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0" name="Text Box 3"/>
            <p:cNvSpPr txBox="1">
              <a:spLocks noChangeArrowheads="1"/>
            </p:cNvSpPr>
            <p:nvPr/>
          </p:nvSpPr>
          <p:spPr bwMode="auto">
            <a:xfrm>
              <a:off x="4500" y="7842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a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" name="Line 2"/>
            <p:cNvSpPr>
              <a:spLocks noChangeShapeType="1"/>
            </p:cNvSpPr>
            <p:nvPr/>
          </p:nvSpPr>
          <p:spPr bwMode="auto">
            <a:xfrm>
              <a:off x="4320" y="730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939113" y="6183034"/>
            <a:ext cx="102014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i="1" dirty="0"/>
              <a:t>* </a:t>
            </a:r>
            <a:r>
              <a:rPr lang="it-IT" sz="2000" b="1" i="1" dirty="0"/>
              <a:t>State yg tidak memiliki transisi </a:t>
            </a:r>
            <a:r>
              <a:rPr lang="en-US" sz="2000" b="1" i="1" dirty="0">
                <a:sym typeface="Symbol"/>
              </a:rPr>
              <a:t>, </a:t>
            </a:r>
            <a:r>
              <a:rPr lang="en-US" sz="2000" b="1" i="1" dirty="0" err="1">
                <a:sym typeface="Symbol"/>
              </a:rPr>
              <a:t>maka</a:t>
            </a:r>
            <a:r>
              <a:rPr lang="en-US" sz="2000" b="1" i="1" dirty="0">
                <a:sym typeface="Symbol"/>
              </a:rPr>
              <a:t> -</a:t>
            </a:r>
            <a:r>
              <a:rPr lang="en-US" sz="2000" b="1" i="1" dirty="0" err="1">
                <a:sym typeface="Symbol"/>
              </a:rPr>
              <a:t>closurenya</a:t>
            </a:r>
            <a:r>
              <a:rPr lang="en-US" sz="2000" b="1" i="1" dirty="0">
                <a:sym typeface="Symbol"/>
              </a:rPr>
              <a:t> </a:t>
            </a:r>
            <a:r>
              <a:rPr lang="en-US" sz="2000" b="1" i="1" dirty="0" err="1">
                <a:sym typeface="Symbol"/>
              </a:rPr>
              <a:t>adalah</a:t>
            </a:r>
            <a:r>
              <a:rPr lang="en-US" sz="2000" b="1" i="1" dirty="0">
                <a:sym typeface="Symbol"/>
              </a:rPr>
              <a:t> state </a:t>
            </a:r>
            <a:r>
              <a:rPr lang="en-US" sz="2000" b="1" i="1" dirty="0" err="1">
                <a:sym typeface="Symbol"/>
              </a:rPr>
              <a:t>itu</a:t>
            </a:r>
            <a:r>
              <a:rPr lang="en-US" sz="2000" b="1" i="1" dirty="0">
                <a:sym typeface="Symbol"/>
              </a:rPr>
              <a:t> </a:t>
            </a:r>
            <a:r>
              <a:rPr lang="en-US" sz="2000" b="1" i="1" dirty="0" err="1">
                <a:sym typeface="Symbol"/>
              </a:rPr>
              <a:t>sendiri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20334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700" y="182780"/>
            <a:ext cx="1143362" cy="1139614"/>
          </a:xfrm>
          <a:prstGeom prst="rect">
            <a:avLst/>
          </a:prstGeom>
        </p:spPr>
      </p:pic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0" y="499533"/>
            <a:ext cx="10782355" cy="82286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Ekivalensi</a:t>
            </a:r>
            <a:r>
              <a:rPr lang="en-US" dirty="0"/>
              <a:t> NFA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-move 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smtClean="0"/>
              <a:t>NFA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-move</a:t>
            </a:r>
          </a:p>
        </p:txBody>
      </p:sp>
      <p:grpSp>
        <p:nvGrpSpPr>
          <p:cNvPr id="28" name="Group 1"/>
          <p:cNvGrpSpPr>
            <a:grpSpLocks noChangeAspect="1"/>
          </p:cNvGrpSpPr>
          <p:nvPr/>
        </p:nvGrpSpPr>
        <p:grpSpPr bwMode="auto">
          <a:xfrm>
            <a:off x="208547" y="1597985"/>
            <a:ext cx="4892842" cy="2659524"/>
            <a:chOff x="2565" y="5490"/>
            <a:chExt cx="4305" cy="2340"/>
          </a:xfrm>
        </p:grpSpPr>
        <p:sp>
          <p:nvSpPr>
            <p:cNvPr id="30" name="AutoShape 13"/>
            <p:cNvSpPr>
              <a:spLocks noChangeAspect="1" noChangeArrowheads="1" noTextEdit="1"/>
            </p:cNvSpPr>
            <p:nvPr/>
          </p:nvSpPr>
          <p:spPr bwMode="auto">
            <a:xfrm>
              <a:off x="2565" y="5490"/>
              <a:ext cx="4305" cy="23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AutoShape 12"/>
            <p:cNvSpPr>
              <a:spLocks noChangeArrowheads="1"/>
            </p:cNvSpPr>
            <p:nvPr/>
          </p:nvSpPr>
          <p:spPr bwMode="auto">
            <a:xfrm>
              <a:off x="4581" y="5760"/>
              <a:ext cx="720" cy="72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q</a:t>
              </a:r>
              <a:r>
                <a:rPr kumimoji="0" lang="en-US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3" name="AutoShape 11"/>
            <p:cNvSpPr>
              <a:spLocks noChangeArrowheads="1"/>
            </p:cNvSpPr>
            <p:nvPr/>
          </p:nvSpPr>
          <p:spPr bwMode="auto">
            <a:xfrm>
              <a:off x="5841" y="5760"/>
              <a:ext cx="720" cy="72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q</a:t>
              </a:r>
              <a:r>
                <a:rPr kumimoji="0" lang="en-US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4" name="AutoShape 10"/>
            <p:cNvSpPr>
              <a:spLocks noChangeArrowheads="1"/>
            </p:cNvSpPr>
            <p:nvPr/>
          </p:nvSpPr>
          <p:spPr bwMode="auto">
            <a:xfrm>
              <a:off x="3321" y="5760"/>
              <a:ext cx="720" cy="72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q</a:t>
              </a:r>
              <a:r>
                <a:rPr kumimoji="0" lang="en-US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0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5841" y="7020"/>
              <a:ext cx="721" cy="720"/>
            </a:xfrm>
            <a:custGeom>
              <a:avLst/>
              <a:gdLst>
                <a:gd name="G0" fmla="+- 1896 0 0"/>
                <a:gd name="G1" fmla="+- 21600 0 1896"/>
                <a:gd name="G2" fmla="+- 21600 0 189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96" y="10800"/>
                  </a:moveTo>
                  <a:cubicBezTo>
                    <a:pt x="1896" y="15718"/>
                    <a:pt x="5882" y="19704"/>
                    <a:pt x="10800" y="19704"/>
                  </a:cubicBezTo>
                  <a:cubicBezTo>
                    <a:pt x="15718" y="19704"/>
                    <a:pt x="19704" y="15718"/>
                    <a:pt x="19704" y="10800"/>
                  </a:cubicBezTo>
                  <a:cubicBezTo>
                    <a:pt x="19704" y="5882"/>
                    <a:pt x="15718" y="1896"/>
                    <a:pt x="10800" y="1896"/>
                  </a:cubicBezTo>
                  <a:cubicBezTo>
                    <a:pt x="5882" y="1896"/>
                    <a:pt x="1896" y="5882"/>
                    <a:pt x="1896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q</a:t>
              </a:r>
              <a:r>
                <a:rPr kumimoji="0" lang="en-US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>
              <a:off x="4040" y="6120"/>
              <a:ext cx="54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7"/>
            <p:cNvSpPr>
              <a:spLocks noChangeShapeType="1"/>
            </p:cNvSpPr>
            <p:nvPr/>
          </p:nvSpPr>
          <p:spPr bwMode="auto">
            <a:xfrm>
              <a:off x="5301" y="612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6"/>
            <p:cNvSpPr>
              <a:spLocks noChangeShapeType="1"/>
            </p:cNvSpPr>
            <p:nvPr/>
          </p:nvSpPr>
          <p:spPr bwMode="auto">
            <a:xfrm>
              <a:off x="2781" y="612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"/>
            <p:cNvSpPr>
              <a:spLocks noChangeShapeType="1"/>
            </p:cNvSpPr>
            <p:nvPr/>
          </p:nvSpPr>
          <p:spPr bwMode="auto">
            <a:xfrm>
              <a:off x="4940" y="6480"/>
              <a:ext cx="126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Text Box 4"/>
            <p:cNvSpPr txBox="1">
              <a:spLocks noChangeArrowheads="1"/>
            </p:cNvSpPr>
            <p:nvPr/>
          </p:nvSpPr>
          <p:spPr bwMode="auto">
            <a:xfrm>
              <a:off x="4041" y="5580"/>
              <a:ext cx="540" cy="3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61" name="Text Box 3"/>
            <p:cNvSpPr txBox="1">
              <a:spLocks noChangeArrowheads="1"/>
            </p:cNvSpPr>
            <p:nvPr/>
          </p:nvSpPr>
          <p:spPr bwMode="auto">
            <a:xfrm>
              <a:off x="4941" y="6840"/>
              <a:ext cx="540" cy="3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b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2" name="Text Box 2"/>
            <p:cNvSpPr txBox="1">
              <a:spLocks noChangeArrowheads="1"/>
            </p:cNvSpPr>
            <p:nvPr/>
          </p:nvSpPr>
          <p:spPr bwMode="auto">
            <a:xfrm>
              <a:off x="5301" y="5580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a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63" name="Group 1"/>
          <p:cNvGrpSpPr>
            <a:grpSpLocks noChangeAspect="1"/>
          </p:cNvGrpSpPr>
          <p:nvPr/>
        </p:nvGrpSpPr>
        <p:grpSpPr bwMode="auto">
          <a:xfrm>
            <a:off x="6308766" y="1522393"/>
            <a:ext cx="5031912" cy="2735116"/>
            <a:chOff x="2565" y="5490"/>
            <a:chExt cx="4305" cy="2340"/>
          </a:xfrm>
        </p:grpSpPr>
        <p:sp>
          <p:nvSpPr>
            <p:cNvPr id="64" name="AutoShape 13"/>
            <p:cNvSpPr>
              <a:spLocks noChangeAspect="1" noChangeArrowheads="1" noTextEdit="1"/>
            </p:cNvSpPr>
            <p:nvPr/>
          </p:nvSpPr>
          <p:spPr bwMode="auto">
            <a:xfrm>
              <a:off x="2565" y="5490"/>
              <a:ext cx="4305" cy="23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AutoShape 12"/>
            <p:cNvSpPr>
              <a:spLocks noChangeArrowheads="1"/>
            </p:cNvSpPr>
            <p:nvPr/>
          </p:nvSpPr>
          <p:spPr bwMode="auto">
            <a:xfrm>
              <a:off x="4581" y="5760"/>
              <a:ext cx="720" cy="72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q</a:t>
              </a:r>
              <a:r>
                <a:rPr kumimoji="0" lang="en-US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6" name="AutoShape 11"/>
            <p:cNvSpPr>
              <a:spLocks noChangeArrowheads="1"/>
            </p:cNvSpPr>
            <p:nvPr/>
          </p:nvSpPr>
          <p:spPr bwMode="auto">
            <a:xfrm>
              <a:off x="5841" y="5760"/>
              <a:ext cx="720" cy="72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q</a:t>
              </a:r>
              <a:r>
                <a:rPr kumimoji="0" lang="en-US" b="0" i="0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7" name="AutoShape 10"/>
            <p:cNvSpPr>
              <a:spLocks noChangeArrowheads="1"/>
            </p:cNvSpPr>
            <p:nvPr/>
          </p:nvSpPr>
          <p:spPr bwMode="auto">
            <a:xfrm>
              <a:off x="3321" y="5760"/>
              <a:ext cx="720" cy="72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q</a:t>
              </a:r>
              <a:r>
                <a:rPr kumimoji="0" lang="en-US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0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8" name="AutoShape 9"/>
            <p:cNvSpPr>
              <a:spLocks noChangeArrowheads="1"/>
            </p:cNvSpPr>
            <p:nvPr/>
          </p:nvSpPr>
          <p:spPr bwMode="auto">
            <a:xfrm>
              <a:off x="5841" y="7020"/>
              <a:ext cx="721" cy="720"/>
            </a:xfrm>
            <a:custGeom>
              <a:avLst/>
              <a:gdLst>
                <a:gd name="G0" fmla="+- 1896 0 0"/>
                <a:gd name="G1" fmla="+- 21600 0 1896"/>
                <a:gd name="G2" fmla="+- 21600 0 189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96" y="10800"/>
                  </a:moveTo>
                  <a:cubicBezTo>
                    <a:pt x="1896" y="15718"/>
                    <a:pt x="5882" y="19704"/>
                    <a:pt x="10800" y="19704"/>
                  </a:cubicBezTo>
                  <a:cubicBezTo>
                    <a:pt x="15718" y="19704"/>
                    <a:pt x="19704" y="15718"/>
                    <a:pt x="19704" y="10800"/>
                  </a:cubicBezTo>
                  <a:cubicBezTo>
                    <a:pt x="19704" y="5882"/>
                    <a:pt x="15718" y="1896"/>
                    <a:pt x="10800" y="1896"/>
                  </a:cubicBezTo>
                  <a:cubicBezTo>
                    <a:pt x="5882" y="1896"/>
                    <a:pt x="1896" y="5882"/>
                    <a:pt x="1896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q</a:t>
              </a:r>
              <a:r>
                <a:rPr kumimoji="0" lang="en-US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3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9" name="Line 8"/>
            <p:cNvSpPr>
              <a:spLocks noChangeShapeType="1"/>
            </p:cNvSpPr>
            <p:nvPr/>
          </p:nvSpPr>
          <p:spPr bwMode="auto">
            <a:xfrm>
              <a:off x="4040" y="6120"/>
              <a:ext cx="54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7"/>
            <p:cNvSpPr>
              <a:spLocks noChangeShapeType="1"/>
            </p:cNvSpPr>
            <p:nvPr/>
          </p:nvSpPr>
          <p:spPr bwMode="auto">
            <a:xfrm>
              <a:off x="5301" y="612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6"/>
            <p:cNvSpPr>
              <a:spLocks noChangeShapeType="1"/>
            </p:cNvSpPr>
            <p:nvPr/>
          </p:nvSpPr>
          <p:spPr bwMode="auto">
            <a:xfrm>
              <a:off x="2781" y="612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5"/>
            <p:cNvSpPr>
              <a:spLocks noChangeShapeType="1"/>
            </p:cNvSpPr>
            <p:nvPr/>
          </p:nvSpPr>
          <p:spPr bwMode="auto">
            <a:xfrm>
              <a:off x="4940" y="6480"/>
              <a:ext cx="126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Text Box 4"/>
            <p:cNvSpPr txBox="1">
              <a:spLocks noChangeArrowheads="1"/>
            </p:cNvSpPr>
            <p:nvPr/>
          </p:nvSpPr>
          <p:spPr bwMode="auto">
            <a:xfrm>
              <a:off x="4041" y="5580"/>
              <a:ext cx="540" cy="3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74" name="Text Box 3"/>
            <p:cNvSpPr txBox="1">
              <a:spLocks noChangeArrowheads="1"/>
            </p:cNvSpPr>
            <p:nvPr/>
          </p:nvSpPr>
          <p:spPr bwMode="auto">
            <a:xfrm>
              <a:off x="4941" y="6840"/>
              <a:ext cx="540" cy="36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b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5" name="Text Box 2"/>
            <p:cNvSpPr txBox="1">
              <a:spLocks noChangeArrowheads="1"/>
            </p:cNvSpPr>
            <p:nvPr/>
          </p:nvSpPr>
          <p:spPr bwMode="auto">
            <a:xfrm>
              <a:off x="5301" y="5580"/>
              <a:ext cx="54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a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76" name="Rectangle 75"/>
          <p:cNvSpPr/>
          <p:nvPr/>
        </p:nvSpPr>
        <p:spPr>
          <a:xfrm>
            <a:off x="1075799" y="4190983"/>
            <a:ext cx="3198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NFA 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</a:t>
            </a:r>
            <a:r>
              <a:rPr lang="en-US" b="1" dirty="0"/>
              <a:t>-move</a:t>
            </a:r>
            <a:endParaRPr lang="en-US" b="1" i="1" dirty="0"/>
          </a:p>
        </p:txBody>
      </p:sp>
      <p:sp>
        <p:nvSpPr>
          <p:cNvPr id="77" name="Rectangle 76"/>
          <p:cNvSpPr/>
          <p:nvPr/>
        </p:nvSpPr>
        <p:spPr>
          <a:xfrm>
            <a:off x="7192419" y="4051045"/>
            <a:ext cx="2835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NFA  </a:t>
            </a:r>
            <a:r>
              <a:rPr lang="en-US" b="1" dirty="0" err="1"/>
              <a:t>tanpa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</a:t>
            </a:r>
            <a:r>
              <a:rPr lang="en-US" b="1" dirty="0"/>
              <a:t>-move</a:t>
            </a:r>
            <a:endParaRPr lang="en-US" b="1" i="1" dirty="0"/>
          </a:p>
        </p:txBody>
      </p:sp>
      <p:sp>
        <p:nvSpPr>
          <p:cNvPr id="78" name="Content Placeholder 1"/>
          <p:cNvSpPr>
            <a:spLocks noGrp="1"/>
          </p:cNvSpPr>
          <p:nvPr>
            <p:ph idx="1"/>
          </p:nvPr>
        </p:nvSpPr>
        <p:spPr>
          <a:xfrm>
            <a:off x="656653" y="4730883"/>
            <a:ext cx="10936705" cy="1600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(</a:t>
            </a:r>
            <a:r>
              <a:rPr lang="en-US" dirty="0" err="1"/>
              <a:t>ekivalen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NFA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-move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string ’b’,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NFA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-move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memuat</a:t>
            </a:r>
            <a:r>
              <a:rPr lang="en-US" dirty="0"/>
              <a:t> string ‘b’. </a:t>
            </a:r>
          </a:p>
        </p:txBody>
      </p:sp>
    </p:spTree>
    <p:extLst>
      <p:ext uri="{BB962C8B-B14F-4D97-AF65-F5344CB8AC3E}">
        <p14:creationId xmlns:p14="http://schemas.microsoft.com/office/powerpoint/2010/main" val="18980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770" y="1588168"/>
            <a:ext cx="11425988" cy="4965032"/>
          </a:xfrm>
        </p:spPr>
        <p:txBody>
          <a:bodyPr>
            <a:normAutofit fontScale="62500" lnSpcReduction="20000"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it-IT" sz="2800" dirty="0"/>
              <a:t>Buat tabel transisi </a:t>
            </a:r>
            <a:r>
              <a:rPr lang="it-IT" sz="2800" i="1" dirty="0"/>
              <a:t>NFA </a:t>
            </a:r>
            <a:r>
              <a:rPr lang="it-IT" sz="2800" dirty="0"/>
              <a:t>dengan </a:t>
            </a:r>
            <a:r>
              <a:rPr lang="en-US" sz="2800" dirty="0">
                <a:sym typeface="Symbol"/>
              </a:rPr>
              <a:t></a:t>
            </a:r>
            <a:r>
              <a:rPr lang="it-IT" sz="2800" dirty="0"/>
              <a:t>-</a:t>
            </a:r>
            <a:r>
              <a:rPr lang="it-IT" sz="2800" dirty="0" err="1"/>
              <a:t>move</a:t>
            </a:r>
            <a:r>
              <a:rPr lang="it-IT" sz="2800" dirty="0"/>
              <a:t> </a:t>
            </a:r>
            <a:r>
              <a:rPr lang="it-IT" sz="2800" dirty="0" err="1"/>
              <a:t>awal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/>
              <a:t>Tentukan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</a:t>
            </a:r>
            <a:r>
              <a:rPr lang="en-US" sz="2800" dirty="0"/>
              <a:t>-closure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state</a:t>
            </a:r>
            <a:endParaRPr lang="it-IT" sz="2800" dirty="0"/>
          </a:p>
          <a:p>
            <a:pPr lvl="0">
              <a:buFont typeface="Wingdings" panose="05000000000000000000" pitchFamily="2" charset="2"/>
              <a:buChar char="ü"/>
            </a:pPr>
            <a:r>
              <a:rPr lang="it-IT" sz="2800" dirty="0" smtClean="0"/>
              <a:t> Carilah </a:t>
            </a:r>
            <a:r>
              <a:rPr lang="it-IT" sz="2800" dirty="0"/>
              <a:t>setiap fungsi transisi hasil perubahan dari NFA dengan </a:t>
            </a:r>
            <a:r>
              <a:rPr lang="en-US" sz="2800" dirty="0">
                <a:sym typeface="Symbol"/>
              </a:rPr>
              <a:t></a:t>
            </a:r>
            <a:r>
              <a:rPr lang="it-IT" sz="2800" dirty="0"/>
              <a:t>-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it-IT" sz="2800" dirty="0" smtClean="0"/>
              <a:t> move </a:t>
            </a:r>
            <a:r>
              <a:rPr lang="it-IT" sz="2800" dirty="0"/>
              <a:t>ke </a:t>
            </a:r>
            <a:r>
              <a:rPr lang="it-IT" sz="2800" i="1" dirty="0"/>
              <a:t>NFA</a:t>
            </a:r>
            <a:r>
              <a:rPr lang="it-IT" sz="2800" dirty="0"/>
              <a:t> tanpa </a:t>
            </a:r>
            <a:r>
              <a:rPr lang="en-US" sz="2800" dirty="0">
                <a:sym typeface="Symbol"/>
              </a:rPr>
              <a:t></a:t>
            </a:r>
            <a:r>
              <a:rPr lang="it-IT" sz="2800" dirty="0"/>
              <a:t>-move (kita sebut saja sebagai </a:t>
            </a:r>
            <a:r>
              <a:rPr lang="en-US" sz="2800" dirty="0">
                <a:sym typeface="Symbol"/>
              </a:rPr>
              <a:t></a:t>
            </a:r>
            <a:r>
              <a:rPr lang="it-IT" sz="2800" dirty="0"/>
              <a:t>’) dimana </a:t>
            </a:r>
            <a:r>
              <a:rPr lang="en-US" sz="2800" dirty="0">
                <a:sym typeface="Symbol"/>
              </a:rPr>
              <a:t></a:t>
            </a:r>
            <a:r>
              <a:rPr lang="it-IT" sz="2800" dirty="0"/>
              <a:t>’ 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it-IT" sz="2800" dirty="0" smtClean="0"/>
              <a:t> didapatkan </a:t>
            </a:r>
            <a:r>
              <a:rPr lang="it-IT" sz="2800" dirty="0"/>
              <a:t>dengan rumus:</a:t>
            </a:r>
            <a:br>
              <a:rPr lang="it-IT" sz="2800" dirty="0"/>
            </a:br>
            <a:endParaRPr lang="en-US" sz="2800" dirty="0"/>
          </a:p>
          <a:p>
            <a:pPr algn="ctr">
              <a:buNone/>
            </a:pPr>
            <a:r>
              <a:rPr lang="it-IT" sz="2200" dirty="0">
                <a:sym typeface="Symbol"/>
              </a:rPr>
              <a:t>		</a:t>
            </a:r>
            <a:r>
              <a:rPr lang="en-US" sz="2800" b="1" dirty="0">
                <a:sym typeface="Symbol"/>
              </a:rPr>
              <a:t></a:t>
            </a:r>
            <a:r>
              <a:rPr lang="en-US" sz="2800" b="1" dirty="0"/>
              <a:t>’(state, input) = </a:t>
            </a:r>
            <a:r>
              <a:rPr lang="en-US" sz="2800" b="1" dirty="0">
                <a:sym typeface="Symbol"/>
              </a:rPr>
              <a:t></a:t>
            </a:r>
            <a:r>
              <a:rPr lang="en-US" sz="2800" b="1" dirty="0"/>
              <a:t>_closure (</a:t>
            </a:r>
            <a:r>
              <a:rPr lang="en-US" sz="2800" b="1" dirty="0">
                <a:sym typeface="Symbol"/>
              </a:rPr>
              <a:t></a:t>
            </a:r>
            <a:r>
              <a:rPr lang="en-US" sz="2800" b="1" dirty="0"/>
              <a:t>(</a:t>
            </a:r>
            <a:r>
              <a:rPr lang="en-US" sz="2800" b="1" dirty="0">
                <a:sym typeface="Symbol"/>
              </a:rPr>
              <a:t></a:t>
            </a:r>
            <a:r>
              <a:rPr lang="en-US" sz="2800" b="1" dirty="0"/>
              <a:t>_closure(state, input))</a:t>
            </a:r>
          </a:p>
          <a:p>
            <a:pPr lvl="0"/>
            <a:endParaRPr lang="it-IT" sz="2200" dirty="0"/>
          </a:p>
          <a:p>
            <a:pPr lvl="0"/>
            <a:r>
              <a:rPr lang="it-IT" sz="3100" dirty="0"/>
              <a:t>Berdasarkan hasil diatas, kita bisa membuat tabel transisi dan </a:t>
            </a:r>
          </a:p>
          <a:p>
            <a:pPr lvl="0">
              <a:buNone/>
            </a:pPr>
            <a:r>
              <a:rPr lang="it-IT" sz="3100" dirty="0"/>
              <a:t>	diagram transisi dari </a:t>
            </a:r>
            <a:r>
              <a:rPr lang="it-IT" sz="3100" i="1" dirty="0"/>
              <a:t>NFA</a:t>
            </a:r>
            <a:r>
              <a:rPr lang="it-IT" sz="3100" dirty="0"/>
              <a:t> tanpa </a:t>
            </a:r>
            <a:r>
              <a:rPr lang="en-US" sz="3100" dirty="0">
                <a:sym typeface="Symbol"/>
              </a:rPr>
              <a:t></a:t>
            </a:r>
            <a:r>
              <a:rPr lang="it-IT" sz="3100" dirty="0"/>
              <a:t>-move yang ekivalen dengan </a:t>
            </a:r>
            <a:r>
              <a:rPr lang="it-IT" sz="3100" i="1" dirty="0"/>
              <a:t>NFA dengan </a:t>
            </a:r>
            <a:r>
              <a:rPr lang="en-US" sz="3100" dirty="0">
                <a:sym typeface="Symbol"/>
              </a:rPr>
              <a:t></a:t>
            </a:r>
            <a:r>
              <a:rPr lang="it-IT" sz="3100" dirty="0"/>
              <a:t>-move tersebut.</a:t>
            </a:r>
            <a:endParaRPr lang="en-US" sz="3100" dirty="0"/>
          </a:p>
          <a:p>
            <a:pPr lvl="0"/>
            <a:endParaRPr lang="it-IT" sz="3100" dirty="0"/>
          </a:p>
          <a:p>
            <a:pPr lvl="0">
              <a:lnSpc>
                <a:spcPct val="120000"/>
              </a:lnSpc>
            </a:pPr>
            <a:r>
              <a:rPr lang="it-IT" sz="3100" dirty="0"/>
              <a:t>Jangan lupa menentukan state-state akhir untuk </a:t>
            </a:r>
            <a:r>
              <a:rPr lang="it-IT" sz="3100" i="1" dirty="0"/>
              <a:t>Non-deterministic Finite Automata</a:t>
            </a:r>
            <a:r>
              <a:rPr lang="it-IT" sz="3100" dirty="0"/>
              <a:t> tanpa </a:t>
            </a:r>
            <a:r>
              <a:rPr lang="en-US" sz="3100" dirty="0">
                <a:sym typeface="Symbol"/>
              </a:rPr>
              <a:t></a:t>
            </a:r>
            <a:r>
              <a:rPr lang="it-IT" sz="3100" dirty="0"/>
              <a:t>-move tersebut, yaitu state-state akhir semula ditambah dengan </a:t>
            </a:r>
            <a:r>
              <a:rPr lang="it-IT" sz="3100" i="1" dirty="0"/>
              <a:t>state-state</a:t>
            </a:r>
            <a:r>
              <a:rPr lang="it-IT" sz="3100" dirty="0"/>
              <a:t> yang </a:t>
            </a:r>
            <a:r>
              <a:rPr lang="en-US" sz="3100" dirty="0">
                <a:sym typeface="Symbol"/>
              </a:rPr>
              <a:t></a:t>
            </a:r>
            <a:r>
              <a:rPr lang="it-IT" sz="3100" dirty="0"/>
              <a:t>_closure –nya menuju ke salah satu dari </a:t>
            </a:r>
            <a:r>
              <a:rPr lang="it-IT" sz="3100" i="1" dirty="0"/>
              <a:t>state </a:t>
            </a:r>
            <a:r>
              <a:rPr lang="it-IT" sz="3100" dirty="0"/>
              <a:t>akhir semula. </a:t>
            </a:r>
            <a:r>
              <a:rPr lang="en-US" sz="3100" dirty="0" err="1"/>
              <a:t>Dalam</a:t>
            </a:r>
            <a:r>
              <a:rPr lang="en-US" sz="3100" dirty="0"/>
              <a:t> </a:t>
            </a:r>
            <a:r>
              <a:rPr lang="en-US" sz="3100" dirty="0" err="1"/>
              <a:t>bahasa</a:t>
            </a:r>
            <a:r>
              <a:rPr lang="en-US" sz="3100" dirty="0"/>
              <a:t> </a:t>
            </a:r>
            <a:r>
              <a:rPr lang="en-US" sz="3100" dirty="0" err="1"/>
              <a:t>formalnya</a:t>
            </a:r>
            <a:r>
              <a:rPr lang="en-US" sz="3100" dirty="0"/>
              <a:t>:</a:t>
            </a:r>
          </a:p>
          <a:p>
            <a:pPr algn="ctr">
              <a:buNone/>
            </a:pPr>
            <a:r>
              <a:rPr lang="en-US" sz="3100" dirty="0"/>
              <a:t>	</a:t>
            </a:r>
            <a:r>
              <a:rPr lang="en-US" sz="3100" b="1" dirty="0" smtClean="0"/>
              <a:t>F</a:t>
            </a:r>
            <a:r>
              <a:rPr lang="en-US" sz="3100" b="1" dirty="0"/>
              <a:t>’ = F </a:t>
            </a:r>
            <a:r>
              <a:rPr lang="en-US" sz="3100" b="1" dirty="0">
                <a:sym typeface="Symbol"/>
              </a:rPr>
              <a:t></a:t>
            </a:r>
            <a:r>
              <a:rPr lang="en-US" sz="3100" b="1" dirty="0"/>
              <a:t> </a:t>
            </a:r>
            <a:r>
              <a:rPr lang="en-US" sz="3100" b="1" i="1" dirty="0">
                <a:sym typeface="Symbol"/>
              </a:rPr>
              <a:t></a:t>
            </a:r>
            <a:r>
              <a:rPr lang="en-US" sz="3100" b="1" i="1" dirty="0"/>
              <a:t>q</a:t>
            </a:r>
            <a:r>
              <a:rPr lang="en-US" sz="3100" b="1" i="1" dirty="0">
                <a:sym typeface="Symbol"/>
              </a:rPr>
              <a:t></a:t>
            </a:r>
            <a:r>
              <a:rPr lang="en-US" sz="3100" b="1" i="1" dirty="0"/>
              <a:t>(</a:t>
            </a:r>
            <a:r>
              <a:rPr lang="en-US" sz="3100" b="1" i="1" dirty="0">
                <a:sym typeface="Symbol"/>
              </a:rPr>
              <a:t></a:t>
            </a:r>
            <a:r>
              <a:rPr lang="en-US" sz="3100" b="1" i="1" dirty="0"/>
              <a:t>-closure (q) </a:t>
            </a:r>
            <a:r>
              <a:rPr lang="en-US" sz="3100" b="1" i="1" dirty="0">
                <a:sym typeface="Symbol"/>
              </a:rPr>
              <a:t></a:t>
            </a:r>
            <a:r>
              <a:rPr lang="en-US" sz="3100" b="1" i="1" dirty="0"/>
              <a:t> F) </a:t>
            </a:r>
            <a:r>
              <a:rPr lang="en-US" sz="3100" b="1" i="1" dirty="0">
                <a:sym typeface="Symbol"/>
              </a:rPr>
              <a:t></a:t>
            </a:r>
            <a:endParaRPr lang="en-US" sz="3100" b="1" dirty="0"/>
          </a:p>
          <a:p>
            <a:endParaRPr lang="en-US" dirty="0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72" name="Rectangle 6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76227AF0-4EF3-8440-934B-76369841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70" y="440715"/>
            <a:ext cx="10655968" cy="848004"/>
          </a:xfrm>
        </p:spPr>
        <p:txBody>
          <a:bodyPr>
            <a:normAutofit/>
          </a:bodyPr>
          <a:lstStyle/>
          <a:p>
            <a:r>
              <a:rPr lang="en-US" dirty="0"/>
              <a:t>NFA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-move  </a:t>
            </a:r>
            <a:r>
              <a:rPr lang="en-US" dirty="0" err="1"/>
              <a:t>ke</a:t>
            </a:r>
            <a:r>
              <a:rPr lang="en-US" dirty="0"/>
              <a:t> NFA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-move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700" y="182780"/>
            <a:ext cx="1143362" cy="11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5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700" y="182780"/>
            <a:ext cx="1143362" cy="1139614"/>
          </a:xfrm>
          <a:prstGeom prst="rect">
            <a:avLst/>
          </a:prstGeom>
        </p:spPr>
      </p:pic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0" y="499533"/>
            <a:ext cx="10782355" cy="82286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Ekivalensi</a:t>
            </a:r>
            <a:r>
              <a:rPr lang="en-US" dirty="0"/>
              <a:t> NFA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-move 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smtClean="0"/>
              <a:t>NFA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-move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8089" y="1700182"/>
            <a:ext cx="10558273" cy="1044341"/>
          </a:xfrm>
        </p:spPr>
        <p:txBody>
          <a:bodyPr/>
          <a:lstStyle/>
          <a:p>
            <a:r>
              <a:rPr lang="it-IT" dirty="0"/>
              <a:t>Contoh: Buatlah NFA tanpa </a:t>
            </a:r>
            <a:r>
              <a:rPr lang="en-US" dirty="0">
                <a:sym typeface="Symbol"/>
              </a:rPr>
              <a:t>-move yang </a:t>
            </a:r>
            <a:r>
              <a:rPr lang="en-US" dirty="0" err="1">
                <a:sym typeface="Symbol"/>
              </a:rPr>
              <a:t>ekivalen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dengan</a:t>
            </a:r>
            <a:r>
              <a:rPr lang="en-US" dirty="0">
                <a:sym typeface="Symbol"/>
              </a:rPr>
              <a:t> NFA -move </a:t>
            </a:r>
            <a:r>
              <a:rPr lang="en-US" dirty="0" err="1">
                <a:sym typeface="Symbol"/>
              </a:rPr>
              <a:t>dibawah</a:t>
            </a:r>
            <a:r>
              <a:rPr lang="en-US" dirty="0">
                <a:sym typeface="Symbol"/>
              </a:rPr>
              <a:t> !</a:t>
            </a:r>
            <a:r>
              <a:rPr lang="it-IT" dirty="0"/>
              <a:t> </a:t>
            </a:r>
          </a:p>
          <a:p>
            <a:endParaRPr lang="it-IT" dirty="0"/>
          </a:p>
        </p:txBody>
      </p:sp>
      <p:grpSp>
        <p:nvGrpSpPr>
          <p:cNvPr id="34" name="Group 1"/>
          <p:cNvGrpSpPr>
            <a:grpSpLocks noChangeAspect="1"/>
          </p:cNvGrpSpPr>
          <p:nvPr/>
        </p:nvGrpSpPr>
        <p:grpSpPr bwMode="auto">
          <a:xfrm>
            <a:off x="2922444" y="2403317"/>
            <a:ext cx="5161547" cy="4021265"/>
            <a:chOff x="3720" y="2174"/>
            <a:chExt cx="3561" cy="3076"/>
          </a:xfrm>
        </p:grpSpPr>
        <p:sp>
          <p:nvSpPr>
            <p:cNvPr id="35" name="AutoShape 16"/>
            <p:cNvSpPr>
              <a:spLocks noChangeAspect="1" noChangeArrowheads="1" noTextEdit="1"/>
            </p:cNvSpPr>
            <p:nvPr/>
          </p:nvSpPr>
          <p:spPr bwMode="auto">
            <a:xfrm>
              <a:off x="3720" y="2174"/>
              <a:ext cx="3561" cy="307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AutoShape 15"/>
            <p:cNvSpPr>
              <a:spLocks noChangeArrowheads="1"/>
            </p:cNvSpPr>
            <p:nvPr/>
          </p:nvSpPr>
          <p:spPr bwMode="auto">
            <a:xfrm>
              <a:off x="4401" y="2790"/>
              <a:ext cx="720" cy="730"/>
            </a:xfrm>
            <a:custGeom>
              <a:avLst/>
              <a:gdLst>
                <a:gd name="G0" fmla="+- 1896 0 0"/>
                <a:gd name="G1" fmla="+- 21600 0 1896"/>
                <a:gd name="G2" fmla="+- 21600 0 189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96" y="10800"/>
                  </a:moveTo>
                  <a:cubicBezTo>
                    <a:pt x="1896" y="15718"/>
                    <a:pt x="5882" y="19704"/>
                    <a:pt x="10800" y="19704"/>
                  </a:cubicBezTo>
                  <a:cubicBezTo>
                    <a:pt x="15718" y="19704"/>
                    <a:pt x="19704" y="15718"/>
                    <a:pt x="19704" y="10800"/>
                  </a:cubicBezTo>
                  <a:cubicBezTo>
                    <a:pt x="19704" y="5882"/>
                    <a:pt x="15718" y="1896"/>
                    <a:pt x="10800" y="1896"/>
                  </a:cubicBezTo>
                  <a:cubicBezTo>
                    <a:pt x="5882" y="1896"/>
                    <a:pt x="1896" y="5882"/>
                    <a:pt x="1896" y="1080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q</a:t>
              </a:r>
              <a:r>
                <a:rPr kumimoji="0" lang="en-US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0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" name="AutoShape 14"/>
            <p:cNvSpPr>
              <a:spLocks noChangeArrowheads="1"/>
            </p:cNvSpPr>
            <p:nvPr/>
          </p:nvSpPr>
          <p:spPr bwMode="auto">
            <a:xfrm>
              <a:off x="5661" y="2781"/>
              <a:ext cx="720" cy="73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q</a:t>
              </a:r>
              <a:r>
                <a:rPr kumimoji="0" lang="en-US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1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3861" y="3156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>
              <a:off x="5121" y="3141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6000" y="3501"/>
              <a:ext cx="1" cy="7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Arc 10"/>
            <p:cNvSpPr>
              <a:spLocks/>
            </p:cNvSpPr>
            <p:nvPr/>
          </p:nvSpPr>
          <p:spPr bwMode="auto">
            <a:xfrm rot="3288476">
              <a:off x="6099" y="4503"/>
              <a:ext cx="648" cy="548"/>
            </a:xfrm>
            <a:custGeom>
              <a:avLst/>
              <a:gdLst>
                <a:gd name="G0" fmla="+- 17279 0 0"/>
                <a:gd name="G1" fmla="+- 21600 0 0"/>
                <a:gd name="G2" fmla="+- 21600 0 0"/>
                <a:gd name="T0" fmla="*/ 0 w 38879"/>
                <a:gd name="T1" fmla="*/ 8639 h 42906"/>
                <a:gd name="T2" fmla="*/ 20830 w 38879"/>
                <a:gd name="T3" fmla="*/ 42906 h 42906"/>
                <a:gd name="T4" fmla="*/ 17279 w 38879"/>
                <a:gd name="T5" fmla="*/ 21600 h 42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879" h="42906" fill="none" extrusionOk="0">
                  <a:moveTo>
                    <a:pt x="-1" y="8638"/>
                  </a:moveTo>
                  <a:cubicBezTo>
                    <a:pt x="4079" y="3200"/>
                    <a:pt x="10480" y="-1"/>
                    <a:pt x="17279" y="0"/>
                  </a:cubicBezTo>
                  <a:cubicBezTo>
                    <a:pt x="29208" y="0"/>
                    <a:pt x="38879" y="9670"/>
                    <a:pt x="38879" y="21600"/>
                  </a:cubicBezTo>
                  <a:cubicBezTo>
                    <a:pt x="38879" y="32158"/>
                    <a:pt x="31245" y="41170"/>
                    <a:pt x="20830" y="42906"/>
                  </a:cubicBezTo>
                </a:path>
                <a:path w="38879" h="42906" stroke="0" extrusionOk="0">
                  <a:moveTo>
                    <a:pt x="-1" y="8638"/>
                  </a:moveTo>
                  <a:cubicBezTo>
                    <a:pt x="4079" y="3200"/>
                    <a:pt x="10480" y="-1"/>
                    <a:pt x="17279" y="0"/>
                  </a:cubicBezTo>
                  <a:cubicBezTo>
                    <a:pt x="29208" y="0"/>
                    <a:pt x="38879" y="9670"/>
                    <a:pt x="38879" y="21600"/>
                  </a:cubicBezTo>
                  <a:cubicBezTo>
                    <a:pt x="38879" y="32158"/>
                    <a:pt x="31245" y="41170"/>
                    <a:pt x="20830" y="42906"/>
                  </a:cubicBezTo>
                  <a:lnTo>
                    <a:pt x="17279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Arc 9"/>
            <p:cNvSpPr>
              <a:spLocks/>
            </p:cNvSpPr>
            <p:nvPr/>
          </p:nvSpPr>
          <p:spPr bwMode="auto">
            <a:xfrm rot="-3787605">
              <a:off x="4633" y="2441"/>
              <a:ext cx="467" cy="548"/>
            </a:xfrm>
            <a:custGeom>
              <a:avLst/>
              <a:gdLst>
                <a:gd name="G0" fmla="+- 6494 0 0"/>
                <a:gd name="G1" fmla="+- 21600 0 0"/>
                <a:gd name="G2" fmla="+- 21600 0 0"/>
                <a:gd name="T0" fmla="*/ 0 w 28094"/>
                <a:gd name="T1" fmla="*/ 999 h 42906"/>
                <a:gd name="T2" fmla="*/ 10045 w 28094"/>
                <a:gd name="T3" fmla="*/ 42906 h 42906"/>
                <a:gd name="T4" fmla="*/ 6494 w 28094"/>
                <a:gd name="T5" fmla="*/ 21600 h 42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094" h="42906" fill="none" extrusionOk="0">
                  <a:moveTo>
                    <a:pt x="0" y="999"/>
                  </a:moveTo>
                  <a:cubicBezTo>
                    <a:pt x="2101" y="336"/>
                    <a:pt x="4291" y="-1"/>
                    <a:pt x="6494" y="0"/>
                  </a:cubicBezTo>
                  <a:cubicBezTo>
                    <a:pt x="18423" y="0"/>
                    <a:pt x="28094" y="9670"/>
                    <a:pt x="28094" y="21600"/>
                  </a:cubicBezTo>
                  <a:cubicBezTo>
                    <a:pt x="28094" y="32158"/>
                    <a:pt x="20460" y="41170"/>
                    <a:pt x="10045" y="42906"/>
                  </a:cubicBezTo>
                </a:path>
                <a:path w="28094" h="42906" stroke="0" extrusionOk="0">
                  <a:moveTo>
                    <a:pt x="0" y="999"/>
                  </a:moveTo>
                  <a:cubicBezTo>
                    <a:pt x="2101" y="336"/>
                    <a:pt x="4291" y="-1"/>
                    <a:pt x="6494" y="0"/>
                  </a:cubicBezTo>
                  <a:cubicBezTo>
                    <a:pt x="18423" y="0"/>
                    <a:pt x="28094" y="9670"/>
                    <a:pt x="28094" y="21600"/>
                  </a:cubicBezTo>
                  <a:cubicBezTo>
                    <a:pt x="28094" y="32158"/>
                    <a:pt x="20460" y="41170"/>
                    <a:pt x="10045" y="42906"/>
                  </a:cubicBezTo>
                  <a:lnTo>
                    <a:pt x="6494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4581" y="2174"/>
              <a:ext cx="54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a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6741" y="4761"/>
              <a:ext cx="540" cy="36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b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5571" y="3571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b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AutoShape 5"/>
            <p:cNvSpPr>
              <a:spLocks noChangeArrowheads="1"/>
            </p:cNvSpPr>
            <p:nvPr/>
          </p:nvSpPr>
          <p:spPr bwMode="auto">
            <a:xfrm>
              <a:off x="5661" y="4221"/>
              <a:ext cx="720" cy="73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q</a:t>
              </a:r>
              <a:r>
                <a:rPr kumimoji="0" lang="en-US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</a:rPr>
                <a:t>2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" name="Line 4"/>
            <p:cNvSpPr>
              <a:spLocks noChangeShapeType="1"/>
            </p:cNvSpPr>
            <p:nvPr/>
          </p:nvSpPr>
          <p:spPr bwMode="auto">
            <a:xfrm flipH="1" flipV="1">
              <a:off x="4761" y="3501"/>
              <a:ext cx="90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Text Box 3"/>
            <p:cNvSpPr txBox="1">
              <a:spLocks noChangeArrowheads="1"/>
            </p:cNvSpPr>
            <p:nvPr/>
          </p:nvSpPr>
          <p:spPr bwMode="auto">
            <a:xfrm>
              <a:off x="4644" y="3861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49" name="Text Box 2"/>
            <p:cNvSpPr txBox="1">
              <a:spLocks noChangeArrowheads="1"/>
            </p:cNvSpPr>
            <p:nvPr/>
          </p:nvSpPr>
          <p:spPr bwMode="auto">
            <a:xfrm>
              <a:off x="5203" y="2776"/>
              <a:ext cx="5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sym typeface="Symbol" pitchFamily="18" charset="2"/>
                </a:rPr>
                <a:t>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09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72" name="Rectangle 6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Content Placeholder 1"/>
          <p:cNvSpPr txBox="1">
            <a:spLocks/>
          </p:cNvSpPr>
          <p:nvPr/>
        </p:nvSpPr>
        <p:spPr>
          <a:xfrm>
            <a:off x="1132975" y="1624331"/>
            <a:ext cx="60198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indent="-256032" defTabSz="914400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000" b="1" dirty="0"/>
              <a:t>1</a:t>
            </a:r>
            <a:r>
              <a:rPr lang="en-US" sz="2400" b="1" dirty="0"/>
              <a:t>. </a:t>
            </a:r>
            <a:r>
              <a:rPr lang="en-US" sz="2400" b="1" dirty="0" err="1"/>
              <a:t>Buat</a:t>
            </a:r>
            <a:r>
              <a:rPr lang="en-US" sz="2400" b="1" dirty="0"/>
              <a:t> </a:t>
            </a:r>
            <a:r>
              <a:rPr lang="en-US" sz="2400" b="1" dirty="0" err="1"/>
              <a:t>Tabel</a:t>
            </a:r>
            <a:r>
              <a:rPr lang="en-US" sz="2400" b="1" dirty="0"/>
              <a:t> </a:t>
            </a:r>
            <a:r>
              <a:rPr lang="en-US" sz="2400" b="1" dirty="0" err="1"/>
              <a:t>Transisi</a:t>
            </a:r>
            <a:endParaRPr lang="en-US" sz="2400" b="1" dirty="0"/>
          </a:p>
          <a:p>
            <a:pPr marL="365760" indent="-256032" defTabSz="91440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US" sz="2400" dirty="0"/>
          </a:p>
          <a:p>
            <a:pPr marL="365760" indent="-256032" defTabSz="914400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US" sz="20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54694"/>
              </p:ext>
            </p:extLst>
          </p:nvPr>
        </p:nvGraphicFramePr>
        <p:xfrm>
          <a:off x="2723149" y="2422404"/>
          <a:ext cx="2839452" cy="2053324"/>
        </p:xfrm>
        <a:graphic>
          <a:graphicData uri="http://schemas.openxmlformats.org/drawingml/2006/table">
            <a:tbl>
              <a:tblPr/>
              <a:tblGrid>
                <a:gridCol w="811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40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14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33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sym typeface="Symbol"/>
                        </a:rPr>
                        <a:t>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33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q</a:t>
                      </a:r>
                      <a:r>
                        <a:rPr lang="en-US" sz="1800" baseline="-25000"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sym typeface="Symbol"/>
                        </a:rPr>
                        <a:t>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q</a:t>
                      </a:r>
                      <a:r>
                        <a:rPr lang="en-US" sz="1800" baseline="-25000" dirty="0"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sym typeface="Symbol"/>
                        </a:rPr>
                        <a:t>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sym typeface="Symbol"/>
                        </a:rPr>
                        <a:t>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33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q</a:t>
                      </a:r>
                      <a:r>
                        <a:rPr lang="en-US" sz="1800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  <a:sym typeface="Symbol"/>
                        </a:rPr>
                        <a:t>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  <a:sym typeface="Symbol"/>
                        </a:rPr>
                        <a:t></a:t>
                      </a:r>
                      <a:r>
                        <a:rPr lang="en-US" sz="1800">
                          <a:latin typeface="Times New Roman"/>
                          <a:ea typeface="Times New Roman"/>
                        </a:rPr>
                        <a:t>q</a:t>
                      </a:r>
                      <a:r>
                        <a:rPr lang="en-US" sz="1800" baseline="-2500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1800">
                          <a:latin typeface="Times New Roman"/>
                          <a:ea typeface="Times New Roman"/>
                          <a:sym typeface="Symbol"/>
                        </a:rPr>
                        <a:t>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333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q</a:t>
                      </a:r>
                      <a:r>
                        <a:rPr lang="en-US" sz="1800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  <a:sym typeface="Symbol"/>
                        </a:rPr>
                        <a:t>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sym typeface="Symbol"/>
                        </a:rPr>
                        <a:t>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q</a:t>
                      </a:r>
                      <a:r>
                        <a:rPr lang="en-US" sz="1800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sym typeface="Symbol"/>
                        </a:rPr>
                        <a:t>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Content Placeholder 1"/>
          <p:cNvSpPr txBox="1">
            <a:spLocks/>
          </p:cNvSpPr>
          <p:nvPr/>
        </p:nvSpPr>
        <p:spPr>
          <a:xfrm>
            <a:off x="1132975" y="4740401"/>
            <a:ext cx="8077200" cy="1371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r>
              <a:rPr lang="it-IT" sz="2000" b="1" dirty="0"/>
              <a:t>2. </a:t>
            </a:r>
            <a:r>
              <a:rPr lang="it-IT" sz="2600" b="1" dirty="0"/>
              <a:t>Tentukan </a:t>
            </a:r>
            <a:r>
              <a:rPr lang="en-US" sz="2600" b="1" dirty="0">
                <a:sym typeface="Symbol"/>
              </a:rPr>
              <a:t></a:t>
            </a:r>
            <a:r>
              <a:rPr lang="it-IT" sz="2600" b="1" dirty="0"/>
              <a:t>-closure untuk setiap state:</a:t>
            </a:r>
            <a:endParaRPr lang="en-US" sz="2600" b="1" dirty="0"/>
          </a:p>
          <a:p>
            <a:pPr lvl="1">
              <a:buFont typeface="Wingdings" pitchFamily="2" charset="2"/>
              <a:buChar char="Ø"/>
            </a:pPr>
            <a:r>
              <a:rPr lang="en-US" sz="2600" dirty="0">
                <a:sym typeface="Symbol"/>
              </a:rPr>
              <a:t>  </a:t>
            </a:r>
            <a:r>
              <a:rPr lang="it-IT" sz="2600" dirty="0"/>
              <a:t>_ closure (q</a:t>
            </a:r>
            <a:r>
              <a:rPr lang="it-IT" sz="2600" baseline="-25000" dirty="0"/>
              <a:t>0</a:t>
            </a:r>
            <a:r>
              <a:rPr lang="it-IT" sz="2600" dirty="0"/>
              <a:t>) = </a:t>
            </a:r>
            <a:r>
              <a:rPr lang="en-US" sz="2600" dirty="0">
                <a:sym typeface="Symbol"/>
              </a:rPr>
              <a:t></a:t>
            </a:r>
            <a:r>
              <a:rPr lang="it-IT" sz="2600" dirty="0"/>
              <a:t>q</a:t>
            </a:r>
            <a:r>
              <a:rPr lang="it-IT" sz="2600" baseline="-25000" dirty="0"/>
              <a:t>0</a:t>
            </a:r>
            <a:r>
              <a:rPr lang="it-IT" sz="2600" dirty="0"/>
              <a:t>,q</a:t>
            </a:r>
            <a:r>
              <a:rPr lang="it-IT" sz="2600" baseline="-25000" dirty="0"/>
              <a:t>1</a:t>
            </a:r>
            <a:r>
              <a:rPr lang="en-US" sz="2600" dirty="0">
                <a:sym typeface="Symbol"/>
              </a:rPr>
              <a:t></a:t>
            </a:r>
            <a:endParaRPr lang="en-US" sz="2600" dirty="0"/>
          </a:p>
          <a:p>
            <a:pPr lvl="1">
              <a:buFont typeface="Wingdings" pitchFamily="2" charset="2"/>
              <a:buChar char="Ø"/>
            </a:pPr>
            <a:r>
              <a:rPr lang="en-US" sz="2600" dirty="0">
                <a:sym typeface="Symbol"/>
              </a:rPr>
              <a:t>  </a:t>
            </a:r>
            <a:r>
              <a:rPr lang="it-IT" sz="2600" dirty="0"/>
              <a:t>_ closure (q</a:t>
            </a:r>
            <a:r>
              <a:rPr lang="it-IT" sz="2600" baseline="-25000" dirty="0"/>
              <a:t>1</a:t>
            </a:r>
            <a:r>
              <a:rPr lang="it-IT" sz="2600" dirty="0"/>
              <a:t>) = </a:t>
            </a:r>
            <a:r>
              <a:rPr lang="en-US" sz="2600" dirty="0">
                <a:sym typeface="Symbol"/>
              </a:rPr>
              <a:t></a:t>
            </a:r>
            <a:r>
              <a:rPr lang="it-IT" sz="2600" dirty="0"/>
              <a:t>q</a:t>
            </a:r>
            <a:r>
              <a:rPr lang="it-IT" sz="2600" baseline="-25000" dirty="0"/>
              <a:t>1</a:t>
            </a:r>
            <a:r>
              <a:rPr lang="en-US" sz="2600" dirty="0">
                <a:sym typeface="Symbol"/>
              </a:rPr>
              <a:t></a:t>
            </a:r>
            <a:endParaRPr lang="en-US" sz="2600" dirty="0"/>
          </a:p>
          <a:p>
            <a:pPr lvl="1">
              <a:buFont typeface="Wingdings" pitchFamily="2" charset="2"/>
              <a:buChar char="Ø"/>
            </a:pPr>
            <a:r>
              <a:rPr lang="en-US" sz="2600" dirty="0">
                <a:sym typeface="Symbol"/>
              </a:rPr>
              <a:t>  </a:t>
            </a:r>
            <a:r>
              <a:rPr lang="it-IT" sz="2600" dirty="0"/>
              <a:t>_ closure (q2) = </a:t>
            </a:r>
            <a:r>
              <a:rPr lang="en-US" sz="2600" dirty="0">
                <a:sym typeface="Symbol"/>
              </a:rPr>
              <a:t></a:t>
            </a:r>
            <a:r>
              <a:rPr lang="it-IT" sz="2600" dirty="0"/>
              <a:t>q0,q1,q2</a:t>
            </a:r>
            <a:r>
              <a:rPr lang="en-US" sz="2600" dirty="0">
                <a:sym typeface="Symbol"/>
              </a:rPr>
              <a:t></a:t>
            </a:r>
            <a:endParaRPr lang="en-US" sz="2600" dirty="0"/>
          </a:p>
          <a:p>
            <a:pPr marL="365760" indent="-256032" defTabSz="914400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Ø"/>
              <a:defRPr/>
            </a:pPr>
            <a:endParaRPr lang="en-US" sz="2000" dirty="0"/>
          </a:p>
          <a:p>
            <a:pPr marL="365760" indent="-256032" defTabSz="914400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Ø"/>
              <a:defRPr/>
            </a:pP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958CD30-C871-544C-A7C6-91479572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NFA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-move  </a:t>
            </a:r>
            <a:r>
              <a:rPr lang="en-US" dirty="0" err="1"/>
              <a:t>ke</a:t>
            </a:r>
            <a:r>
              <a:rPr lang="en-US" dirty="0"/>
              <a:t> NFA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-move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700" y="182780"/>
            <a:ext cx="1143362" cy="11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7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72" name="Rectangle 6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657223" y="1588168"/>
            <a:ext cx="11157787" cy="491931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r>
              <a:rPr lang="en-US" b="1" dirty="0">
                <a:sym typeface="Symbol"/>
              </a:rPr>
              <a:t>3. </a:t>
            </a:r>
            <a:r>
              <a:rPr lang="en-US" sz="2200" b="1" dirty="0" err="1">
                <a:sym typeface="Symbol"/>
              </a:rPr>
              <a:t>Tentukan</a:t>
            </a:r>
            <a:r>
              <a:rPr lang="en-US" sz="2200" b="1" dirty="0">
                <a:sym typeface="Symbol"/>
              </a:rPr>
              <a:t>  </a:t>
            </a:r>
            <a:r>
              <a:rPr lang="en-US" sz="2200" b="1" dirty="0"/>
              <a:t>’:</a:t>
            </a:r>
          </a:p>
          <a:p>
            <a:endParaRPr lang="en-US" sz="2200" dirty="0"/>
          </a:p>
          <a:p>
            <a:pPr>
              <a:buFont typeface="Wingdings" pitchFamily="2" charset="2"/>
              <a:buChar char="q"/>
            </a:pPr>
            <a:r>
              <a:rPr lang="en-US" sz="2200" dirty="0">
                <a:sym typeface="Symbol"/>
              </a:rPr>
              <a:t></a:t>
            </a:r>
            <a:r>
              <a:rPr lang="en-US" sz="2200" dirty="0"/>
              <a:t>’(q0,a)  = 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 (</a:t>
            </a:r>
            <a:r>
              <a:rPr lang="en-US" sz="2200" dirty="0">
                <a:sym typeface="Symbol"/>
              </a:rPr>
              <a:t></a:t>
            </a:r>
            <a:r>
              <a:rPr lang="en-US" sz="2200" dirty="0"/>
              <a:t>(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_closure(q0),a))</a:t>
            </a:r>
          </a:p>
          <a:p>
            <a:r>
              <a:rPr lang="en-US" sz="2200" dirty="0"/>
              <a:t>	      = 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 (</a:t>
            </a:r>
            <a:r>
              <a:rPr lang="en-US" sz="2200" dirty="0">
                <a:sym typeface="Symbol"/>
              </a:rPr>
              <a:t></a:t>
            </a:r>
            <a:r>
              <a:rPr lang="en-US" sz="2200" dirty="0"/>
              <a:t>(</a:t>
            </a:r>
            <a:r>
              <a:rPr lang="en-US" sz="2200" dirty="0">
                <a:sym typeface="Symbol"/>
              </a:rPr>
              <a:t></a:t>
            </a:r>
            <a:r>
              <a:rPr lang="en-US" sz="2200" dirty="0"/>
              <a:t>q0,q1</a:t>
            </a:r>
            <a:r>
              <a:rPr lang="en-US" sz="2200" dirty="0">
                <a:sym typeface="Symbol"/>
              </a:rPr>
              <a:t></a:t>
            </a:r>
            <a:r>
              <a:rPr lang="en-US" sz="2200" dirty="0"/>
              <a:t>,a)) = 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 (q0) = </a:t>
            </a:r>
            <a:r>
              <a:rPr lang="en-US" sz="2200" dirty="0">
                <a:sym typeface="Symbol"/>
              </a:rPr>
              <a:t></a:t>
            </a:r>
            <a:r>
              <a:rPr lang="en-US" sz="2200" dirty="0"/>
              <a:t>q0,q1</a:t>
            </a:r>
            <a:r>
              <a:rPr lang="en-US" sz="2200" dirty="0">
                <a:sym typeface="Symbol"/>
              </a:rPr>
              <a:t></a:t>
            </a:r>
          </a:p>
          <a:p>
            <a:pPr>
              <a:buFont typeface="Wingdings" pitchFamily="2" charset="2"/>
              <a:buChar char="q"/>
            </a:pPr>
            <a:endParaRPr lang="en-US" sz="2200" dirty="0"/>
          </a:p>
          <a:p>
            <a:pPr>
              <a:buFont typeface="Wingdings" pitchFamily="2" charset="2"/>
              <a:buChar char="q"/>
            </a:pPr>
            <a:r>
              <a:rPr lang="en-US" sz="2200" dirty="0">
                <a:sym typeface="Symbol"/>
              </a:rPr>
              <a:t>  </a:t>
            </a:r>
            <a:r>
              <a:rPr lang="en-US" sz="2200" dirty="0"/>
              <a:t>’(q0,b)  = 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 (</a:t>
            </a:r>
            <a:r>
              <a:rPr lang="en-US" sz="2200" dirty="0">
                <a:sym typeface="Symbol"/>
              </a:rPr>
              <a:t></a:t>
            </a:r>
            <a:r>
              <a:rPr lang="en-US" sz="2200" dirty="0"/>
              <a:t>(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_closure(q0),b))</a:t>
            </a:r>
          </a:p>
          <a:p>
            <a:r>
              <a:rPr lang="en-US" sz="2200" dirty="0"/>
              <a:t>	      = 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 (</a:t>
            </a:r>
            <a:r>
              <a:rPr lang="en-US" sz="2200" dirty="0">
                <a:sym typeface="Symbol"/>
              </a:rPr>
              <a:t></a:t>
            </a:r>
            <a:r>
              <a:rPr lang="en-US" sz="2200" dirty="0"/>
              <a:t>(</a:t>
            </a:r>
            <a:r>
              <a:rPr lang="en-US" sz="2200" dirty="0">
                <a:sym typeface="Symbol"/>
              </a:rPr>
              <a:t></a:t>
            </a:r>
            <a:r>
              <a:rPr lang="en-US" sz="2200" dirty="0"/>
              <a:t>q0,q1</a:t>
            </a:r>
            <a:r>
              <a:rPr lang="en-US" sz="2200" dirty="0">
                <a:sym typeface="Symbol"/>
              </a:rPr>
              <a:t></a:t>
            </a:r>
            <a:r>
              <a:rPr lang="en-US" sz="2200" dirty="0"/>
              <a:t>,b)) = 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 (q2)= </a:t>
            </a:r>
            <a:r>
              <a:rPr lang="en-US" sz="2200" dirty="0">
                <a:sym typeface="Symbol"/>
              </a:rPr>
              <a:t></a:t>
            </a:r>
            <a:r>
              <a:rPr lang="en-US" sz="2200" dirty="0"/>
              <a:t>q0,q1,q2</a:t>
            </a:r>
            <a:r>
              <a:rPr lang="en-US" sz="2200" dirty="0">
                <a:sym typeface="Symbol"/>
              </a:rPr>
              <a:t></a:t>
            </a:r>
          </a:p>
          <a:p>
            <a:pPr>
              <a:buFont typeface="Wingdings" pitchFamily="2" charset="2"/>
              <a:buChar char="q"/>
            </a:pPr>
            <a:endParaRPr lang="en-US" sz="2200" dirty="0"/>
          </a:p>
          <a:p>
            <a:pPr>
              <a:buFont typeface="Wingdings" pitchFamily="2" charset="2"/>
              <a:buChar char="q"/>
            </a:pPr>
            <a:r>
              <a:rPr lang="en-US" sz="2200" dirty="0">
                <a:sym typeface="Symbol"/>
              </a:rPr>
              <a:t>  </a:t>
            </a:r>
            <a:r>
              <a:rPr lang="en-US" sz="2200" dirty="0"/>
              <a:t>’(q1,a)  = 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 (</a:t>
            </a:r>
            <a:r>
              <a:rPr lang="en-US" sz="2200" dirty="0">
                <a:sym typeface="Symbol"/>
              </a:rPr>
              <a:t></a:t>
            </a:r>
            <a:r>
              <a:rPr lang="en-US" sz="2200" dirty="0"/>
              <a:t>(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_closure(q1),a))</a:t>
            </a:r>
          </a:p>
          <a:p>
            <a:r>
              <a:rPr lang="en-US" sz="2200" dirty="0"/>
              <a:t>                  = 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 (</a:t>
            </a:r>
            <a:r>
              <a:rPr lang="en-US" sz="2200" dirty="0">
                <a:sym typeface="Symbol"/>
              </a:rPr>
              <a:t></a:t>
            </a:r>
            <a:r>
              <a:rPr lang="en-US" sz="2200" dirty="0"/>
              <a:t>(</a:t>
            </a:r>
            <a:r>
              <a:rPr lang="en-US" sz="2200" dirty="0">
                <a:sym typeface="Symbol"/>
              </a:rPr>
              <a:t></a:t>
            </a:r>
            <a:r>
              <a:rPr lang="en-US" sz="2200" dirty="0"/>
              <a:t>q1</a:t>
            </a:r>
            <a:r>
              <a:rPr lang="en-US" sz="2200" dirty="0">
                <a:sym typeface="Symbol"/>
              </a:rPr>
              <a:t></a:t>
            </a:r>
            <a:r>
              <a:rPr lang="en-US" sz="2200" dirty="0"/>
              <a:t>,a)) = 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 (</a:t>
            </a:r>
            <a:r>
              <a:rPr lang="en-US" sz="2200" dirty="0">
                <a:sym typeface="Symbol"/>
              </a:rPr>
              <a:t></a:t>
            </a:r>
            <a:r>
              <a:rPr lang="en-US" sz="2200" dirty="0"/>
              <a:t>) = </a:t>
            </a:r>
            <a:r>
              <a:rPr lang="en-US" sz="2200" dirty="0">
                <a:sym typeface="Symbol"/>
              </a:rPr>
              <a:t></a:t>
            </a:r>
          </a:p>
          <a:p>
            <a:pPr>
              <a:buFont typeface="Wingdings" pitchFamily="2" charset="2"/>
              <a:buChar char="q"/>
            </a:pPr>
            <a:endParaRPr lang="en-US" sz="2200" dirty="0"/>
          </a:p>
          <a:p>
            <a:pPr>
              <a:buFont typeface="Wingdings" pitchFamily="2" charset="2"/>
              <a:buChar char="q"/>
            </a:pPr>
            <a:r>
              <a:rPr lang="en-US" sz="2200" dirty="0">
                <a:sym typeface="Symbol"/>
              </a:rPr>
              <a:t>  </a:t>
            </a:r>
            <a:r>
              <a:rPr lang="en-US" sz="2200" dirty="0"/>
              <a:t>’(q1,b)  = 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 (</a:t>
            </a:r>
            <a:r>
              <a:rPr lang="en-US" sz="2200" dirty="0">
                <a:sym typeface="Symbol"/>
              </a:rPr>
              <a:t></a:t>
            </a:r>
            <a:r>
              <a:rPr lang="en-US" sz="2200" dirty="0"/>
              <a:t>(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_closure(q1),b))</a:t>
            </a:r>
          </a:p>
          <a:p>
            <a:r>
              <a:rPr lang="en-US" sz="2200" dirty="0"/>
              <a:t>	      = 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 (</a:t>
            </a:r>
            <a:r>
              <a:rPr lang="en-US" sz="2200" dirty="0">
                <a:sym typeface="Symbol"/>
              </a:rPr>
              <a:t></a:t>
            </a:r>
            <a:r>
              <a:rPr lang="en-US" sz="2200" dirty="0"/>
              <a:t>(</a:t>
            </a:r>
            <a:r>
              <a:rPr lang="en-US" sz="2200" dirty="0">
                <a:sym typeface="Symbol"/>
              </a:rPr>
              <a:t></a:t>
            </a:r>
            <a:r>
              <a:rPr lang="en-US" sz="2200" dirty="0"/>
              <a:t>q1</a:t>
            </a:r>
            <a:r>
              <a:rPr lang="en-US" sz="2200" dirty="0">
                <a:sym typeface="Symbol"/>
              </a:rPr>
              <a:t></a:t>
            </a:r>
            <a:r>
              <a:rPr lang="en-US" sz="2200" dirty="0"/>
              <a:t>,b)) = 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 (q2)  = </a:t>
            </a:r>
            <a:r>
              <a:rPr lang="en-US" sz="2200" dirty="0">
                <a:sym typeface="Symbol"/>
              </a:rPr>
              <a:t></a:t>
            </a:r>
            <a:r>
              <a:rPr lang="en-US" sz="2200" dirty="0"/>
              <a:t>q0,q1,q2</a:t>
            </a:r>
            <a:r>
              <a:rPr lang="en-US" sz="2200" dirty="0">
                <a:sym typeface="Symbol"/>
              </a:rPr>
              <a:t></a:t>
            </a:r>
          </a:p>
          <a:p>
            <a:pPr>
              <a:buFont typeface="Wingdings" pitchFamily="2" charset="2"/>
              <a:buChar char="q"/>
            </a:pPr>
            <a:endParaRPr lang="en-US" sz="2200" dirty="0"/>
          </a:p>
          <a:p>
            <a:pPr>
              <a:buFont typeface="Wingdings" pitchFamily="2" charset="2"/>
              <a:buChar char="q"/>
            </a:pPr>
            <a:r>
              <a:rPr lang="en-US" sz="2200" dirty="0">
                <a:sym typeface="Symbol"/>
              </a:rPr>
              <a:t>  </a:t>
            </a:r>
            <a:r>
              <a:rPr lang="en-US" sz="2200" dirty="0"/>
              <a:t>’(q2,a)  = 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 (</a:t>
            </a:r>
            <a:r>
              <a:rPr lang="en-US" sz="2200" dirty="0">
                <a:sym typeface="Symbol"/>
              </a:rPr>
              <a:t></a:t>
            </a:r>
            <a:r>
              <a:rPr lang="en-US" sz="2200" dirty="0"/>
              <a:t>(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_closure(q2),a))</a:t>
            </a:r>
          </a:p>
          <a:p>
            <a:r>
              <a:rPr lang="en-US" sz="2200" dirty="0"/>
              <a:t>                  = 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 (</a:t>
            </a:r>
            <a:r>
              <a:rPr lang="en-US" sz="2200" dirty="0">
                <a:sym typeface="Symbol"/>
              </a:rPr>
              <a:t></a:t>
            </a:r>
            <a:r>
              <a:rPr lang="en-US" sz="2200" dirty="0"/>
              <a:t>(</a:t>
            </a:r>
            <a:r>
              <a:rPr lang="en-US" sz="2200" dirty="0">
                <a:sym typeface="Symbol"/>
              </a:rPr>
              <a:t></a:t>
            </a:r>
            <a:r>
              <a:rPr lang="en-US" sz="2200" dirty="0"/>
              <a:t>q0,q1,q2</a:t>
            </a:r>
            <a:r>
              <a:rPr lang="en-US" sz="2200" dirty="0">
                <a:sym typeface="Symbol"/>
              </a:rPr>
              <a:t></a:t>
            </a:r>
            <a:r>
              <a:rPr lang="en-US" sz="2200" dirty="0"/>
              <a:t>,a))  = 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 (q0) = </a:t>
            </a:r>
            <a:r>
              <a:rPr lang="en-US" sz="2200" dirty="0">
                <a:sym typeface="Symbol"/>
              </a:rPr>
              <a:t></a:t>
            </a:r>
            <a:r>
              <a:rPr lang="en-US" sz="2200" dirty="0"/>
              <a:t>q0,q1</a:t>
            </a:r>
            <a:r>
              <a:rPr lang="en-US" sz="2200" dirty="0">
                <a:sym typeface="Symbol"/>
              </a:rPr>
              <a:t></a:t>
            </a:r>
          </a:p>
          <a:p>
            <a:pPr>
              <a:buFont typeface="Wingdings" pitchFamily="2" charset="2"/>
              <a:buChar char="q"/>
            </a:pPr>
            <a:endParaRPr lang="en-US" sz="2200" dirty="0"/>
          </a:p>
          <a:p>
            <a:pPr>
              <a:buFont typeface="Wingdings" pitchFamily="2" charset="2"/>
              <a:buChar char="q"/>
            </a:pPr>
            <a:r>
              <a:rPr lang="en-US" sz="2200" dirty="0">
                <a:sym typeface="Symbol"/>
              </a:rPr>
              <a:t>  </a:t>
            </a:r>
            <a:r>
              <a:rPr lang="en-US" sz="2200" dirty="0"/>
              <a:t>’(q2,b)  = 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 (</a:t>
            </a:r>
            <a:r>
              <a:rPr lang="en-US" sz="2200" dirty="0">
                <a:sym typeface="Symbol"/>
              </a:rPr>
              <a:t></a:t>
            </a:r>
            <a:r>
              <a:rPr lang="en-US" sz="2200" dirty="0"/>
              <a:t>(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_closure(q2),b))</a:t>
            </a:r>
          </a:p>
          <a:p>
            <a:r>
              <a:rPr lang="en-US" sz="2200" dirty="0"/>
              <a:t>                  = 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 (</a:t>
            </a:r>
            <a:r>
              <a:rPr lang="en-US" sz="2200" dirty="0">
                <a:sym typeface="Symbol"/>
              </a:rPr>
              <a:t></a:t>
            </a:r>
            <a:r>
              <a:rPr lang="en-US" sz="2200" dirty="0"/>
              <a:t>(</a:t>
            </a:r>
            <a:r>
              <a:rPr lang="en-US" sz="2200" dirty="0">
                <a:sym typeface="Symbol"/>
              </a:rPr>
              <a:t></a:t>
            </a:r>
            <a:r>
              <a:rPr lang="en-US" sz="2200" dirty="0"/>
              <a:t>q0,q1,q2</a:t>
            </a:r>
            <a:r>
              <a:rPr lang="en-US" sz="2200" dirty="0">
                <a:sym typeface="Symbol"/>
              </a:rPr>
              <a:t></a:t>
            </a:r>
            <a:r>
              <a:rPr lang="en-US" sz="2200" dirty="0"/>
              <a:t>,b))  = </a:t>
            </a:r>
            <a:r>
              <a:rPr lang="en-US" sz="2200" dirty="0">
                <a:sym typeface="Symbol"/>
              </a:rPr>
              <a:t></a:t>
            </a:r>
            <a:r>
              <a:rPr lang="en-US" sz="2200" dirty="0"/>
              <a:t>_closure (q2) = </a:t>
            </a:r>
            <a:r>
              <a:rPr lang="en-US" sz="2200" dirty="0">
                <a:sym typeface="Symbol"/>
              </a:rPr>
              <a:t></a:t>
            </a:r>
            <a:r>
              <a:rPr lang="en-US" sz="2200" dirty="0"/>
              <a:t>q0,q1,q2</a:t>
            </a:r>
            <a:r>
              <a:rPr lang="en-US" sz="2200" dirty="0">
                <a:sym typeface="Symbol"/>
              </a:rPr>
              <a:t></a:t>
            </a:r>
            <a:endParaRPr lang="en-US" sz="2200" dirty="0"/>
          </a:p>
          <a:p>
            <a:pPr marL="365760" indent="-256032" defTabSz="914400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Ø"/>
              <a:defRPr/>
            </a:pPr>
            <a:endParaRPr lang="en-US" sz="2200" dirty="0"/>
          </a:p>
          <a:p>
            <a:pPr marL="365760" indent="-256032" defTabSz="914400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Ø"/>
              <a:defRPr/>
            </a:pP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0788348-3F93-E849-A4C8-55B88433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88635"/>
          </a:xfrm>
        </p:spPr>
        <p:txBody>
          <a:bodyPr>
            <a:normAutofit/>
          </a:bodyPr>
          <a:lstStyle/>
          <a:p>
            <a:r>
              <a:rPr lang="en-US" dirty="0"/>
              <a:t>NFA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-move  </a:t>
            </a:r>
            <a:r>
              <a:rPr lang="en-US" dirty="0" err="1"/>
              <a:t>ke</a:t>
            </a:r>
            <a:r>
              <a:rPr lang="en-US" dirty="0"/>
              <a:t> NFA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-move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700" y="182780"/>
            <a:ext cx="1143362" cy="11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55" name="Rectangle 5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572" name="Rectangle 6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Content Placeholder 1"/>
          <p:cNvSpPr txBox="1">
            <a:spLocks/>
          </p:cNvSpPr>
          <p:nvPr/>
        </p:nvSpPr>
        <p:spPr>
          <a:xfrm>
            <a:off x="774032" y="1074420"/>
            <a:ext cx="64008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r>
              <a:rPr lang="en-US" sz="2000" b="1" dirty="0">
                <a:sym typeface="Symbol"/>
              </a:rPr>
              <a:t>4. </a:t>
            </a:r>
            <a:r>
              <a:rPr lang="en-US" sz="2000" b="1" dirty="0" err="1">
                <a:sym typeface="Symbol"/>
              </a:rPr>
              <a:t>Buat</a:t>
            </a:r>
            <a:r>
              <a:rPr lang="en-US" sz="2000" b="1" dirty="0">
                <a:sym typeface="Symbol"/>
              </a:rPr>
              <a:t> </a:t>
            </a:r>
            <a:r>
              <a:rPr lang="en-US" sz="2000" b="1" dirty="0" err="1">
                <a:sym typeface="Symbol"/>
              </a:rPr>
              <a:t>Tabel</a:t>
            </a:r>
            <a:r>
              <a:rPr lang="en-US" sz="2000" b="1" dirty="0">
                <a:sym typeface="Symbol"/>
              </a:rPr>
              <a:t> </a:t>
            </a:r>
            <a:r>
              <a:rPr lang="en-US" sz="2000" b="1" dirty="0" err="1">
                <a:sym typeface="Symbol"/>
              </a:rPr>
              <a:t>Transisi</a:t>
            </a:r>
            <a:r>
              <a:rPr lang="en-US" sz="2000" b="1" dirty="0">
                <a:sym typeface="Symbol"/>
              </a:rPr>
              <a:t>  </a:t>
            </a:r>
            <a:r>
              <a:rPr lang="en-US" sz="2000" b="1" dirty="0" err="1">
                <a:sym typeface="Symbol"/>
              </a:rPr>
              <a:t>untuk</a:t>
            </a:r>
            <a:r>
              <a:rPr lang="en-US" sz="2000" b="1" dirty="0">
                <a:sym typeface="Symbol"/>
              </a:rPr>
              <a:t> NFA </a:t>
            </a:r>
            <a:r>
              <a:rPr lang="en-US" sz="2000" b="1" dirty="0" err="1">
                <a:sym typeface="Symbol"/>
              </a:rPr>
              <a:t>tanpa</a:t>
            </a:r>
            <a:r>
              <a:rPr lang="en-US" sz="2000" b="1" dirty="0">
                <a:sym typeface="Symbol"/>
              </a:rPr>
              <a:t>   -move</a:t>
            </a:r>
            <a:endParaRPr lang="en-US" sz="20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029763"/>
              </p:ext>
            </p:extLst>
          </p:nvPr>
        </p:nvGraphicFramePr>
        <p:xfrm>
          <a:off x="3657600" y="2057400"/>
          <a:ext cx="4227199" cy="1913020"/>
        </p:xfrm>
        <a:graphic>
          <a:graphicData uri="http://schemas.openxmlformats.org/drawingml/2006/table">
            <a:tbl>
              <a:tblPr/>
              <a:tblGrid>
                <a:gridCol w="1016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35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171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82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sym typeface="Symbol"/>
                        </a:rPr>
                        <a:t>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82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q0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  <a:sym typeface="Symbol"/>
                        </a:rPr>
                        <a:t></a:t>
                      </a:r>
                      <a:r>
                        <a:rPr lang="en-US" sz="1800">
                          <a:latin typeface="Times New Roman"/>
                          <a:ea typeface="Times New Roman"/>
                        </a:rPr>
                        <a:t>q0,q1</a:t>
                      </a:r>
                      <a:r>
                        <a:rPr lang="en-US" sz="1800">
                          <a:latin typeface="Times New Roman"/>
                          <a:ea typeface="Times New Roman"/>
                          <a:sym typeface="Symbol"/>
                        </a:rPr>
                        <a:t>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  <a:sym typeface="Symbol"/>
                        </a:rPr>
                        <a:t></a:t>
                      </a:r>
                      <a:r>
                        <a:rPr lang="en-US" sz="1800">
                          <a:latin typeface="Times New Roman"/>
                          <a:ea typeface="Times New Roman"/>
                        </a:rPr>
                        <a:t>q0,q1,q2</a:t>
                      </a:r>
                      <a:r>
                        <a:rPr lang="en-US" sz="1800">
                          <a:latin typeface="Times New Roman"/>
                          <a:ea typeface="Times New Roman"/>
                          <a:sym typeface="Symbol"/>
                        </a:rPr>
                        <a:t>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82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q1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sym typeface="Symbol"/>
                        </a:rPr>
                        <a:t>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sym typeface="Symbol"/>
                        </a:rPr>
                        <a:t>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q0,q1,q2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sym typeface="Symbol"/>
                        </a:rPr>
                        <a:t>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82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q2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  <a:sym typeface="Symbol"/>
                        </a:rPr>
                        <a:t></a:t>
                      </a:r>
                      <a:r>
                        <a:rPr lang="en-US" sz="1800">
                          <a:latin typeface="Times New Roman"/>
                          <a:ea typeface="Times New Roman"/>
                        </a:rPr>
                        <a:t>q0,q1</a:t>
                      </a:r>
                      <a:r>
                        <a:rPr lang="en-US" sz="1800">
                          <a:latin typeface="Times New Roman"/>
                          <a:ea typeface="Times New Roman"/>
                          <a:sym typeface="Symbol"/>
                        </a:rPr>
                        <a:t>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sym typeface="Symbol"/>
                        </a:rPr>
                        <a:t>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q0,q1,q2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sym typeface="Symbol"/>
                        </a:rPr>
                        <a:t>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Content Placeholder 1"/>
          <p:cNvSpPr txBox="1">
            <a:spLocks/>
          </p:cNvSpPr>
          <p:nvPr/>
        </p:nvSpPr>
        <p:spPr>
          <a:xfrm>
            <a:off x="774031" y="4343800"/>
            <a:ext cx="10270958" cy="181636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n-US" sz="2000" b="1" dirty="0">
                <a:sym typeface="Symbol"/>
              </a:rPr>
              <a:t>5. </a:t>
            </a:r>
            <a:r>
              <a:rPr lang="en-US" sz="2000" b="1" dirty="0" err="1">
                <a:sym typeface="Symbol"/>
              </a:rPr>
              <a:t>Tentukan</a:t>
            </a:r>
            <a:r>
              <a:rPr lang="en-US" sz="2000" b="1" dirty="0">
                <a:sym typeface="Symbol"/>
              </a:rPr>
              <a:t> State </a:t>
            </a:r>
            <a:r>
              <a:rPr lang="en-US" sz="2000" b="1" dirty="0" err="1">
                <a:sym typeface="Symbol"/>
              </a:rPr>
              <a:t>Akhir</a:t>
            </a:r>
            <a:endParaRPr lang="en-US" sz="2000" b="1" dirty="0">
              <a:sym typeface="Symbol"/>
            </a:endParaRPr>
          </a:p>
          <a:p>
            <a:endParaRPr lang="en-US" sz="2000" b="1" dirty="0">
              <a:sym typeface="Symbol"/>
            </a:endParaRPr>
          </a:p>
          <a:p>
            <a:r>
              <a:rPr lang="en-US" sz="2000" dirty="0"/>
              <a:t>   -  </a:t>
            </a:r>
            <a:r>
              <a:rPr lang="en-US" sz="2000" dirty="0" err="1"/>
              <a:t>Himpunan</a:t>
            </a:r>
            <a:r>
              <a:rPr lang="en-US" sz="2000" dirty="0"/>
              <a:t> state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semula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</a:t>
            </a:r>
            <a:r>
              <a:rPr lang="en-US" sz="2000" dirty="0"/>
              <a:t>q0</a:t>
            </a:r>
            <a:r>
              <a:rPr lang="en-US" sz="2000" dirty="0">
                <a:sym typeface="Symbol"/>
              </a:rPr>
              <a:t></a:t>
            </a:r>
          </a:p>
          <a:p>
            <a:r>
              <a:rPr lang="en-US" sz="2000" dirty="0">
                <a:sym typeface="Symbol"/>
              </a:rPr>
              <a:t>   -  </a:t>
            </a:r>
            <a:r>
              <a:rPr lang="en-US" sz="2000" dirty="0" err="1">
                <a:sym typeface="Symbol"/>
              </a:rPr>
              <a:t>Cari</a:t>
            </a:r>
            <a:r>
              <a:rPr lang="en-US" sz="2000" dirty="0">
                <a:sym typeface="Symbol"/>
              </a:rPr>
              <a:t> </a:t>
            </a:r>
            <a:r>
              <a:rPr lang="en-US" sz="2000" dirty="0"/>
              <a:t>_closure yang </a:t>
            </a:r>
            <a:r>
              <a:rPr lang="en-US" sz="2000" dirty="0" err="1"/>
              <a:t>memuat</a:t>
            </a:r>
            <a:r>
              <a:rPr lang="en-US" sz="2000" dirty="0"/>
              <a:t> </a:t>
            </a:r>
            <a:r>
              <a:rPr lang="en-US" sz="2000" i="1" dirty="0"/>
              <a:t>state </a:t>
            </a:r>
            <a:r>
              <a:rPr lang="en-US" sz="2000" dirty="0"/>
              <a:t>q0 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>
                <a:sym typeface="Symbol"/>
              </a:rPr>
              <a:t></a:t>
            </a:r>
            <a:r>
              <a:rPr lang="en-US" sz="2000" dirty="0"/>
              <a:t>_closure (q2) = </a:t>
            </a:r>
            <a:r>
              <a:rPr lang="en-US" sz="2000" dirty="0">
                <a:sym typeface="Symbol"/>
              </a:rPr>
              <a:t></a:t>
            </a:r>
            <a:r>
              <a:rPr lang="en-US" sz="2000" dirty="0"/>
              <a:t>q0,q1,q2</a:t>
            </a:r>
            <a:r>
              <a:rPr lang="en-US" sz="2000" dirty="0">
                <a:sym typeface="Symbol"/>
              </a:rPr>
              <a:t></a:t>
            </a:r>
          </a:p>
          <a:p>
            <a:r>
              <a:rPr lang="en-US" sz="2000" b="1" dirty="0">
                <a:sym typeface="Symbol"/>
              </a:rPr>
              <a:t>                                      </a:t>
            </a:r>
          </a:p>
          <a:p>
            <a:pPr algn="ctr"/>
            <a:r>
              <a:rPr lang="en-US" sz="2000" b="1" dirty="0">
                <a:sym typeface="Symbol"/>
              </a:rPr>
              <a:t> F = {</a:t>
            </a:r>
            <a:r>
              <a:rPr lang="en-US" sz="2000" b="1" dirty="0"/>
              <a:t>q0,q2}</a:t>
            </a: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5978FDC5-D482-8140-ADCD-2E03B6DF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45" y="184667"/>
            <a:ext cx="10772775" cy="946302"/>
          </a:xfrm>
        </p:spPr>
        <p:txBody>
          <a:bodyPr>
            <a:normAutofit/>
          </a:bodyPr>
          <a:lstStyle/>
          <a:p>
            <a:r>
              <a:rPr lang="en-US" dirty="0"/>
              <a:t>NFA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-move  </a:t>
            </a:r>
            <a:r>
              <a:rPr lang="en-US" dirty="0" err="1"/>
              <a:t>ke</a:t>
            </a:r>
            <a:r>
              <a:rPr lang="en-US" dirty="0"/>
              <a:t> NFA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-move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700" y="182780"/>
            <a:ext cx="1143362" cy="11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8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91</TotalTime>
  <Words>707</Words>
  <Application>Microsoft Office PowerPoint</Application>
  <PresentationFormat>Widescreen</PresentationFormat>
  <Paragraphs>206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 Light</vt:lpstr>
      <vt:lpstr>Gulim</vt:lpstr>
      <vt:lpstr>Gulim</vt:lpstr>
      <vt:lpstr>Symbol</vt:lpstr>
      <vt:lpstr>Times New Roman</vt:lpstr>
      <vt:lpstr>Wingdings</vt:lpstr>
      <vt:lpstr>Wingdings 3</vt:lpstr>
      <vt:lpstr>Metropolitan</vt:lpstr>
      <vt:lpstr>PowerPoint Presentation</vt:lpstr>
      <vt:lpstr>Non DFA dengan  - move (transisi )</vt:lpstr>
      <vt:lpstr>-closure untuk NFA -move</vt:lpstr>
      <vt:lpstr>Ekivalensi NFA -move  ke NFA tanpa -move</vt:lpstr>
      <vt:lpstr>NFA -move  ke NFA tanpa -move </vt:lpstr>
      <vt:lpstr>Ekivalensi NFA -move  ke NFA tanpa -move</vt:lpstr>
      <vt:lpstr>NFA -move  ke NFA tanpa -move </vt:lpstr>
      <vt:lpstr>NFA -move  ke NFA tanpa -move </vt:lpstr>
      <vt:lpstr>NFA -move  ke NFA tanpa -move </vt:lpstr>
      <vt:lpstr>NFA -move  ke NFA tanpa -move </vt:lpstr>
      <vt:lpstr> Penggabungan dan Konkatenasi FSA</vt:lpstr>
      <vt:lpstr> Penggabungan dan Konkatenasi FSA</vt:lpstr>
      <vt:lpstr> Penggabungan dan Konkatenasi FSA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Saras</dc:creator>
  <cp:lastModifiedBy>Windows User</cp:lastModifiedBy>
  <cp:revision>8</cp:revision>
  <dcterms:created xsi:type="dcterms:W3CDTF">2018-04-01T13:47:08Z</dcterms:created>
  <dcterms:modified xsi:type="dcterms:W3CDTF">2019-04-04T00:28:11Z</dcterms:modified>
</cp:coreProperties>
</file>