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7" r:id="rId3"/>
    <p:sldId id="268" r:id="rId4"/>
    <p:sldId id="259" r:id="rId5"/>
    <p:sldId id="258" r:id="rId6"/>
    <p:sldId id="260" r:id="rId7"/>
    <p:sldId id="263" r:id="rId8"/>
    <p:sldId id="261" r:id="rId9"/>
    <p:sldId id="262" r:id="rId10"/>
    <p:sldId id="264" r:id="rId11"/>
    <p:sldId id="269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769" autoAdjust="0"/>
  </p:normalViewPr>
  <p:slideViewPr>
    <p:cSldViewPr>
      <p:cViewPr>
        <p:scale>
          <a:sx n="80" d="100"/>
          <a:sy n="80" d="100"/>
        </p:scale>
        <p:origin x="-86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995E-7066-48D7-9F47-79D4AF5432F7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44C8-111A-478A-A891-3155B7BE80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164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solidFill>
                <a:schemeClr val="bg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44C8-111A-478A-A891-3155B7BE80A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Запятая после </a:t>
            </a:r>
            <a:r>
              <a:rPr lang="en-US" dirty="0" smtClean="0"/>
              <a:t>“</a:t>
            </a:r>
            <a:r>
              <a:rPr lang="ru-RU" dirty="0" smtClean="0"/>
              <a:t>в отличии от аналогов</a:t>
            </a:r>
            <a:r>
              <a:rPr lang="en-US" dirty="0" smtClean="0"/>
              <a:t>”</a:t>
            </a:r>
            <a:r>
              <a:rPr lang="ru-RU" dirty="0" smtClean="0"/>
              <a:t>? Без этой фразы предложение имеет другой смысл </a:t>
            </a:r>
            <a:r>
              <a:rPr lang="en-US" dirty="0" smtClean="0"/>
              <a:t>=&gt;</a:t>
            </a:r>
            <a:r>
              <a:rPr lang="en-US" baseline="0" dirty="0" smtClean="0"/>
              <a:t> </a:t>
            </a:r>
            <a:r>
              <a:rPr lang="ru-RU" baseline="0" dirty="0" smtClean="0"/>
              <a:t>запятая не ставится? Также находится в начале предложения.</a:t>
            </a:r>
          </a:p>
          <a:p>
            <a:r>
              <a:rPr lang="ru-RU" baseline="0" dirty="0" smtClean="0"/>
              <a:t>См. </a:t>
            </a:r>
            <a:r>
              <a:rPr lang="en-US" baseline="0" dirty="0" smtClean="0"/>
              <a:t>http://gramota.ru/spravka/punctum/punctum_attach1/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44C8-111A-478A-A891-3155B7BE80A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Новиков Юрий Витальевич</a:t>
            </a:r>
            <a:r>
              <a:rPr lang="en-US" dirty="0" smtClean="0"/>
              <a:t>,</a:t>
            </a:r>
            <a:r>
              <a:rPr lang="ru-RU" baseline="0" dirty="0" smtClean="0"/>
              <a:t> Вовк Елена Тимофеевна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44C8-111A-478A-A891-3155B7BE80A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Обучающая программа для создания логических схем с использованием графического редактора</a:t>
            </a:r>
            <a:endParaRPr lang="ru-RU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3212976"/>
            <a:ext cx="2456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Исполнитель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Копылов Олег П-11.4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3933056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Заказчик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Коган Андрей</a:t>
            </a:r>
          </a:p>
          <a:p>
            <a:r>
              <a:rPr lang="ru-RU" dirty="0" err="1" smtClean="0"/>
              <a:t>Горациевич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5013176"/>
            <a:ext cx="2008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Руководитель</a:t>
            </a:r>
            <a:r>
              <a:rPr lang="en-US" b="1" dirty="0" smtClean="0"/>
              <a:t>:</a:t>
            </a:r>
          </a:p>
          <a:p>
            <a:r>
              <a:rPr lang="ru-RU" dirty="0" err="1" smtClean="0"/>
              <a:t>Завриев</a:t>
            </a:r>
            <a:r>
              <a:rPr lang="ru-RU" dirty="0" smtClean="0"/>
              <a:t> Николай</a:t>
            </a:r>
          </a:p>
          <a:p>
            <a:r>
              <a:rPr lang="ru-RU" dirty="0" smtClean="0"/>
              <a:t>Константинович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623731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Москва, 2014</a:t>
            </a:r>
            <a:endParaRPr lang="ru-RU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97768"/>
            <a:ext cx="7772400" cy="11430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268760"/>
            <a:ext cx="7762056" cy="3168352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Создана требуемая </a:t>
            </a:r>
            <a:r>
              <a:rPr lang="ru-RU" sz="2800" dirty="0" smtClean="0">
                <a:ea typeface="Verdana" pitchFamily="34" charset="0"/>
                <a:cs typeface="Arial" pitchFamily="34" charset="0"/>
              </a:rPr>
              <a:t>программа.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6309320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Логическая схема двоичного сумматора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G:\Проект\Картинки\Результат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280920" cy="4624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Направления дальнейших разработок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6923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Повышение удобства использования программы</a:t>
            </a:r>
            <a:r>
              <a:rPr lang="en-US" sz="2800" dirty="0" smtClean="0"/>
              <a:t>;</a:t>
            </a:r>
          </a:p>
          <a:p>
            <a:r>
              <a:rPr lang="ru-RU" sz="2800" dirty="0" smtClean="0"/>
              <a:t>Создание схемы по коду на языке </a:t>
            </a:r>
            <a:r>
              <a:rPr lang="en-US" sz="2800" dirty="0" smtClean="0"/>
              <a:t>Scheme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4213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Новиков Ю.В. </a:t>
            </a:r>
            <a:r>
              <a:rPr lang="en-US" sz="2800" dirty="0" smtClean="0"/>
              <a:t>“</a:t>
            </a:r>
            <a:r>
              <a:rPr lang="ru-RU" sz="2800" dirty="0" smtClean="0"/>
              <a:t>Основы цифровой </a:t>
            </a:r>
            <a:r>
              <a:rPr lang="ru-RU" sz="2800" dirty="0" err="1" smtClean="0"/>
              <a:t>схемотехники</a:t>
            </a:r>
            <a:r>
              <a:rPr lang="en-US" sz="2800" dirty="0" smtClean="0"/>
              <a:t>”</a:t>
            </a:r>
            <a:r>
              <a:rPr lang="ru-RU" sz="2800" dirty="0" smtClean="0"/>
              <a:t>. 2001 год</a:t>
            </a:r>
          </a:p>
          <a:p>
            <a:r>
              <a:rPr lang="ru-RU" sz="2800" dirty="0" smtClean="0"/>
              <a:t>Новиков Ю.В. </a:t>
            </a:r>
            <a:r>
              <a:rPr lang="en-US" sz="2800" dirty="0" smtClean="0"/>
              <a:t>“</a:t>
            </a:r>
            <a:r>
              <a:rPr lang="ru-RU" sz="2800" dirty="0" smtClean="0"/>
              <a:t>Введение в цифровую </a:t>
            </a:r>
            <a:r>
              <a:rPr lang="ru-RU" sz="2800" dirty="0" err="1" smtClean="0"/>
              <a:t>схемотехнику</a:t>
            </a:r>
            <a:r>
              <a:rPr lang="en-US" sz="2800" dirty="0" smtClean="0"/>
              <a:t>”</a:t>
            </a:r>
            <a:r>
              <a:rPr lang="ru-RU" sz="2800" dirty="0" smtClean="0"/>
              <a:t>. 2007 год</a:t>
            </a:r>
            <a:endParaRPr lang="en-US" sz="2800" dirty="0" smtClean="0"/>
          </a:p>
          <a:p>
            <a:r>
              <a:rPr lang="ru-RU" sz="2800" dirty="0" smtClean="0"/>
              <a:t>Вовк Е.Т. </a:t>
            </a:r>
            <a:r>
              <a:rPr lang="en-US" sz="2800" dirty="0" smtClean="0"/>
              <a:t>“</a:t>
            </a:r>
            <a:r>
              <a:rPr lang="ru-RU" sz="2800" dirty="0" smtClean="0"/>
              <a:t>Пособие для подготовки к ЕГЭ</a:t>
            </a:r>
            <a:r>
              <a:rPr lang="en-US" sz="2800" dirty="0" smtClean="0"/>
              <a:t>”</a:t>
            </a:r>
            <a:r>
              <a:rPr lang="ru-RU" sz="2800" dirty="0" smtClean="0"/>
              <a:t>. 2013 год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92088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Электроника и интегральная схема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340768"/>
            <a:ext cx="7772400" cy="1800200"/>
          </a:xfrm>
        </p:spPr>
        <p:txBody>
          <a:bodyPr>
            <a:noAutofit/>
          </a:bodyPr>
          <a:lstStyle/>
          <a:p>
            <a:r>
              <a:rPr lang="ru-RU" sz="2800" i="1" dirty="0" smtClean="0"/>
              <a:t>Интегральная схема </a:t>
            </a:r>
            <a:r>
              <a:rPr lang="ru-RU" sz="2800" dirty="0" smtClean="0"/>
              <a:t>– электронное устройство (или его схема) произвольной сложности, обладающее законченным 						функционалом.</a:t>
            </a:r>
            <a:endParaRPr lang="ru-RU" sz="2800" dirty="0"/>
          </a:p>
        </p:txBody>
      </p:sp>
      <p:pic>
        <p:nvPicPr>
          <p:cNvPr id="1026" name="Picture 2" descr="G:\Проект\Картинки\Кодер-передатчи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4697986" cy="341979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616530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Интегральная схема кодера-передатчика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C:\Users\user\Documents\Visual Studio 2010\Projects\Проект\Картинки\003chayni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178348"/>
            <a:ext cx="3702289" cy="27709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07846" y="5949280"/>
            <a:ext cx="2896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2"/>
                </a:solidFill>
              </a:rPr>
              <a:t>Интегральная схема </a:t>
            </a:r>
          </a:p>
          <a:p>
            <a:pPr algn="ctr"/>
            <a:r>
              <a:rPr lang="ru-RU" dirty="0" smtClean="0">
                <a:solidFill>
                  <a:schemeClr val="accent2"/>
                </a:solidFill>
              </a:rPr>
              <a:t>в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электрическом чайнике</a:t>
            </a:r>
            <a:endParaRPr lang="ru-RU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схема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0108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ru-RU" sz="2400" i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Логическая схема</a:t>
            </a:r>
            <a:r>
              <a:rPr lang="ru-RU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– наиболее простая цифровая микросхема.</a:t>
            </a:r>
          </a:p>
          <a:p>
            <a:pPr>
              <a:spcBef>
                <a:spcPts val="1800"/>
              </a:spcBef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2050" name="Picture 2" descr="G:\Проект\Картинки\slide_7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427984" y="2238631"/>
            <a:ext cx="4104456" cy="28465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2276872"/>
            <a:ext cx="360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Логические схемы нужны для того, чтобы в наглядной графической форме отобразить последовательность выполнения логических операций при вычислении логических формул.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5157192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Логическая схема двоичного сумматора</a:t>
            </a:r>
            <a:endParaRPr lang="ru-RU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Логическая схема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7772400" cy="49335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 smtClean="0"/>
              <a:t>Входящие слева линии и цифры около них обозначают значения операндов, линия справа и соответствующая цифра - результат операции (значение на выходе логических элементов).</a:t>
            </a:r>
            <a:r>
              <a:rPr lang="ru-RU" b="1" dirty="0" smtClean="0"/>
              <a:t> 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У логических</a:t>
            </a:r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схем нет памяти</a:t>
            </a:r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(поэтому они</a:t>
            </a:r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относятся к группе</a:t>
            </a:r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комбинационных</a:t>
            </a:r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микросхем).</a:t>
            </a:r>
            <a:endParaRPr lang="ru-RU" dirty="0"/>
          </a:p>
        </p:txBody>
      </p:sp>
      <p:pic>
        <p:nvPicPr>
          <p:cNvPr id="1027" name="Picture 3" descr="G:\ОПС\33638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140968"/>
            <a:ext cx="5040560" cy="31307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923515" y="6237312"/>
            <a:ext cx="622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Базовые логические операции и их таблицы истинности</a:t>
            </a:r>
            <a:endParaRPr lang="ru-RU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77328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Задача – создать </a:t>
            </a:r>
            <a:r>
              <a:rPr lang="ru-RU" sz="28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обучающую программу для создания логических схем с использованием графического редактора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для персональных компьютеров и планшетов на базе операционных систем семейства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Microsoft Windows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5726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Ученики средней и старшей школы</a:t>
            </a:r>
            <a:r>
              <a:rPr lang="en-US" sz="2800" dirty="0" smtClean="0"/>
              <a:t>;</a:t>
            </a:r>
          </a:p>
          <a:p>
            <a:r>
              <a:rPr lang="ru-RU" sz="2800" dirty="0" smtClean="0"/>
              <a:t>Люди, желающие научиться создавать логические схемы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 smtClean="0"/>
              <a:t>Представители любых профессий, связанных со </a:t>
            </a:r>
            <a:r>
              <a:rPr lang="ru-RU" sz="2800" dirty="0" err="1" smtClean="0"/>
              <a:t>схемотехникой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57464"/>
          </a:xfrm>
        </p:spPr>
        <p:txBody>
          <a:bodyPr>
            <a:noAutofit/>
          </a:bodyPr>
          <a:lstStyle/>
          <a:p>
            <a:r>
              <a:rPr lang="ru-RU" sz="2800" dirty="0" smtClean="0"/>
              <a:t>Логические схемы – обязательная и базовая для понимания тема для людей, занимающихся аппаратным обеспечением.</a:t>
            </a:r>
            <a:endParaRPr lang="en-US" sz="2800" dirty="0" smtClean="0"/>
          </a:p>
          <a:p>
            <a:r>
              <a:rPr lang="ru-RU" sz="2800" dirty="0" smtClean="0"/>
              <a:t>Любой программист должен понимать, что происходит в компьютере.</a:t>
            </a:r>
          </a:p>
          <a:p>
            <a:r>
              <a:rPr lang="ru-RU" sz="2800" dirty="0" smtClean="0"/>
              <a:t>В отличии от аналогов программа имеет хорошую обучающую часть.</a:t>
            </a:r>
            <a:endParaRPr lang="en-US" sz="2800" dirty="0" smtClean="0"/>
          </a:p>
          <a:p>
            <a:r>
              <a:rPr lang="ru-RU" sz="2800" dirty="0" smtClean="0"/>
              <a:t>Логические схемы – одна из тем в ЕГЭ по информатике.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95537" y="1484784"/>
          <a:ext cx="8280920" cy="475429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19586"/>
                <a:gridCol w="1735050"/>
                <a:gridCol w="1656184"/>
                <a:gridCol w="1813916"/>
                <a:gridCol w="1656184"/>
              </a:tblGrid>
              <a:tr h="594066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Функции</a:t>
                      </a:r>
                      <a:endParaRPr 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Создание логических</a:t>
                      </a:r>
                      <a:r>
                        <a:rPr lang="ru-RU" baseline="0" dirty="0" smtClean="0"/>
                        <a:t> схем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Запуск логических</a:t>
                      </a:r>
                      <a:r>
                        <a:rPr lang="ru-RU" baseline="0" dirty="0" smtClean="0"/>
                        <a:t> схем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Обучение работе с логическими схемами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Доступность разным возрастным группам</a:t>
                      </a:r>
                      <a:endParaRPr lang="ru-RU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Аналоги</a:t>
                      </a:r>
                      <a:endParaRPr 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881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Scheme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Текстовой ввод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Возможен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Небольшой набор</a:t>
                      </a:r>
                      <a:r>
                        <a:rPr lang="ru-RU" baseline="0" dirty="0" smtClean="0"/>
                        <a:t> задач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Ученики средней школы и старше</a:t>
                      </a:r>
                      <a:endParaRPr lang="ru-RU" dirty="0"/>
                    </a:p>
                  </a:txBody>
                  <a:tcPr/>
                </a:tc>
              </a:tr>
              <a:tr h="1188132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Тренажёр </a:t>
                      </a:r>
                      <a:r>
                        <a:rPr lang="en-US" dirty="0" smtClean="0"/>
                        <a:t>“</a:t>
                      </a:r>
                      <a:r>
                        <a:rPr lang="ru-RU" dirty="0" smtClean="0"/>
                        <a:t>Логика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Отсутствует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Возможен, только уже готовых схем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Наглядное обучение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Любой возраст</a:t>
                      </a:r>
                      <a:endParaRPr lang="ru-RU" dirty="0"/>
                    </a:p>
                  </a:txBody>
                  <a:tcPr/>
                </a:tc>
              </a:tr>
              <a:tr h="1188132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Visio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Графический редактор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Отсутствует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Отсутствует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Ученики средней школы и старше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99592" y="1447800"/>
            <a:ext cx="7787208" cy="291730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Программа создана при помощи</a:t>
            </a:r>
            <a:br>
              <a:rPr lang="ru-RU" sz="2800" dirty="0" smtClean="0"/>
            </a:br>
            <a:r>
              <a:rPr lang="en-US" sz="2800" b="1" dirty="0" smtClean="0"/>
              <a:t>Microsoft Visual Studio</a:t>
            </a:r>
            <a:r>
              <a:rPr lang="ru-RU" sz="2800" b="1" dirty="0" smtClean="0"/>
              <a:t> 2010 </a:t>
            </a:r>
            <a:r>
              <a:rPr lang="ru-RU" sz="2800" dirty="0" smtClean="0"/>
              <a:t>на языке программирования </a:t>
            </a:r>
            <a:r>
              <a:rPr lang="en-US" sz="2800" b="1" dirty="0" smtClean="0"/>
              <a:t>C#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Справочный материал создан при помощи программы </a:t>
            </a:r>
            <a:r>
              <a:rPr lang="en-US" sz="2800" b="1" dirty="0" err="1" smtClean="0"/>
              <a:t>HelpNDoc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1028" name="Picture 4" descr="G:\Проект\Картинки\MVS2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3861048"/>
            <a:ext cx="3833041" cy="2847402"/>
          </a:xfrm>
          <a:prstGeom prst="rect">
            <a:avLst/>
          </a:prstGeom>
          <a:noFill/>
        </p:spPr>
      </p:pic>
      <p:pic>
        <p:nvPicPr>
          <p:cNvPr id="1026" name="Picture 2" descr="G:\Проект\Картинки\helpndoc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581128"/>
            <a:ext cx="4497595" cy="932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Другая 1">
      <a:dk1>
        <a:sysClr val="windowText" lastClr="000000"/>
      </a:dk1>
      <a:lt1>
        <a:srgbClr val="FFFFFF"/>
      </a:lt1>
      <a:dk2>
        <a:srgbClr val="000000"/>
      </a:dk2>
      <a:lt2>
        <a:srgbClr val="00B0F0"/>
      </a:lt2>
      <a:accent1>
        <a:srgbClr val="000000"/>
      </a:accent1>
      <a:accent2>
        <a:srgbClr val="474747"/>
      </a:accent2>
      <a:accent3>
        <a:srgbClr val="E9E5DC"/>
      </a:accent3>
      <a:accent4>
        <a:srgbClr val="956251"/>
      </a:accent4>
      <a:accent5>
        <a:srgbClr val="7F7F7F"/>
      </a:accent5>
      <a:accent6>
        <a:srgbClr val="855D5D"/>
      </a:accent6>
      <a:hlink>
        <a:srgbClr val="7030A0"/>
      </a:hlink>
      <a:folHlink>
        <a:srgbClr val="7030A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1605</TotalTime>
  <Words>375</Words>
  <Application>Microsoft Office PowerPoint</Application>
  <PresentationFormat>Экран (4:3)</PresentationFormat>
  <Paragraphs>80</Paragraphs>
  <Slides>12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Справедливость</vt:lpstr>
      <vt:lpstr>Обучающая программа для создания логических схем с использованием графического редактора</vt:lpstr>
      <vt:lpstr>Электроника и интегральная схема</vt:lpstr>
      <vt:lpstr>Логическая схема</vt:lpstr>
      <vt:lpstr>Логическая схема</vt:lpstr>
      <vt:lpstr>Задача проекта</vt:lpstr>
      <vt:lpstr>Целевая аудитория</vt:lpstr>
      <vt:lpstr>Актуальность</vt:lpstr>
      <vt:lpstr>Обзор аналогов</vt:lpstr>
      <vt:lpstr>Программная реализация</vt:lpstr>
      <vt:lpstr>Результат</vt:lpstr>
      <vt:lpstr>Направления дальнейших разработок</vt:lpstr>
      <vt:lpstr>Литература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Обучающая программа для создания логических схем с использованием графического редактора</dc:title>
  <dc:creator>Администратор</dc:creator>
  <cp:lastModifiedBy>1</cp:lastModifiedBy>
  <cp:revision>118</cp:revision>
  <dcterms:created xsi:type="dcterms:W3CDTF">2014-01-22T17:08:44Z</dcterms:created>
  <dcterms:modified xsi:type="dcterms:W3CDTF">2014-11-14T21:05:17Z</dcterms:modified>
</cp:coreProperties>
</file>