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Интернет магазин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Интернет магазин</a:t>
            </a:r>
          </a:p>
          <a:p>
            <a:pPr/>
            <a:r>
              <a:t>Телефонов</a:t>
            </a:r>
          </a:p>
        </p:txBody>
      </p:sp>
      <p:sp>
        <p:nvSpPr>
          <p:cNvPr id="120" name="Овал"/>
          <p:cNvSpPr/>
          <p:nvPr/>
        </p:nvSpPr>
        <p:spPr>
          <a:xfrm>
            <a:off x="-1734978" y="8087799"/>
            <a:ext cx="3401912" cy="3286255"/>
          </a:xfrm>
          <a:prstGeom prst="ellipse">
            <a:avLst/>
          </a:prstGeom>
          <a:solidFill>
            <a:srgbClr val="F8C3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Овал"/>
          <p:cNvSpPr/>
          <p:nvPr/>
        </p:nvSpPr>
        <p:spPr>
          <a:xfrm>
            <a:off x="10565153" y="-2297948"/>
            <a:ext cx="4571410" cy="4720678"/>
          </a:xfrm>
          <a:prstGeom prst="ellipse">
            <a:avLst/>
          </a:prstGeom>
          <a:solidFill>
            <a:srgbClr val="F8C3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Авторы    Копытов Николай,…"/>
          <p:cNvSpPr txBox="1"/>
          <p:nvPr/>
        </p:nvSpPr>
        <p:spPr>
          <a:xfrm>
            <a:off x="4250537" y="8208620"/>
            <a:ext cx="450372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Авторы    Копытов Николай,</a:t>
            </a:r>
          </a:p>
          <a:p>
            <a:pPr algn="l"/>
            <a:r>
              <a:t>                 Нейбауэр Виталий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деей нашего проекта было создание удобного магазина, с обновляющимся ассортиментом."/>
          <p:cNvSpPr txBox="1"/>
          <p:nvPr>
            <p:ph type="title"/>
          </p:nvPr>
        </p:nvSpPr>
        <p:spPr>
          <a:xfrm>
            <a:off x="876300" y="482600"/>
            <a:ext cx="11099800" cy="2159000"/>
          </a:xfrm>
          <a:prstGeom prst="rect">
            <a:avLst/>
          </a:prstGeom>
          <a:solidFill>
            <a:srgbClr val="F8C302"/>
          </a:solidFill>
        </p:spPr>
        <p:txBody>
          <a:bodyPr/>
          <a:lstStyle>
            <a:lvl1pPr>
              <a:spcBef>
                <a:spcPts val="4200"/>
              </a:spcBef>
              <a:defRPr b="1"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Идеей нашего проекта было создание удобного магазина, с обновляющимся ассортиментом. </a:t>
            </a:r>
          </a:p>
        </p:txBody>
      </p:sp>
      <p:sp>
        <p:nvSpPr>
          <p:cNvPr id="125" name="Покупка телефонов…"/>
          <p:cNvSpPr txBox="1"/>
          <p:nvPr/>
        </p:nvSpPr>
        <p:spPr>
          <a:xfrm>
            <a:off x="1439341" y="6408968"/>
            <a:ext cx="9973718" cy="1863264"/>
          </a:xfrm>
          <a:prstGeom prst="rect">
            <a:avLst/>
          </a:prstGeom>
          <a:solidFill>
            <a:srgbClr val="6EEAEF">
              <a:alpha val="752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30000"/>
              </a:lnSpc>
              <a:spcBef>
                <a:spcPts val="4200"/>
              </a:spcBef>
              <a:defRPr b="0" sz="2800"/>
            </a:pPr>
            <a:r>
              <a:t>Покупка телефонов</a:t>
            </a:r>
          </a:p>
          <a:p>
            <a:pPr algn="l">
              <a:lnSpc>
                <a:spcPct val="30000"/>
              </a:lnSpc>
              <a:spcBef>
                <a:spcPts val="4200"/>
              </a:spcBef>
              <a:defRPr b="0" sz="2800"/>
            </a:pPr>
            <a:r>
              <a:t>Вывод того, чему мы научились за период изучения WEB</a:t>
            </a:r>
          </a:p>
          <a:p>
            <a:pPr algn="l">
              <a:lnSpc>
                <a:spcPct val="30000"/>
              </a:lnSpc>
              <a:spcBef>
                <a:spcPts val="4200"/>
              </a:spcBef>
              <a:defRPr b="0" sz="2800"/>
            </a:pPr>
            <a:r>
              <a:t>Возможность получение информации о товаре</a:t>
            </a:r>
          </a:p>
        </p:txBody>
      </p:sp>
      <p:sp>
        <p:nvSpPr>
          <p:cNvPr id="126" name="Овал"/>
          <p:cNvSpPr/>
          <p:nvPr/>
        </p:nvSpPr>
        <p:spPr>
          <a:xfrm>
            <a:off x="3519313" y="3878569"/>
            <a:ext cx="5813774" cy="1722041"/>
          </a:xfrm>
          <a:prstGeom prst="ellipse">
            <a:avLst/>
          </a:prstGeom>
          <a:solidFill>
            <a:srgbClr val="FF83C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Простота и лёгкость в…"/>
          <p:cNvSpPr txBox="1"/>
          <p:nvPr/>
        </p:nvSpPr>
        <p:spPr>
          <a:xfrm>
            <a:off x="4520260" y="4287178"/>
            <a:ext cx="3811880" cy="904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solidFill>
                  <a:srgbClr val="E1FF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Простота и лёгкость в</a:t>
            </a:r>
          </a:p>
          <a:p>
            <a:pPr>
              <a:defRPr b="0" sz="2600">
                <a:solidFill>
                  <a:srgbClr val="E1FF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использовании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Ключевые особенности:"/>
          <p:cNvSpPr txBox="1"/>
          <p:nvPr>
            <p:ph type="title"/>
          </p:nvPr>
        </p:nvSpPr>
        <p:spPr>
          <a:xfrm>
            <a:off x="952500" y="139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Ключевые особенности:</a:t>
            </a:r>
          </a:p>
        </p:txBody>
      </p:sp>
      <p:sp>
        <p:nvSpPr>
          <p:cNvPr id="130" name="— Сайт создан при помощи микрофреймворка Flask…"/>
          <p:cNvSpPr txBox="1"/>
          <p:nvPr>
            <p:ph type="body" sz="half" idx="1"/>
          </p:nvPr>
        </p:nvSpPr>
        <p:spPr>
          <a:xfrm>
            <a:off x="1422821" y="4872459"/>
            <a:ext cx="10159158" cy="3759399"/>
          </a:xfrm>
          <a:prstGeom prst="rect">
            <a:avLst/>
          </a:prstGeom>
          <a:solidFill>
            <a:srgbClr val="F8C302"/>
          </a:solidFill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— Сайт создан при помощи микрофреймворка Flask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—Для взаимодействия с ВК используется vk_api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— Библиотека для рассылки сообщений на почту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sz="2700">
                <a:latin typeface="+mn-lt"/>
                <a:ea typeface="+mn-ea"/>
                <a:cs typeface="+mn-cs"/>
                <a:sym typeface="Helvetica Neue Medium"/>
              </a:defRPr>
            </a:pPr>
            <a:r>
              <a:t>— Максимальная оптимизация программы, чтобы каждый мог понимать любую строчку кода</a:t>
            </a:r>
          </a:p>
        </p:txBody>
      </p:sp>
      <p:sp>
        <p:nvSpPr>
          <p:cNvPr id="131" name="Административная страница"/>
          <p:cNvSpPr/>
          <p:nvPr/>
        </p:nvSpPr>
        <p:spPr>
          <a:xfrm>
            <a:off x="2228924" y="2556606"/>
            <a:ext cx="3486449" cy="1435647"/>
          </a:xfrm>
          <a:prstGeom prst="ellipse">
            <a:avLst/>
          </a:prstGeom>
          <a:solidFill>
            <a:srgbClr val="FF83C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b="0">
                <a:solidFill>
                  <a:srgbClr val="E2FF02"/>
                </a:solidFill>
              </a:defRPr>
            </a:lvl1pPr>
          </a:lstStyle>
          <a:p>
            <a:pPr/>
            <a:r>
              <a:t>Административная страница</a:t>
            </a:r>
          </a:p>
        </p:txBody>
      </p:sp>
      <p:sp>
        <p:nvSpPr>
          <p:cNvPr id="132" name="Группа в ВК"/>
          <p:cNvSpPr/>
          <p:nvPr/>
        </p:nvSpPr>
        <p:spPr>
          <a:xfrm>
            <a:off x="7486724" y="2556606"/>
            <a:ext cx="3486449" cy="1435647"/>
          </a:xfrm>
          <a:prstGeom prst="ellipse">
            <a:avLst/>
          </a:prstGeom>
          <a:solidFill>
            <a:srgbClr val="FF83C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b="0">
                <a:solidFill>
                  <a:srgbClr val="E2FF02"/>
                </a:solidFill>
              </a:defRPr>
            </a:lvl1pPr>
          </a:lstStyle>
          <a:p>
            <a:pPr/>
            <a:r>
              <a:t>Группа в ВК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ывод и доработки"/>
          <p:cNvSpPr txBox="1"/>
          <p:nvPr>
            <p:ph type="title"/>
          </p:nvPr>
        </p:nvSpPr>
        <p:spPr>
          <a:xfrm>
            <a:off x="2784249" y="1751941"/>
            <a:ext cx="7436302" cy="1169035"/>
          </a:xfrm>
          <a:prstGeom prst="rect">
            <a:avLst/>
          </a:prstGeom>
          <a:solidFill>
            <a:srgbClr val="F8C302"/>
          </a:solidFill>
        </p:spPr>
        <p:txBody>
          <a:bodyPr/>
          <a:lstStyle>
            <a:lvl1pPr>
              <a:defRPr sz="5100"/>
            </a:lvl1pPr>
          </a:lstStyle>
          <a:p>
            <a:pPr/>
            <a:r>
              <a:t>Вывод и доработки</a:t>
            </a:r>
          </a:p>
        </p:txBody>
      </p:sp>
      <p:sp>
        <p:nvSpPr>
          <p:cNvPr id="135" name="Улучшение интерфейса и дизайна…"/>
          <p:cNvSpPr txBox="1"/>
          <p:nvPr/>
        </p:nvSpPr>
        <p:spPr>
          <a:xfrm>
            <a:off x="980132" y="5001056"/>
            <a:ext cx="11044536" cy="2875688"/>
          </a:xfrm>
          <a:prstGeom prst="rect">
            <a:avLst/>
          </a:prstGeom>
          <a:solidFill>
            <a:srgbClr val="6EEAEF">
              <a:alpha val="7520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spcBef>
                <a:spcPts val="4200"/>
              </a:spcBef>
              <a:defRPr b="0" sz="2800"/>
            </a:pPr>
            <a:r>
              <a:t>Улучшение интерфейса и дизайна</a:t>
            </a:r>
          </a:p>
          <a:p>
            <a:pPr algn="l">
              <a:lnSpc>
                <a:spcPct val="150000"/>
              </a:lnSpc>
              <a:spcBef>
                <a:spcPts val="4200"/>
              </a:spcBef>
              <a:defRPr b="0" sz="2800"/>
            </a:pPr>
            <a:r>
              <a:t>Добавление новых возможностей сайта</a:t>
            </a:r>
          </a:p>
          <a:p>
            <a:pPr algn="l">
              <a:lnSpc>
                <a:spcPct val="150000"/>
              </a:lnSpc>
              <a:spcBef>
                <a:spcPts val="4200"/>
              </a:spcBef>
              <a:defRPr b="0" sz="2800"/>
            </a:pPr>
            <a:r>
              <a:t>Тесты системы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chemeClr val="accent4">
                <a:hueOff val="366961"/>
                <a:satOff val="4172"/>
                <a:lumOff val="11129"/>
              </a:schemeClr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chemeClr val="accent4">
                <a:hueOff val="366961"/>
                <a:satOff val="4172"/>
                <a:lumOff val="11129"/>
              </a:schemeClr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