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7D036-95B1-4D2A-9BF1-20DA92E44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B0FDA3-5718-45AB-9E99-3C0F548F9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E4806-9764-4E98-9174-5B257A71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A135-B1D8-453D-A7F2-DCEFDA5B993E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BC11D-8070-4A08-8C03-3A644CF8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4403C-210B-4B99-9280-6FABDB9A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24BC-8A88-47B1-BFD1-4F949FEB6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8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49E1E-1F1D-404D-A493-CF7C4773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CBD75D-D453-432A-B106-1766CDF63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FC7CE-4DAB-4316-96BA-CF67409B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A135-B1D8-453D-A7F2-DCEFDA5B993E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7D2EB-338D-4A09-988F-4A5FD5D3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4F2F2-9EEF-4509-B81C-97E405EE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24BC-8A88-47B1-BFD1-4F949FEB6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8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8FA2A2-AF6D-46B4-AB52-01A9B7CBE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379926-3A12-4F12-BECC-3C6902BF5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D9562-6955-4049-A3A2-1A56ECA8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A135-B1D8-453D-A7F2-DCEFDA5B993E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38D9E-B610-4375-BEEF-2E018DC3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C7CF2-9A2C-42DD-939D-666D546B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24BC-8A88-47B1-BFD1-4F949FEB6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24E3F-6B70-44B0-9CD2-00C7E3D8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FD80F-1973-45E7-8C45-E5CD3332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74C6F-84D5-4685-9220-E9BDF61D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A135-B1D8-453D-A7F2-DCEFDA5B993E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5E02F-D2E4-4AB9-8257-3067728C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25505-E396-435B-B478-48CD6197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24BC-8A88-47B1-BFD1-4F949FEB6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5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5B7F9-ED5E-4DD9-9223-74CF796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DCDCC-5AEB-4E2D-906C-326FBBC52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F1F85-6A9E-48AA-9D14-7CD28992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A135-B1D8-453D-A7F2-DCEFDA5B993E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85471-840C-4C57-8DA5-937CE167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FEE61-0E30-4BA7-AADE-C5C89CA7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24BC-8A88-47B1-BFD1-4F949FEB6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8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0CFCB-B21C-4DB4-A206-D8AFA00F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9564E-830B-411A-8749-73A9A8EFC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D697B-A134-4A51-A830-A687183E1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DBE13-4D25-459D-BBF1-A8864855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A135-B1D8-453D-A7F2-DCEFDA5B993E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9F512-6CFD-45AA-AEB3-9BE856AF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615365-7C4D-44D9-A668-17B550E8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24BC-8A88-47B1-BFD1-4F949FEB6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6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DF1F6-2F28-4F8C-AA0A-C8E1C45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92A83B-DF1C-44C3-BE3A-F588FA75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00FD9-0D3C-4B9D-B932-6265AC8AE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C3148D-90B3-436D-B3F5-4125EEB44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2B6886-3150-4A3D-A671-5646344BC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A727FF-FF7A-4351-AD68-723E38CC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A135-B1D8-453D-A7F2-DCEFDA5B993E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431A17-FFF3-426F-874C-8D5D17F1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508379-4BD6-4F36-8421-0FAF7407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24BC-8A88-47B1-BFD1-4F949FEB6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896D3-297C-483A-9074-D8150B5C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4C3B9A-8687-42D6-B906-03FBD1B0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A135-B1D8-453D-A7F2-DCEFDA5B993E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725D79-98FE-46E5-A396-EB93AD46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675E3-E3A0-463F-98F4-619E89B5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24BC-8A88-47B1-BFD1-4F949FEB6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2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94F868-2FD9-46C1-A670-620A7641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A135-B1D8-453D-A7F2-DCEFDA5B993E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09B283-54F4-499A-AF9A-31C8F728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BA6BD8-4955-465F-91EB-B7ECDD19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24BC-8A88-47B1-BFD1-4F949FEB6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8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E477F-A781-4929-95CE-C8585660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5B8A9-7F9E-4414-A4AF-4780ED49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2F29BA-5338-41A1-A1AD-5B49E83D1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25783-BCC9-435E-9EC0-01BE5CA1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A135-B1D8-453D-A7F2-DCEFDA5B993E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ACD97C-8BDC-44F4-BA9D-68795D7B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2D0F3-E436-4F70-A511-3E763090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24BC-8A88-47B1-BFD1-4F949FEB6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3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34B38-458B-4F64-97EF-118A1026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8EB1B5-0A6E-4025-9DEE-CBCAA175C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F0AFE2-326F-4A21-A1A9-054702FDD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53B31-BF91-4F4C-918F-C4921735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A135-B1D8-453D-A7F2-DCEFDA5B993E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250CF-A34D-4B13-B3EC-912FA1BE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63C9D-CACB-4007-85C9-B257899A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24BC-8A88-47B1-BFD1-4F949FEB6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6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FBAC5B-8DDE-4CDD-8ACF-B4497E17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E1F76-649E-41A7-94CF-BF3AE130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C1F35-C673-43EC-9570-93648630D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EA135-B1D8-453D-A7F2-DCEFDA5B993E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BDCA5-DD84-489B-B296-8E00692C8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289B0-CEF5-47A5-8D16-C61772FC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524BC-8A88-47B1-BFD1-4F949FEB6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9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ko/download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underscorejs.org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body-parse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dist/latest-v10.x/docs/api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pmjs.com/package/uglify-j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000A0F-4E40-48FC-828C-AD573EE8989A}"/>
              </a:ext>
            </a:extLst>
          </p:cNvPr>
          <p:cNvSpPr/>
          <p:nvPr/>
        </p:nvSpPr>
        <p:spPr>
          <a:xfrm>
            <a:off x="1708719" y="1575794"/>
            <a:ext cx="8774561" cy="3332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b="1" u="sng" dirty="0"/>
              <a:t>Node.js</a:t>
            </a:r>
          </a:p>
          <a:p>
            <a:pPr algn="ctr"/>
            <a:r>
              <a:rPr lang="en-US" altLang="ko-KR" dirty="0">
                <a:hlinkClick r:id="rId2"/>
              </a:rPr>
              <a:t>https://nodejs.org/ko/download/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r"/>
            <a:r>
              <a:rPr lang="ko-KR" altLang="en-US" sz="1400" dirty="0"/>
              <a:t>작성자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한기갑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977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500B6-9174-426B-8DB8-289283A8E50E}"/>
              </a:ext>
            </a:extLst>
          </p:cNvPr>
          <p:cNvSpPr txBox="1"/>
          <p:nvPr/>
        </p:nvSpPr>
        <p:spPr>
          <a:xfrm>
            <a:off x="2797628" y="345232"/>
            <a:ext cx="6596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NPM </a:t>
            </a:r>
            <a:r>
              <a:rPr lang="ko-KR" altLang="en-US" dirty="0">
                <a:solidFill>
                  <a:schemeClr val="bg1"/>
                </a:solidFill>
              </a:rPr>
              <a:t>으로 모듈 설치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npm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init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name: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verson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$ description: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$ entry point: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$ test command: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$ git repository: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$ keywords: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$ author: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$ license:			</a:t>
            </a:r>
            <a:r>
              <a:rPr lang="ko-KR" altLang="en-US" dirty="0">
                <a:solidFill>
                  <a:schemeClr val="bg1"/>
                </a:solidFill>
              </a:rPr>
              <a:t>설정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67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629EB5-2E2D-40FB-9A22-5411516066CE}"/>
              </a:ext>
            </a:extLst>
          </p:cNvPr>
          <p:cNvSpPr txBox="1"/>
          <p:nvPr/>
        </p:nvSpPr>
        <p:spPr>
          <a:xfrm>
            <a:off x="2797628" y="354563"/>
            <a:ext cx="65967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package.json</a:t>
            </a:r>
            <a:r>
              <a:rPr lang="en-US" altLang="ko-KR" dirty="0">
                <a:solidFill>
                  <a:schemeClr val="bg1"/>
                </a:solidFill>
              </a:rPr>
              <a:t> // </a:t>
            </a:r>
            <a:r>
              <a:rPr lang="ko-KR" altLang="en-US" dirty="0">
                <a:solidFill>
                  <a:schemeClr val="bg1"/>
                </a:solidFill>
              </a:rPr>
              <a:t>설정한 </a:t>
            </a:r>
            <a:r>
              <a:rPr lang="ko-KR" altLang="en-US" dirty="0" err="1">
                <a:solidFill>
                  <a:schemeClr val="bg1"/>
                </a:solidFill>
              </a:rPr>
              <a:t>페키지</a:t>
            </a:r>
            <a:r>
              <a:rPr lang="ko-KR" altLang="en-US" dirty="0">
                <a:solidFill>
                  <a:schemeClr val="bg1"/>
                </a:solidFill>
              </a:rPr>
              <a:t> 정보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npm</a:t>
            </a:r>
            <a:r>
              <a:rPr lang="en-US" altLang="ko-KR" dirty="0">
                <a:solidFill>
                  <a:schemeClr val="bg1"/>
                </a:solidFill>
              </a:rPr>
              <a:t> install underscore –g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node_modules</a:t>
            </a:r>
            <a:r>
              <a:rPr lang="en-US" altLang="ko-KR" dirty="0">
                <a:solidFill>
                  <a:schemeClr val="bg1"/>
                </a:solidFill>
              </a:rPr>
              <a:t>/underscore </a:t>
            </a:r>
            <a:r>
              <a:rPr lang="ko-KR" altLang="en-US" dirty="0">
                <a:solidFill>
                  <a:schemeClr val="bg1"/>
                </a:solidFill>
              </a:rPr>
              <a:t>해당 경로에 깔림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hlinkClick r:id="rId2"/>
              </a:rPr>
              <a:t>https://underscorejs.org/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underscore.js</a:t>
            </a:r>
            <a:r>
              <a:rPr lang="ko-KR" altLang="en-US" dirty="0">
                <a:solidFill>
                  <a:schemeClr val="bg1"/>
                </a:solidFill>
              </a:rPr>
              <a:t> 파일 생성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var _ = require('underscore');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var </a:t>
            </a:r>
            <a:r>
              <a:rPr lang="en-US" altLang="ko-KR" dirty="0" err="1">
                <a:solidFill>
                  <a:schemeClr val="bg1"/>
                </a:solidFill>
              </a:rPr>
              <a:t>arr</a:t>
            </a:r>
            <a:r>
              <a:rPr lang="en-US" altLang="ko-KR" dirty="0">
                <a:solidFill>
                  <a:schemeClr val="bg1"/>
                </a:solidFill>
              </a:rPr>
              <a:t> = [3,6,9,1,12];</a:t>
            </a:r>
          </a:p>
          <a:p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console.log(</a:t>
            </a:r>
            <a:r>
              <a:rPr lang="en-US" altLang="ko-KR" dirty="0" err="1">
                <a:solidFill>
                  <a:schemeClr val="bg1"/>
                </a:solidFill>
              </a:rPr>
              <a:t>arr</a:t>
            </a:r>
            <a:r>
              <a:rPr lang="en-US" altLang="ko-KR" dirty="0">
                <a:solidFill>
                  <a:schemeClr val="bg1"/>
                </a:solidFill>
              </a:rPr>
              <a:t>[0]); // 3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console.log(_.first(</a:t>
            </a:r>
            <a:r>
              <a:rPr lang="en-US" altLang="ko-KR" dirty="0" err="1">
                <a:solidFill>
                  <a:schemeClr val="bg1"/>
                </a:solidFill>
              </a:rPr>
              <a:t>arr</a:t>
            </a:r>
            <a:r>
              <a:rPr lang="en-US" altLang="ko-KR" dirty="0">
                <a:solidFill>
                  <a:schemeClr val="bg1"/>
                </a:solidFill>
              </a:rPr>
              <a:t>)); // 3</a:t>
            </a:r>
          </a:p>
          <a:p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console.log(</a:t>
            </a:r>
            <a:r>
              <a:rPr lang="en-US" altLang="ko-KR" dirty="0" err="1">
                <a:solidFill>
                  <a:schemeClr val="bg1"/>
                </a:solidFill>
              </a:rPr>
              <a:t>arr</a:t>
            </a:r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en-US" altLang="ko-KR" dirty="0" err="1">
                <a:solidFill>
                  <a:schemeClr val="bg1"/>
                </a:solidFill>
              </a:rPr>
              <a:t>arr.length</a:t>
            </a:r>
            <a:r>
              <a:rPr lang="en-US" altLang="ko-KR" dirty="0">
                <a:solidFill>
                  <a:schemeClr val="bg1"/>
                </a:solidFill>
              </a:rPr>
              <a:t> - 1]); // 12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console.log(_.last(</a:t>
            </a:r>
            <a:r>
              <a:rPr lang="en-US" altLang="ko-KR" dirty="0" err="1">
                <a:solidFill>
                  <a:schemeClr val="bg1"/>
                </a:solidFill>
              </a:rPr>
              <a:t>arr</a:t>
            </a:r>
            <a:r>
              <a:rPr lang="en-US" altLang="ko-KR" dirty="0">
                <a:solidFill>
                  <a:schemeClr val="bg1"/>
                </a:solidFill>
              </a:rPr>
              <a:t>)); // 12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9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5412DD-44B9-40CB-9264-E4D890460EB2}"/>
              </a:ext>
            </a:extLst>
          </p:cNvPr>
          <p:cNvSpPr txBox="1"/>
          <p:nvPr/>
        </p:nvSpPr>
        <p:spPr>
          <a:xfrm>
            <a:off x="2946918" y="477264"/>
            <a:ext cx="65967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동기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비동기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sync_async.js / data.txt </a:t>
            </a:r>
            <a:r>
              <a:rPr lang="ko-KR" altLang="en-US" dirty="0">
                <a:solidFill>
                  <a:schemeClr val="bg1"/>
                </a:solidFill>
              </a:rPr>
              <a:t>파일 생성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var fs = require('fs');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console.log(1);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// Sync </a:t>
            </a:r>
            <a:r>
              <a:rPr lang="ko-KR" altLang="en-US" dirty="0">
                <a:solidFill>
                  <a:schemeClr val="bg1"/>
                </a:solidFill>
              </a:rPr>
              <a:t>동기방식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var data = </a:t>
            </a:r>
            <a:r>
              <a:rPr lang="en-US" altLang="ko-KR" dirty="0" err="1">
                <a:solidFill>
                  <a:schemeClr val="bg1"/>
                </a:solidFill>
              </a:rPr>
              <a:t>fs.readFileSync</a:t>
            </a:r>
            <a:r>
              <a:rPr lang="en-US" altLang="ko-KR" dirty="0">
                <a:solidFill>
                  <a:schemeClr val="bg1"/>
                </a:solidFill>
              </a:rPr>
              <a:t>('./data.txt', {encoding: 'utf8'});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console.log(data);</a:t>
            </a:r>
          </a:p>
          <a:p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// Async </a:t>
            </a:r>
            <a:r>
              <a:rPr lang="ko-KR" altLang="en-US" dirty="0">
                <a:solidFill>
                  <a:schemeClr val="bg1"/>
                </a:solidFill>
              </a:rPr>
              <a:t>비동기방식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console.log(2);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fs.readFile</a:t>
            </a:r>
            <a:r>
              <a:rPr lang="en-US" altLang="ko-KR" dirty="0">
                <a:solidFill>
                  <a:schemeClr val="bg1"/>
                </a:solidFill>
              </a:rPr>
              <a:t>('./data.txt', {encoding: 'utf8'}, function(err, data){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console.log(3);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console.log(data);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});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console.log(4);</a:t>
            </a:r>
          </a:p>
        </p:txBody>
      </p:sp>
    </p:spTree>
    <p:extLst>
      <p:ext uri="{BB962C8B-B14F-4D97-AF65-F5344CB8AC3E}">
        <p14:creationId xmlns:p14="http://schemas.microsoft.com/office/powerpoint/2010/main" val="336954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35F68-5B3A-4431-A95D-DEFA11F79C0A}"/>
              </a:ext>
            </a:extLst>
          </p:cNvPr>
          <p:cNvSpPr txBox="1"/>
          <p:nvPr/>
        </p:nvSpPr>
        <p:spPr>
          <a:xfrm>
            <a:off x="2946918" y="477264"/>
            <a:ext cx="65967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Express </a:t>
            </a:r>
            <a:r>
              <a:rPr lang="ko-KR" altLang="en-US" dirty="0">
                <a:solidFill>
                  <a:schemeClr val="bg1"/>
                </a:solidFill>
              </a:rPr>
              <a:t>설치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hlinkClick r:id="rId2"/>
              </a:rPr>
              <a:t>http://expressjs.com/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npm</a:t>
            </a:r>
            <a:r>
              <a:rPr lang="en-US" altLang="ko-KR" dirty="0">
                <a:solidFill>
                  <a:schemeClr val="bg1"/>
                </a:solidFill>
              </a:rPr>
              <a:t> install express –save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app.js </a:t>
            </a:r>
            <a:r>
              <a:rPr lang="ko-KR" altLang="en-US" dirty="0">
                <a:solidFill>
                  <a:schemeClr val="bg1"/>
                </a:solidFill>
              </a:rPr>
              <a:t>파일 생성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const express = require('express');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const app = express();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app.listen</a:t>
            </a:r>
            <a:r>
              <a:rPr lang="en-US" altLang="ko-KR" dirty="0">
                <a:solidFill>
                  <a:schemeClr val="bg1"/>
                </a:solidFill>
              </a:rPr>
              <a:t>(3000, function(){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console.log(‘Connected 3000 port!’);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});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app.get</a:t>
            </a:r>
            <a:r>
              <a:rPr lang="en-US" altLang="ko-KR" dirty="0">
                <a:solidFill>
                  <a:schemeClr val="bg1"/>
                </a:solidFill>
              </a:rPr>
              <a:t>(‘/’,function(</a:t>
            </a:r>
            <a:r>
              <a:rPr lang="en-US" altLang="ko-KR" dirty="0" err="1">
                <a:solidFill>
                  <a:schemeClr val="bg1"/>
                </a:solidFill>
              </a:rPr>
              <a:t>req,res</a:t>
            </a:r>
            <a:r>
              <a:rPr lang="en-US" altLang="ko-KR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res.send</a:t>
            </a:r>
            <a:r>
              <a:rPr lang="en-US" altLang="ko-KR" dirty="0">
                <a:solidFill>
                  <a:schemeClr val="bg1"/>
                </a:solidFill>
              </a:rPr>
              <a:t>(‘Hello home page’);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});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app.get</a:t>
            </a:r>
            <a:r>
              <a:rPr lang="en-US" altLang="ko-KR" dirty="0">
                <a:solidFill>
                  <a:schemeClr val="bg1"/>
                </a:solidFill>
              </a:rPr>
              <a:t>('/login',(</a:t>
            </a:r>
            <a:r>
              <a:rPr lang="en-US" altLang="ko-KR" dirty="0" err="1">
                <a:solidFill>
                  <a:schemeClr val="bg1"/>
                </a:solidFill>
              </a:rPr>
              <a:t>req,res</a:t>
            </a:r>
            <a:r>
              <a:rPr lang="en-US" altLang="ko-KR" dirty="0">
                <a:solidFill>
                  <a:schemeClr val="bg1"/>
                </a:solidFill>
              </a:rPr>
              <a:t>)=&gt;{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res.send</a:t>
            </a:r>
            <a:r>
              <a:rPr lang="en-US" altLang="ko-KR" dirty="0">
                <a:solidFill>
                  <a:schemeClr val="bg1"/>
                </a:solidFill>
              </a:rPr>
              <a:t>('&lt;h1&gt;Login please&lt;/h1&gt;');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};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6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C37E9C-5CC1-4BE1-8950-8609B8E5CB94}"/>
              </a:ext>
            </a:extLst>
          </p:cNvPr>
          <p:cNvSpPr txBox="1"/>
          <p:nvPr/>
        </p:nvSpPr>
        <p:spPr>
          <a:xfrm>
            <a:off x="2946918" y="477264"/>
            <a:ext cx="65967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Express </a:t>
            </a:r>
            <a:r>
              <a:rPr lang="ko-KR" altLang="en-US" dirty="0">
                <a:solidFill>
                  <a:schemeClr val="bg1"/>
                </a:solidFill>
              </a:rPr>
              <a:t>정적 파일 서비스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app.js </a:t>
            </a:r>
            <a:r>
              <a:rPr lang="ko-KR" altLang="en-US" dirty="0">
                <a:solidFill>
                  <a:schemeClr val="bg1"/>
                </a:solidFill>
              </a:rPr>
              <a:t>파일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app.use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express.static</a:t>
            </a:r>
            <a:r>
              <a:rPr lang="en-US" altLang="ko-KR" dirty="0">
                <a:solidFill>
                  <a:schemeClr val="bg1"/>
                </a:solidFill>
              </a:rPr>
              <a:t>('./public’));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public </a:t>
            </a:r>
            <a:r>
              <a:rPr lang="ko-KR" altLang="en-US" dirty="0" err="1">
                <a:solidFill>
                  <a:schemeClr val="bg1"/>
                </a:solidFill>
              </a:rPr>
              <a:t>하위폴더에</a:t>
            </a:r>
            <a:r>
              <a:rPr lang="ko-KR" altLang="en-US" dirty="0">
                <a:solidFill>
                  <a:schemeClr val="bg1"/>
                </a:solidFill>
              </a:rPr>
              <a:t> 정적 파일 위치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127.0.0.01:3000/</a:t>
            </a:r>
            <a:r>
              <a:rPr lang="ko-KR" altLang="en-US" dirty="0">
                <a:solidFill>
                  <a:schemeClr val="bg1"/>
                </a:solidFill>
              </a:rPr>
              <a:t>정적 파일이름 접근 가능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app.js </a:t>
            </a:r>
            <a:r>
              <a:rPr lang="ko-KR" altLang="en-US" dirty="0">
                <a:solidFill>
                  <a:schemeClr val="bg1"/>
                </a:solidFill>
              </a:rPr>
              <a:t>파일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app.get</a:t>
            </a:r>
            <a:r>
              <a:rPr lang="en-US" altLang="ko-KR" dirty="0">
                <a:solidFill>
                  <a:schemeClr val="bg1"/>
                </a:solidFill>
              </a:rPr>
              <a:t>('/route', (</a:t>
            </a:r>
            <a:r>
              <a:rPr lang="en-US" altLang="ko-KR" dirty="0" err="1">
                <a:solidFill>
                  <a:schemeClr val="bg1"/>
                </a:solidFill>
              </a:rPr>
              <a:t>req,res</a:t>
            </a:r>
            <a:r>
              <a:rPr lang="en-US" altLang="ko-KR" dirty="0">
                <a:solidFill>
                  <a:schemeClr val="bg1"/>
                </a:solidFill>
              </a:rPr>
              <a:t>)=&gt;{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res.send</a:t>
            </a:r>
            <a:r>
              <a:rPr lang="en-US" altLang="ko-KR" dirty="0">
                <a:solidFill>
                  <a:schemeClr val="bg1"/>
                </a:solidFill>
              </a:rPr>
              <a:t>('Hello Router, &lt;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src</a:t>
            </a:r>
            <a:r>
              <a:rPr lang="en-US" altLang="ko-KR" dirty="0">
                <a:solidFill>
                  <a:schemeClr val="bg1"/>
                </a:solidFill>
              </a:rPr>
              <a:t>="/route.png"&gt;');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});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7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E550BC-E021-402B-A07A-6FC1989E7057}"/>
              </a:ext>
            </a:extLst>
          </p:cNvPr>
          <p:cNvSpPr txBox="1"/>
          <p:nvPr/>
        </p:nvSpPr>
        <p:spPr>
          <a:xfrm>
            <a:off x="2909595" y="85375"/>
            <a:ext cx="659674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Express </a:t>
            </a:r>
            <a:r>
              <a:rPr lang="ko-KR" altLang="en-US" dirty="0">
                <a:solidFill>
                  <a:schemeClr val="bg1"/>
                </a:solidFill>
              </a:rPr>
              <a:t>웹페이지 표현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템플릿 엔진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npm</a:t>
            </a:r>
            <a:r>
              <a:rPr lang="en-US" altLang="ko-KR" dirty="0">
                <a:solidFill>
                  <a:schemeClr val="bg1"/>
                </a:solidFill>
              </a:rPr>
              <a:t> install jade –save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app.js </a:t>
            </a:r>
            <a:r>
              <a:rPr lang="ko-KR" altLang="en-US" dirty="0">
                <a:solidFill>
                  <a:schemeClr val="bg1"/>
                </a:solidFill>
              </a:rPr>
              <a:t>파일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app.set</a:t>
            </a:r>
            <a:r>
              <a:rPr lang="en-US" altLang="ko-KR" dirty="0">
                <a:solidFill>
                  <a:schemeClr val="bg1"/>
                </a:solidFill>
              </a:rPr>
              <a:t>(‘view engine’, ‘jade’);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app.set</a:t>
            </a:r>
            <a:r>
              <a:rPr lang="en-US" altLang="ko-KR" dirty="0">
                <a:solidFill>
                  <a:schemeClr val="bg1"/>
                </a:solidFill>
              </a:rPr>
              <a:t>(‘views’, ‘./views’);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app.get</a:t>
            </a:r>
            <a:r>
              <a:rPr lang="en-US" altLang="ko-KR" dirty="0">
                <a:solidFill>
                  <a:schemeClr val="bg1"/>
                </a:solidFill>
              </a:rPr>
              <a:t>('/</a:t>
            </a:r>
            <a:r>
              <a:rPr lang="en-US" altLang="ko-KR" dirty="0" err="1">
                <a:solidFill>
                  <a:schemeClr val="bg1"/>
                </a:solidFill>
              </a:rPr>
              <a:t>template',function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req,res</a:t>
            </a:r>
            <a:r>
              <a:rPr lang="en-US" altLang="ko-KR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res.render</a:t>
            </a:r>
            <a:r>
              <a:rPr lang="en-US" altLang="ko-KR" dirty="0">
                <a:solidFill>
                  <a:schemeClr val="bg1"/>
                </a:solidFill>
              </a:rPr>
              <a:t>('temp',{'</a:t>
            </a:r>
            <a:r>
              <a:rPr lang="en-US" altLang="ko-KR" dirty="0" err="1">
                <a:solidFill>
                  <a:schemeClr val="bg1"/>
                </a:solidFill>
              </a:rPr>
              <a:t>time':Date</a:t>
            </a:r>
            <a:r>
              <a:rPr lang="en-US" altLang="ko-KR" dirty="0">
                <a:solidFill>
                  <a:schemeClr val="bg1"/>
                </a:solidFill>
              </a:rPr>
              <a:t>(),'_</a:t>
            </a:r>
            <a:r>
              <a:rPr lang="en-US" altLang="ko-KR" dirty="0" err="1">
                <a:solidFill>
                  <a:schemeClr val="bg1"/>
                </a:solidFill>
              </a:rPr>
              <a:t>title':'Hello</a:t>
            </a:r>
            <a:r>
              <a:rPr lang="en-US" altLang="ko-KR" dirty="0">
                <a:solidFill>
                  <a:schemeClr val="bg1"/>
                </a:solidFill>
              </a:rPr>
              <a:t> Jade'});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});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./views/</a:t>
            </a:r>
            <a:r>
              <a:rPr lang="en-US" altLang="ko-KR" dirty="0" err="1">
                <a:solidFill>
                  <a:schemeClr val="bg1"/>
                </a:solidFill>
              </a:rPr>
              <a:t>temp.jade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파일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html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head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title= _title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body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h1 Hello Jade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ul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- for(var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=0 ;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 &lt; 5 ;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li coding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div= time</a:t>
            </a:r>
          </a:p>
        </p:txBody>
      </p:sp>
    </p:spTree>
    <p:extLst>
      <p:ext uri="{BB962C8B-B14F-4D97-AF65-F5344CB8AC3E}">
        <p14:creationId xmlns:p14="http://schemas.microsoft.com/office/powerpoint/2010/main" val="203305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FAA1A-9E31-4B11-9BB8-717D17A5C3E3}"/>
              </a:ext>
            </a:extLst>
          </p:cNvPr>
          <p:cNvSpPr txBox="1"/>
          <p:nvPr/>
        </p:nvSpPr>
        <p:spPr>
          <a:xfrm>
            <a:off x="2890934" y="1363669"/>
            <a:ext cx="6596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query </a:t>
            </a:r>
            <a:r>
              <a:rPr lang="ko-KR" altLang="en-US" dirty="0">
                <a:solidFill>
                  <a:schemeClr val="bg1"/>
                </a:solidFill>
              </a:rPr>
              <a:t>객체 사용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App.js </a:t>
            </a:r>
            <a:r>
              <a:rPr lang="ko-KR" altLang="en-US" dirty="0">
                <a:solidFill>
                  <a:schemeClr val="bg1"/>
                </a:solidFill>
              </a:rPr>
              <a:t>파일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app.get</a:t>
            </a:r>
            <a:r>
              <a:rPr lang="en-US" altLang="ko-KR" dirty="0">
                <a:solidFill>
                  <a:schemeClr val="bg1"/>
                </a:solidFill>
              </a:rPr>
              <a:t>('/topic',(</a:t>
            </a:r>
            <a:r>
              <a:rPr lang="en-US" altLang="ko-KR" dirty="0" err="1">
                <a:solidFill>
                  <a:schemeClr val="bg1"/>
                </a:solidFill>
              </a:rPr>
              <a:t>req,res</a:t>
            </a:r>
            <a:r>
              <a:rPr lang="en-US" altLang="ko-KR" dirty="0">
                <a:solidFill>
                  <a:schemeClr val="bg1"/>
                </a:solidFill>
              </a:rPr>
              <a:t>)=&gt;{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res.send</a:t>
            </a:r>
            <a:r>
              <a:rPr lang="en-US" altLang="ko-KR" dirty="0">
                <a:solidFill>
                  <a:schemeClr val="bg1"/>
                </a:solidFill>
              </a:rPr>
              <a:t>(req.query.id);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});	// </a:t>
            </a:r>
            <a:r>
              <a:rPr lang="en-US" altLang="ko-KR" dirty="0" err="1">
                <a:solidFill>
                  <a:schemeClr val="bg1"/>
                </a:solidFill>
              </a:rPr>
              <a:t>topic?id</a:t>
            </a:r>
            <a:r>
              <a:rPr lang="en-US" altLang="ko-KR" dirty="0">
                <a:solidFill>
                  <a:schemeClr val="bg1"/>
                </a:solidFill>
              </a:rPr>
              <a:t>=</a:t>
            </a:r>
            <a:r>
              <a:rPr lang="en-US" altLang="ko-KR" dirty="0" err="1">
                <a:solidFill>
                  <a:schemeClr val="bg1"/>
                </a:solidFill>
              </a:rPr>
              <a:t>aaaa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형식으로 접근할 경우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시멘틱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url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App.get</a:t>
            </a:r>
            <a:r>
              <a:rPr lang="en-US" altLang="ko-KR" dirty="0">
                <a:solidFill>
                  <a:schemeClr val="bg1"/>
                </a:solidFill>
              </a:rPr>
              <a:t>(‘/param/:</a:t>
            </a:r>
            <a:r>
              <a:rPr lang="en-US" altLang="ko-KR" dirty="0" err="1">
                <a:solidFill>
                  <a:schemeClr val="bg1"/>
                </a:solidFill>
              </a:rPr>
              <a:t>module_id</a:t>
            </a:r>
            <a:r>
              <a:rPr lang="en-US" altLang="ko-KR" dirty="0">
                <a:solidFill>
                  <a:schemeClr val="bg1"/>
                </a:solidFill>
              </a:rPr>
              <a:t>/:</a:t>
            </a:r>
            <a:r>
              <a:rPr lang="en-US" altLang="ko-KR" dirty="0" err="1">
                <a:solidFill>
                  <a:schemeClr val="bg1"/>
                </a:solidFill>
              </a:rPr>
              <a:t>topic_id</a:t>
            </a:r>
            <a:r>
              <a:rPr lang="en-US" altLang="ko-KR" dirty="0">
                <a:solidFill>
                  <a:schemeClr val="bg1"/>
                </a:solidFill>
              </a:rPr>
              <a:t>’, function(</a:t>
            </a:r>
            <a:r>
              <a:rPr lang="en-US" altLang="ko-KR" dirty="0" err="1">
                <a:solidFill>
                  <a:schemeClr val="bg1"/>
                </a:solidFill>
              </a:rPr>
              <a:t>req,res</a:t>
            </a:r>
            <a:r>
              <a:rPr lang="en-US" altLang="ko-KR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var </a:t>
            </a:r>
            <a:r>
              <a:rPr lang="en-US" altLang="ko-KR" dirty="0" err="1">
                <a:solidFill>
                  <a:schemeClr val="bg1"/>
                </a:solidFill>
              </a:rPr>
              <a:t>module_id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req.params.module_id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var </a:t>
            </a:r>
            <a:r>
              <a:rPr lang="en-US" altLang="ko-KR" dirty="0" err="1">
                <a:solidFill>
                  <a:schemeClr val="bg1"/>
                </a:solidFill>
              </a:rPr>
              <a:t>topic_id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req.params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en-US" altLang="ko-KR" dirty="0" err="1">
                <a:solidFill>
                  <a:schemeClr val="bg1"/>
                </a:solidFill>
              </a:rPr>
              <a:t>topic_id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});	// param/</a:t>
            </a:r>
            <a:r>
              <a:rPr lang="en-US" altLang="ko-KR" dirty="0" err="1">
                <a:solidFill>
                  <a:schemeClr val="bg1"/>
                </a:solidFill>
              </a:rPr>
              <a:t>module_id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topic_id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형식으로 접근할 경우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1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D24504-F11D-4C08-8637-F3C11CE0C61F}"/>
              </a:ext>
            </a:extLst>
          </p:cNvPr>
          <p:cNvSpPr txBox="1"/>
          <p:nvPr/>
        </p:nvSpPr>
        <p:spPr>
          <a:xfrm>
            <a:off x="1883229" y="298579"/>
            <a:ext cx="879099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Post </a:t>
            </a:r>
            <a:r>
              <a:rPr lang="ko-KR" altLang="en-US" dirty="0">
                <a:solidFill>
                  <a:schemeClr val="bg1"/>
                </a:solidFill>
              </a:rPr>
              <a:t>방식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app.js </a:t>
            </a:r>
            <a:r>
              <a:rPr lang="ko-KR" altLang="en-US" dirty="0">
                <a:solidFill>
                  <a:schemeClr val="bg1"/>
                </a:solidFill>
              </a:rPr>
              <a:t>파일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app.get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＇</a:t>
            </a:r>
            <a:r>
              <a:rPr lang="en-US" altLang="ko-KR" dirty="0">
                <a:solidFill>
                  <a:schemeClr val="bg1"/>
                </a:solidFill>
              </a:rPr>
              <a:t>/form</a:t>
            </a:r>
            <a:r>
              <a:rPr lang="ko-KR" altLang="en-US" dirty="0">
                <a:solidFill>
                  <a:schemeClr val="bg1"/>
                </a:solidFill>
              </a:rPr>
              <a:t>＇</a:t>
            </a:r>
            <a:r>
              <a:rPr lang="en-US" altLang="ko-KR" dirty="0">
                <a:solidFill>
                  <a:schemeClr val="bg1"/>
                </a:solidFill>
              </a:rPr>
              <a:t>,(req, res) =&gt;{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res.render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＇</a:t>
            </a:r>
            <a:r>
              <a:rPr lang="en-US" altLang="ko-KR" dirty="0">
                <a:solidFill>
                  <a:schemeClr val="bg1"/>
                </a:solidFill>
              </a:rPr>
              <a:t>form</a:t>
            </a:r>
            <a:r>
              <a:rPr lang="ko-KR" altLang="en-US" dirty="0">
                <a:solidFill>
                  <a:schemeClr val="bg1"/>
                </a:solidFill>
              </a:rPr>
              <a:t>＇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});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form.jade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파일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html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head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meta(charset='utf-8’)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body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form(action='/</a:t>
            </a:r>
            <a:r>
              <a:rPr lang="en-US" altLang="ko-KR" dirty="0" err="1">
                <a:solidFill>
                  <a:schemeClr val="bg1"/>
                </a:solidFill>
              </a:rPr>
              <a:t>form_receiver</a:t>
            </a:r>
            <a:r>
              <a:rPr lang="en-US" altLang="ko-KR" dirty="0">
                <a:solidFill>
                  <a:schemeClr val="bg1"/>
                </a:solidFill>
              </a:rPr>
              <a:t>' method='post’)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p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	input(type='text' name='title’)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p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	</a:t>
            </a:r>
            <a:r>
              <a:rPr lang="en-US" altLang="ko-KR" dirty="0" err="1">
                <a:solidFill>
                  <a:schemeClr val="bg1"/>
                </a:solidFill>
              </a:rPr>
              <a:t>textarea</a:t>
            </a:r>
            <a:r>
              <a:rPr lang="en-US" altLang="ko-KR" dirty="0">
                <a:solidFill>
                  <a:schemeClr val="bg1"/>
                </a:solidFill>
              </a:rPr>
              <a:t>(name='description’)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p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	input(type="submit")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0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815DF6-0106-4A95-8A7F-5242C2F7107E}"/>
              </a:ext>
            </a:extLst>
          </p:cNvPr>
          <p:cNvSpPr txBox="1"/>
          <p:nvPr/>
        </p:nvSpPr>
        <p:spPr>
          <a:xfrm>
            <a:off x="2079172" y="1156996"/>
            <a:ext cx="87909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 body-parser </a:t>
            </a:r>
            <a:r>
              <a:rPr lang="ko-KR" altLang="en-US" dirty="0">
                <a:solidFill>
                  <a:schemeClr val="bg1"/>
                </a:solidFill>
              </a:rPr>
              <a:t>설치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hlinkClick r:id="rId2"/>
              </a:rPr>
              <a:t>https://www.npmjs.com/package/body-parser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npm</a:t>
            </a:r>
            <a:r>
              <a:rPr lang="en-US" altLang="ko-KR" dirty="0">
                <a:solidFill>
                  <a:schemeClr val="bg1"/>
                </a:solidFill>
              </a:rPr>
              <a:t> install body-parser –save // </a:t>
            </a:r>
            <a:r>
              <a:rPr lang="ko-KR" altLang="en-US" dirty="0">
                <a:solidFill>
                  <a:schemeClr val="bg1"/>
                </a:solidFill>
              </a:rPr>
              <a:t>미들웨어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app.js </a:t>
            </a:r>
            <a:r>
              <a:rPr lang="ko-KR" altLang="en-US" dirty="0">
                <a:solidFill>
                  <a:schemeClr val="bg1"/>
                </a:solidFill>
              </a:rPr>
              <a:t>파일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var </a:t>
            </a:r>
            <a:r>
              <a:rPr lang="en-US" altLang="ko-KR" dirty="0" err="1">
                <a:solidFill>
                  <a:schemeClr val="bg1"/>
                </a:solidFill>
              </a:rPr>
              <a:t>bodyParser</a:t>
            </a:r>
            <a:r>
              <a:rPr lang="en-US" altLang="ko-KR" dirty="0">
                <a:solidFill>
                  <a:schemeClr val="bg1"/>
                </a:solidFill>
              </a:rPr>
              <a:t> = require(‘body-parser’);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app.use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bodyParser.urlencoded</a:t>
            </a:r>
            <a:r>
              <a:rPr lang="en-US" altLang="ko-KR" dirty="0">
                <a:solidFill>
                  <a:schemeClr val="bg1"/>
                </a:solidFill>
              </a:rPr>
              <a:t>({extended: false}));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app.post</a:t>
            </a:r>
            <a:r>
              <a:rPr lang="en-US" altLang="ko-KR" dirty="0">
                <a:solidFill>
                  <a:schemeClr val="bg1"/>
                </a:solidFill>
              </a:rPr>
              <a:t>('/</a:t>
            </a:r>
            <a:r>
              <a:rPr lang="en-US" altLang="ko-KR" dirty="0" err="1">
                <a:solidFill>
                  <a:schemeClr val="bg1"/>
                </a:solidFill>
              </a:rPr>
              <a:t>form_receiver</a:t>
            </a:r>
            <a:r>
              <a:rPr lang="en-US" altLang="ko-KR" dirty="0">
                <a:solidFill>
                  <a:schemeClr val="bg1"/>
                </a:solidFill>
              </a:rPr>
              <a:t>',(</a:t>
            </a:r>
            <a:r>
              <a:rPr lang="en-US" altLang="ko-KR" dirty="0" err="1">
                <a:solidFill>
                  <a:schemeClr val="bg1"/>
                </a:solidFill>
              </a:rPr>
              <a:t>req,res</a:t>
            </a:r>
            <a:r>
              <a:rPr lang="en-US" altLang="ko-KR" dirty="0">
                <a:solidFill>
                  <a:schemeClr val="bg1"/>
                </a:solidFill>
              </a:rPr>
              <a:t>)=&gt;{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var title = </a:t>
            </a:r>
            <a:r>
              <a:rPr lang="en-US" altLang="ko-KR" dirty="0" err="1">
                <a:solidFill>
                  <a:schemeClr val="bg1"/>
                </a:solidFill>
              </a:rPr>
              <a:t>req.body.title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var description = </a:t>
            </a:r>
            <a:r>
              <a:rPr lang="en-US" altLang="ko-KR" dirty="0" err="1">
                <a:solidFill>
                  <a:schemeClr val="bg1"/>
                </a:solidFill>
              </a:rPr>
              <a:t>req.body.description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res.send</a:t>
            </a:r>
            <a:r>
              <a:rPr lang="en-US" altLang="ko-KR" dirty="0">
                <a:solidFill>
                  <a:schemeClr val="bg1"/>
                </a:solidFill>
              </a:rPr>
              <a:t>(title+','+description);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});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27022A-E47A-43A5-B3B5-0893CE1A96C7}"/>
              </a:ext>
            </a:extLst>
          </p:cNvPr>
          <p:cNvSpPr txBox="1"/>
          <p:nvPr/>
        </p:nvSpPr>
        <p:spPr>
          <a:xfrm>
            <a:off x="1799253" y="419877"/>
            <a:ext cx="879099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종합 실습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./</a:t>
            </a:r>
            <a:r>
              <a:rPr lang="en-US" altLang="ko-KR" dirty="0" err="1">
                <a:solidFill>
                  <a:schemeClr val="bg1"/>
                </a:solidFill>
              </a:rPr>
              <a:t>views_file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폴더 생성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./</a:t>
            </a:r>
            <a:r>
              <a:rPr lang="en-US" altLang="ko-KR" dirty="0" err="1">
                <a:solidFill>
                  <a:schemeClr val="bg1"/>
                </a:solidFill>
              </a:rPr>
              <a:t>public_file</a:t>
            </a:r>
            <a:r>
              <a:rPr lang="ko-KR" altLang="en-US" dirty="0">
                <a:solidFill>
                  <a:schemeClr val="bg1"/>
                </a:solidFill>
              </a:rPr>
              <a:t> 폴더 생성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./</a:t>
            </a:r>
            <a:r>
              <a:rPr lang="en-US" altLang="ko-KR" dirty="0" err="1">
                <a:solidFill>
                  <a:schemeClr val="bg1"/>
                </a:solidFill>
              </a:rPr>
              <a:t>views_file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new.jade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doctype html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html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head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meta(charset='utf-8’)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body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h1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	a(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='/topic') Server Side JavaScript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ul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each topic in topics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	li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		a(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='/topic/'+topic)=topic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article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	form(action="/topic" method='post’)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		p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			input(type='text' name='title' placeholder='title’)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		p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			</a:t>
            </a:r>
            <a:r>
              <a:rPr lang="en-US" altLang="ko-KR" sz="1200" dirty="0" err="1">
                <a:solidFill>
                  <a:schemeClr val="bg1"/>
                </a:solidFill>
              </a:rPr>
              <a:t>textarea</a:t>
            </a:r>
            <a:r>
              <a:rPr lang="en-US" altLang="ko-KR" sz="1200" dirty="0">
                <a:solidFill>
                  <a:schemeClr val="bg1"/>
                </a:solidFill>
              </a:rPr>
              <a:t>(name="description", cols="30", rows="10")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		p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			input(type='submit')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6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F13E79-5D40-4FE5-B9FA-1AEB9933C6A2}"/>
              </a:ext>
            </a:extLst>
          </p:cNvPr>
          <p:cNvSpPr txBox="1"/>
          <p:nvPr/>
        </p:nvSpPr>
        <p:spPr>
          <a:xfrm>
            <a:off x="3237722" y="2118049"/>
            <a:ext cx="6596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mkdir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server_side_javascript</a:t>
            </a:r>
            <a:r>
              <a:rPr lang="en-US" altLang="ko-KR" dirty="0">
                <a:solidFill>
                  <a:schemeClr val="bg1"/>
                </a:solidFill>
              </a:rPr>
              <a:t> // </a:t>
            </a:r>
            <a:r>
              <a:rPr lang="ko-KR" altLang="en-US" dirty="0">
                <a:solidFill>
                  <a:schemeClr val="bg1"/>
                </a:solidFill>
              </a:rPr>
              <a:t>폴더 생성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hello.js </a:t>
            </a:r>
            <a:r>
              <a:rPr lang="ko-KR" altLang="en-US" dirty="0">
                <a:solidFill>
                  <a:schemeClr val="bg1"/>
                </a:solidFill>
              </a:rPr>
              <a:t>파일 생성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console.log(‘hello node!’); // hello.js </a:t>
            </a:r>
            <a:r>
              <a:rPr lang="ko-KR" altLang="en-US" dirty="0">
                <a:solidFill>
                  <a:schemeClr val="bg1"/>
                </a:solidFill>
              </a:rPr>
              <a:t>파일 내용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node ./hello.js // </a:t>
            </a:r>
            <a:r>
              <a:rPr lang="ko-KR" altLang="en-US" dirty="0">
                <a:solidFill>
                  <a:schemeClr val="bg1"/>
                </a:solidFill>
              </a:rPr>
              <a:t>실행 여부로 설치 성공 판단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55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7E6699-FC5C-410D-923C-FE8C07BC61C5}"/>
              </a:ext>
            </a:extLst>
          </p:cNvPr>
          <p:cNvSpPr txBox="1"/>
          <p:nvPr/>
        </p:nvSpPr>
        <p:spPr>
          <a:xfrm>
            <a:off x="1799253" y="419877"/>
            <a:ext cx="879099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./</a:t>
            </a:r>
            <a:r>
              <a:rPr lang="en-US" altLang="ko-KR" dirty="0" err="1">
                <a:solidFill>
                  <a:schemeClr val="bg1"/>
                </a:solidFill>
              </a:rPr>
              <a:t>views_file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view.jade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doctype html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html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	head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		meta(charset='utf-8’)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	body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		h1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			a(</a:t>
            </a:r>
            <a:r>
              <a:rPr lang="en-US" altLang="ko-KR" sz="1100" dirty="0" err="1">
                <a:solidFill>
                  <a:schemeClr val="bg1"/>
                </a:solidFill>
              </a:rPr>
              <a:t>href</a:t>
            </a:r>
            <a:r>
              <a:rPr lang="en-US" altLang="ko-KR" sz="1100" dirty="0">
                <a:solidFill>
                  <a:schemeClr val="bg1"/>
                </a:solidFill>
              </a:rPr>
              <a:t>='/topic') Server Side JavaScript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		ul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			each topic in topics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				li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					a(</a:t>
            </a:r>
            <a:r>
              <a:rPr lang="en-US" altLang="ko-KR" sz="1100" dirty="0" err="1">
                <a:solidFill>
                  <a:schemeClr val="bg1"/>
                </a:solidFill>
              </a:rPr>
              <a:t>href</a:t>
            </a:r>
            <a:r>
              <a:rPr lang="en-US" altLang="ko-KR" sz="1100" dirty="0">
                <a:solidFill>
                  <a:schemeClr val="bg1"/>
                </a:solidFill>
              </a:rPr>
              <a:t>='/topic/'+topic)=topic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		article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			h2=title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			=description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		div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			a(</a:t>
            </a:r>
            <a:r>
              <a:rPr lang="en-US" altLang="ko-KR" sz="1100" dirty="0" err="1">
                <a:solidFill>
                  <a:schemeClr val="bg1"/>
                </a:solidFill>
              </a:rPr>
              <a:t>href</a:t>
            </a:r>
            <a:r>
              <a:rPr lang="en-US" altLang="ko-KR" sz="1100" dirty="0">
                <a:solidFill>
                  <a:schemeClr val="bg1"/>
                </a:solidFill>
              </a:rPr>
              <a:t>='/topic/new') New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4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5B985-B8CE-4427-9744-33D55C35ED14}"/>
              </a:ext>
            </a:extLst>
          </p:cNvPr>
          <p:cNvSpPr txBox="1"/>
          <p:nvPr/>
        </p:nvSpPr>
        <p:spPr>
          <a:xfrm>
            <a:off x="864637" y="433873"/>
            <a:ext cx="81204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./app_file.js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9F10551-F3A7-4D41-BB56-AB72FE203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11" y="922300"/>
            <a:ext cx="11262049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express = require(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bodyParser = require(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'body-parser'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fs = require(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 = express()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app.locals.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pretty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(bodyParser.urlencoded({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extended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'views'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'./views_file'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'view engine'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'jade'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'/topic/new'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(req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res)=&gt;{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fs.readdir(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(err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files)=&gt;{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(err)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ko-KR" altLang="ko-KR" sz="12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(err)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'Internal Server Error'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res.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'new'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'topics'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:files})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60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F1EFD-ACBB-4C98-ACC3-3BE0489B7247}"/>
              </a:ext>
            </a:extLst>
          </p:cNvPr>
          <p:cNvSpPr txBox="1"/>
          <p:nvPr/>
        </p:nvSpPr>
        <p:spPr>
          <a:xfrm>
            <a:off x="715347" y="125963"/>
            <a:ext cx="81204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./app_file.js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22C92B-E049-41A8-A8AA-0B356048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9" y="816559"/>
            <a:ext cx="12052041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'/topic'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'/topic/:id'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(req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res)=&gt;{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fs.readdir(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(err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files)=&gt;{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(err)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ko-KR" altLang="ko-KR" sz="12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(err)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'Internal Server Error'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 = req.params.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(id)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fs.readFile(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'data/'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+id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(err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data)=&gt;{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(err)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res.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'Internal Server Error'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res.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'view'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'description'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:data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'topics'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:files})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res.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'view'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'Welcome'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'description'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'Hello, JavaScript'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'topics'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:files})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})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89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F1EFD-ACBB-4C98-ACC3-3BE0489B7247}"/>
              </a:ext>
            </a:extLst>
          </p:cNvPr>
          <p:cNvSpPr txBox="1"/>
          <p:nvPr/>
        </p:nvSpPr>
        <p:spPr>
          <a:xfrm>
            <a:off x="715347" y="125963"/>
            <a:ext cx="81204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./app_file.js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407184-5EA9-4B23-8571-006995C42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9" y="1456277"/>
            <a:ext cx="11756571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'/topic'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(req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res)=&gt;{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title = req.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var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description = req.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fs.writeFile(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'data/'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+title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(err)=&gt;{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(err)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res.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'Internal Server Error'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res.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'/topic/'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+title)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()=&gt;{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12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'Connected, 3000 Port'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FD88152-A5A5-4EEB-A0CA-5AC63BF94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01" y="936942"/>
            <a:ext cx="9927772" cy="45922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webserver.js //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파일 작성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CC99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라이브러리 로드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CC99CD"/>
                </a:solidFill>
                <a:latin typeface="Consolas" panose="020B0609020204030204" pitchFamily="49" charset="0"/>
              </a:rPr>
              <a:t>c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onst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127.0.0.1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CCCCCC"/>
                </a:solidFill>
                <a:latin typeface="Consolas" panose="020B0609020204030204" pitchFamily="49" charset="0"/>
              </a:rPr>
              <a:t>접속 호스트 이름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//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접속 포트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CC99CD"/>
                </a:solidFill>
                <a:latin typeface="Consolas" panose="020B0609020204030204" pitchFamily="49" charset="0"/>
              </a:rPr>
              <a:t>c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onst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res.statusCode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CCCCCC"/>
                </a:solidFill>
                <a:latin typeface="Consolas" panose="020B0609020204030204" pitchFamily="49" charset="0"/>
              </a:rPr>
              <a:t>응답 코드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setHeader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plain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응답 헤더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 World\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응답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server.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hostname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`Server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 http://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${hostname}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${port}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/`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3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6D301-09A2-4ABC-A0D4-3B39BD59540E}"/>
              </a:ext>
            </a:extLst>
          </p:cNvPr>
          <p:cNvSpPr txBox="1"/>
          <p:nvPr/>
        </p:nvSpPr>
        <p:spPr>
          <a:xfrm>
            <a:off x="3116424" y="1903445"/>
            <a:ext cx="6596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$ node ./webserver.js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브라우저에서 </a:t>
            </a:r>
            <a:r>
              <a:rPr lang="en-US" altLang="ko-KR" dirty="0">
                <a:solidFill>
                  <a:schemeClr val="bg1"/>
                </a:solidFill>
              </a:rPr>
              <a:t>127.0.0.1:3000 </a:t>
            </a:r>
            <a:r>
              <a:rPr lang="ko-KR" altLang="en-US" dirty="0">
                <a:solidFill>
                  <a:schemeClr val="bg1"/>
                </a:solidFill>
              </a:rPr>
              <a:t>으로 접속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console</a:t>
            </a:r>
            <a:r>
              <a:rPr lang="ko-KR" altLang="en-US" dirty="0">
                <a:solidFill>
                  <a:schemeClr val="bg1"/>
                </a:solidFill>
              </a:rPr>
              <a:t> 에 뜨는지 확인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5EBD05-6098-44C2-A7AB-B9CC6DC21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424" y="2826775"/>
            <a:ext cx="7752116" cy="9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3D7FF-B36D-4C52-A89F-F54D47A78B4A}"/>
              </a:ext>
            </a:extLst>
          </p:cNvPr>
          <p:cNvSpPr txBox="1"/>
          <p:nvPr/>
        </p:nvSpPr>
        <p:spPr>
          <a:xfrm>
            <a:off x="2556587" y="559837"/>
            <a:ext cx="6596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모듈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hlinkClick r:id="rId2"/>
              </a:rPr>
              <a:t>https://nodejs.org/dist/latest-v10.x/docs/api/</a:t>
            </a:r>
            <a:endParaRPr lang="en-US" altLang="ko-KR" dirty="0"/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에서 확인가능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Ex&gt; </a:t>
            </a:r>
            <a:r>
              <a:rPr lang="en-US" altLang="ko-KR" dirty="0" err="1">
                <a:solidFill>
                  <a:schemeClr val="bg1"/>
                </a:solidFill>
              </a:rPr>
              <a:t>http.createServer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ED9E3C-EB31-467C-A30E-A12BD32E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40" y="2868161"/>
            <a:ext cx="10730203" cy="322650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D88AE71E-F3A1-48C7-9FF3-8A624C3220EF}"/>
              </a:ext>
            </a:extLst>
          </p:cNvPr>
          <p:cNvSpPr/>
          <p:nvPr/>
        </p:nvSpPr>
        <p:spPr>
          <a:xfrm>
            <a:off x="1045029" y="5012197"/>
            <a:ext cx="1800808" cy="328576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9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2325A-41C5-4092-92AF-77C8B8218700}"/>
              </a:ext>
            </a:extLst>
          </p:cNvPr>
          <p:cNvSpPr txBox="1"/>
          <p:nvPr/>
        </p:nvSpPr>
        <p:spPr>
          <a:xfrm>
            <a:off x="3237722" y="2118049"/>
            <a:ext cx="6596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module.js </a:t>
            </a:r>
            <a:r>
              <a:rPr lang="ko-KR" altLang="en-US" dirty="0">
                <a:solidFill>
                  <a:schemeClr val="bg1"/>
                </a:solidFill>
              </a:rPr>
              <a:t>파일 생성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var o = require('</a:t>
            </a:r>
            <a:r>
              <a:rPr lang="en-US" altLang="ko-KR" dirty="0" err="1">
                <a:solidFill>
                  <a:schemeClr val="bg1"/>
                </a:solidFill>
              </a:rPr>
              <a:t>os</a:t>
            </a:r>
            <a:r>
              <a:rPr lang="en-US" altLang="ko-KR" dirty="0">
                <a:solidFill>
                  <a:schemeClr val="bg1"/>
                </a:solidFill>
              </a:rPr>
              <a:t>');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console.log(</a:t>
            </a:r>
            <a:r>
              <a:rPr lang="en-US" altLang="ko-KR" dirty="0" err="1">
                <a:solidFill>
                  <a:schemeClr val="bg1"/>
                </a:solidFill>
              </a:rPr>
              <a:t>o.platform</a:t>
            </a:r>
            <a:r>
              <a:rPr lang="en-US" altLang="ko-KR" dirty="0">
                <a:solidFill>
                  <a:schemeClr val="bg1"/>
                </a:solidFill>
              </a:rPr>
              <a:t>()); // OS </a:t>
            </a:r>
            <a:r>
              <a:rPr lang="ko-KR" altLang="en-US" dirty="0">
                <a:solidFill>
                  <a:schemeClr val="bg1"/>
                </a:solidFill>
              </a:rPr>
              <a:t>타입 리턴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node ./module.js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6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11E8EB-22BD-40D6-9DFE-F240F35AD3BE}"/>
              </a:ext>
            </a:extLst>
          </p:cNvPr>
          <p:cNvSpPr txBox="1"/>
          <p:nvPr/>
        </p:nvSpPr>
        <p:spPr>
          <a:xfrm>
            <a:off x="3237722" y="2118049"/>
            <a:ext cx="6596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npm</a:t>
            </a:r>
            <a:r>
              <a:rPr lang="ko-KR" altLang="en-US" dirty="0">
                <a:solidFill>
                  <a:schemeClr val="bg1"/>
                </a:solidFill>
              </a:rPr>
              <a:t>이란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Node Package Manager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Nodejs </a:t>
            </a:r>
            <a:r>
              <a:rPr lang="ko-KR" altLang="en-US" dirty="0">
                <a:solidFill>
                  <a:schemeClr val="bg1"/>
                </a:solidFill>
              </a:rPr>
              <a:t>가 제공하는 모듈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Javascript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가 제공하는 모듈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기능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설치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삭제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업그레이드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의존성관리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hlinkClick r:id="rId2"/>
              </a:rPr>
              <a:t>https://www.npmjs.com/</a:t>
            </a:r>
            <a:endParaRPr lang="en-US" altLang="ko-KR" dirty="0"/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7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A863B-697B-4ADA-B94F-3E136132A4D1}"/>
              </a:ext>
            </a:extLst>
          </p:cNvPr>
          <p:cNvSpPr txBox="1"/>
          <p:nvPr/>
        </p:nvSpPr>
        <p:spPr>
          <a:xfrm>
            <a:off x="3116424" y="289249"/>
            <a:ext cx="65967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독립모듈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uglify-js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hlinkClick r:id="rId2"/>
              </a:rPr>
              <a:t>https://www.npmjs.com/package/uglify-js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npm</a:t>
            </a:r>
            <a:r>
              <a:rPr lang="en-US" altLang="ko-KR" dirty="0">
                <a:solidFill>
                  <a:schemeClr val="bg1"/>
                </a:solidFill>
              </a:rPr>
              <a:t> install </a:t>
            </a:r>
            <a:r>
              <a:rPr lang="en-US" altLang="ko-KR" dirty="0" err="1">
                <a:solidFill>
                  <a:schemeClr val="bg1"/>
                </a:solidFill>
              </a:rPr>
              <a:t>uglify-js</a:t>
            </a:r>
            <a:r>
              <a:rPr lang="en-US" altLang="ko-KR" dirty="0">
                <a:solidFill>
                  <a:schemeClr val="bg1"/>
                </a:solidFill>
              </a:rPr>
              <a:t> –g // </a:t>
            </a:r>
            <a:r>
              <a:rPr lang="ko-KR" altLang="en-US" dirty="0">
                <a:solidFill>
                  <a:schemeClr val="bg1"/>
                </a:solidFill>
              </a:rPr>
              <a:t>설치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pretty.js </a:t>
            </a:r>
            <a:r>
              <a:rPr lang="ko-KR" altLang="en-US" dirty="0">
                <a:solidFill>
                  <a:schemeClr val="bg1"/>
                </a:solidFill>
              </a:rPr>
              <a:t>파일 작성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내용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function hello(name){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console.log('</a:t>
            </a:r>
            <a:r>
              <a:rPr lang="en-US" altLang="ko-KR" dirty="0" err="1">
                <a:solidFill>
                  <a:schemeClr val="bg1"/>
                </a:solidFill>
              </a:rPr>
              <a:t>Hi,'+name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</a:p>
          <a:p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hello('</a:t>
            </a:r>
            <a:r>
              <a:rPr lang="en-US" altLang="ko-KR" dirty="0" err="1">
                <a:solidFill>
                  <a:schemeClr val="bg1"/>
                </a:solidFill>
              </a:rPr>
              <a:t>Karll</a:t>
            </a:r>
            <a:r>
              <a:rPr lang="en-US" altLang="ko-KR" dirty="0">
                <a:solidFill>
                  <a:schemeClr val="bg1"/>
                </a:solidFill>
              </a:rPr>
              <a:t>’);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uglifyjs</a:t>
            </a:r>
            <a:r>
              <a:rPr lang="en-US" altLang="ko-KR" dirty="0">
                <a:solidFill>
                  <a:schemeClr val="bg1"/>
                </a:solidFill>
              </a:rPr>
              <a:t> ./pretty.js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008403-0FEE-443B-8F21-F1F8CB4B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424" y="4950569"/>
            <a:ext cx="6686162" cy="5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7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953709-CD8B-4E80-90F5-99F72707E2E2}"/>
              </a:ext>
            </a:extLst>
          </p:cNvPr>
          <p:cNvSpPr txBox="1"/>
          <p:nvPr/>
        </p:nvSpPr>
        <p:spPr>
          <a:xfrm>
            <a:off x="3237722" y="2118049"/>
            <a:ext cx="6596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uglifyjs</a:t>
            </a:r>
            <a:r>
              <a:rPr lang="en-US" altLang="ko-KR" dirty="0">
                <a:solidFill>
                  <a:schemeClr val="bg1"/>
                </a:solidFill>
              </a:rPr>
              <a:t> ./pretty.js –m // </a:t>
            </a:r>
            <a:r>
              <a:rPr lang="ko-KR" altLang="en-US" dirty="0">
                <a:solidFill>
                  <a:schemeClr val="bg1"/>
                </a:solidFill>
              </a:rPr>
              <a:t>변수 변경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uglifyjs</a:t>
            </a:r>
            <a:r>
              <a:rPr lang="en-US" altLang="ko-KR" dirty="0">
                <a:solidFill>
                  <a:schemeClr val="bg1"/>
                </a:solidFill>
              </a:rPr>
              <a:t> ./pretty.js –o uglified.js –m // </a:t>
            </a:r>
            <a:r>
              <a:rPr lang="ko-KR" altLang="en-US" dirty="0">
                <a:solidFill>
                  <a:schemeClr val="bg1"/>
                </a:solidFill>
              </a:rPr>
              <a:t>파일로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uglifyjs</a:t>
            </a:r>
            <a:r>
              <a:rPr lang="en-US" altLang="ko-KR" dirty="0">
                <a:solidFill>
                  <a:schemeClr val="bg1"/>
                </a:solidFill>
              </a:rPr>
              <a:t> ./pretty.js –o pretty.min.js –m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8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704</Words>
  <Application>Microsoft Office PowerPoint</Application>
  <PresentationFormat>와이드스크린</PresentationFormat>
  <Paragraphs>304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53</cp:revision>
  <dcterms:created xsi:type="dcterms:W3CDTF">2019-08-01T01:35:06Z</dcterms:created>
  <dcterms:modified xsi:type="dcterms:W3CDTF">2019-08-01T06:02:27Z</dcterms:modified>
</cp:coreProperties>
</file>