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8" r:id="rId2"/>
    <p:sldId id="269" r:id="rId3"/>
    <p:sldId id="270" r:id="rId4"/>
    <p:sldId id="271" r:id="rId5"/>
    <p:sldId id="272" r:id="rId6"/>
    <p:sldId id="273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4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1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582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104858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4B58-8184-4A6B-9063-57BC1ECA2EBB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104858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58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F64-EA5D-4826-80F2-8535BB2000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69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70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4B58-8184-4A6B-9063-57BC1ECA2EBB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1048671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72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F64-EA5D-4826-80F2-8535BB2000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5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5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4B58-8184-4A6B-9063-57BC1ECA2EBB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104865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5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F64-EA5D-4826-80F2-8535BB2000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58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59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4B58-8184-4A6B-9063-57BC1ECA2EBB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1048660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61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F64-EA5D-4826-80F2-8535BB2000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674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7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4B58-8184-4A6B-9063-57BC1ECA2EBB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104867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7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F64-EA5D-4826-80F2-8535BB2000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79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80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81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4B58-8184-4A6B-9063-57BC1ECA2EBB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1048682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83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F64-EA5D-4826-80F2-8535BB2000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85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86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87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88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89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4B58-8184-4A6B-9063-57BC1ECA2EBB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1048690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91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F64-EA5D-4826-80F2-8535BB2000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649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4B58-8184-4A6B-9063-57BC1ECA2EBB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1048650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51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F64-EA5D-4826-80F2-8535BB2000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4B58-8184-4A6B-9063-57BC1ECA2EBB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104869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9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F64-EA5D-4826-80F2-8535BB2000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696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697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98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4B58-8184-4A6B-9063-57BC1ECA2EBB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104869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700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F64-EA5D-4826-80F2-8535BB2000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104866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04866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4866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F4B58-8184-4A6B-9063-57BC1ECA2EBB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104866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4866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E1F64-EA5D-4826-80F2-8535BB2000B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048577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4857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F4B58-8184-4A6B-9063-57BC1ECA2EBB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104857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4858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E1F64-EA5D-4826-80F2-8535BB2000B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2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587" name="TextBox 4"/>
          <p:cNvSpPr txBox="1"/>
          <p:nvPr/>
        </p:nvSpPr>
        <p:spPr>
          <a:xfrm>
            <a:off x="360057" y="227672"/>
            <a:ext cx="8558972" cy="2263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МОЯ ПЕРВАЯ НЕЙРОСЕТЬ </a:t>
            </a:r>
          </a:p>
          <a:p>
            <a:r>
              <a:rPr lang="ru-RU" sz="48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КЛАССИФИКАЦИЯ ЭЛЕКТРОННЫХ ПИСЕМ</a:t>
            </a:r>
          </a:p>
        </p:txBody>
      </p:sp>
      <p:sp>
        <p:nvSpPr>
          <p:cNvPr id="1048588" name="Равнобедренный треугольник 9"/>
          <p:cNvSpPr/>
          <p:nvPr/>
        </p:nvSpPr>
        <p:spPr>
          <a:xfrm rot="1945141">
            <a:off x="7878718" y="3276295"/>
            <a:ext cx="4041733" cy="3568746"/>
          </a:xfrm>
          <a:prstGeom prst="triangle">
            <a:avLst>
              <a:gd name="adj" fmla="val 88869"/>
            </a:avLst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8589" name="Полилиния: фигура 12"/>
          <p:cNvSpPr/>
          <p:nvPr/>
        </p:nvSpPr>
        <p:spPr>
          <a:xfrm>
            <a:off x="10856685" y="-505300"/>
            <a:ext cx="2075544" cy="1920442"/>
          </a:xfrm>
          <a:custGeom>
            <a:avLst/>
            <a:gdLst>
              <a:gd name="connsiteX0" fmla="*/ 1019629 w 2075544"/>
              <a:gd name="connsiteY0" fmla="*/ 323872 h 1920442"/>
              <a:gd name="connsiteX1" fmla="*/ 254000 w 2075544"/>
              <a:gd name="connsiteY1" fmla="*/ 975795 h 1920442"/>
              <a:gd name="connsiteX2" fmla="*/ 1019629 w 2075544"/>
              <a:gd name="connsiteY2" fmla="*/ 1627718 h 1920442"/>
              <a:gd name="connsiteX3" fmla="*/ 1785258 w 2075544"/>
              <a:gd name="connsiteY3" fmla="*/ 975795 h 1920442"/>
              <a:gd name="connsiteX4" fmla="*/ 1019629 w 2075544"/>
              <a:gd name="connsiteY4" fmla="*/ 323872 h 1920442"/>
              <a:gd name="connsiteX5" fmla="*/ 1037772 w 2075544"/>
              <a:gd name="connsiteY5" fmla="*/ 0 h 1920442"/>
              <a:gd name="connsiteX6" fmla="*/ 2075544 w 2075544"/>
              <a:gd name="connsiteY6" fmla="*/ 960221 h 1920442"/>
              <a:gd name="connsiteX7" fmla="*/ 1037772 w 2075544"/>
              <a:gd name="connsiteY7" fmla="*/ 1920442 h 1920442"/>
              <a:gd name="connsiteX8" fmla="*/ 0 w 2075544"/>
              <a:gd name="connsiteY8" fmla="*/ 960221 h 1920442"/>
              <a:gd name="connsiteX9" fmla="*/ 1037772 w 2075544"/>
              <a:gd name="connsiteY9" fmla="*/ 0 h 192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5544" h="1920442">
                <a:moveTo>
                  <a:pt x="1019629" y="323872"/>
                </a:moveTo>
                <a:cubicBezTo>
                  <a:pt x="596784" y="323872"/>
                  <a:pt x="254000" y="615748"/>
                  <a:pt x="254000" y="975795"/>
                </a:cubicBezTo>
                <a:cubicBezTo>
                  <a:pt x="254000" y="1335842"/>
                  <a:pt x="596784" y="1627718"/>
                  <a:pt x="1019629" y="1627718"/>
                </a:cubicBezTo>
                <a:cubicBezTo>
                  <a:pt x="1442474" y="1627718"/>
                  <a:pt x="1785258" y="1335842"/>
                  <a:pt x="1785258" y="975795"/>
                </a:cubicBezTo>
                <a:cubicBezTo>
                  <a:pt x="1785258" y="615748"/>
                  <a:pt x="1442474" y="323872"/>
                  <a:pt x="1019629" y="323872"/>
                </a:cubicBezTo>
                <a:close/>
                <a:moveTo>
                  <a:pt x="1037772" y="0"/>
                </a:moveTo>
                <a:cubicBezTo>
                  <a:pt x="1610918" y="0"/>
                  <a:pt x="2075544" y="429906"/>
                  <a:pt x="2075544" y="960221"/>
                </a:cubicBezTo>
                <a:cubicBezTo>
                  <a:pt x="2075544" y="1490536"/>
                  <a:pt x="1610918" y="1920442"/>
                  <a:pt x="1037772" y="1920442"/>
                </a:cubicBezTo>
                <a:cubicBezTo>
                  <a:pt x="464626" y="1920442"/>
                  <a:pt x="0" y="1490536"/>
                  <a:pt x="0" y="960221"/>
                </a:cubicBezTo>
                <a:cubicBezTo>
                  <a:pt x="0" y="429906"/>
                  <a:pt x="464626" y="0"/>
                  <a:pt x="1037772" y="0"/>
                </a:cubicBezTo>
                <a:close/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048590" name="Прямоугольник 13"/>
          <p:cNvSpPr/>
          <p:nvPr/>
        </p:nvSpPr>
        <p:spPr>
          <a:xfrm>
            <a:off x="0" y="2490812"/>
            <a:ext cx="8142513" cy="5990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8591" name="TextBox 14"/>
          <p:cNvSpPr txBox="1"/>
          <p:nvPr/>
        </p:nvSpPr>
        <p:spPr>
          <a:xfrm>
            <a:off x="493486" y="5602514"/>
            <a:ext cx="609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Морозов Д.С.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2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644" name="Равнобедренный треугольник 9"/>
          <p:cNvSpPr/>
          <p:nvPr/>
        </p:nvSpPr>
        <p:spPr>
          <a:xfrm rot="1945141">
            <a:off x="7878718" y="3276295"/>
            <a:ext cx="4041733" cy="3568746"/>
          </a:xfrm>
          <a:prstGeom prst="triangle">
            <a:avLst>
              <a:gd name="adj" fmla="val 88869"/>
            </a:avLst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8645" name="Полилиния: фигура 12"/>
          <p:cNvSpPr/>
          <p:nvPr/>
        </p:nvSpPr>
        <p:spPr>
          <a:xfrm>
            <a:off x="10856685" y="-505300"/>
            <a:ext cx="2075544" cy="1920442"/>
          </a:xfrm>
          <a:custGeom>
            <a:avLst/>
            <a:gdLst>
              <a:gd name="connsiteX0" fmla="*/ 1019629 w 2075544"/>
              <a:gd name="connsiteY0" fmla="*/ 323872 h 1920442"/>
              <a:gd name="connsiteX1" fmla="*/ 254000 w 2075544"/>
              <a:gd name="connsiteY1" fmla="*/ 975795 h 1920442"/>
              <a:gd name="connsiteX2" fmla="*/ 1019629 w 2075544"/>
              <a:gd name="connsiteY2" fmla="*/ 1627718 h 1920442"/>
              <a:gd name="connsiteX3" fmla="*/ 1785258 w 2075544"/>
              <a:gd name="connsiteY3" fmla="*/ 975795 h 1920442"/>
              <a:gd name="connsiteX4" fmla="*/ 1019629 w 2075544"/>
              <a:gd name="connsiteY4" fmla="*/ 323872 h 1920442"/>
              <a:gd name="connsiteX5" fmla="*/ 1037772 w 2075544"/>
              <a:gd name="connsiteY5" fmla="*/ 0 h 1920442"/>
              <a:gd name="connsiteX6" fmla="*/ 2075544 w 2075544"/>
              <a:gd name="connsiteY6" fmla="*/ 960221 h 1920442"/>
              <a:gd name="connsiteX7" fmla="*/ 1037772 w 2075544"/>
              <a:gd name="connsiteY7" fmla="*/ 1920442 h 1920442"/>
              <a:gd name="connsiteX8" fmla="*/ 0 w 2075544"/>
              <a:gd name="connsiteY8" fmla="*/ 960221 h 1920442"/>
              <a:gd name="connsiteX9" fmla="*/ 1037772 w 2075544"/>
              <a:gd name="connsiteY9" fmla="*/ 0 h 192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5544" h="1920442">
                <a:moveTo>
                  <a:pt x="1019629" y="323872"/>
                </a:moveTo>
                <a:cubicBezTo>
                  <a:pt x="596784" y="323872"/>
                  <a:pt x="254000" y="615748"/>
                  <a:pt x="254000" y="975795"/>
                </a:cubicBezTo>
                <a:cubicBezTo>
                  <a:pt x="254000" y="1335842"/>
                  <a:pt x="596784" y="1627718"/>
                  <a:pt x="1019629" y="1627718"/>
                </a:cubicBezTo>
                <a:cubicBezTo>
                  <a:pt x="1442474" y="1627718"/>
                  <a:pt x="1785258" y="1335842"/>
                  <a:pt x="1785258" y="975795"/>
                </a:cubicBezTo>
                <a:cubicBezTo>
                  <a:pt x="1785258" y="615748"/>
                  <a:pt x="1442474" y="323872"/>
                  <a:pt x="1019629" y="323872"/>
                </a:cubicBezTo>
                <a:close/>
                <a:moveTo>
                  <a:pt x="1037772" y="0"/>
                </a:moveTo>
                <a:cubicBezTo>
                  <a:pt x="1610918" y="0"/>
                  <a:pt x="2075544" y="429906"/>
                  <a:pt x="2075544" y="960221"/>
                </a:cubicBezTo>
                <a:cubicBezTo>
                  <a:pt x="2075544" y="1490536"/>
                  <a:pt x="1610918" y="1920442"/>
                  <a:pt x="1037772" y="1920442"/>
                </a:cubicBezTo>
                <a:cubicBezTo>
                  <a:pt x="464626" y="1920442"/>
                  <a:pt x="0" y="1490536"/>
                  <a:pt x="0" y="960221"/>
                </a:cubicBezTo>
                <a:cubicBezTo>
                  <a:pt x="0" y="429906"/>
                  <a:pt x="464626" y="0"/>
                  <a:pt x="1037772" y="0"/>
                </a:cubicBezTo>
                <a:close/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048646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8647" name="TextBox 4"/>
          <p:cNvSpPr txBox="1"/>
          <p:nvPr/>
        </p:nvSpPr>
        <p:spPr>
          <a:xfrm>
            <a:off x="3650343" y="2086267"/>
            <a:ext cx="5609771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Спасибо за внимание!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2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593" name="Равнобедренный треугольник 9"/>
          <p:cNvSpPr/>
          <p:nvPr/>
        </p:nvSpPr>
        <p:spPr>
          <a:xfrm rot="1945141">
            <a:off x="7878718" y="3276295"/>
            <a:ext cx="4041733" cy="3568746"/>
          </a:xfrm>
          <a:prstGeom prst="triangle">
            <a:avLst>
              <a:gd name="adj" fmla="val 88869"/>
            </a:avLst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8594" name="Полилиния: фигура 12"/>
          <p:cNvSpPr/>
          <p:nvPr/>
        </p:nvSpPr>
        <p:spPr>
          <a:xfrm>
            <a:off x="10856685" y="-505300"/>
            <a:ext cx="2075544" cy="1920442"/>
          </a:xfrm>
          <a:custGeom>
            <a:avLst/>
            <a:gdLst>
              <a:gd name="connsiteX0" fmla="*/ 1019629 w 2075544"/>
              <a:gd name="connsiteY0" fmla="*/ 323872 h 1920442"/>
              <a:gd name="connsiteX1" fmla="*/ 254000 w 2075544"/>
              <a:gd name="connsiteY1" fmla="*/ 975795 h 1920442"/>
              <a:gd name="connsiteX2" fmla="*/ 1019629 w 2075544"/>
              <a:gd name="connsiteY2" fmla="*/ 1627718 h 1920442"/>
              <a:gd name="connsiteX3" fmla="*/ 1785258 w 2075544"/>
              <a:gd name="connsiteY3" fmla="*/ 975795 h 1920442"/>
              <a:gd name="connsiteX4" fmla="*/ 1019629 w 2075544"/>
              <a:gd name="connsiteY4" fmla="*/ 323872 h 1920442"/>
              <a:gd name="connsiteX5" fmla="*/ 1037772 w 2075544"/>
              <a:gd name="connsiteY5" fmla="*/ 0 h 1920442"/>
              <a:gd name="connsiteX6" fmla="*/ 2075544 w 2075544"/>
              <a:gd name="connsiteY6" fmla="*/ 960221 h 1920442"/>
              <a:gd name="connsiteX7" fmla="*/ 1037772 w 2075544"/>
              <a:gd name="connsiteY7" fmla="*/ 1920442 h 1920442"/>
              <a:gd name="connsiteX8" fmla="*/ 0 w 2075544"/>
              <a:gd name="connsiteY8" fmla="*/ 960221 h 1920442"/>
              <a:gd name="connsiteX9" fmla="*/ 1037772 w 2075544"/>
              <a:gd name="connsiteY9" fmla="*/ 0 h 192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5544" h="1920442">
                <a:moveTo>
                  <a:pt x="1019629" y="323872"/>
                </a:moveTo>
                <a:cubicBezTo>
                  <a:pt x="596784" y="323872"/>
                  <a:pt x="254000" y="615748"/>
                  <a:pt x="254000" y="975795"/>
                </a:cubicBezTo>
                <a:cubicBezTo>
                  <a:pt x="254000" y="1335842"/>
                  <a:pt x="596784" y="1627718"/>
                  <a:pt x="1019629" y="1627718"/>
                </a:cubicBezTo>
                <a:cubicBezTo>
                  <a:pt x="1442474" y="1627718"/>
                  <a:pt x="1785258" y="1335842"/>
                  <a:pt x="1785258" y="975795"/>
                </a:cubicBezTo>
                <a:cubicBezTo>
                  <a:pt x="1785258" y="615748"/>
                  <a:pt x="1442474" y="323872"/>
                  <a:pt x="1019629" y="323872"/>
                </a:cubicBezTo>
                <a:close/>
                <a:moveTo>
                  <a:pt x="1037772" y="0"/>
                </a:moveTo>
                <a:cubicBezTo>
                  <a:pt x="1610918" y="0"/>
                  <a:pt x="2075544" y="429906"/>
                  <a:pt x="2075544" y="960221"/>
                </a:cubicBezTo>
                <a:cubicBezTo>
                  <a:pt x="2075544" y="1490536"/>
                  <a:pt x="1610918" y="1920442"/>
                  <a:pt x="1037772" y="1920442"/>
                </a:cubicBezTo>
                <a:cubicBezTo>
                  <a:pt x="464626" y="1920442"/>
                  <a:pt x="0" y="1490536"/>
                  <a:pt x="0" y="960221"/>
                </a:cubicBezTo>
                <a:cubicBezTo>
                  <a:pt x="0" y="429906"/>
                  <a:pt x="464626" y="0"/>
                  <a:pt x="1037772" y="0"/>
                </a:cubicBezTo>
                <a:close/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048595" name="TextBox 1"/>
          <p:cNvSpPr txBox="1"/>
          <p:nvPr/>
        </p:nvSpPr>
        <p:spPr>
          <a:xfrm>
            <a:off x="493484" y="522515"/>
            <a:ext cx="5159830" cy="2186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В современном мире у многих людей почта перегружена. Ситуацию усугубляет еще и наличие спама</a:t>
            </a:r>
          </a:p>
        </p:txBody>
      </p:sp>
      <p:pic>
        <p:nvPicPr>
          <p:cNvPr id="2097152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40" y="2470989"/>
            <a:ext cx="3512457" cy="351245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2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597" name="Равнобедренный треугольник 9"/>
          <p:cNvSpPr/>
          <p:nvPr/>
        </p:nvSpPr>
        <p:spPr>
          <a:xfrm rot="1945141">
            <a:off x="7878718" y="3276295"/>
            <a:ext cx="4041733" cy="3568746"/>
          </a:xfrm>
          <a:prstGeom prst="triangle">
            <a:avLst>
              <a:gd name="adj" fmla="val 88869"/>
            </a:avLst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8598" name="Полилиния: фигура 12"/>
          <p:cNvSpPr/>
          <p:nvPr/>
        </p:nvSpPr>
        <p:spPr>
          <a:xfrm>
            <a:off x="10856685" y="-505300"/>
            <a:ext cx="2075544" cy="1920442"/>
          </a:xfrm>
          <a:custGeom>
            <a:avLst/>
            <a:gdLst>
              <a:gd name="connsiteX0" fmla="*/ 1019629 w 2075544"/>
              <a:gd name="connsiteY0" fmla="*/ 323872 h 1920442"/>
              <a:gd name="connsiteX1" fmla="*/ 254000 w 2075544"/>
              <a:gd name="connsiteY1" fmla="*/ 975795 h 1920442"/>
              <a:gd name="connsiteX2" fmla="*/ 1019629 w 2075544"/>
              <a:gd name="connsiteY2" fmla="*/ 1627718 h 1920442"/>
              <a:gd name="connsiteX3" fmla="*/ 1785258 w 2075544"/>
              <a:gd name="connsiteY3" fmla="*/ 975795 h 1920442"/>
              <a:gd name="connsiteX4" fmla="*/ 1019629 w 2075544"/>
              <a:gd name="connsiteY4" fmla="*/ 323872 h 1920442"/>
              <a:gd name="connsiteX5" fmla="*/ 1037772 w 2075544"/>
              <a:gd name="connsiteY5" fmla="*/ 0 h 1920442"/>
              <a:gd name="connsiteX6" fmla="*/ 2075544 w 2075544"/>
              <a:gd name="connsiteY6" fmla="*/ 960221 h 1920442"/>
              <a:gd name="connsiteX7" fmla="*/ 1037772 w 2075544"/>
              <a:gd name="connsiteY7" fmla="*/ 1920442 h 1920442"/>
              <a:gd name="connsiteX8" fmla="*/ 0 w 2075544"/>
              <a:gd name="connsiteY8" fmla="*/ 960221 h 1920442"/>
              <a:gd name="connsiteX9" fmla="*/ 1037772 w 2075544"/>
              <a:gd name="connsiteY9" fmla="*/ 0 h 192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5544" h="1920442">
                <a:moveTo>
                  <a:pt x="1019629" y="323872"/>
                </a:moveTo>
                <a:cubicBezTo>
                  <a:pt x="596784" y="323872"/>
                  <a:pt x="254000" y="615748"/>
                  <a:pt x="254000" y="975795"/>
                </a:cubicBezTo>
                <a:cubicBezTo>
                  <a:pt x="254000" y="1335842"/>
                  <a:pt x="596784" y="1627718"/>
                  <a:pt x="1019629" y="1627718"/>
                </a:cubicBezTo>
                <a:cubicBezTo>
                  <a:pt x="1442474" y="1627718"/>
                  <a:pt x="1785258" y="1335842"/>
                  <a:pt x="1785258" y="975795"/>
                </a:cubicBezTo>
                <a:cubicBezTo>
                  <a:pt x="1785258" y="615748"/>
                  <a:pt x="1442474" y="323872"/>
                  <a:pt x="1019629" y="323872"/>
                </a:cubicBezTo>
                <a:close/>
                <a:moveTo>
                  <a:pt x="1037772" y="0"/>
                </a:moveTo>
                <a:cubicBezTo>
                  <a:pt x="1610918" y="0"/>
                  <a:pt x="2075544" y="429906"/>
                  <a:pt x="2075544" y="960221"/>
                </a:cubicBezTo>
                <a:cubicBezTo>
                  <a:pt x="2075544" y="1490536"/>
                  <a:pt x="1610918" y="1920442"/>
                  <a:pt x="1037772" y="1920442"/>
                </a:cubicBezTo>
                <a:cubicBezTo>
                  <a:pt x="464626" y="1920442"/>
                  <a:pt x="0" y="1490536"/>
                  <a:pt x="0" y="960221"/>
                </a:cubicBezTo>
                <a:cubicBezTo>
                  <a:pt x="0" y="429906"/>
                  <a:pt x="464626" y="0"/>
                  <a:pt x="1037772" y="0"/>
                </a:cubicBezTo>
                <a:close/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048599" name="TextBox 1"/>
          <p:cNvSpPr txBox="1"/>
          <p:nvPr/>
        </p:nvSpPr>
        <p:spPr>
          <a:xfrm>
            <a:off x="319314" y="377371"/>
            <a:ext cx="41220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Цель проекта</a:t>
            </a:r>
          </a:p>
        </p:txBody>
      </p:sp>
      <p:sp>
        <p:nvSpPr>
          <p:cNvPr id="1048600" name="TextBox 2"/>
          <p:cNvSpPr txBox="1"/>
          <p:nvPr/>
        </p:nvSpPr>
        <p:spPr>
          <a:xfrm>
            <a:off x="319314" y="1524183"/>
            <a:ext cx="83602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Разработка модели нейросети способной классифицировать электронные письма</a:t>
            </a:r>
          </a:p>
        </p:txBody>
      </p:sp>
      <p:sp>
        <p:nvSpPr>
          <p:cNvPr id="1048601" name="TextBox 4"/>
          <p:cNvSpPr txBox="1"/>
          <p:nvPr/>
        </p:nvSpPr>
        <p:spPr>
          <a:xfrm>
            <a:off x="319314" y="2696395"/>
            <a:ext cx="345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Задачи</a:t>
            </a:r>
          </a:p>
        </p:txBody>
      </p:sp>
      <p:sp>
        <p:nvSpPr>
          <p:cNvPr id="1048602" name="TextBox 5"/>
          <p:cNvSpPr txBox="1"/>
          <p:nvPr/>
        </p:nvSpPr>
        <p:spPr>
          <a:xfrm>
            <a:off x="319314" y="3823090"/>
            <a:ext cx="6576655" cy="258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Изучение способов классификации текста</a:t>
            </a:r>
          </a:p>
          <a:p>
            <a:endParaRPr lang="ru-RU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Набор данных</a:t>
            </a:r>
          </a:p>
          <a:p>
            <a:endParaRPr lang="ru-RU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Обработка</a:t>
            </a:r>
          </a:p>
          <a:p>
            <a:endParaRPr lang="ru-RU" sz="24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ru-RU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Создание архитектуры сети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2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604" name="Равнобедренный треугольник 9"/>
          <p:cNvSpPr/>
          <p:nvPr/>
        </p:nvSpPr>
        <p:spPr>
          <a:xfrm rot="1945141">
            <a:off x="7878718" y="3276295"/>
            <a:ext cx="4041733" cy="3568746"/>
          </a:xfrm>
          <a:prstGeom prst="triangle">
            <a:avLst>
              <a:gd name="adj" fmla="val 88869"/>
            </a:avLst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8605" name="Полилиния: фигура 12"/>
          <p:cNvSpPr/>
          <p:nvPr/>
        </p:nvSpPr>
        <p:spPr>
          <a:xfrm>
            <a:off x="10856685" y="-505300"/>
            <a:ext cx="2075544" cy="1920442"/>
          </a:xfrm>
          <a:custGeom>
            <a:avLst/>
            <a:gdLst>
              <a:gd name="connsiteX0" fmla="*/ 1019629 w 2075544"/>
              <a:gd name="connsiteY0" fmla="*/ 323872 h 1920442"/>
              <a:gd name="connsiteX1" fmla="*/ 254000 w 2075544"/>
              <a:gd name="connsiteY1" fmla="*/ 975795 h 1920442"/>
              <a:gd name="connsiteX2" fmla="*/ 1019629 w 2075544"/>
              <a:gd name="connsiteY2" fmla="*/ 1627718 h 1920442"/>
              <a:gd name="connsiteX3" fmla="*/ 1785258 w 2075544"/>
              <a:gd name="connsiteY3" fmla="*/ 975795 h 1920442"/>
              <a:gd name="connsiteX4" fmla="*/ 1019629 w 2075544"/>
              <a:gd name="connsiteY4" fmla="*/ 323872 h 1920442"/>
              <a:gd name="connsiteX5" fmla="*/ 1037772 w 2075544"/>
              <a:gd name="connsiteY5" fmla="*/ 0 h 1920442"/>
              <a:gd name="connsiteX6" fmla="*/ 2075544 w 2075544"/>
              <a:gd name="connsiteY6" fmla="*/ 960221 h 1920442"/>
              <a:gd name="connsiteX7" fmla="*/ 1037772 w 2075544"/>
              <a:gd name="connsiteY7" fmla="*/ 1920442 h 1920442"/>
              <a:gd name="connsiteX8" fmla="*/ 0 w 2075544"/>
              <a:gd name="connsiteY8" fmla="*/ 960221 h 1920442"/>
              <a:gd name="connsiteX9" fmla="*/ 1037772 w 2075544"/>
              <a:gd name="connsiteY9" fmla="*/ 0 h 192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5544" h="1920442">
                <a:moveTo>
                  <a:pt x="1019629" y="323872"/>
                </a:moveTo>
                <a:cubicBezTo>
                  <a:pt x="596784" y="323872"/>
                  <a:pt x="254000" y="615748"/>
                  <a:pt x="254000" y="975795"/>
                </a:cubicBezTo>
                <a:cubicBezTo>
                  <a:pt x="254000" y="1335842"/>
                  <a:pt x="596784" y="1627718"/>
                  <a:pt x="1019629" y="1627718"/>
                </a:cubicBezTo>
                <a:cubicBezTo>
                  <a:pt x="1442474" y="1627718"/>
                  <a:pt x="1785258" y="1335842"/>
                  <a:pt x="1785258" y="975795"/>
                </a:cubicBezTo>
                <a:cubicBezTo>
                  <a:pt x="1785258" y="615748"/>
                  <a:pt x="1442474" y="323872"/>
                  <a:pt x="1019629" y="323872"/>
                </a:cubicBezTo>
                <a:close/>
                <a:moveTo>
                  <a:pt x="1037772" y="0"/>
                </a:moveTo>
                <a:cubicBezTo>
                  <a:pt x="1610918" y="0"/>
                  <a:pt x="2075544" y="429906"/>
                  <a:pt x="2075544" y="960221"/>
                </a:cubicBezTo>
                <a:cubicBezTo>
                  <a:pt x="2075544" y="1490536"/>
                  <a:pt x="1610918" y="1920442"/>
                  <a:pt x="1037772" y="1920442"/>
                </a:cubicBezTo>
                <a:cubicBezTo>
                  <a:pt x="464626" y="1920442"/>
                  <a:pt x="0" y="1490536"/>
                  <a:pt x="0" y="960221"/>
                </a:cubicBezTo>
                <a:cubicBezTo>
                  <a:pt x="0" y="429906"/>
                  <a:pt x="464626" y="0"/>
                  <a:pt x="1037772" y="0"/>
                </a:cubicBezTo>
                <a:close/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048606" name="TextBox 1"/>
          <p:cNvSpPr txBox="1"/>
          <p:nvPr/>
        </p:nvSpPr>
        <p:spPr>
          <a:xfrm>
            <a:off x="406400" y="537029"/>
            <a:ext cx="3940629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Набор данных</a:t>
            </a:r>
          </a:p>
        </p:txBody>
      </p:sp>
      <p:pic>
        <p:nvPicPr>
          <p:cNvPr id="2097153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95" y="2280816"/>
            <a:ext cx="10659089" cy="25834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2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608" name="Равнобедренный треугольник 9"/>
          <p:cNvSpPr/>
          <p:nvPr/>
        </p:nvSpPr>
        <p:spPr>
          <a:xfrm rot="1945141">
            <a:off x="7878718" y="3276295"/>
            <a:ext cx="4041733" cy="3568746"/>
          </a:xfrm>
          <a:prstGeom prst="triangle">
            <a:avLst>
              <a:gd name="adj" fmla="val 88869"/>
            </a:avLst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8609" name="Полилиния: фигура 12"/>
          <p:cNvSpPr/>
          <p:nvPr/>
        </p:nvSpPr>
        <p:spPr>
          <a:xfrm>
            <a:off x="10856685" y="-505300"/>
            <a:ext cx="2075544" cy="1920442"/>
          </a:xfrm>
          <a:custGeom>
            <a:avLst/>
            <a:gdLst>
              <a:gd name="connsiteX0" fmla="*/ 1019629 w 2075544"/>
              <a:gd name="connsiteY0" fmla="*/ 323872 h 1920442"/>
              <a:gd name="connsiteX1" fmla="*/ 254000 w 2075544"/>
              <a:gd name="connsiteY1" fmla="*/ 975795 h 1920442"/>
              <a:gd name="connsiteX2" fmla="*/ 1019629 w 2075544"/>
              <a:gd name="connsiteY2" fmla="*/ 1627718 h 1920442"/>
              <a:gd name="connsiteX3" fmla="*/ 1785258 w 2075544"/>
              <a:gd name="connsiteY3" fmla="*/ 975795 h 1920442"/>
              <a:gd name="connsiteX4" fmla="*/ 1019629 w 2075544"/>
              <a:gd name="connsiteY4" fmla="*/ 323872 h 1920442"/>
              <a:gd name="connsiteX5" fmla="*/ 1037772 w 2075544"/>
              <a:gd name="connsiteY5" fmla="*/ 0 h 1920442"/>
              <a:gd name="connsiteX6" fmla="*/ 2075544 w 2075544"/>
              <a:gd name="connsiteY6" fmla="*/ 960221 h 1920442"/>
              <a:gd name="connsiteX7" fmla="*/ 1037772 w 2075544"/>
              <a:gd name="connsiteY7" fmla="*/ 1920442 h 1920442"/>
              <a:gd name="connsiteX8" fmla="*/ 0 w 2075544"/>
              <a:gd name="connsiteY8" fmla="*/ 960221 h 1920442"/>
              <a:gd name="connsiteX9" fmla="*/ 1037772 w 2075544"/>
              <a:gd name="connsiteY9" fmla="*/ 0 h 192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5544" h="1920442">
                <a:moveTo>
                  <a:pt x="1019629" y="323872"/>
                </a:moveTo>
                <a:cubicBezTo>
                  <a:pt x="596784" y="323872"/>
                  <a:pt x="254000" y="615748"/>
                  <a:pt x="254000" y="975795"/>
                </a:cubicBezTo>
                <a:cubicBezTo>
                  <a:pt x="254000" y="1335842"/>
                  <a:pt x="596784" y="1627718"/>
                  <a:pt x="1019629" y="1627718"/>
                </a:cubicBezTo>
                <a:cubicBezTo>
                  <a:pt x="1442474" y="1627718"/>
                  <a:pt x="1785258" y="1335842"/>
                  <a:pt x="1785258" y="975795"/>
                </a:cubicBezTo>
                <a:cubicBezTo>
                  <a:pt x="1785258" y="615748"/>
                  <a:pt x="1442474" y="323872"/>
                  <a:pt x="1019629" y="323872"/>
                </a:cubicBezTo>
                <a:close/>
                <a:moveTo>
                  <a:pt x="1037772" y="0"/>
                </a:moveTo>
                <a:cubicBezTo>
                  <a:pt x="1610918" y="0"/>
                  <a:pt x="2075544" y="429906"/>
                  <a:pt x="2075544" y="960221"/>
                </a:cubicBezTo>
                <a:cubicBezTo>
                  <a:pt x="2075544" y="1490536"/>
                  <a:pt x="1610918" y="1920442"/>
                  <a:pt x="1037772" y="1920442"/>
                </a:cubicBezTo>
                <a:cubicBezTo>
                  <a:pt x="464626" y="1920442"/>
                  <a:pt x="0" y="1490536"/>
                  <a:pt x="0" y="960221"/>
                </a:cubicBezTo>
                <a:cubicBezTo>
                  <a:pt x="0" y="429906"/>
                  <a:pt x="464626" y="0"/>
                  <a:pt x="1037772" y="0"/>
                </a:cubicBezTo>
                <a:close/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048610" name="TextBox 6"/>
          <p:cNvSpPr txBox="1"/>
          <p:nvPr/>
        </p:nvSpPr>
        <p:spPr>
          <a:xfrm>
            <a:off x="437112" y="399142"/>
            <a:ext cx="60597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Предобработка</a:t>
            </a:r>
            <a:r>
              <a:rPr lang="ru-RU" dirty="0"/>
              <a:t> </a:t>
            </a:r>
          </a:p>
        </p:txBody>
      </p:sp>
      <p:sp>
        <p:nvSpPr>
          <p:cNvPr id="1048611" name="TextBox 7"/>
          <p:cNvSpPr txBox="1"/>
          <p:nvPr/>
        </p:nvSpPr>
        <p:spPr>
          <a:xfrm>
            <a:off x="437112" y="1673883"/>
            <a:ext cx="46155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Смена категорий числовыми значениями</a:t>
            </a:r>
          </a:p>
        </p:txBody>
      </p:sp>
      <p:sp>
        <p:nvSpPr>
          <p:cNvPr id="1048612" name="TextBox 8"/>
          <p:cNvSpPr txBox="1"/>
          <p:nvPr/>
        </p:nvSpPr>
        <p:spPr>
          <a:xfrm>
            <a:off x="373743" y="3051629"/>
            <a:ext cx="2899228" cy="1056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Токенизация</a:t>
            </a:r>
            <a:r>
              <a:rPr lang="ru-RU" sz="32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текста</a:t>
            </a:r>
          </a:p>
        </p:txBody>
      </p:sp>
      <p:sp>
        <p:nvSpPr>
          <p:cNvPr id="1048613" name="TextBox 10"/>
          <p:cNvSpPr txBox="1"/>
          <p:nvPr/>
        </p:nvSpPr>
        <p:spPr>
          <a:xfrm>
            <a:off x="320997" y="4302558"/>
            <a:ext cx="4396145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Представление в виде </a:t>
            </a:r>
            <a:r>
              <a:rPr lang="en-US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BOW</a:t>
            </a:r>
            <a:endParaRPr lang="ru-RU" sz="28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Прямоугольник 3"/>
          <p:cNvSpPr/>
          <p:nvPr/>
        </p:nvSpPr>
        <p:spPr>
          <a:xfrm>
            <a:off x="-10160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2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   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model1 = Sequential()</a:t>
            </a:r>
          </a:p>
          <a:p>
            <a:r>
              <a:rPr lang="ru-RU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   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model1.add(Dense(400, 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input_dim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 = 10000 , activation="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relu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"))</a:t>
            </a:r>
          </a:p>
          <a:p>
            <a:r>
              <a:rPr lang="ru-RU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   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model1.add(Dropout(0.25))</a:t>
            </a:r>
          </a:p>
          <a:p>
            <a:r>
              <a:rPr lang="ru-RU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   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model1.add(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BatchNormalization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())</a:t>
            </a:r>
          </a:p>
          <a:p>
            <a:r>
              <a:rPr lang="ru-RU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   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model1.add(Dense(1, activation='sigmoid'))  </a:t>
            </a:r>
            <a:endParaRPr lang="ru-RU" sz="2400" b="0" dirty="0">
              <a:solidFill>
                <a:schemeClr val="bg1"/>
              </a:solidFill>
              <a:effectLst/>
              <a:latin typeface="Bahnschrift Condensed" panose="020B0502040204020203" pitchFamily="34" charset="0"/>
            </a:endParaRPr>
          </a:p>
          <a:p>
            <a:r>
              <a:rPr lang="ru-RU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   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model1.compile(optimizer='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adam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', loss='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binary_crossentropy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', metrics=['accuracy'])  </a:t>
            </a:r>
          </a:p>
        </p:txBody>
      </p:sp>
      <p:sp>
        <p:nvSpPr>
          <p:cNvPr id="1048615" name="Равнобедренный треугольник 9"/>
          <p:cNvSpPr/>
          <p:nvPr/>
        </p:nvSpPr>
        <p:spPr>
          <a:xfrm rot="1945141">
            <a:off x="7878718" y="3276295"/>
            <a:ext cx="4041733" cy="3568746"/>
          </a:xfrm>
          <a:prstGeom prst="triangle">
            <a:avLst>
              <a:gd name="adj" fmla="val 88869"/>
            </a:avLst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8616" name="Полилиния: фигура 12"/>
          <p:cNvSpPr/>
          <p:nvPr/>
        </p:nvSpPr>
        <p:spPr>
          <a:xfrm>
            <a:off x="10856685" y="-505300"/>
            <a:ext cx="2075544" cy="1920442"/>
          </a:xfrm>
          <a:custGeom>
            <a:avLst/>
            <a:gdLst>
              <a:gd name="connsiteX0" fmla="*/ 1019629 w 2075544"/>
              <a:gd name="connsiteY0" fmla="*/ 323872 h 1920442"/>
              <a:gd name="connsiteX1" fmla="*/ 254000 w 2075544"/>
              <a:gd name="connsiteY1" fmla="*/ 975795 h 1920442"/>
              <a:gd name="connsiteX2" fmla="*/ 1019629 w 2075544"/>
              <a:gd name="connsiteY2" fmla="*/ 1627718 h 1920442"/>
              <a:gd name="connsiteX3" fmla="*/ 1785258 w 2075544"/>
              <a:gd name="connsiteY3" fmla="*/ 975795 h 1920442"/>
              <a:gd name="connsiteX4" fmla="*/ 1019629 w 2075544"/>
              <a:gd name="connsiteY4" fmla="*/ 323872 h 1920442"/>
              <a:gd name="connsiteX5" fmla="*/ 1037772 w 2075544"/>
              <a:gd name="connsiteY5" fmla="*/ 0 h 1920442"/>
              <a:gd name="connsiteX6" fmla="*/ 2075544 w 2075544"/>
              <a:gd name="connsiteY6" fmla="*/ 960221 h 1920442"/>
              <a:gd name="connsiteX7" fmla="*/ 1037772 w 2075544"/>
              <a:gd name="connsiteY7" fmla="*/ 1920442 h 1920442"/>
              <a:gd name="connsiteX8" fmla="*/ 0 w 2075544"/>
              <a:gd name="connsiteY8" fmla="*/ 960221 h 1920442"/>
              <a:gd name="connsiteX9" fmla="*/ 1037772 w 2075544"/>
              <a:gd name="connsiteY9" fmla="*/ 0 h 192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5544" h="1920442">
                <a:moveTo>
                  <a:pt x="1019629" y="323872"/>
                </a:moveTo>
                <a:cubicBezTo>
                  <a:pt x="596784" y="323872"/>
                  <a:pt x="254000" y="615748"/>
                  <a:pt x="254000" y="975795"/>
                </a:cubicBezTo>
                <a:cubicBezTo>
                  <a:pt x="254000" y="1335842"/>
                  <a:pt x="596784" y="1627718"/>
                  <a:pt x="1019629" y="1627718"/>
                </a:cubicBezTo>
                <a:cubicBezTo>
                  <a:pt x="1442474" y="1627718"/>
                  <a:pt x="1785258" y="1335842"/>
                  <a:pt x="1785258" y="975795"/>
                </a:cubicBezTo>
                <a:cubicBezTo>
                  <a:pt x="1785258" y="615748"/>
                  <a:pt x="1442474" y="323872"/>
                  <a:pt x="1019629" y="323872"/>
                </a:cubicBezTo>
                <a:close/>
                <a:moveTo>
                  <a:pt x="1037772" y="0"/>
                </a:moveTo>
                <a:cubicBezTo>
                  <a:pt x="1610918" y="0"/>
                  <a:pt x="2075544" y="429906"/>
                  <a:pt x="2075544" y="960221"/>
                </a:cubicBezTo>
                <a:cubicBezTo>
                  <a:pt x="2075544" y="1490536"/>
                  <a:pt x="1610918" y="1920442"/>
                  <a:pt x="1037772" y="1920442"/>
                </a:cubicBezTo>
                <a:cubicBezTo>
                  <a:pt x="464626" y="1920442"/>
                  <a:pt x="0" y="1490536"/>
                  <a:pt x="0" y="960221"/>
                </a:cubicBezTo>
                <a:cubicBezTo>
                  <a:pt x="0" y="429906"/>
                  <a:pt x="464626" y="0"/>
                  <a:pt x="1037772" y="0"/>
                </a:cubicBezTo>
                <a:close/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048617" name="TextBox 1"/>
          <p:cNvSpPr txBox="1"/>
          <p:nvPr/>
        </p:nvSpPr>
        <p:spPr>
          <a:xfrm>
            <a:off x="254000" y="454921"/>
            <a:ext cx="5740400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Архитектура первой модели</a:t>
            </a:r>
          </a:p>
        </p:txBody>
      </p:sp>
      <p:sp>
        <p:nvSpPr>
          <p:cNvPr id="1048618" name="TextBox 2"/>
          <p:cNvSpPr txBox="1"/>
          <p:nvPr/>
        </p:nvSpPr>
        <p:spPr>
          <a:xfrm>
            <a:off x="254000" y="1867161"/>
            <a:ext cx="3367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Наличие спама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2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625" name="Равнобедренный треугольник 9"/>
          <p:cNvSpPr/>
          <p:nvPr/>
        </p:nvSpPr>
        <p:spPr>
          <a:xfrm rot="1945141">
            <a:off x="7878718" y="3276295"/>
            <a:ext cx="4041733" cy="3568746"/>
          </a:xfrm>
          <a:prstGeom prst="triangle">
            <a:avLst>
              <a:gd name="adj" fmla="val 88869"/>
            </a:avLst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8626" name="Полилиния: фигура 12"/>
          <p:cNvSpPr/>
          <p:nvPr/>
        </p:nvSpPr>
        <p:spPr>
          <a:xfrm>
            <a:off x="10856685" y="-505300"/>
            <a:ext cx="2075544" cy="1920442"/>
          </a:xfrm>
          <a:custGeom>
            <a:avLst/>
            <a:gdLst>
              <a:gd name="connsiteX0" fmla="*/ 1019629 w 2075544"/>
              <a:gd name="connsiteY0" fmla="*/ 323872 h 1920442"/>
              <a:gd name="connsiteX1" fmla="*/ 254000 w 2075544"/>
              <a:gd name="connsiteY1" fmla="*/ 975795 h 1920442"/>
              <a:gd name="connsiteX2" fmla="*/ 1019629 w 2075544"/>
              <a:gd name="connsiteY2" fmla="*/ 1627718 h 1920442"/>
              <a:gd name="connsiteX3" fmla="*/ 1785258 w 2075544"/>
              <a:gd name="connsiteY3" fmla="*/ 975795 h 1920442"/>
              <a:gd name="connsiteX4" fmla="*/ 1019629 w 2075544"/>
              <a:gd name="connsiteY4" fmla="*/ 323872 h 1920442"/>
              <a:gd name="connsiteX5" fmla="*/ 1037772 w 2075544"/>
              <a:gd name="connsiteY5" fmla="*/ 0 h 1920442"/>
              <a:gd name="connsiteX6" fmla="*/ 2075544 w 2075544"/>
              <a:gd name="connsiteY6" fmla="*/ 960221 h 1920442"/>
              <a:gd name="connsiteX7" fmla="*/ 1037772 w 2075544"/>
              <a:gd name="connsiteY7" fmla="*/ 1920442 h 1920442"/>
              <a:gd name="connsiteX8" fmla="*/ 0 w 2075544"/>
              <a:gd name="connsiteY8" fmla="*/ 960221 h 1920442"/>
              <a:gd name="connsiteX9" fmla="*/ 1037772 w 2075544"/>
              <a:gd name="connsiteY9" fmla="*/ 0 h 192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5544" h="1920442">
                <a:moveTo>
                  <a:pt x="1019629" y="323872"/>
                </a:moveTo>
                <a:cubicBezTo>
                  <a:pt x="596784" y="323872"/>
                  <a:pt x="254000" y="615748"/>
                  <a:pt x="254000" y="975795"/>
                </a:cubicBezTo>
                <a:cubicBezTo>
                  <a:pt x="254000" y="1335842"/>
                  <a:pt x="596784" y="1627718"/>
                  <a:pt x="1019629" y="1627718"/>
                </a:cubicBezTo>
                <a:cubicBezTo>
                  <a:pt x="1442474" y="1627718"/>
                  <a:pt x="1785258" y="1335842"/>
                  <a:pt x="1785258" y="975795"/>
                </a:cubicBezTo>
                <a:cubicBezTo>
                  <a:pt x="1785258" y="615748"/>
                  <a:pt x="1442474" y="323872"/>
                  <a:pt x="1019629" y="323872"/>
                </a:cubicBezTo>
                <a:close/>
                <a:moveTo>
                  <a:pt x="1037772" y="0"/>
                </a:moveTo>
                <a:cubicBezTo>
                  <a:pt x="1610918" y="0"/>
                  <a:pt x="2075544" y="429906"/>
                  <a:pt x="2075544" y="960221"/>
                </a:cubicBezTo>
                <a:cubicBezTo>
                  <a:pt x="2075544" y="1490536"/>
                  <a:pt x="1610918" y="1920442"/>
                  <a:pt x="1037772" y="1920442"/>
                </a:cubicBezTo>
                <a:cubicBezTo>
                  <a:pt x="464626" y="1920442"/>
                  <a:pt x="0" y="1490536"/>
                  <a:pt x="0" y="960221"/>
                </a:cubicBezTo>
                <a:cubicBezTo>
                  <a:pt x="0" y="429906"/>
                  <a:pt x="464626" y="0"/>
                  <a:pt x="1037772" y="0"/>
                </a:cubicBezTo>
                <a:close/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048627" name="TextBox 1"/>
          <p:cNvSpPr txBox="1"/>
          <p:nvPr/>
        </p:nvSpPr>
        <p:spPr>
          <a:xfrm>
            <a:off x="283029" y="454921"/>
            <a:ext cx="5892799" cy="1412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Архитектура второй сети</a:t>
            </a:r>
          </a:p>
        </p:txBody>
      </p:sp>
      <p:sp>
        <p:nvSpPr>
          <p:cNvPr id="1048628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8629" name="TextBox 4"/>
          <p:cNvSpPr txBox="1"/>
          <p:nvPr/>
        </p:nvSpPr>
        <p:spPr>
          <a:xfrm>
            <a:off x="2297711" y="1405496"/>
            <a:ext cx="3367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Категории</a:t>
            </a:r>
          </a:p>
        </p:txBody>
      </p:sp>
      <p:sp>
        <p:nvSpPr>
          <p:cNvPr id="1048630" name="TextBox 7"/>
          <p:cNvSpPr txBox="1"/>
          <p:nvPr/>
        </p:nvSpPr>
        <p:spPr>
          <a:xfrm>
            <a:off x="415473" y="2031673"/>
            <a:ext cx="6469742" cy="4714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model = Sequential()</a:t>
            </a:r>
          </a:p>
          <a:p>
            <a:r>
              <a:rPr lang="en-US" sz="2400" b="0" dirty="0" err="1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model.add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(Dense(100, 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input_shape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=(1290,)))</a:t>
            </a:r>
          </a:p>
          <a:p>
            <a:r>
              <a:rPr lang="en-US" sz="2400" b="0" dirty="0" err="1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model.add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(Activation('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relu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'))</a:t>
            </a:r>
          </a:p>
          <a:p>
            <a:r>
              <a:rPr lang="en-US" sz="2400" b="0" dirty="0" err="1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model.add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(Dropout(0.2))</a:t>
            </a:r>
          </a:p>
          <a:p>
            <a:r>
              <a:rPr lang="en-US" sz="2400" b="0" dirty="0" err="1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model.add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(Dense(4))</a:t>
            </a:r>
          </a:p>
          <a:p>
            <a:r>
              <a:rPr lang="en-US" sz="2400" b="0" dirty="0" err="1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model.add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(Activation('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softmax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'))</a:t>
            </a:r>
          </a:p>
          <a:p>
            <a:b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</a:br>
            <a:r>
              <a:rPr lang="en-US" sz="2400" b="0" dirty="0" err="1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model.compile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(loss='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categorical_crossentropy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',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             optimizer='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adam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',</a:t>
            </a:r>
          </a:p>
          <a:p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              metrics=['accuracy'])</a:t>
            </a:r>
          </a:p>
          <a:p>
            <a:b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</a:b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print(</a:t>
            </a:r>
            <a:r>
              <a:rPr lang="en-US" sz="2400" b="0" dirty="0" err="1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model.summary</a:t>
            </a:r>
            <a:r>
              <a:rPr lang="en-US" sz="2400" b="0" dirty="0">
                <a:solidFill>
                  <a:schemeClr val="bg1"/>
                </a:solidFill>
                <a:effectLst/>
                <a:latin typeface="Bahnschrift Condensed" panose="020B0502040204020203" pitchFamily="34" charset="0"/>
              </a:rPr>
              <a:t>())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2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632" name="Равнобедренный треугольник 9"/>
          <p:cNvSpPr/>
          <p:nvPr/>
        </p:nvSpPr>
        <p:spPr>
          <a:xfrm rot="1945141">
            <a:off x="7878718" y="3276295"/>
            <a:ext cx="4041733" cy="3568746"/>
          </a:xfrm>
          <a:prstGeom prst="triangle">
            <a:avLst>
              <a:gd name="adj" fmla="val 88869"/>
            </a:avLst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8633" name="Полилиния: фигура 12"/>
          <p:cNvSpPr/>
          <p:nvPr/>
        </p:nvSpPr>
        <p:spPr>
          <a:xfrm>
            <a:off x="10856685" y="-505300"/>
            <a:ext cx="2075544" cy="1920442"/>
          </a:xfrm>
          <a:custGeom>
            <a:avLst/>
            <a:gdLst>
              <a:gd name="connsiteX0" fmla="*/ 1019629 w 2075544"/>
              <a:gd name="connsiteY0" fmla="*/ 323872 h 1920442"/>
              <a:gd name="connsiteX1" fmla="*/ 254000 w 2075544"/>
              <a:gd name="connsiteY1" fmla="*/ 975795 h 1920442"/>
              <a:gd name="connsiteX2" fmla="*/ 1019629 w 2075544"/>
              <a:gd name="connsiteY2" fmla="*/ 1627718 h 1920442"/>
              <a:gd name="connsiteX3" fmla="*/ 1785258 w 2075544"/>
              <a:gd name="connsiteY3" fmla="*/ 975795 h 1920442"/>
              <a:gd name="connsiteX4" fmla="*/ 1019629 w 2075544"/>
              <a:gd name="connsiteY4" fmla="*/ 323872 h 1920442"/>
              <a:gd name="connsiteX5" fmla="*/ 1037772 w 2075544"/>
              <a:gd name="connsiteY5" fmla="*/ 0 h 1920442"/>
              <a:gd name="connsiteX6" fmla="*/ 2075544 w 2075544"/>
              <a:gd name="connsiteY6" fmla="*/ 960221 h 1920442"/>
              <a:gd name="connsiteX7" fmla="*/ 1037772 w 2075544"/>
              <a:gd name="connsiteY7" fmla="*/ 1920442 h 1920442"/>
              <a:gd name="connsiteX8" fmla="*/ 0 w 2075544"/>
              <a:gd name="connsiteY8" fmla="*/ 960221 h 1920442"/>
              <a:gd name="connsiteX9" fmla="*/ 1037772 w 2075544"/>
              <a:gd name="connsiteY9" fmla="*/ 0 h 192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5544" h="1920442">
                <a:moveTo>
                  <a:pt x="1019629" y="323872"/>
                </a:moveTo>
                <a:cubicBezTo>
                  <a:pt x="596784" y="323872"/>
                  <a:pt x="254000" y="615748"/>
                  <a:pt x="254000" y="975795"/>
                </a:cubicBezTo>
                <a:cubicBezTo>
                  <a:pt x="254000" y="1335842"/>
                  <a:pt x="596784" y="1627718"/>
                  <a:pt x="1019629" y="1627718"/>
                </a:cubicBezTo>
                <a:cubicBezTo>
                  <a:pt x="1442474" y="1627718"/>
                  <a:pt x="1785258" y="1335842"/>
                  <a:pt x="1785258" y="975795"/>
                </a:cubicBezTo>
                <a:cubicBezTo>
                  <a:pt x="1785258" y="615748"/>
                  <a:pt x="1442474" y="323872"/>
                  <a:pt x="1019629" y="323872"/>
                </a:cubicBezTo>
                <a:close/>
                <a:moveTo>
                  <a:pt x="1037772" y="0"/>
                </a:moveTo>
                <a:cubicBezTo>
                  <a:pt x="1610918" y="0"/>
                  <a:pt x="2075544" y="429906"/>
                  <a:pt x="2075544" y="960221"/>
                </a:cubicBezTo>
                <a:cubicBezTo>
                  <a:pt x="2075544" y="1490536"/>
                  <a:pt x="1610918" y="1920442"/>
                  <a:pt x="1037772" y="1920442"/>
                </a:cubicBezTo>
                <a:cubicBezTo>
                  <a:pt x="464626" y="1920442"/>
                  <a:pt x="0" y="1490536"/>
                  <a:pt x="0" y="960221"/>
                </a:cubicBezTo>
                <a:cubicBezTo>
                  <a:pt x="0" y="429906"/>
                  <a:pt x="464626" y="0"/>
                  <a:pt x="1037772" y="0"/>
                </a:cubicBezTo>
                <a:close/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048634" name="TextBox 1"/>
          <p:cNvSpPr txBox="1"/>
          <p:nvPr/>
        </p:nvSpPr>
        <p:spPr>
          <a:xfrm>
            <a:off x="268515" y="377371"/>
            <a:ext cx="703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Результаты</a:t>
            </a:r>
          </a:p>
        </p:txBody>
      </p:sp>
      <p:sp>
        <p:nvSpPr>
          <p:cNvPr id="1048635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97155" name="Рисунок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16" y="2101173"/>
            <a:ext cx="6752410" cy="276924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Рисунок 5">
            <a:extLst>
              <a:ext uri="{FF2B5EF4-FFF2-40B4-BE49-F238E27FC236}">
                <a16:creationId xmlns:a16="http://schemas.microsoft.com/office/drawing/2014/main" id="{93FEFF66-231F-0121-C9C1-5EB031724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6785" y="2140085"/>
            <a:ext cx="3668343" cy="280471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62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48637" name="Равнобедренный треугольник 9"/>
          <p:cNvSpPr/>
          <p:nvPr/>
        </p:nvSpPr>
        <p:spPr>
          <a:xfrm rot="1945141">
            <a:off x="7878718" y="3276295"/>
            <a:ext cx="4041733" cy="3568746"/>
          </a:xfrm>
          <a:prstGeom prst="triangle">
            <a:avLst>
              <a:gd name="adj" fmla="val 88869"/>
            </a:avLst>
          </a:pr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48638" name="Полилиния: фигура 12"/>
          <p:cNvSpPr/>
          <p:nvPr/>
        </p:nvSpPr>
        <p:spPr>
          <a:xfrm>
            <a:off x="10856685" y="-505300"/>
            <a:ext cx="2075544" cy="1920442"/>
          </a:xfrm>
          <a:custGeom>
            <a:avLst/>
            <a:gdLst>
              <a:gd name="connsiteX0" fmla="*/ 1019629 w 2075544"/>
              <a:gd name="connsiteY0" fmla="*/ 323872 h 1920442"/>
              <a:gd name="connsiteX1" fmla="*/ 254000 w 2075544"/>
              <a:gd name="connsiteY1" fmla="*/ 975795 h 1920442"/>
              <a:gd name="connsiteX2" fmla="*/ 1019629 w 2075544"/>
              <a:gd name="connsiteY2" fmla="*/ 1627718 h 1920442"/>
              <a:gd name="connsiteX3" fmla="*/ 1785258 w 2075544"/>
              <a:gd name="connsiteY3" fmla="*/ 975795 h 1920442"/>
              <a:gd name="connsiteX4" fmla="*/ 1019629 w 2075544"/>
              <a:gd name="connsiteY4" fmla="*/ 323872 h 1920442"/>
              <a:gd name="connsiteX5" fmla="*/ 1037772 w 2075544"/>
              <a:gd name="connsiteY5" fmla="*/ 0 h 1920442"/>
              <a:gd name="connsiteX6" fmla="*/ 2075544 w 2075544"/>
              <a:gd name="connsiteY6" fmla="*/ 960221 h 1920442"/>
              <a:gd name="connsiteX7" fmla="*/ 1037772 w 2075544"/>
              <a:gd name="connsiteY7" fmla="*/ 1920442 h 1920442"/>
              <a:gd name="connsiteX8" fmla="*/ 0 w 2075544"/>
              <a:gd name="connsiteY8" fmla="*/ 960221 h 1920442"/>
              <a:gd name="connsiteX9" fmla="*/ 1037772 w 2075544"/>
              <a:gd name="connsiteY9" fmla="*/ 0 h 1920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5544" h="1920442">
                <a:moveTo>
                  <a:pt x="1019629" y="323872"/>
                </a:moveTo>
                <a:cubicBezTo>
                  <a:pt x="596784" y="323872"/>
                  <a:pt x="254000" y="615748"/>
                  <a:pt x="254000" y="975795"/>
                </a:cubicBezTo>
                <a:cubicBezTo>
                  <a:pt x="254000" y="1335842"/>
                  <a:pt x="596784" y="1627718"/>
                  <a:pt x="1019629" y="1627718"/>
                </a:cubicBezTo>
                <a:cubicBezTo>
                  <a:pt x="1442474" y="1627718"/>
                  <a:pt x="1785258" y="1335842"/>
                  <a:pt x="1785258" y="975795"/>
                </a:cubicBezTo>
                <a:cubicBezTo>
                  <a:pt x="1785258" y="615748"/>
                  <a:pt x="1442474" y="323872"/>
                  <a:pt x="1019629" y="323872"/>
                </a:cubicBezTo>
                <a:close/>
                <a:moveTo>
                  <a:pt x="1037772" y="0"/>
                </a:moveTo>
                <a:cubicBezTo>
                  <a:pt x="1610918" y="0"/>
                  <a:pt x="2075544" y="429906"/>
                  <a:pt x="2075544" y="960221"/>
                </a:cubicBezTo>
                <a:cubicBezTo>
                  <a:pt x="2075544" y="1490536"/>
                  <a:pt x="1610918" y="1920442"/>
                  <a:pt x="1037772" y="1920442"/>
                </a:cubicBezTo>
                <a:cubicBezTo>
                  <a:pt x="464626" y="1920442"/>
                  <a:pt x="0" y="1490536"/>
                  <a:pt x="0" y="960221"/>
                </a:cubicBezTo>
                <a:cubicBezTo>
                  <a:pt x="0" y="429906"/>
                  <a:pt x="464626" y="0"/>
                  <a:pt x="1037772" y="0"/>
                </a:cubicBezTo>
                <a:close/>
              </a:path>
            </a:pathLst>
          </a:custGeom>
          <a:solidFill>
            <a:schemeClr val="bg1"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1048639" name="TextBox 1"/>
          <p:cNvSpPr txBox="1"/>
          <p:nvPr/>
        </p:nvSpPr>
        <p:spPr>
          <a:xfrm>
            <a:off x="268515" y="377371"/>
            <a:ext cx="70394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solidFill>
                  <a:schemeClr val="bg1"/>
                </a:solidFill>
                <a:latin typeface="Bahnschrift Condensed" panose="020B0502040204020203" pitchFamily="34" charset="0"/>
              </a:rPr>
              <a:t>Выводы</a:t>
            </a:r>
          </a:p>
        </p:txBody>
      </p:sp>
      <p:sp>
        <p:nvSpPr>
          <p:cNvPr id="1048640" name="AutoShape 2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48641" name="TextBox 4"/>
          <p:cNvSpPr txBox="1"/>
          <p:nvPr/>
        </p:nvSpPr>
        <p:spPr>
          <a:xfrm>
            <a:off x="268515" y="1657708"/>
            <a:ext cx="7895771" cy="929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Обе модели показали высокую точность ( 98% и 95%)</a:t>
            </a:r>
          </a:p>
        </p:txBody>
      </p:sp>
      <p:sp>
        <p:nvSpPr>
          <p:cNvPr id="1048642" name="TextBox 5"/>
          <p:cNvSpPr txBox="1"/>
          <p:nvPr/>
        </p:nvSpPr>
        <p:spPr>
          <a:xfrm>
            <a:off x="268515" y="2686228"/>
            <a:ext cx="6560457" cy="1348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err="1">
                <a:solidFill>
                  <a:schemeClr val="bg1"/>
                </a:solidFill>
                <a:latin typeface="Bahnschrift Condensed" panose="020B0502040204020203" pitchFamily="34" charset="0"/>
              </a:rPr>
              <a:t>Полносвязные</a:t>
            </a:r>
            <a:r>
              <a:rPr lang="ru-RU" sz="28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нейронные сети хорошо подходят для задачи классификации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-93526998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-93526998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243</Words>
  <Application>Microsoft Office PowerPoint</Application>
  <PresentationFormat>Широкоэкранный</PresentationFormat>
  <Paragraphs>44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Bahnschrift Condensed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Daniil Sokolov</dc:creator>
  <cp:lastModifiedBy>Денис .</cp:lastModifiedBy>
  <cp:revision>3</cp:revision>
  <dcterms:created xsi:type="dcterms:W3CDTF">2024-05-19T14:47:15Z</dcterms:created>
  <dcterms:modified xsi:type="dcterms:W3CDTF">2025-04-05T15:38:18Z</dcterms:modified>
</cp:coreProperties>
</file>