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2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6" y="5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2" y="4763"/>
            <a:ext cx="12182475" cy="6848475"/>
          </a:xfrm>
          <a:custGeom>
            <a:avLst/>
            <a:gdLst/>
            <a:ahLst/>
            <a:cxnLst/>
            <a:rect l="l" t="t" r="r" b="b"/>
            <a:pathLst>
              <a:path w="12182475" h="6848475">
                <a:moveTo>
                  <a:pt x="11965967" y="6848472"/>
                </a:moveTo>
                <a:lnTo>
                  <a:pt x="216506" y="6848472"/>
                </a:lnTo>
                <a:lnTo>
                  <a:pt x="209193" y="6848114"/>
                </a:lnTo>
                <a:lnTo>
                  <a:pt x="165876" y="6840956"/>
                </a:lnTo>
                <a:lnTo>
                  <a:pt x="124786" y="6825492"/>
                </a:lnTo>
                <a:lnTo>
                  <a:pt x="87503" y="6802312"/>
                </a:lnTo>
                <a:lnTo>
                  <a:pt x="55459" y="6772300"/>
                </a:lnTo>
                <a:lnTo>
                  <a:pt x="29886" y="6736610"/>
                </a:lnTo>
                <a:lnTo>
                  <a:pt x="11766" y="6696625"/>
                </a:lnTo>
                <a:lnTo>
                  <a:pt x="1796" y="6653870"/>
                </a:lnTo>
                <a:lnTo>
                  <a:pt x="0" y="6631964"/>
                </a:lnTo>
                <a:lnTo>
                  <a:pt x="0" y="6624635"/>
                </a:lnTo>
                <a:lnTo>
                  <a:pt x="0" y="216506"/>
                </a:lnTo>
                <a:lnTo>
                  <a:pt x="5731" y="172975"/>
                </a:lnTo>
                <a:lnTo>
                  <a:pt x="19844" y="131399"/>
                </a:lnTo>
                <a:lnTo>
                  <a:pt x="41796" y="93381"/>
                </a:lnTo>
                <a:lnTo>
                  <a:pt x="70744" y="60373"/>
                </a:lnTo>
                <a:lnTo>
                  <a:pt x="105575" y="33649"/>
                </a:lnTo>
                <a:lnTo>
                  <a:pt x="144951" y="14232"/>
                </a:lnTo>
                <a:lnTo>
                  <a:pt x="187359" y="2869"/>
                </a:lnTo>
                <a:lnTo>
                  <a:pt x="216506" y="0"/>
                </a:lnTo>
                <a:lnTo>
                  <a:pt x="11965967" y="0"/>
                </a:lnTo>
                <a:lnTo>
                  <a:pt x="12009493" y="5730"/>
                </a:lnTo>
                <a:lnTo>
                  <a:pt x="12051068" y="19843"/>
                </a:lnTo>
                <a:lnTo>
                  <a:pt x="12089089" y="41792"/>
                </a:lnTo>
                <a:lnTo>
                  <a:pt x="12122096" y="70740"/>
                </a:lnTo>
                <a:lnTo>
                  <a:pt x="12148821" y="105570"/>
                </a:lnTo>
                <a:lnTo>
                  <a:pt x="12168240" y="144949"/>
                </a:lnTo>
                <a:lnTo>
                  <a:pt x="12179603" y="187356"/>
                </a:lnTo>
                <a:lnTo>
                  <a:pt x="12182475" y="216506"/>
                </a:lnTo>
                <a:lnTo>
                  <a:pt x="12182475" y="6631964"/>
                </a:lnTo>
                <a:lnTo>
                  <a:pt x="12176741" y="6675492"/>
                </a:lnTo>
                <a:lnTo>
                  <a:pt x="12162628" y="6717061"/>
                </a:lnTo>
                <a:lnTo>
                  <a:pt x="12140676" y="6755082"/>
                </a:lnTo>
                <a:lnTo>
                  <a:pt x="12111729" y="6788094"/>
                </a:lnTo>
                <a:lnTo>
                  <a:pt x="12076897" y="6814818"/>
                </a:lnTo>
                <a:lnTo>
                  <a:pt x="12037522" y="6834236"/>
                </a:lnTo>
                <a:lnTo>
                  <a:pt x="11995114" y="6845597"/>
                </a:lnTo>
                <a:lnTo>
                  <a:pt x="11973281" y="6848114"/>
                </a:lnTo>
                <a:lnTo>
                  <a:pt x="11965967" y="68484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8325" y="726478"/>
            <a:ext cx="7668259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1111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" y="4762"/>
            <a:ext cx="12182475" cy="6848475"/>
          </a:xfrm>
          <a:custGeom>
            <a:avLst/>
            <a:gdLst/>
            <a:ahLst/>
            <a:cxnLst/>
            <a:rect l="l" t="t" r="r" b="b"/>
            <a:pathLst>
              <a:path w="12182475" h="6848475">
                <a:moveTo>
                  <a:pt x="0" y="6624636"/>
                </a:moveTo>
                <a:lnTo>
                  <a:pt x="0" y="223837"/>
                </a:lnTo>
                <a:lnTo>
                  <a:pt x="0" y="216506"/>
                </a:lnTo>
                <a:lnTo>
                  <a:pt x="359" y="209193"/>
                </a:lnTo>
                <a:lnTo>
                  <a:pt x="1077" y="201897"/>
                </a:lnTo>
                <a:lnTo>
                  <a:pt x="1796" y="194601"/>
                </a:lnTo>
                <a:lnTo>
                  <a:pt x="2870" y="187359"/>
                </a:lnTo>
                <a:lnTo>
                  <a:pt x="4300" y="180168"/>
                </a:lnTo>
                <a:lnTo>
                  <a:pt x="5731" y="172978"/>
                </a:lnTo>
                <a:lnTo>
                  <a:pt x="19844" y="131405"/>
                </a:lnTo>
                <a:lnTo>
                  <a:pt x="26430" y="118321"/>
                </a:lnTo>
                <a:lnTo>
                  <a:pt x="29886" y="111855"/>
                </a:lnTo>
                <a:lnTo>
                  <a:pt x="50808" y="81836"/>
                </a:lnTo>
                <a:lnTo>
                  <a:pt x="55459" y="76169"/>
                </a:lnTo>
                <a:lnTo>
                  <a:pt x="60376" y="70744"/>
                </a:lnTo>
                <a:lnTo>
                  <a:pt x="65560" y="65560"/>
                </a:lnTo>
                <a:lnTo>
                  <a:pt x="70744" y="60376"/>
                </a:lnTo>
                <a:lnTo>
                  <a:pt x="76169" y="55459"/>
                </a:lnTo>
                <a:lnTo>
                  <a:pt x="81836" y="50808"/>
                </a:lnTo>
                <a:lnTo>
                  <a:pt x="87503" y="46158"/>
                </a:lnTo>
                <a:lnTo>
                  <a:pt x="118321" y="26430"/>
                </a:lnTo>
                <a:lnTo>
                  <a:pt x="124786" y="22974"/>
                </a:lnTo>
                <a:lnTo>
                  <a:pt x="165876" y="7510"/>
                </a:lnTo>
                <a:lnTo>
                  <a:pt x="180168" y="4300"/>
                </a:lnTo>
                <a:lnTo>
                  <a:pt x="187359" y="2870"/>
                </a:lnTo>
                <a:lnTo>
                  <a:pt x="194601" y="1796"/>
                </a:lnTo>
                <a:lnTo>
                  <a:pt x="201897" y="1077"/>
                </a:lnTo>
                <a:lnTo>
                  <a:pt x="209193" y="359"/>
                </a:lnTo>
                <a:lnTo>
                  <a:pt x="216506" y="0"/>
                </a:lnTo>
                <a:lnTo>
                  <a:pt x="223837" y="0"/>
                </a:lnTo>
                <a:lnTo>
                  <a:pt x="11958636" y="0"/>
                </a:lnTo>
                <a:lnTo>
                  <a:pt x="11965967" y="0"/>
                </a:lnTo>
                <a:lnTo>
                  <a:pt x="11973281" y="359"/>
                </a:lnTo>
                <a:lnTo>
                  <a:pt x="11980577" y="1077"/>
                </a:lnTo>
                <a:lnTo>
                  <a:pt x="11987872" y="1796"/>
                </a:lnTo>
                <a:lnTo>
                  <a:pt x="11995114" y="2870"/>
                </a:lnTo>
                <a:lnTo>
                  <a:pt x="12002303" y="4300"/>
                </a:lnTo>
                <a:lnTo>
                  <a:pt x="12009493" y="5731"/>
                </a:lnTo>
                <a:lnTo>
                  <a:pt x="12051068" y="19844"/>
                </a:lnTo>
                <a:lnTo>
                  <a:pt x="12064152" y="26430"/>
                </a:lnTo>
                <a:lnTo>
                  <a:pt x="12070618" y="29886"/>
                </a:lnTo>
                <a:lnTo>
                  <a:pt x="12076897" y="33650"/>
                </a:lnTo>
                <a:lnTo>
                  <a:pt x="12082992" y="37723"/>
                </a:lnTo>
                <a:lnTo>
                  <a:pt x="12089089" y="41796"/>
                </a:lnTo>
                <a:lnTo>
                  <a:pt x="12094970" y="46158"/>
                </a:lnTo>
                <a:lnTo>
                  <a:pt x="12100636" y="50808"/>
                </a:lnTo>
                <a:lnTo>
                  <a:pt x="12106304" y="55459"/>
                </a:lnTo>
                <a:lnTo>
                  <a:pt x="12111729" y="60376"/>
                </a:lnTo>
                <a:lnTo>
                  <a:pt x="12116912" y="65560"/>
                </a:lnTo>
                <a:lnTo>
                  <a:pt x="12122096" y="70744"/>
                </a:lnTo>
                <a:lnTo>
                  <a:pt x="12148821" y="105575"/>
                </a:lnTo>
                <a:lnTo>
                  <a:pt x="12156041" y="118321"/>
                </a:lnTo>
                <a:lnTo>
                  <a:pt x="12159498" y="124786"/>
                </a:lnTo>
                <a:lnTo>
                  <a:pt x="12174962" y="165876"/>
                </a:lnTo>
                <a:lnTo>
                  <a:pt x="12178171" y="180168"/>
                </a:lnTo>
                <a:lnTo>
                  <a:pt x="12179603" y="187359"/>
                </a:lnTo>
                <a:lnTo>
                  <a:pt x="12180677" y="194601"/>
                </a:lnTo>
                <a:lnTo>
                  <a:pt x="12181396" y="201897"/>
                </a:lnTo>
                <a:lnTo>
                  <a:pt x="12182115" y="209193"/>
                </a:lnTo>
                <a:lnTo>
                  <a:pt x="12182475" y="216506"/>
                </a:lnTo>
                <a:lnTo>
                  <a:pt x="12182474" y="223837"/>
                </a:lnTo>
                <a:lnTo>
                  <a:pt x="12182474" y="6624636"/>
                </a:lnTo>
                <a:lnTo>
                  <a:pt x="12182475" y="6631967"/>
                </a:lnTo>
                <a:lnTo>
                  <a:pt x="12182115" y="6639281"/>
                </a:lnTo>
                <a:lnTo>
                  <a:pt x="12181396" y="6646576"/>
                </a:lnTo>
                <a:lnTo>
                  <a:pt x="12180677" y="6653872"/>
                </a:lnTo>
                <a:lnTo>
                  <a:pt x="12179603" y="6661115"/>
                </a:lnTo>
                <a:lnTo>
                  <a:pt x="12178171" y="6668305"/>
                </a:lnTo>
                <a:lnTo>
                  <a:pt x="12176741" y="6675494"/>
                </a:lnTo>
                <a:lnTo>
                  <a:pt x="12162628" y="6717067"/>
                </a:lnTo>
                <a:lnTo>
                  <a:pt x="12144749" y="6748993"/>
                </a:lnTo>
                <a:lnTo>
                  <a:pt x="12140676" y="6755089"/>
                </a:lnTo>
                <a:lnTo>
                  <a:pt x="12136315" y="6760971"/>
                </a:lnTo>
                <a:lnTo>
                  <a:pt x="12131664" y="6766637"/>
                </a:lnTo>
                <a:lnTo>
                  <a:pt x="12127013" y="6772304"/>
                </a:lnTo>
                <a:lnTo>
                  <a:pt x="12100637" y="6797664"/>
                </a:lnTo>
                <a:lnTo>
                  <a:pt x="12094971" y="6802315"/>
                </a:lnTo>
                <a:lnTo>
                  <a:pt x="12089089" y="6806677"/>
                </a:lnTo>
                <a:lnTo>
                  <a:pt x="12082992" y="6810749"/>
                </a:lnTo>
                <a:lnTo>
                  <a:pt x="12076897" y="6814822"/>
                </a:lnTo>
                <a:lnTo>
                  <a:pt x="12044295" y="6831434"/>
                </a:lnTo>
                <a:lnTo>
                  <a:pt x="12037522" y="6834241"/>
                </a:lnTo>
                <a:lnTo>
                  <a:pt x="12030628" y="6836707"/>
                </a:lnTo>
                <a:lnTo>
                  <a:pt x="12023612" y="6838835"/>
                </a:lnTo>
                <a:lnTo>
                  <a:pt x="12016596" y="6840963"/>
                </a:lnTo>
                <a:lnTo>
                  <a:pt x="12009493" y="6842742"/>
                </a:lnTo>
                <a:lnTo>
                  <a:pt x="12002303" y="6844172"/>
                </a:lnTo>
                <a:lnTo>
                  <a:pt x="11995114" y="6845603"/>
                </a:lnTo>
                <a:lnTo>
                  <a:pt x="11987872" y="6846678"/>
                </a:lnTo>
                <a:lnTo>
                  <a:pt x="11980577" y="6847396"/>
                </a:lnTo>
                <a:lnTo>
                  <a:pt x="11973281" y="6848115"/>
                </a:lnTo>
                <a:lnTo>
                  <a:pt x="11965967" y="6848474"/>
                </a:lnTo>
                <a:lnTo>
                  <a:pt x="11958636" y="6848474"/>
                </a:lnTo>
                <a:lnTo>
                  <a:pt x="223837" y="6848474"/>
                </a:lnTo>
                <a:lnTo>
                  <a:pt x="216506" y="6848474"/>
                </a:lnTo>
                <a:lnTo>
                  <a:pt x="209193" y="6848115"/>
                </a:lnTo>
                <a:lnTo>
                  <a:pt x="201897" y="6847396"/>
                </a:lnTo>
                <a:lnTo>
                  <a:pt x="194601" y="6846678"/>
                </a:lnTo>
                <a:lnTo>
                  <a:pt x="187359" y="6845603"/>
                </a:lnTo>
                <a:lnTo>
                  <a:pt x="180168" y="6844172"/>
                </a:lnTo>
                <a:lnTo>
                  <a:pt x="172978" y="6842742"/>
                </a:lnTo>
                <a:lnTo>
                  <a:pt x="165876" y="6840963"/>
                </a:lnTo>
                <a:lnTo>
                  <a:pt x="158860" y="6838834"/>
                </a:lnTo>
                <a:lnTo>
                  <a:pt x="151845" y="6836707"/>
                </a:lnTo>
                <a:lnTo>
                  <a:pt x="144951" y="6834240"/>
                </a:lnTo>
                <a:lnTo>
                  <a:pt x="138178" y="6831434"/>
                </a:lnTo>
                <a:lnTo>
                  <a:pt x="131405" y="6828629"/>
                </a:lnTo>
                <a:lnTo>
                  <a:pt x="99480" y="6810750"/>
                </a:lnTo>
                <a:lnTo>
                  <a:pt x="93384" y="6806677"/>
                </a:lnTo>
                <a:lnTo>
                  <a:pt x="65560" y="6782913"/>
                </a:lnTo>
                <a:lnTo>
                  <a:pt x="60376" y="6777729"/>
                </a:lnTo>
                <a:lnTo>
                  <a:pt x="55459" y="6772304"/>
                </a:lnTo>
                <a:lnTo>
                  <a:pt x="50808" y="6766637"/>
                </a:lnTo>
                <a:lnTo>
                  <a:pt x="46158" y="6760971"/>
                </a:lnTo>
                <a:lnTo>
                  <a:pt x="41796" y="6755089"/>
                </a:lnTo>
                <a:lnTo>
                  <a:pt x="37723" y="6748993"/>
                </a:lnTo>
                <a:lnTo>
                  <a:pt x="33650" y="6742897"/>
                </a:lnTo>
                <a:lnTo>
                  <a:pt x="14233" y="6703522"/>
                </a:lnTo>
                <a:lnTo>
                  <a:pt x="4300" y="6668305"/>
                </a:lnTo>
                <a:lnTo>
                  <a:pt x="2870" y="6661115"/>
                </a:lnTo>
                <a:lnTo>
                  <a:pt x="1796" y="6653872"/>
                </a:lnTo>
                <a:lnTo>
                  <a:pt x="1077" y="6646576"/>
                </a:lnTo>
                <a:lnTo>
                  <a:pt x="359" y="6639281"/>
                </a:lnTo>
                <a:lnTo>
                  <a:pt x="0" y="6631967"/>
                </a:lnTo>
                <a:lnTo>
                  <a:pt x="0" y="6624636"/>
                </a:lnTo>
                <a:close/>
              </a:path>
            </a:pathLst>
          </a:custGeom>
          <a:ln w="9524">
            <a:solidFill>
              <a:srgbClr val="E9EC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8325" y="893276"/>
            <a:ext cx="10737850" cy="1052830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pc="50" dirty="0"/>
              <a:t>Путешествия</a:t>
            </a:r>
            <a:r>
              <a:rPr spc="-245" dirty="0"/>
              <a:t> </a:t>
            </a:r>
            <a:r>
              <a:rPr sz="3600" spc="-175" dirty="0"/>
              <a:t>T-</a:t>
            </a:r>
            <a:r>
              <a:rPr sz="3600" spc="-195" dirty="0"/>
              <a:t>Bank:</a:t>
            </a:r>
            <a:r>
              <a:rPr sz="3600" spc="-330" dirty="0"/>
              <a:t> </a:t>
            </a:r>
            <a:r>
              <a:rPr sz="3600" spc="-430" dirty="0"/>
              <a:t>EDA,</a:t>
            </a:r>
            <a:r>
              <a:rPr sz="3600" spc="229" dirty="0"/>
              <a:t> </a:t>
            </a:r>
            <a:r>
              <a:rPr dirty="0"/>
              <a:t>гипотезы</a:t>
            </a:r>
            <a:r>
              <a:rPr sz="3600" dirty="0"/>
              <a:t>,</a:t>
            </a:r>
            <a:r>
              <a:rPr sz="3600" spc="254" dirty="0"/>
              <a:t> </a:t>
            </a:r>
            <a:r>
              <a:rPr dirty="0"/>
              <a:t>доля</a:t>
            </a:r>
            <a:r>
              <a:rPr spc="-245" dirty="0"/>
              <a:t> </a:t>
            </a:r>
            <a:r>
              <a:rPr spc="-10" dirty="0"/>
              <a:t>сервиса</a:t>
            </a:r>
            <a:endParaRPr sz="3600"/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300" b="0" dirty="0">
                <a:solidFill>
                  <a:srgbClr val="6A7280"/>
                </a:solidFill>
                <a:latin typeface="Lucida Sans Unicode"/>
                <a:cs typeface="Lucida Sans Unicode"/>
              </a:rPr>
              <a:t>Отели</a:t>
            </a:r>
            <a:r>
              <a:rPr sz="1300" b="0" spc="-114" dirty="0">
                <a:solidFill>
                  <a:srgbClr val="6A7280"/>
                </a:solidFill>
                <a:latin typeface="Lucida Sans Unicode"/>
                <a:cs typeface="Lucida Sans Unicode"/>
              </a:rPr>
              <a:t> </a:t>
            </a:r>
            <a:r>
              <a:rPr sz="1300" b="0" spc="-50" dirty="0">
                <a:solidFill>
                  <a:srgbClr val="6A7280"/>
                </a:solidFill>
                <a:latin typeface="Lucida Sans Unicode"/>
                <a:cs typeface="Lucida Sans Unicode"/>
              </a:rPr>
              <a:t>и</a:t>
            </a:r>
            <a:r>
              <a:rPr sz="1300" b="0" spc="-110" dirty="0">
                <a:solidFill>
                  <a:srgbClr val="6A7280"/>
                </a:solidFill>
                <a:latin typeface="Lucida Sans Unicode"/>
                <a:cs typeface="Lucida Sans Unicode"/>
              </a:rPr>
              <a:t> </a:t>
            </a:r>
            <a:r>
              <a:rPr sz="1300" b="0" dirty="0">
                <a:solidFill>
                  <a:srgbClr val="6A7280"/>
                </a:solidFill>
                <a:latin typeface="Lucida Sans Unicode"/>
                <a:cs typeface="Lucida Sans Unicode"/>
              </a:rPr>
              <a:t>авиабилеты</a:t>
            </a:r>
            <a:r>
              <a:rPr sz="1300" b="0" spc="-110" dirty="0">
                <a:solidFill>
                  <a:srgbClr val="6A7280"/>
                </a:solidFill>
                <a:latin typeface="Lucida Sans Unicode"/>
                <a:cs typeface="Lucida Sans Unicode"/>
              </a:rPr>
              <a:t> </a:t>
            </a:r>
            <a:r>
              <a:rPr sz="1450" b="0" spc="-170" dirty="0">
                <a:solidFill>
                  <a:srgbClr val="6A7280"/>
                </a:solidFill>
                <a:latin typeface="Arial MT"/>
                <a:cs typeface="Arial MT"/>
              </a:rPr>
              <a:t>·</a:t>
            </a:r>
            <a:r>
              <a:rPr sz="1450" b="0" spc="-100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300" b="0" spc="-10" dirty="0">
                <a:solidFill>
                  <a:srgbClr val="6A7280"/>
                </a:solidFill>
                <a:latin typeface="Lucida Sans Unicode"/>
                <a:cs typeface="Lucida Sans Unicode"/>
              </a:rPr>
              <a:t>когортный</a:t>
            </a:r>
            <a:r>
              <a:rPr sz="1300" b="0" spc="-110" dirty="0">
                <a:solidFill>
                  <a:srgbClr val="6A7280"/>
                </a:solidFill>
                <a:latin typeface="Lucida Sans Unicode"/>
                <a:cs typeface="Lucida Sans Unicode"/>
              </a:rPr>
              <a:t> </a:t>
            </a:r>
            <a:r>
              <a:rPr sz="1300" b="0" dirty="0">
                <a:solidFill>
                  <a:srgbClr val="6A7280"/>
                </a:solidFill>
                <a:latin typeface="Lucida Sans Unicode"/>
                <a:cs typeface="Lucida Sans Unicode"/>
              </a:rPr>
              <a:t>анализ</a:t>
            </a:r>
            <a:r>
              <a:rPr sz="1450" b="0" dirty="0">
                <a:solidFill>
                  <a:srgbClr val="6A7280"/>
                </a:solidFill>
                <a:latin typeface="Arial MT"/>
                <a:cs typeface="Arial MT"/>
              </a:rPr>
              <a:t>,</a:t>
            </a:r>
            <a:r>
              <a:rPr sz="1450" b="0" spc="175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450" b="0" spc="-185" dirty="0">
                <a:solidFill>
                  <a:srgbClr val="6A7280"/>
                </a:solidFill>
                <a:latin typeface="Arial MT"/>
                <a:cs typeface="Arial MT"/>
              </a:rPr>
              <a:t>RFM,</a:t>
            </a:r>
            <a:r>
              <a:rPr sz="1450" b="0" spc="180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300" b="0" dirty="0">
                <a:solidFill>
                  <a:srgbClr val="6A7280"/>
                </a:solidFill>
                <a:latin typeface="Lucida Sans Unicode"/>
                <a:cs typeface="Lucida Sans Unicode"/>
              </a:rPr>
              <a:t>кросс</a:t>
            </a:r>
            <a:r>
              <a:rPr sz="1450" b="0" dirty="0">
                <a:solidFill>
                  <a:srgbClr val="6A7280"/>
                </a:solidFill>
                <a:latin typeface="Arial MT"/>
                <a:cs typeface="Arial MT"/>
              </a:rPr>
              <a:t>-</a:t>
            </a:r>
            <a:r>
              <a:rPr sz="1300" b="0" dirty="0">
                <a:solidFill>
                  <a:srgbClr val="6A7280"/>
                </a:solidFill>
                <a:latin typeface="Lucida Sans Unicode"/>
                <a:cs typeface="Lucida Sans Unicode"/>
              </a:rPr>
              <a:t>селл</a:t>
            </a:r>
            <a:r>
              <a:rPr sz="1450" b="0" dirty="0">
                <a:solidFill>
                  <a:srgbClr val="6A7280"/>
                </a:solidFill>
                <a:latin typeface="Arial MT"/>
                <a:cs typeface="Arial MT"/>
              </a:rPr>
              <a:t>,</a:t>
            </a:r>
            <a:r>
              <a:rPr sz="1450" b="0" spc="175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450" b="0" spc="-60" dirty="0">
                <a:solidFill>
                  <a:srgbClr val="6A7280"/>
                </a:solidFill>
                <a:latin typeface="Arial MT"/>
                <a:cs typeface="Arial MT"/>
              </a:rPr>
              <a:t>SUC-</a:t>
            </a:r>
            <a:r>
              <a:rPr sz="1450" b="0" spc="-20" dirty="0">
                <a:solidFill>
                  <a:srgbClr val="6A7280"/>
                </a:solidFill>
                <a:latin typeface="Arial MT"/>
                <a:cs typeface="Arial MT"/>
              </a:rPr>
              <a:t>rate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24" y="9525"/>
            <a:ext cx="12172950" cy="685800"/>
            <a:chOff x="9524" y="9525"/>
            <a:chExt cx="12172950" cy="685800"/>
          </a:xfrm>
        </p:grpSpPr>
        <p:sp>
          <p:nvSpPr>
            <p:cNvPr id="5" name="object 5"/>
            <p:cNvSpPr/>
            <p:nvPr/>
          </p:nvSpPr>
          <p:spPr>
            <a:xfrm>
              <a:off x="9524" y="9525"/>
              <a:ext cx="12172950" cy="685800"/>
            </a:xfrm>
            <a:custGeom>
              <a:avLst/>
              <a:gdLst/>
              <a:ahLst/>
              <a:cxnLst/>
              <a:rect l="l" t="t" r="r" b="b"/>
              <a:pathLst>
                <a:path w="12172950" h="685800">
                  <a:moveTo>
                    <a:pt x="12172948" y="685799"/>
                  </a:moveTo>
                  <a:lnTo>
                    <a:pt x="0" y="685799"/>
                  </a:lnTo>
                  <a:lnTo>
                    <a:pt x="0" y="219074"/>
                  </a:lnTo>
                  <a:lnTo>
                    <a:pt x="4209" y="176335"/>
                  </a:lnTo>
                  <a:lnTo>
                    <a:pt x="16676" y="135238"/>
                  </a:lnTo>
                  <a:lnTo>
                    <a:pt x="36920" y="97363"/>
                  </a:lnTo>
                  <a:lnTo>
                    <a:pt x="64165" y="64165"/>
                  </a:lnTo>
                  <a:lnTo>
                    <a:pt x="97363" y="36920"/>
                  </a:lnTo>
                  <a:lnTo>
                    <a:pt x="135238" y="16676"/>
                  </a:lnTo>
                  <a:lnTo>
                    <a:pt x="176335" y="4209"/>
                  </a:lnTo>
                  <a:lnTo>
                    <a:pt x="219074" y="0"/>
                  </a:lnTo>
                  <a:lnTo>
                    <a:pt x="11953874" y="0"/>
                  </a:lnTo>
                  <a:lnTo>
                    <a:pt x="11996612" y="4209"/>
                  </a:lnTo>
                  <a:lnTo>
                    <a:pt x="12037709" y="16676"/>
                  </a:lnTo>
                  <a:lnTo>
                    <a:pt x="12075584" y="36920"/>
                  </a:lnTo>
                  <a:lnTo>
                    <a:pt x="12108783" y="64165"/>
                  </a:lnTo>
                  <a:lnTo>
                    <a:pt x="12136027" y="97363"/>
                  </a:lnTo>
                  <a:lnTo>
                    <a:pt x="12156271" y="135238"/>
                  </a:lnTo>
                  <a:lnTo>
                    <a:pt x="12168738" y="176335"/>
                  </a:lnTo>
                  <a:lnTo>
                    <a:pt x="12172948" y="219074"/>
                  </a:lnTo>
                  <a:lnTo>
                    <a:pt x="12172948" y="685799"/>
                  </a:lnTo>
                  <a:close/>
                </a:path>
              </a:pathLst>
            </a:custGeom>
            <a:solidFill>
              <a:srgbClr val="FFD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24" y="685799"/>
              <a:ext cx="12172950" cy="9525"/>
            </a:xfrm>
            <a:custGeom>
              <a:avLst/>
              <a:gdLst/>
              <a:ahLst/>
              <a:cxnLst/>
              <a:rect l="l" t="t" r="r" b="b"/>
              <a:pathLst>
                <a:path w="12172950" h="9525">
                  <a:moveTo>
                    <a:pt x="121729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2172949" y="0"/>
                  </a:lnTo>
                  <a:lnTo>
                    <a:pt x="12172949" y="9524"/>
                  </a:lnTo>
                  <a:close/>
                </a:path>
              </a:pathLst>
            </a:custGeom>
            <a:solidFill>
              <a:srgbClr val="000000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372724" y="180974"/>
              <a:ext cx="1562100" cy="295275"/>
            </a:xfrm>
            <a:custGeom>
              <a:avLst/>
              <a:gdLst/>
              <a:ahLst/>
              <a:cxnLst/>
              <a:rect l="l" t="t" r="r" b="b"/>
              <a:pathLst>
                <a:path w="1562100" h="295275">
                  <a:moveTo>
                    <a:pt x="1414462" y="295274"/>
                  </a:moveTo>
                  <a:lnTo>
                    <a:pt x="147637" y="295274"/>
                  </a:lnTo>
                  <a:lnTo>
                    <a:pt x="133093" y="294572"/>
                  </a:lnTo>
                  <a:lnTo>
                    <a:pt x="91138" y="284036"/>
                  </a:lnTo>
                  <a:lnTo>
                    <a:pt x="54022" y="261820"/>
                  </a:lnTo>
                  <a:lnTo>
                    <a:pt x="24857" y="229675"/>
                  </a:lnTo>
                  <a:lnTo>
                    <a:pt x="6320" y="190430"/>
                  </a:lnTo>
                  <a:lnTo>
                    <a:pt x="0" y="147637"/>
                  </a:lnTo>
                  <a:lnTo>
                    <a:pt x="702" y="133093"/>
                  </a:lnTo>
                  <a:lnTo>
                    <a:pt x="11237" y="91139"/>
                  </a:lnTo>
                  <a:lnTo>
                    <a:pt x="33454" y="54022"/>
                  </a:lnTo>
                  <a:lnTo>
                    <a:pt x="65598" y="24858"/>
                  </a:lnTo>
                  <a:lnTo>
                    <a:pt x="104843" y="6321"/>
                  </a:lnTo>
                  <a:lnTo>
                    <a:pt x="147637" y="0"/>
                  </a:lnTo>
                  <a:lnTo>
                    <a:pt x="1414462" y="0"/>
                  </a:lnTo>
                  <a:lnTo>
                    <a:pt x="1457254" y="6321"/>
                  </a:lnTo>
                  <a:lnTo>
                    <a:pt x="1496499" y="24858"/>
                  </a:lnTo>
                  <a:lnTo>
                    <a:pt x="1528643" y="54022"/>
                  </a:lnTo>
                  <a:lnTo>
                    <a:pt x="1550859" y="91139"/>
                  </a:lnTo>
                  <a:lnTo>
                    <a:pt x="1561397" y="133093"/>
                  </a:lnTo>
                  <a:lnTo>
                    <a:pt x="1562099" y="147637"/>
                  </a:lnTo>
                  <a:lnTo>
                    <a:pt x="1561397" y="162181"/>
                  </a:lnTo>
                  <a:lnTo>
                    <a:pt x="1550859" y="204135"/>
                  </a:lnTo>
                  <a:lnTo>
                    <a:pt x="1528643" y="241252"/>
                  </a:lnTo>
                  <a:lnTo>
                    <a:pt x="1496499" y="270416"/>
                  </a:lnTo>
                  <a:lnTo>
                    <a:pt x="1457254" y="288953"/>
                  </a:lnTo>
                  <a:lnTo>
                    <a:pt x="1414462" y="295274"/>
                  </a:lnTo>
                  <a:close/>
                </a:path>
              </a:pathLst>
            </a:custGeom>
            <a:solidFill>
              <a:srgbClr val="FFD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72724" y="180975"/>
              <a:ext cx="1562100" cy="295275"/>
            </a:xfrm>
            <a:custGeom>
              <a:avLst/>
              <a:gdLst/>
              <a:ahLst/>
              <a:cxnLst/>
              <a:rect l="l" t="t" r="r" b="b"/>
              <a:pathLst>
                <a:path w="1562100" h="295275">
                  <a:moveTo>
                    <a:pt x="1414462" y="295274"/>
                  </a:moveTo>
                  <a:lnTo>
                    <a:pt x="147637" y="295274"/>
                  </a:lnTo>
                  <a:lnTo>
                    <a:pt x="133093" y="294572"/>
                  </a:lnTo>
                  <a:lnTo>
                    <a:pt x="91138" y="284036"/>
                  </a:lnTo>
                  <a:lnTo>
                    <a:pt x="54022" y="261820"/>
                  </a:lnTo>
                  <a:lnTo>
                    <a:pt x="24857" y="229675"/>
                  </a:lnTo>
                  <a:lnTo>
                    <a:pt x="6320" y="190430"/>
                  </a:lnTo>
                  <a:lnTo>
                    <a:pt x="0" y="147637"/>
                  </a:lnTo>
                  <a:lnTo>
                    <a:pt x="653" y="134099"/>
                  </a:lnTo>
                  <a:lnTo>
                    <a:pt x="702" y="133093"/>
                  </a:lnTo>
                  <a:lnTo>
                    <a:pt x="11237" y="91139"/>
                  </a:lnTo>
                  <a:lnTo>
                    <a:pt x="33454" y="54022"/>
                  </a:lnTo>
                  <a:lnTo>
                    <a:pt x="65598" y="24858"/>
                  </a:lnTo>
                  <a:lnTo>
                    <a:pt x="104843" y="6321"/>
                  </a:lnTo>
                  <a:lnTo>
                    <a:pt x="147637" y="0"/>
                  </a:lnTo>
                  <a:lnTo>
                    <a:pt x="1414462" y="0"/>
                  </a:lnTo>
                  <a:lnTo>
                    <a:pt x="1429005" y="702"/>
                  </a:lnTo>
                  <a:lnTo>
                    <a:pt x="1443269" y="2809"/>
                  </a:lnTo>
                  <a:lnTo>
                    <a:pt x="1457254" y="6321"/>
                  </a:lnTo>
                  <a:lnTo>
                    <a:pt x="1466183" y="9524"/>
                  </a:lnTo>
                  <a:lnTo>
                    <a:pt x="147636" y="9524"/>
                  </a:lnTo>
                  <a:lnTo>
                    <a:pt x="140850" y="9690"/>
                  </a:lnTo>
                  <a:lnTo>
                    <a:pt x="101114" y="17594"/>
                  </a:lnTo>
                  <a:lnTo>
                    <a:pt x="65354" y="36708"/>
                  </a:lnTo>
                  <a:lnTo>
                    <a:pt x="36706" y="65356"/>
                  </a:lnTo>
                  <a:lnTo>
                    <a:pt x="17593" y="101116"/>
                  </a:lnTo>
                  <a:lnTo>
                    <a:pt x="10312" y="133093"/>
                  </a:lnTo>
                  <a:lnTo>
                    <a:pt x="10187" y="134099"/>
                  </a:lnTo>
                  <a:lnTo>
                    <a:pt x="9690" y="140852"/>
                  </a:lnTo>
                  <a:lnTo>
                    <a:pt x="9524" y="147637"/>
                  </a:lnTo>
                  <a:lnTo>
                    <a:pt x="9690" y="154422"/>
                  </a:lnTo>
                  <a:lnTo>
                    <a:pt x="17592" y="194158"/>
                  </a:lnTo>
                  <a:lnTo>
                    <a:pt x="36706" y="229918"/>
                  </a:lnTo>
                  <a:lnTo>
                    <a:pt x="65354" y="258566"/>
                  </a:lnTo>
                  <a:lnTo>
                    <a:pt x="101114" y="277680"/>
                  </a:lnTo>
                  <a:lnTo>
                    <a:pt x="140850" y="285584"/>
                  </a:lnTo>
                  <a:lnTo>
                    <a:pt x="147636" y="285749"/>
                  </a:lnTo>
                  <a:lnTo>
                    <a:pt x="1466183" y="285749"/>
                  </a:lnTo>
                  <a:lnTo>
                    <a:pt x="1457254" y="288953"/>
                  </a:lnTo>
                  <a:lnTo>
                    <a:pt x="1443269" y="292465"/>
                  </a:lnTo>
                  <a:lnTo>
                    <a:pt x="1429005" y="294572"/>
                  </a:lnTo>
                  <a:lnTo>
                    <a:pt x="1414462" y="295274"/>
                  </a:lnTo>
                  <a:close/>
                </a:path>
                <a:path w="1562100" h="295275">
                  <a:moveTo>
                    <a:pt x="1466183" y="285749"/>
                  </a:moveTo>
                  <a:lnTo>
                    <a:pt x="1414461" y="285749"/>
                  </a:lnTo>
                  <a:lnTo>
                    <a:pt x="1421246" y="285584"/>
                  </a:lnTo>
                  <a:lnTo>
                    <a:pt x="1427998" y="285086"/>
                  </a:lnTo>
                  <a:lnTo>
                    <a:pt x="1467313" y="275236"/>
                  </a:lnTo>
                  <a:lnTo>
                    <a:pt x="1502078" y="254401"/>
                  </a:lnTo>
                  <a:lnTo>
                    <a:pt x="1529296" y="224368"/>
                  </a:lnTo>
                  <a:lnTo>
                    <a:pt x="1546628" y="187729"/>
                  </a:lnTo>
                  <a:lnTo>
                    <a:pt x="1552574" y="147637"/>
                  </a:lnTo>
                  <a:lnTo>
                    <a:pt x="1552409" y="140852"/>
                  </a:lnTo>
                  <a:lnTo>
                    <a:pt x="1544503" y="101116"/>
                  </a:lnTo>
                  <a:lnTo>
                    <a:pt x="1525389" y="65356"/>
                  </a:lnTo>
                  <a:lnTo>
                    <a:pt x="1496739" y="36708"/>
                  </a:lnTo>
                  <a:lnTo>
                    <a:pt x="1460980" y="17594"/>
                  </a:lnTo>
                  <a:lnTo>
                    <a:pt x="1421246" y="9690"/>
                  </a:lnTo>
                  <a:lnTo>
                    <a:pt x="1414461" y="9524"/>
                  </a:lnTo>
                  <a:lnTo>
                    <a:pt x="1466183" y="9524"/>
                  </a:lnTo>
                  <a:lnTo>
                    <a:pt x="1508075" y="33454"/>
                  </a:lnTo>
                  <a:lnTo>
                    <a:pt x="1537239" y="65599"/>
                  </a:lnTo>
                  <a:lnTo>
                    <a:pt x="1555776" y="104844"/>
                  </a:lnTo>
                  <a:lnTo>
                    <a:pt x="1562099" y="147637"/>
                  </a:lnTo>
                  <a:lnTo>
                    <a:pt x="1561445" y="161174"/>
                  </a:lnTo>
                  <a:lnTo>
                    <a:pt x="1550859" y="204135"/>
                  </a:lnTo>
                  <a:lnTo>
                    <a:pt x="1528643" y="241252"/>
                  </a:lnTo>
                  <a:lnTo>
                    <a:pt x="1496499" y="270416"/>
                  </a:lnTo>
                  <a:lnTo>
                    <a:pt x="1470958" y="284036"/>
                  </a:lnTo>
                  <a:lnTo>
                    <a:pt x="1466183" y="285749"/>
                  </a:lnTo>
                  <a:close/>
                </a:path>
              </a:pathLst>
            </a:custGeom>
            <a:solidFill>
              <a:srgbClr val="000000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460036" y="247904"/>
            <a:ext cx="1383030" cy="1587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50" b="1" spc="30" dirty="0">
                <a:solidFill>
                  <a:srgbClr val="111111"/>
                </a:solidFill>
                <a:latin typeface="Arial"/>
                <a:cs typeface="Arial"/>
              </a:rPr>
              <a:t>Аналитическая</a:t>
            </a:r>
            <a:r>
              <a:rPr sz="850" b="1" spc="-10" dirty="0">
                <a:solidFill>
                  <a:srgbClr val="111111"/>
                </a:solidFill>
                <a:latin typeface="Arial"/>
                <a:cs typeface="Arial"/>
              </a:rPr>
              <a:t> записка</a:t>
            </a:r>
            <a:endParaRPr sz="8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>
            <a:alphaModFix amt="1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06200" y="6324600"/>
            <a:ext cx="676273" cy="523873"/>
          </a:xfrm>
          <a:prstGeom prst="rect">
            <a:avLst/>
          </a:prstGeom>
          <a:effectLst>
            <a:glow rad="1282700">
              <a:srgbClr val="FFDD2D"/>
            </a:glow>
            <a:softEdge rad="0"/>
          </a:effectLst>
        </p:spPr>
      </p:pic>
      <p:sp>
        <p:nvSpPr>
          <p:cNvPr id="11" name="object 11"/>
          <p:cNvSpPr txBox="1"/>
          <p:nvPr/>
        </p:nvSpPr>
        <p:spPr>
          <a:xfrm>
            <a:off x="225425" y="6511776"/>
            <a:ext cx="154305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75" dirty="0">
                <a:solidFill>
                  <a:srgbClr val="6A7280"/>
                </a:solidFill>
                <a:latin typeface="Tahoma"/>
                <a:cs typeface="Tahoma"/>
              </a:rPr>
              <a:t>T-</a:t>
            </a:r>
            <a:r>
              <a:rPr sz="1050" b="1" spc="-114" dirty="0">
                <a:solidFill>
                  <a:srgbClr val="6A7280"/>
                </a:solidFill>
                <a:latin typeface="Tahoma"/>
                <a:cs typeface="Tahoma"/>
              </a:rPr>
              <a:t>Bank</a:t>
            </a:r>
            <a:r>
              <a:rPr sz="1050" b="1" spc="-90" dirty="0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sz="1050" b="1" spc="-145" dirty="0">
                <a:solidFill>
                  <a:srgbClr val="6A7280"/>
                </a:solidFill>
                <a:latin typeface="Tahoma"/>
                <a:cs typeface="Tahoma"/>
              </a:rPr>
              <a:t>·</a:t>
            </a:r>
            <a:r>
              <a:rPr sz="1050" b="1" spc="-90" dirty="0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sz="1050" b="1" spc="-75" dirty="0">
                <a:solidFill>
                  <a:srgbClr val="6A7280"/>
                </a:solidFill>
                <a:latin typeface="Tahoma"/>
                <a:cs typeface="Tahoma"/>
              </a:rPr>
              <a:t>Product</a:t>
            </a:r>
            <a:r>
              <a:rPr sz="1050" b="1" spc="-85" dirty="0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sz="1050" b="1" spc="-55" dirty="0">
                <a:solidFill>
                  <a:srgbClr val="6A7280"/>
                </a:solidFill>
                <a:latin typeface="Tahoma"/>
                <a:cs typeface="Tahoma"/>
              </a:rPr>
              <a:t>Analytics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11222" y="6511776"/>
            <a:ext cx="35560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40" dirty="0">
                <a:solidFill>
                  <a:srgbClr val="6A7280"/>
                </a:solidFill>
                <a:latin typeface="Arial MT"/>
                <a:cs typeface="Arial MT"/>
              </a:rPr>
              <a:t>Cover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9311" y="-14468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Сводные</a:t>
            </a:r>
            <a:r>
              <a:rPr spc="-155" dirty="0"/>
              <a:t> </a:t>
            </a:r>
            <a:r>
              <a:rPr spc="60" dirty="0"/>
              <a:t>метрики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325" y="1313994"/>
            <a:ext cx="2733040" cy="5530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10" dirty="0">
                <a:solidFill>
                  <a:srgbClr val="6A7280"/>
                </a:solidFill>
                <a:latin typeface="Lucida Sans Unicode"/>
                <a:cs typeface="Lucida Sans Unicode"/>
              </a:rPr>
              <a:t>Период</a:t>
            </a:r>
            <a:r>
              <a:rPr sz="1450" spc="-10" dirty="0">
                <a:solidFill>
                  <a:srgbClr val="6A7280"/>
                </a:solidFill>
                <a:latin typeface="Arial MT"/>
                <a:cs typeface="Arial MT"/>
              </a:rPr>
              <a:t>:</a:t>
            </a:r>
            <a:r>
              <a:rPr sz="1450" spc="-90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6A7280"/>
                </a:solidFill>
                <a:latin typeface="Arial MT"/>
                <a:cs typeface="Arial MT"/>
              </a:rPr>
              <a:t>2024-</a:t>
            </a:r>
            <a:r>
              <a:rPr sz="1450" spc="-55" dirty="0">
                <a:solidFill>
                  <a:srgbClr val="6A7280"/>
                </a:solidFill>
                <a:latin typeface="Arial MT"/>
                <a:cs typeface="Arial MT"/>
              </a:rPr>
              <a:t>01-</a:t>
            </a:r>
            <a:r>
              <a:rPr sz="1450" spc="-120" dirty="0">
                <a:solidFill>
                  <a:srgbClr val="6A7280"/>
                </a:solidFill>
                <a:latin typeface="Arial MT"/>
                <a:cs typeface="Arial MT"/>
              </a:rPr>
              <a:t>01</a:t>
            </a:r>
            <a:r>
              <a:rPr sz="1450" spc="-90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450" spc="-409" dirty="0">
                <a:solidFill>
                  <a:srgbClr val="6A7280"/>
                </a:solidFill>
                <a:latin typeface="Arial MT"/>
                <a:cs typeface="Arial MT"/>
              </a:rPr>
              <a:t>—</a:t>
            </a:r>
            <a:r>
              <a:rPr sz="1450" spc="-90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6A7280"/>
                </a:solidFill>
                <a:latin typeface="Arial MT"/>
                <a:cs typeface="Arial MT"/>
              </a:rPr>
              <a:t>2024-</a:t>
            </a:r>
            <a:r>
              <a:rPr sz="1450" spc="-155" dirty="0">
                <a:solidFill>
                  <a:srgbClr val="6A7280"/>
                </a:solidFill>
                <a:latin typeface="Arial MT"/>
                <a:cs typeface="Arial MT"/>
              </a:rPr>
              <a:t>11-</a:t>
            </a:r>
            <a:r>
              <a:rPr sz="1450" spc="-25" dirty="0">
                <a:solidFill>
                  <a:srgbClr val="6A7280"/>
                </a:solidFill>
                <a:latin typeface="Arial MT"/>
                <a:cs typeface="Arial MT"/>
              </a:rPr>
              <a:t>07</a:t>
            </a:r>
            <a:endParaRPr sz="1450">
              <a:latin typeface="Arial MT"/>
              <a:cs typeface="Arial MT"/>
            </a:endParaRPr>
          </a:p>
          <a:p>
            <a:pPr marL="116839">
              <a:lnSpc>
                <a:spcPct val="100000"/>
              </a:lnSpc>
              <a:spcBef>
                <a:spcPts val="1235"/>
              </a:spcBef>
              <a:tabLst>
                <a:tab pos="587375" algn="l"/>
                <a:tab pos="1108075" algn="l"/>
              </a:tabLst>
            </a:pPr>
            <a:r>
              <a:rPr sz="950" b="1" spc="-25" dirty="0">
                <a:solidFill>
                  <a:srgbClr val="111111"/>
                </a:solidFill>
                <a:latin typeface="Arial"/>
                <a:cs typeface="Arial"/>
              </a:rPr>
              <a:t>AIR</a:t>
            </a:r>
            <a:r>
              <a:rPr sz="950" b="1" dirty="0">
                <a:solidFill>
                  <a:srgbClr val="111111"/>
                </a:solidFill>
                <a:latin typeface="Arial"/>
                <a:cs typeface="Arial"/>
              </a:rPr>
              <a:t>	</a:t>
            </a:r>
            <a:r>
              <a:rPr sz="950" b="1" spc="-25" dirty="0">
                <a:solidFill>
                  <a:srgbClr val="111111"/>
                </a:solidFill>
                <a:latin typeface="Arial"/>
                <a:cs typeface="Arial"/>
              </a:rPr>
              <a:t>HOT</a:t>
            </a:r>
            <a:r>
              <a:rPr sz="950" b="1" dirty="0">
                <a:solidFill>
                  <a:srgbClr val="111111"/>
                </a:solidFill>
                <a:latin typeface="Arial"/>
                <a:cs typeface="Arial"/>
              </a:rPr>
              <a:t>	</a:t>
            </a:r>
            <a:r>
              <a:rPr sz="950" b="1" spc="-20" dirty="0">
                <a:solidFill>
                  <a:srgbClr val="111111"/>
                </a:solidFill>
                <a:latin typeface="Arial"/>
                <a:cs typeface="Arial"/>
              </a:rPr>
              <a:t>2024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199" y="2137680"/>
            <a:ext cx="890269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solidFill>
                  <a:srgbClr val="6A7280"/>
                </a:solidFill>
                <a:latin typeface="Arial MT"/>
                <a:cs typeface="Arial MT"/>
              </a:rPr>
              <a:t>SUC-</a:t>
            </a:r>
            <a:r>
              <a:rPr sz="1050" dirty="0">
                <a:solidFill>
                  <a:srgbClr val="6A7280"/>
                </a:solidFill>
                <a:latin typeface="Arial MT"/>
                <a:cs typeface="Arial MT"/>
              </a:rPr>
              <a:t>rate</a:t>
            </a:r>
            <a:r>
              <a:rPr sz="1050" spc="-30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6A7280"/>
                </a:solidFill>
                <a:latin typeface="Arial MT"/>
                <a:cs typeface="Arial MT"/>
              </a:rPr>
              <a:t>(AIR)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7262" y="2137680"/>
            <a:ext cx="94932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50" dirty="0">
                <a:solidFill>
                  <a:srgbClr val="6A7280"/>
                </a:solidFill>
                <a:latin typeface="Arial MT"/>
                <a:cs typeface="Arial MT"/>
              </a:rPr>
              <a:t>SUC-</a:t>
            </a:r>
            <a:r>
              <a:rPr sz="1050" dirty="0">
                <a:solidFill>
                  <a:srgbClr val="6A7280"/>
                </a:solidFill>
                <a:latin typeface="Arial MT"/>
                <a:cs typeface="Arial MT"/>
              </a:rPr>
              <a:t>rate</a:t>
            </a:r>
            <a:r>
              <a:rPr sz="1050" spc="-30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6A7280"/>
                </a:solidFill>
                <a:latin typeface="Arial MT"/>
                <a:cs typeface="Arial MT"/>
              </a:rPr>
              <a:t>(HOT)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83324" y="2137680"/>
            <a:ext cx="92964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-10" dirty="0">
                <a:solidFill>
                  <a:srgbClr val="6A7280"/>
                </a:solidFill>
                <a:latin typeface="Lucida Sans Unicode"/>
                <a:cs typeface="Lucida Sans Unicode"/>
              </a:rPr>
              <a:t>Средний</a:t>
            </a:r>
            <a:r>
              <a:rPr sz="950" spc="-110" dirty="0">
                <a:solidFill>
                  <a:srgbClr val="6A7280"/>
                </a:solidFill>
                <a:latin typeface="Lucida Sans Unicode"/>
                <a:cs typeface="Lucida Sans Unicode"/>
              </a:rPr>
              <a:t> </a:t>
            </a:r>
            <a:r>
              <a:rPr sz="950" dirty="0">
                <a:solidFill>
                  <a:srgbClr val="6A7280"/>
                </a:solidFill>
                <a:latin typeface="Lucida Sans Unicode"/>
                <a:cs typeface="Lucida Sans Unicode"/>
              </a:rPr>
              <a:t>чек</a:t>
            </a:r>
            <a:r>
              <a:rPr sz="1050" dirty="0">
                <a:solidFill>
                  <a:srgbClr val="6A7280"/>
                </a:solidFill>
                <a:latin typeface="Arial MT"/>
                <a:cs typeface="Arial MT"/>
              </a:rPr>
              <a:t>,</a:t>
            </a:r>
            <a:r>
              <a:rPr sz="1050" spc="-45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950" spc="80" dirty="0">
                <a:solidFill>
                  <a:srgbClr val="6A7280"/>
                </a:solidFill>
                <a:latin typeface="Microsoft Sans Serif"/>
                <a:cs typeface="Microsoft Sans Serif"/>
              </a:rPr>
              <a:t>₽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3324" y="2343146"/>
            <a:ext cx="798830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185" dirty="0">
                <a:solidFill>
                  <a:srgbClr val="111111"/>
                </a:solidFill>
                <a:latin typeface="Arial"/>
                <a:cs typeface="Arial"/>
              </a:rPr>
              <a:t>15</a:t>
            </a:r>
            <a:r>
              <a:rPr sz="2300" b="1" spc="-17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300" b="1" spc="-114" dirty="0">
                <a:solidFill>
                  <a:srgbClr val="111111"/>
                </a:solidFill>
                <a:latin typeface="Arial"/>
                <a:cs typeface="Arial"/>
              </a:rPr>
              <a:t>178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9387" y="2137680"/>
            <a:ext cx="99695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-85" dirty="0">
                <a:solidFill>
                  <a:srgbClr val="6A7280"/>
                </a:solidFill>
                <a:latin typeface="Arial MT"/>
                <a:cs typeface="Arial MT"/>
              </a:rPr>
              <a:t>MAU</a:t>
            </a:r>
            <a:r>
              <a:rPr sz="1050" spc="-90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050" spc="100" dirty="0">
                <a:solidFill>
                  <a:srgbClr val="6A7280"/>
                </a:solidFill>
                <a:latin typeface="Arial MT"/>
                <a:cs typeface="Arial MT"/>
              </a:rPr>
              <a:t>/</a:t>
            </a:r>
            <a:r>
              <a:rPr sz="1050" spc="-85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6A7280"/>
                </a:solidFill>
                <a:latin typeface="Arial MT"/>
                <a:cs typeface="Arial MT"/>
              </a:rPr>
              <a:t>Stickiness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69387" y="2343146"/>
            <a:ext cx="175450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solidFill>
                  <a:srgbClr val="111111"/>
                </a:solidFill>
                <a:latin typeface="Arial"/>
                <a:cs typeface="Arial"/>
              </a:rPr>
              <a:t>9</a:t>
            </a:r>
            <a:r>
              <a:rPr sz="2300" b="1" spc="-16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111111"/>
                </a:solidFill>
                <a:latin typeface="Arial"/>
                <a:cs typeface="Arial"/>
              </a:rPr>
              <a:t>052</a:t>
            </a:r>
            <a:r>
              <a:rPr sz="2300" b="1" spc="-16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300" b="1" spc="290" dirty="0">
                <a:solidFill>
                  <a:srgbClr val="111111"/>
                </a:solidFill>
                <a:latin typeface="Arial"/>
                <a:cs typeface="Arial"/>
              </a:rPr>
              <a:t>/</a:t>
            </a:r>
            <a:r>
              <a:rPr sz="2300" b="1" spc="-16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2300" b="1" spc="-70" dirty="0">
                <a:solidFill>
                  <a:srgbClr val="111111"/>
                </a:solidFill>
                <a:latin typeface="Arial"/>
                <a:cs typeface="Arial"/>
              </a:rPr>
              <a:t>16.5%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1199" y="2343146"/>
            <a:ext cx="3628390" cy="1322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8445" algn="l"/>
              </a:tabLst>
            </a:pPr>
            <a:r>
              <a:rPr sz="2300" b="1" spc="-10" dirty="0">
                <a:solidFill>
                  <a:srgbClr val="0FB981"/>
                </a:solidFill>
                <a:latin typeface="Arial"/>
                <a:cs typeface="Arial"/>
              </a:rPr>
              <a:t>96.9%</a:t>
            </a:r>
            <a:r>
              <a:rPr sz="2300" b="1" dirty="0">
                <a:solidFill>
                  <a:srgbClr val="0FB981"/>
                </a:solidFill>
                <a:latin typeface="Arial"/>
                <a:cs typeface="Arial"/>
              </a:rPr>
              <a:t>	</a:t>
            </a:r>
            <a:r>
              <a:rPr sz="2300" b="1" spc="-10" dirty="0">
                <a:solidFill>
                  <a:srgbClr val="0FB981"/>
                </a:solidFill>
                <a:latin typeface="Arial"/>
                <a:cs typeface="Arial"/>
              </a:rPr>
              <a:t>95.5%</a:t>
            </a:r>
            <a:endParaRPr sz="23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1689"/>
              </a:spcBef>
            </a:pPr>
            <a:r>
              <a:rPr sz="1150" spc="-20" dirty="0">
                <a:solidFill>
                  <a:srgbClr val="111111"/>
                </a:solidFill>
                <a:latin typeface="Lucida Sans Unicode"/>
                <a:cs typeface="Lucida Sans Unicode"/>
              </a:rPr>
              <a:t>Пик</a:t>
            </a:r>
            <a:r>
              <a:rPr sz="1150" spc="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сезона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:</a:t>
            </a:r>
            <a:r>
              <a:rPr sz="1300" spc="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2024-</a:t>
            </a:r>
            <a:r>
              <a:rPr sz="1300" spc="-25" dirty="0">
                <a:solidFill>
                  <a:srgbClr val="111111"/>
                </a:solidFill>
                <a:latin typeface="Arial MT"/>
                <a:cs typeface="Arial MT"/>
              </a:rPr>
              <a:t>07</a:t>
            </a:r>
            <a:endParaRPr sz="1300">
              <a:latin typeface="Arial MT"/>
              <a:cs typeface="Arial MT"/>
            </a:endParaRPr>
          </a:p>
          <a:p>
            <a:pPr marL="40640" marR="5080">
              <a:lnSpc>
                <a:spcPct val="134600"/>
              </a:lnSpc>
            </a:pPr>
            <a:r>
              <a:rPr sz="1300" spc="-30" dirty="0">
                <a:solidFill>
                  <a:srgbClr val="111111"/>
                </a:solidFill>
                <a:latin typeface="Arial MT"/>
                <a:cs typeface="Arial MT"/>
              </a:rPr>
              <a:t>Lead-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time</a:t>
            </a:r>
            <a:r>
              <a:rPr sz="13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111111"/>
                </a:solidFill>
                <a:latin typeface="Arial MT"/>
                <a:cs typeface="Arial MT"/>
              </a:rPr>
              <a:t>&gt;</a:t>
            </a:r>
            <a:r>
              <a:rPr sz="1300" spc="-6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spc="-140" dirty="0">
                <a:solidFill>
                  <a:srgbClr val="111111"/>
                </a:solidFill>
                <a:latin typeface="Arial MT"/>
                <a:cs typeface="Arial MT"/>
              </a:rPr>
              <a:t>21</a:t>
            </a:r>
            <a:r>
              <a:rPr sz="1300" spc="-7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11111"/>
                </a:solidFill>
                <a:latin typeface="Lucida Sans Unicode"/>
                <a:cs typeface="Lucida Sans Unicode"/>
              </a:rPr>
              <a:t>дней</a:t>
            </a:r>
            <a:r>
              <a:rPr sz="1150" spc="-7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11111"/>
                </a:solidFill>
                <a:latin typeface="Segoe UI"/>
                <a:cs typeface="Segoe UI"/>
              </a:rPr>
              <a:t>→</a:t>
            </a:r>
            <a:r>
              <a:rPr sz="1200" spc="-35" dirty="0">
                <a:solidFill>
                  <a:srgbClr val="111111"/>
                </a:solidFill>
                <a:latin typeface="Segoe UI"/>
                <a:cs typeface="Segoe UI"/>
              </a:rPr>
              <a:t> 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рост</a:t>
            </a:r>
            <a:r>
              <a:rPr sz="1150" spc="-6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300" spc="-100" dirty="0">
                <a:solidFill>
                  <a:srgbClr val="111111"/>
                </a:solidFill>
                <a:latin typeface="Arial MT"/>
                <a:cs typeface="Arial MT"/>
              </a:rPr>
              <a:t>SUC</a:t>
            </a:r>
            <a:r>
              <a:rPr sz="1300" spc="-7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(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особенно</a:t>
            </a:r>
            <a:r>
              <a:rPr sz="1150" spc="-7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в</a:t>
            </a:r>
            <a:r>
              <a:rPr sz="1150" spc="-6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300" spc="-60" dirty="0">
                <a:solidFill>
                  <a:srgbClr val="111111"/>
                </a:solidFill>
                <a:latin typeface="Arial MT"/>
                <a:cs typeface="Arial MT"/>
              </a:rPr>
              <a:t>AIR) </a:t>
            </a:r>
            <a:r>
              <a:rPr sz="1300" spc="-114" dirty="0">
                <a:solidFill>
                  <a:srgbClr val="111111"/>
                </a:solidFill>
                <a:latin typeface="Arial MT"/>
                <a:cs typeface="Arial MT"/>
              </a:rPr>
              <a:t>RFM:</a:t>
            </a:r>
            <a:r>
              <a:rPr sz="1300" spc="-9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ядро</a:t>
            </a:r>
            <a:r>
              <a:rPr sz="1150" spc="-9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Segoe UI"/>
                <a:cs typeface="Segoe UI"/>
              </a:rPr>
              <a:t>≈</a:t>
            </a:r>
            <a:r>
              <a:rPr sz="1200" spc="-55" dirty="0">
                <a:solidFill>
                  <a:srgbClr val="111111"/>
                </a:solidFill>
                <a:latin typeface="Segoe UI"/>
                <a:cs typeface="Segoe UI"/>
              </a:rPr>
              <a:t> </a:t>
            </a:r>
            <a:r>
              <a:rPr sz="1300" spc="-90" dirty="0">
                <a:solidFill>
                  <a:srgbClr val="111111"/>
                </a:solidFill>
                <a:latin typeface="Arial MT"/>
                <a:cs typeface="Arial MT"/>
              </a:rPr>
              <a:t>21.0% 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клиентов</a:t>
            </a:r>
            <a:r>
              <a:rPr sz="1150" spc="-9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11111"/>
                </a:solidFill>
                <a:latin typeface="Segoe UI"/>
                <a:cs typeface="Segoe UI"/>
              </a:rPr>
              <a:t>→</a:t>
            </a:r>
            <a:r>
              <a:rPr sz="1200" spc="-55" dirty="0">
                <a:solidFill>
                  <a:srgbClr val="111111"/>
                </a:solidFill>
                <a:latin typeface="Segoe UI"/>
                <a:cs typeface="Segoe UI"/>
              </a:rPr>
              <a:t> </a:t>
            </a:r>
            <a:r>
              <a:rPr sz="1300" spc="-220" dirty="0">
                <a:solidFill>
                  <a:srgbClr val="111111"/>
                </a:solidFill>
                <a:latin typeface="Arial MT"/>
                <a:cs typeface="Arial MT"/>
              </a:rPr>
              <a:t>~</a:t>
            </a:r>
            <a:r>
              <a:rPr sz="13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spc="-80" dirty="0">
                <a:solidFill>
                  <a:srgbClr val="111111"/>
                </a:solidFill>
                <a:latin typeface="Arial MT"/>
                <a:cs typeface="Arial MT"/>
              </a:rPr>
              <a:t>72%</a:t>
            </a:r>
            <a:r>
              <a:rPr sz="1300" spc="-9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11111"/>
                </a:solidFill>
                <a:latin typeface="Lucida Sans Unicode"/>
                <a:cs typeface="Lucida Sans Unicode"/>
              </a:rPr>
              <a:t>выручки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5425" y="6511776"/>
            <a:ext cx="4298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75" dirty="0">
                <a:solidFill>
                  <a:srgbClr val="6A7280"/>
                </a:solidFill>
                <a:latin typeface="Tahoma"/>
                <a:cs typeface="Tahoma"/>
              </a:rPr>
              <a:t>T-</a:t>
            </a:r>
            <a:r>
              <a:rPr sz="1050" b="1" spc="-95" dirty="0">
                <a:solidFill>
                  <a:srgbClr val="6A7280"/>
                </a:solidFill>
                <a:latin typeface="Tahoma"/>
                <a:cs typeface="Tahoma"/>
              </a:rPr>
              <a:t>Bank</a:t>
            </a:r>
            <a:endParaRPr sz="1050">
              <a:latin typeface="Tahoma"/>
              <a:cs typeface="Tahoma"/>
            </a:endParaRPr>
          </a:p>
        </p:txBody>
      </p:sp>
      <p:pic>
        <p:nvPicPr>
          <p:cNvPr id="14" name="object 10">
            <a:extLst>
              <a:ext uri="{FF2B5EF4-FFF2-40B4-BE49-F238E27FC236}">
                <a16:creationId xmlns:a16="http://schemas.microsoft.com/office/drawing/2014/main" id="{2CFC00B4-9671-4250-803F-066B4E5BE583}"/>
              </a:ext>
            </a:extLst>
          </p:cNvPr>
          <p:cNvPicPr/>
          <p:nvPr/>
        </p:nvPicPr>
        <p:blipFill>
          <a:blip r:embed="rId3" cstate="print">
            <a:alphaModFix amt="1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96416" y="6319658"/>
            <a:ext cx="676273" cy="523873"/>
          </a:xfrm>
          <a:prstGeom prst="rect">
            <a:avLst/>
          </a:prstGeom>
          <a:effectLst>
            <a:glow rad="1282700">
              <a:srgbClr val="FFDD2D"/>
            </a:glow>
            <a:softEdge rad="0"/>
          </a:effectLst>
        </p:spPr>
      </p:pic>
      <p:sp>
        <p:nvSpPr>
          <p:cNvPr id="13" name="object 13"/>
          <p:cNvSpPr txBox="1"/>
          <p:nvPr/>
        </p:nvSpPr>
        <p:spPr>
          <a:xfrm>
            <a:off x="11702156" y="6511776"/>
            <a:ext cx="2647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75" dirty="0">
                <a:solidFill>
                  <a:srgbClr val="6A7280"/>
                </a:solidFill>
                <a:latin typeface="Arial MT"/>
                <a:cs typeface="Arial MT"/>
              </a:rPr>
              <a:t>KPIs</a:t>
            </a:r>
            <a:endParaRPr sz="10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object 10">
            <a:extLst>
              <a:ext uri="{FF2B5EF4-FFF2-40B4-BE49-F238E27FC236}">
                <a16:creationId xmlns:a16="http://schemas.microsoft.com/office/drawing/2014/main" id="{B289548D-B48E-606A-B055-0C255D5C5752}"/>
              </a:ext>
            </a:extLst>
          </p:cNvPr>
          <p:cNvPicPr/>
          <p:nvPr/>
        </p:nvPicPr>
        <p:blipFill>
          <a:blip r:embed="rId2" cstate="print">
            <a:alphaModFix amt="1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89852" y="6324600"/>
            <a:ext cx="1292621" cy="523873"/>
          </a:xfrm>
          <a:prstGeom prst="rect">
            <a:avLst/>
          </a:prstGeom>
          <a:effectLst>
            <a:glow rad="1282700">
              <a:srgbClr val="FFDD2D"/>
            </a:glow>
            <a:softEdge rad="0"/>
          </a:effectLst>
        </p:spPr>
      </p:pic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762" y="4761"/>
              <a:ext cx="12182475" cy="6848475"/>
            </a:xfrm>
            <a:custGeom>
              <a:avLst/>
              <a:gdLst/>
              <a:ahLst/>
              <a:cxnLst/>
              <a:rect l="l" t="t" r="r" b="b"/>
              <a:pathLst>
                <a:path w="12182475" h="6848475">
                  <a:moveTo>
                    <a:pt x="0" y="6624636"/>
                  </a:moveTo>
                  <a:lnTo>
                    <a:pt x="0" y="223837"/>
                  </a:lnTo>
                  <a:lnTo>
                    <a:pt x="0" y="216506"/>
                  </a:lnTo>
                  <a:lnTo>
                    <a:pt x="359" y="209192"/>
                  </a:lnTo>
                  <a:lnTo>
                    <a:pt x="7510" y="165875"/>
                  </a:lnTo>
                  <a:lnTo>
                    <a:pt x="22974" y="124786"/>
                  </a:lnTo>
                  <a:lnTo>
                    <a:pt x="26430" y="118320"/>
                  </a:lnTo>
                  <a:lnTo>
                    <a:pt x="29886" y="111854"/>
                  </a:lnTo>
                  <a:lnTo>
                    <a:pt x="55459" y="76170"/>
                  </a:lnTo>
                  <a:lnTo>
                    <a:pt x="81836" y="50808"/>
                  </a:lnTo>
                  <a:lnTo>
                    <a:pt x="87503" y="46157"/>
                  </a:lnTo>
                  <a:lnTo>
                    <a:pt x="124786" y="22973"/>
                  </a:lnTo>
                  <a:lnTo>
                    <a:pt x="165876" y="7509"/>
                  </a:lnTo>
                  <a:lnTo>
                    <a:pt x="209193" y="359"/>
                  </a:lnTo>
                  <a:lnTo>
                    <a:pt x="216506" y="0"/>
                  </a:lnTo>
                  <a:lnTo>
                    <a:pt x="223837" y="0"/>
                  </a:lnTo>
                  <a:lnTo>
                    <a:pt x="11958636" y="0"/>
                  </a:lnTo>
                  <a:lnTo>
                    <a:pt x="11965967" y="0"/>
                  </a:lnTo>
                  <a:lnTo>
                    <a:pt x="11973281" y="359"/>
                  </a:lnTo>
                  <a:lnTo>
                    <a:pt x="12016596" y="7509"/>
                  </a:lnTo>
                  <a:lnTo>
                    <a:pt x="12057687" y="22973"/>
                  </a:lnTo>
                  <a:lnTo>
                    <a:pt x="12064152" y="26429"/>
                  </a:lnTo>
                  <a:lnTo>
                    <a:pt x="12070618" y="29886"/>
                  </a:lnTo>
                  <a:lnTo>
                    <a:pt x="12106304" y="55459"/>
                  </a:lnTo>
                  <a:lnTo>
                    <a:pt x="12136314" y="87503"/>
                  </a:lnTo>
                  <a:lnTo>
                    <a:pt x="12156041" y="118320"/>
                  </a:lnTo>
                  <a:lnTo>
                    <a:pt x="12159498" y="124786"/>
                  </a:lnTo>
                  <a:lnTo>
                    <a:pt x="12174962" y="165875"/>
                  </a:lnTo>
                  <a:lnTo>
                    <a:pt x="12178171" y="180168"/>
                  </a:lnTo>
                  <a:lnTo>
                    <a:pt x="12179603" y="187359"/>
                  </a:lnTo>
                  <a:lnTo>
                    <a:pt x="12180677" y="194602"/>
                  </a:lnTo>
                  <a:lnTo>
                    <a:pt x="12181396" y="201896"/>
                  </a:lnTo>
                  <a:lnTo>
                    <a:pt x="12182115" y="209192"/>
                  </a:lnTo>
                  <a:lnTo>
                    <a:pt x="12182475" y="216506"/>
                  </a:lnTo>
                  <a:lnTo>
                    <a:pt x="12182474" y="223837"/>
                  </a:lnTo>
                  <a:lnTo>
                    <a:pt x="12182474" y="6624636"/>
                  </a:lnTo>
                  <a:lnTo>
                    <a:pt x="12182475" y="6631966"/>
                  </a:lnTo>
                  <a:lnTo>
                    <a:pt x="12182115" y="6639280"/>
                  </a:lnTo>
                  <a:lnTo>
                    <a:pt x="12181396" y="6646577"/>
                  </a:lnTo>
                  <a:lnTo>
                    <a:pt x="12180677" y="6653872"/>
                  </a:lnTo>
                  <a:lnTo>
                    <a:pt x="12179603" y="6661115"/>
                  </a:lnTo>
                  <a:lnTo>
                    <a:pt x="12178171" y="6668304"/>
                  </a:lnTo>
                  <a:lnTo>
                    <a:pt x="12176741" y="6675491"/>
                  </a:lnTo>
                  <a:lnTo>
                    <a:pt x="12162628" y="6717066"/>
                  </a:lnTo>
                  <a:lnTo>
                    <a:pt x="12144749" y="6748992"/>
                  </a:lnTo>
                  <a:lnTo>
                    <a:pt x="12140676" y="6755087"/>
                  </a:lnTo>
                  <a:lnTo>
                    <a:pt x="12136315" y="6760970"/>
                  </a:lnTo>
                  <a:lnTo>
                    <a:pt x="12131664" y="6766637"/>
                  </a:lnTo>
                  <a:lnTo>
                    <a:pt x="12127013" y="6772304"/>
                  </a:lnTo>
                  <a:lnTo>
                    <a:pt x="12122096" y="6777730"/>
                  </a:lnTo>
                  <a:lnTo>
                    <a:pt x="12116912" y="6782912"/>
                  </a:lnTo>
                  <a:lnTo>
                    <a:pt x="12111729" y="6788096"/>
                  </a:lnTo>
                  <a:lnTo>
                    <a:pt x="12106304" y="6793015"/>
                  </a:lnTo>
                  <a:lnTo>
                    <a:pt x="12100637" y="6797663"/>
                  </a:lnTo>
                  <a:lnTo>
                    <a:pt x="12094971" y="6802312"/>
                  </a:lnTo>
                  <a:lnTo>
                    <a:pt x="12064153" y="6822041"/>
                  </a:lnTo>
                  <a:lnTo>
                    <a:pt x="12057687" y="6825499"/>
                  </a:lnTo>
                  <a:lnTo>
                    <a:pt x="12051068" y="6828629"/>
                  </a:lnTo>
                  <a:lnTo>
                    <a:pt x="12044295" y="6831433"/>
                  </a:lnTo>
                  <a:lnTo>
                    <a:pt x="12037522" y="6834240"/>
                  </a:lnTo>
                  <a:lnTo>
                    <a:pt x="12002303" y="6844172"/>
                  </a:lnTo>
                  <a:lnTo>
                    <a:pt x="11995114" y="6845602"/>
                  </a:lnTo>
                  <a:lnTo>
                    <a:pt x="11987872" y="6846678"/>
                  </a:lnTo>
                  <a:lnTo>
                    <a:pt x="11980577" y="6847398"/>
                  </a:lnTo>
                  <a:lnTo>
                    <a:pt x="11973281" y="6848116"/>
                  </a:lnTo>
                  <a:lnTo>
                    <a:pt x="11965967" y="6848474"/>
                  </a:lnTo>
                  <a:lnTo>
                    <a:pt x="11958636" y="6848474"/>
                  </a:lnTo>
                  <a:lnTo>
                    <a:pt x="223837" y="6848474"/>
                  </a:lnTo>
                  <a:lnTo>
                    <a:pt x="216506" y="6848474"/>
                  </a:lnTo>
                  <a:lnTo>
                    <a:pt x="209193" y="6848116"/>
                  </a:lnTo>
                  <a:lnTo>
                    <a:pt x="201897" y="6847398"/>
                  </a:lnTo>
                  <a:lnTo>
                    <a:pt x="194601" y="6846678"/>
                  </a:lnTo>
                  <a:lnTo>
                    <a:pt x="187359" y="6845602"/>
                  </a:lnTo>
                  <a:lnTo>
                    <a:pt x="180168" y="6844172"/>
                  </a:lnTo>
                  <a:lnTo>
                    <a:pt x="172978" y="6842742"/>
                  </a:lnTo>
                  <a:lnTo>
                    <a:pt x="138178" y="6831433"/>
                  </a:lnTo>
                  <a:lnTo>
                    <a:pt x="131405" y="6828629"/>
                  </a:lnTo>
                  <a:lnTo>
                    <a:pt x="124786" y="6825499"/>
                  </a:lnTo>
                  <a:lnTo>
                    <a:pt x="118321" y="6822041"/>
                  </a:lnTo>
                  <a:lnTo>
                    <a:pt x="111855" y="6818585"/>
                  </a:lnTo>
                  <a:lnTo>
                    <a:pt x="81836" y="6797663"/>
                  </a:lnTo>
                  <a:lnTo>
                    <a:pt x="76169" y="6793015"/>
                  </a:lnTo>
                  <a:lnTo>
                    <a:pt x="70744" y="6788096"/>
                  </a:lnTo>
                  <a:lnTo>
                    <a:pt x="65560" y="6782912"/>
                  </a:lnTo>
                  <a:lnTo>
                    <a:pt x="60376" y="6777730"/>
                  </a:lnTo>
                  <a:lnTo>
                    <a:pt x="55459" y="6772304"/>
                  </a:lnTo>
                  <a:lnTo>
                    <a:pt x="50808" y="6766637"/>
                  </a:lnTo>
                  <a:lnTo>
                    <a:pt x="46158" y="6760970"/>
                  </a:lnTo>
                  <a:lnTo>
                    <a:pt x="22974" y="6723684"/>
                  </a:lnTo>
                  <a:lnTo>
                    <a:pt x="7510" y="6682593"/>
                  </a:lnTo>
                  <a:lnTo>
                    <a:pt x="359" y="6639280"/>
                  </a:lnTo>
                  <a:lnTo>
                    <a:pt x="0" y="6631966"/>
                  </a:lnTo>
                  <a:lnTo>
                    <a:pt x="0" y="6624636"/>
                  </a:lnTo>
                  <a:close/>
                </a:path>
              </a:pathLst>
            </a:custGeom>
            <a:ln w="9524">
              <a:solidFill>
                <a:srgbClr val="E9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024" y="638173"/>
              <a:ext cx="685800" cy="57150"/>
            </a:xfrm>
            <a:custGeom>
              <a:avLst/>
              <a:gdLst/>
              <a:ahLst/>
              <a:cxnLst/>
              <a:rect l="l" t="t" r="r" b="b"/>
              <a:pathLst>
                <a:path w="685800" h="57150">
                  <a:moveTo>
                    <a:pt x="661014" y="57148"/>
                  </a:moveTo>
                  <a:lnTo>
                    <a:pt x="24785" y="57148"/>
                  </a:lnTo>
                  <a:lnTo>
                    <a:pt x="21140" y="56422"/>
                  </a:lnTo>
                  <a:lnTo>
                    <a:pt x="0" y="32363"/>
                  </a:lnTo>
                  <a:lnTo>
                    <a:pt x="0" y="28574"/>
                  </a:lnTo>
                  <a:lnTo>
                    <a:pt x="0" y="24784"/>
                  </a:lnTo>
                  <a:lnTo>
                    <a:pt x="24785" y="0"/>
                  </a:lnTo>
                  <a:lnTo>
                    <a:pt x="661014" y="0"/>
                  </a:lnTo>
                  <a:lnTo>
                    <a:pt x="685799" y="24784"/>
                  </a:lnTo>
                  <a:lnTo>
                    <a:pt x="685799" y="32363"/>
                  </a:lnTo>
                  <a:lnTo>
                    <a:pt x="664659" y="56423"/>
                  </a:lnTo>
                  <a:lnTo>
                    <a:pt x="661014" y="57148"/>
                  </a:lnTo>
                  <a:close/>
                </a:path>
              </a:pathLst>
            </a:custGeom>
            <a:solidFill>
              <a:srgbClr val="FFD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1323995"/>
            <a:ext cx="11349355" cy="4639310"/>
            <a:chOff x="262127" y="1319783"/>
            <a:chExt cx="11349355" cy="4639310"/>
          </a:xfrm>
        </p:grpSpPr>
        <p:sp>
          <p:nvSpPr>
            <p:cNvPr id="6" name="object 6"/>
            <p:cNvSpPr/>
            <p:nvPr/>
          </p:nvSpPr>
          <p:spPr>
            <a:xfrm>
              <a:off x="581024" y="1390648"/>
              <a:ext cx="11029950" cy="19050"/>
            </a:xfrm>
            <a:custGeom>
              <a:avLst/>
              <a:gdLst/>
              <a:ahLst/>
              <a:cxnLst/>
              <a:rect l="l" t="t" r="r" b="b"/>
              <a:pathLst>
                <a:path w="11029950" h="19050">
                  <a:moveTo>
                    <a:pt x="11029948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11029948" y="0"/>
                  </a:lnTo>
                  <a:lnTo>
                    <a:pt x="11029948" y="19049"/>
                  </a:lnTo>
                  <a:close/>
                </a:path>
              </a:pathLst>
            </a:custGeom>
            <a:solidFill>
              <a:srgbClr val="E9E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2127" y="1319783"/>
              <a:ext cx="6078220" cy="4639310"/>
            </a:xfrm>
            <a:custGeom>
              <a:avLst/>
              <a:gdLst/>
              <a:ahLst/>
              <a:cxnLst/>
              <a:rect l="l" t="t" r="r" b="b"/>
              <a:pathLst>
                <a:path w="6078220" h="4639310">
                  <a:moveTo>
                    <a:pt x="6077711" y="4639055"/>
                  </a:moveTo>
                  <a:lnTo>
                    <a:pt x="0" y="4639055"/>
                  </a:lnTo>
                  <a:lnTo>
                    <a:pt x="0" y="0"/>
                  </a:lnTo>
                  <a:lnTo>
                    <a:pt x="6077711" y="0"/>
                  </a:lnTo>
                  <a:lnTo>
                    <a:pt x="6077711" y="270890"/>
                  </a:lnTo>
                  <a:lnTo>
                    <a:pt x="471296" y="270890"/>
                  </a:lnTo>
                  <a:lnTo>
                    <a:pt x="457222" y="271570"/>
                  </a:lnTo>
                  <a:lnTo>
                    <a:pt x="416621" y="281766"/>
                  </a:lnTo>
                  <a:lnTo>
                    <a:pt x="380701" y="303266"/>
                  </a:lnTo>
                  <a:lnTo>
                    <a:pt x="352478" y="334373"/>
                  </a:lnTo>
                  <a:lnTo>
                    <a:pt x="334539" y="372353"/>
                  </a:lnTo>
                  <a:lnTo>
                    <a:pt x="328421" y="413765"/>
                  </a:lnTo>
                  <a:lnTo>
                    <a:pt x="328421" y="4109465"/>
                  </a:lnTo>
                  <a:lnTo>
                    <a:pt x="334539" y="4150878"/>
                  </a:lnTo>
                  <a:lnTo>
                    <a:pt x="352478" y="4188857"/>
                  </a:lnTo>
                  <a:lnTo>
                    <a:pt x="380701" y="4219965"/>
                  </a:lnTo>
                  <a:lnTo>
                    <a:pt x="416621" y="4241464"/>
                  </a:lnTo>
                  <a:lnTo>
                    <a:pt x="457222" y="4251660"/>
                  </a:lnTo>
                  <a:lnTo>
                    <a:pt x="471296" y="4252340"/>
                  </a:lnTo>
                  <a:lnTo>
                    <a:pt x="6077711" y="4252340"/>
                  </a:lnTo>
                  <a:lnTo>
                    <a:pt x="6077711" y="4639055"/>
                  </a:lnTo>
                  <a:close/>
                </a:path>
                <a:path w="6078220" h="4639310">
                  <a:moveTo>
                    <a:pt x="6077711" y="4252340"/>
                  </a:moveTo>
                  <a:lnTo>
                    <a:pt x="5605271" y="4252340"/>
                  </a:lnTo>
                  <a:lnTo>
                    <a:pt x="5619346" y="4251660"/>
                  </a:lnTo>
                  <a:lnTo>
                    <a:pt x="5633149" y="4249621"/>
                  </a:lnTo>
                  <a:lnTo>
                    <a:pt x="5672689" y="4235450"/>
                  </a:lnTo>
                  <a:lnTo>
                    <a:pt x="5706299" y="4210493"/>
                  </a:lnTo>
                  <a:lnTo>
                    <a:pt x="5731256" y="4176884"/>
                  </a:lnTo>
                  <a:lnTo>
                    <a:pt x="5745427" y="4137344"/>
                  </a:lnTo>
                  <a:lnTo>
                    <a:pt x="5748146" y="4109465"/>
                  </a:lnTo>
                  <a:lnTo>
                    <a:pt x="5748146" y="413765"/>
                  </a:lnTo>
                  <a:lnTo>
                    <a:pt x="5742028" y="372353"/>
                  </a:lnTo>
                  <a:lnTo>
                    <a:pt x="5724089" y="334373"/>
                  </a:lnTo>
                  <a:lnTo>
                    <a:pt x="5695866" y="303266"/>
                  </a:lnTo>
                  <a:lnTo>
                    <a:pt x="5659946" y="281766"/>
                  </a:lnTo>
                  <a:lnTo>
                    <a:pt x="5619346" y="271570"/>
                  </a:lnTo>
                  <a:lnTo>
                    <a:pt x="5605271" y="270890"/>
                  </a:lnTo>
                  <a:lnTo>
                    <a:pt x="6077711" y="270890"/>
                  </a:lnTo>
                  <a:lnTo>
                    <a:pt x="6077711" y="4252340"/>
                  </a:lnTo>
                  <a:close/>
                </a:path>
              </a:pathLst>
            </a:custGeom>
            <a:solidFill>
              <a:srgbClr val="111111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5787" y="1585911"/>
              <a:ext cx="5429250" cy="3990975"/>
            </a:xfrm>
            <a:custGeom>
              <a:avLst/>
              <a:gdLst/>
              <a:ahLst/>
              <a:cxnLst/>
              <a:rect l="l" t="t" r="r" b="b"/>
              <a:pathLst>
                <a:path w="5429250" h="3990975">
                  <a:moveTo>
                    <a:pt x="5281611" y="3990974"/>
                  </a:moveTo>
                  <a:lnTo>
                    <a:pt x="147637" y="3990974"/>
                  </a:lnTo>
                  <a:lnTo>
                    <a:pt x="140384" y="3990796"/>
                  </a:lnTo>
                  <a:lnTo>
                    <a:pt x="97907" y="3982345"/>
                  </a:lnTo>
                  <a:lnTo>
                    <a:pt x="59682" y="3961913"/>
                  </a:lnTo>
                  <a:lnTo>
                    <a:pt x="29058" y="3931287"/>
                  </a:lnTo>
                  <a:lnTo>
                    <a:pt x="8626" y="3893064"/>
                  </a:lnTo>
                  <a:lnTo>
                    <a:pt x="177" y="3850589"/>
                  </a:lnTo>
                  <a:lnTo>
                    <a:pt x="0" y="3843337"/>
                  </a:lnTo>
                  <a:lnTo>
                    <a:pt x="0" y="147637"/>
                  </a:lnTo>
                  <a:lnTo>
                    <a:pt x="6355" y="104779"/>
                  </a:lnTo>
                  <a:lnTo>
                    <a:pt x="24881" y="65613"/>
                  </a:lnTo>
                  <a:lnTo>
                    <a:pt x="53976" y="33510"/>
                  </a:lnTo>
                  <a:lnTo>
                    <a:pt x="91138" y="11236"/>
                  </a:lnTo>
                  <a:lnTo>
                    <a:pt x="133166" y="708"/>
                  </a:lnTo>
                  <a:lnTo>
                    <a:pt x="147637" y="0"/>
                  </a:lnTo>
                  <a:lnTo>
                    <a:pt x="5281611" y="0"/>
                  </a:lnTo>
                  <a:lnTo>
                    <a:pt x="5324468" y="6354"/>
                  </a:lnTo>
                  <a:lnTo>
                    <a:pt x="5363634" y="24879"/>
                  </a:lnTo>
                  <a:lnTo>
                    <a:pt x="5395738" y="53974"/>
                  </a:lnTo>
                  <a:lnTo>
                    <a:pt x="5418010" y="91137"/>
                  </a:lnTo>
                  <a:lnTo>
                    <a:pt x="5428539" y="133166"/>
                  </a:lnTo>
                  <a:lnTo>
                    <a:pt x="5429249" y="147637"/>
                  </a:lnTo>
                  <a:lnTo>
                    <a:pt x="5429249" y="3843337"/>
                  </a:lnTo>
                  <a:lnTo>
                    <a:pt x="5422892" y="3886192"/>
                  </a:lnTo>
                  <a:lnTo>
                    <a:pt x="5404367" y="3925356"/>
                  </a:lnTo>
                  <a:lnTo>
                    <a:pt x="5375272" y="3957461"/>
                  </a:lnTo>
                  <a:lnTo>
                    <a:pt x="5338110" y="3979733"/>
                  </a:lnTo>
                  <a:lnTo>
                    <a:pt x="5296082" y="3990264"/>
                  </a:lnTo>
                  <a:lnTo>
                    <a:pt x="5281611" y="3990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5787" y="1585911"/>
              <a:ext cx="5429250" cy="3990975"/>
            </a:xfrm>
            <a:custGeom>
              <a:avLst/>
              <a:gdLst/>
              <a:ahLst/>
              <a:cxnLst/>
              <a:rect l="l" t="t" r="r" b="b"/>
              <a:pathLst>
                <a:path w="5429250" h="3990975">
                  <a:moveTo>
                    <a:pt x="0" y="3843337"/>
                  </a:moveTo>
                  <a:lnTo>
                    <a:pt x="0" y="147637"/>
                  </a:lnTo>
                  <a:lnTo>
                    <a:pt x="177" y="140384"/>
                  </a:lnTo>
                  <a:lnTo>
                    <a:pt x="8626" y="97907"/>
                  </a:lnTo>
                  <a:lnTo>
                    <a:pt x="29058" y="59680"/>
                  </a:lnTo>
                  <a:lnTo>
                    <a:pt x="59682" y="29057"/>
                  </a:lnTo>
                  <a:lnTo>
                    <a:pt x="97907" y="8625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5281611" y="0"/>
                  </a:lnTo>
                  <a:lnTo>
                    <a:pt x="5324468" y="6354"/>
                  </a:lnTo>
                  <a:lnTo>
                    <a:pt x="5363634" y="24879"/>
                  </a:lnTo>
                  <a:lnTo>
                    <a:pt x="5395738" y="53974"/>
                  </a:lnTo>
                  <a:lnTo>
                    <a:pt x="5418010" y="91137"/>
                  </a:lnTo>
                  <a:lnTo>
                    <a:pt x="5428539" y="133166"/>
                  </a:lnTo>
                  <a:lnTo>
                    <a:pt x="5429249" y="147637"/>
                  </a:lnTo>
                  <a:lnTo>
                    <a:pt x="5429249" y="3843337"/>
                  </a:lnTo>
                  <a:lnTo>
                    <a:pt x="5422892" y="3886192"/>
                  </a:lnTo>
                  <a:lnTo>
                    <a:pt x="5404367" y="3925356"/>
                  </a:lnTo>
                  <a:lnTo>
                    <a:pt x="5375272" y="3957461"/>
                  </a:lnTo>
                  <a:lnTo>
                    <a:pt x="5338110" y="3979733"/>
                  </a:lnTo>
                  <a:lnTo>
                    <a:pt x="5296082" y="3990264"/>
                  </a:lnTo>
                  <a:lnTo>
                    <a:pt x="5281611" y="3990974"/>
                  </a:lnTo>
                  <a:lnTo>
                    <a:pt x="147637" y="3990974"/>
                  </a:lnTo>
                  <a:lnTo>
                    <a:pt x="104780" y="3984616"/>
                  </a:lnTo>
                  <a:lnTo>
                    <a:pt x="65614" y="3966090"/>
                  </a:lnTo>
                  <a:lnTo>
                    <a:pt x="33510" y="3936994"/>
                  </a:lnTo>
                  <a:lnTo>
                    <a:pt x="11238" y="3899832"/>
                  </a:lnTo>
                  <a:lnTo>
                    <a:pt x="709" y="3857807"/>
                  </a:lnTo>
                  <a:lnTo>
                    <a:pt x="0" y="3843337"/>
                  </a:lnTo>
                </a:path>
              </a:pathLst>
            </a:custGeom>
            <a:ln w="9524">
              <a:solidFill>
                <a:srgbClr val="E9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8662" y="1728786"/>
              <a:ext cx="5143500" cy="3419475"/>
            </a:xfrm>
            <a:custGeom>
              <a:avLst/>
              <a:gdLst/>
              <a:ahLst/>
              <a:cxnLst/>
              <a:rect l="l" t="t" r="r" b="b"/>
              <a:pathLst>
                <a:path w="5143500" h="3419475">
                  <a:moveTo>
                    <a:pt x="5041153" y="3419473"/>
                  </a:moveTo>
                  <a:lnTo>
                    <a:pt x="102345" y="3419473"/>
                  </a:lnTo>
                  <a:lnTo>
                    <a:pt x="95221" y="3418772"/>
                  </a:lnTo>
                  <a:lnTo>
                    <a:pt x="54661" y="3405007"/>
                  </a:lnTo>
                  <a:lnTo>
                    <a:pt x="22456" y="3376770"/>
                  </a:lnTo>
                  <a:lnTo>
                    <a:pt x="3507" y="3338358"/>
                  </a:lnTo>
                  <a:lnTo>
                    <a:pt x="0" y="3317128"/>
                  </a:lnTo>
                  <a:lnTo>
                    <a:pt x="0" y="3309937"/>
                  </a:lnTo>
                  <a:lnTo>
                    <a:pt x="0" y="102344"/>
                  </a:lnTo>
                  <a:lnTo>
                    <a:pt x="11090" y="60973"/>
                  </a:lnTo>
                  <a:lnTo>
                    <a:pt x="37168" y="26996"/>
                  </a:lnTo>
                  <a:lnTo>
                    <a:pt x="74264" y="5584"/>
                  </a:lnTo>
                  <a:lnTo>
                    <a:pt x="102345" y="0"/>
                  </a:lnTo>
                  <a:lnTo>
                    <a:pt x="5041153" y="0"/>
                  </a:lnTo>
                  <a:lnTo>
                    <a:pt x="5082524" y="11088"/>
                  </a:lnTo>
                  <a:lnTo>
                    <a:pt x="5116502" y="37167"/>
                  </a:lnTo>
                  <a:lnTo>
                    <a:pt x="5137914" y="74262"/>
                  </a:lnTo>
                  <a:lnTo>
                    <a:pt x="5143498" y="102344"/>
                  </a:lnTo>
                  <a:lnTo>
                    <a:pt x="5143498" y="3317128"/>
                  </a:lnTo>
                  <a:lnTo>
                    <a:pt x="5132408" y="3358496"/>
                  </a:lnTo>
                  <a:lnTo>
                    <a:pt x="5106330" y="3392474"/>
                  </a:lnTo>
                  <a:lnTo>
                    <a:pt x="5069234" y="3413886"/>
                  </a:lnTo>
                  <a:lnTo>
                    <a:pt x="5048277" y="3418772"/>
                  </a:lnTo>
                  <a:lnTo>
                    <a:pt x="5041153" y="3419473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8662" y="1728786"/>
              <a:ext cx="5143500" cy="3419475"/>
            </a:xfrm>
            <a:custGeom>
              <a:avLst/>
              <a:gdLst/>
              <a:ahLst/>
              <a:cxnLst/>
              <a:rect l="l" t="t" r="r" b="b"/>
              <a:pathLst>
                <a:path w="5143500" h="3419475">
                  <a:moveTo>
                    <a:pt x="0" y="3309937"/>
                  </a:moveTo>
                  <a:lnTo>
                    <a:pt x="0" y="109537"/>
                  </a:lnTo>
                  <a:lnTo>
                    <a:pt x="0" y="102344"/>
                  </a:lnTo>
                  <a:lnTo>
                    <a:pt x="701" y="95222"/>
                  </a:lnTo>
                  <a:lnTo>
                    <a:pt x="2104" y="88167"/>
                  </a:lnTo>
                  <a:lnTo>
                    <a:pt x="3507" y="81113"/>
                  </a:lnTo>
                  <a:lnTo>
                    <a:pt x="5585" y="74262"/>
                  </a:lnTo>
                  <a:lnTo>
                    <a:pt x="26996" y="37167"/>
                  </a:lnTo>
                  <a:lnTo>
                    <a:pt x="48681" y="18459"/>
                  </a:lnTo>
                  <a:lnTo>
                    <a:pt x="54661" y="14463"/>
                  </a:lnTo>
                  <a:lnTo>
                    <a:pt x="60974" y="11088"/>
                  </a:lnTo>
                  <a:lnTo>
                    <a:pt x="67619" y="8336"/>
                  </a:lnTo>
                  <a:lnTo>
                    <a:pt x="74264" y="5584"/>
                  </a:lnTo>
                  <a:lnTo>
                    <a:pt x="81113" y="3507"/>
                  </a:lnTo>
                  <a:lnTo>
                    <a:pt x="88167" y="2104"/>
                  </a:lnTo>
                  <a:lnTo>
                    <a:pt x="95221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5033961" y="0"/>
                  </a:lnTo>
                  <a:lnTo>
                    <a:pt x="5041153" y="0"/>
                  </a:lnTo>
                  <a:lnTo>
                    <a:pt x="5048277" y="701"/>
                  </a:lnTo>
                  <a:lnTo>
                    <a:pt x="5088836" y="14463"/>
                  </a:lnTo>
                  <a:lnTo>
                    <a:pt x="5094816" y="18459"/>
                  </a:lnTo>
                  <a:lnTo>
                    <a:pt x="5100797" y="22455"/>
                  </a:lnTo>
                  <a:lnTo>
                    <a:pt x="5129034" y="54660"/>
                  </a:lnTo>
                  <a:lnTo>
                    <a:pt x="5135161" y="67617"/>
                  </a:lnTo>
                  <a:lnTo>
                    <a:pt x="5137914" y="74262"/>
                  </a:lnTo>
                  <a:lnTo>
                    <a:pt x="5139991" y="81112"/>
                  </a:lnTo>
                  <a:lnTo>
                    <a:pt x="5141394" y="88166"/>
                  </a:lnTo>
                  <a:lnTo>
                    <a:pt x="5142797" y="95220"/>
                  </a:lnTo>
                  <a:lnTo>
                    <a:pt x="5143498" y="102344"/>
                  </a:lnTo>
                  <a:lnTo>
                    <a:pt x="5143499" y="109537"/>
                  </a:lnTo>
                  <a:lnTo>
                    <a:pt x="5143499" y="3309937"/>
                  </a:lnTo>
                  <a:lnTo>
                    <a:pt x="5143498" y="3317128"/>
                  </a:lnTo>
                  <a:lnTo>
                    <a:pt x="5142797" y="3324251"/>
                  </a:lnTo>
                  <a:lnTo>
                    <a:pt x="5141394" y="3331304"/>
                  </a:lnTo>
                  <a:lnTo>
                    <a:pt x="5139991" y="3338358"/>
                  </a:lnTo>
                  <a:lnTo>
                    <a:pt x="5137914" y="3345207"/>
                  </a:lnTo>
                  <a:lnTo>
                    <a:pt x="5135161" y="3351851"/>
                  </a:lnTo>
                  <a:lnTo>
                    <a:pt x="5132408" y="3358496"/>
                  </a:lnTo>
                  <a:lnTo>
                    <a:pt x="5129034" y="3364809"/>
                  </a:lnTo>
                  <a:lnTo>
                    <a:pt x="5125038" y="3370789"/>
                  </a:lnTo>
                  <a:lnTo>
                    <a:pt x="5121043" y="3376770"/>
                  </a:lnTo>
                  <a:lnTo>
                    <a:pt x="5094817" y="3401011"/>
                  </a:lnTo>
                  <a:lnTo>
                    <a:pt x="5088837" y="3405007"/>
                  </a:lnTo>
                  <a:lnTo>
                    <a:pt x="5055330" y="3417368"/>
                  </a:lnTo>
                  <a:lnTo>
                    <a:pt x="5048277" y="3418772"/>
                  </a:lnTo>
                  <a:lnTo>
                    <a:pt x="5041153" y="3419473"/>
                  </a:lnTo>
                  <a:lnTo>
                    <a:pt x="5033961" y="3419474"/>
                  </a:lnTo>
                  <a:lnTo>
                    <a:pt x="109537" y="3419474"/>
                  </a:lnTo>
                  <a:lnTo>
                    <a:pt x="102345" y="3419473"/>
                  </a:lnTo>
                  <a:lnTo>
                    <a:pt x="95221" y="3418772"/>
                  </a:lnTo>
                  <a:lnTo>
                    <a:pt x="88167" y="3417368"/>
                  </a:lnTo>
                  <a:lnTo>
                    <a:pt x="81113" y="3415964"/>
                  </a:lnTo>
                  <a:lnTo>
                    <a:pt x="48681" y="3401010"/>
                  </a:lnTo>
                  <a:lnTo>
                    <a:pt x="42701" y="3397015"/>
                  </a:lnTo>
                  <a:lnTo>
                    <a:pt x="18460" y="3370789"/>
                  </a:lnTo>
                  <a:lnTo>
                    <a:pt x="14464" y="3364809"/>
                  </a:lnTo>
                  <a:lnTo>
                    <a:pt x="2104" y="3331304"/>
                  </a:lnTo>
                  <a:lnTo>
                    <a:pt x="701" y="3324251"/>
                  </a:lnTo>
                  <a:lnTo>
                    <a:pt x="0" y="3317128"/>
                  </a:lnTo>
                  <a:lnTo>
                    <a:pt x="0" y="3309937"/>
                  </a:lnTo>
                </a:path>
              </a:pathLst>
            </a:custGeom>
            <a:ln w="9524">
              <a:solidFill>
                <a:srgbClr val="E9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425" y="2028824"/>
              <a:ext cx="5133974" cy="2828924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Когортный</a:t>
            </a:r>
            <a:r>
              <a:rPr spc="120" dirty="0"/>
              <a:t> </a:t>
            </a:r>
            <a:r>
              <a:rPr spc="-10" dirty="0"/>
              <a:t>анализ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66535" y="5241552"/>
            <a:ext cx="111125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" dirty="0">
                <a:solidFill>
                  <a:srgbClr val="6A7280"/>
                </a:solidFill>
                <a:latin typeface="Arial MT"/>
                <a:cs typeface="Arial MT"/>
              </a:rPr>
              <a:t>Retention</a:t>
            </a:r>
            <a:r>
              <a:rPr sz="1150" spc="-90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6A7280"/>
                </a:solidFill>
                <a:latin typeface="Lucida Sans Unicode"/>
                <a:cs typeface="Lucida Sans Unicode"/>
              </a:rPr>
              <a:t>когорт</a:t>
            </a:r>
            <a:endParaRPr sz="1000" dirty="0">
              <a:latin typeface="Lucida Sans Unicode"/>
              <a:cs typeface="Lucida Sans Unicod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71808" y="1323995"/>
            <a:ext cx="5895004" cy="4641692"/>
            <a:chOff x="5852159" y="1319783"/>
            <a:chExt cx="6078220" cy="4639310"/>
          </a:xfrm>
        </p:grpSpPr>
        <p:sp>
          <p:nvSpPr>
            <p:cNvPr id="16" name="object 16"/>
            <p:cNvSpPr/>
            <p:nvPr/>
          </p:nvSpPr>
          <p:spPr>
            <a:xfrm>
              <a:off x="5852159" y="1319783"/>
              <a:ext cx="6078220" cy="4639310"/>
            </a:xfrm>
            <a:custGeom>
              <a:avLst/>
              <a:gdLst/>
              <a:ahLst/>
              <a:cxnLst/>
              <a:rect l="l" t="t" r="r" b="b"/>
              <a:pathLst>
                <a:path w="6078220" h="4639310">
                  <a:moveTo>
                    <a:pt x="6077711" y="4639055"/>
                  </a:moveTo>
                  <a:lnTo>
                    <a:pt x="0" y="4639055"/>
                  </a:lnTo>
                  <a:lnTo>
                    <a:pt x="0" y="0"/>
                  </a:lnTo>
                  <a:lnTo>
                    <a:pt x="6077711" y="0"/>
                  </a:lnTo>
                  <a:lnTo>
                    <a:pt x="6077711" y="270890"/>
                  </a:lnTo>
                  <a:lnTo>
                    <a:pt x="472439" y="270890"/>
                  </a:lnTo>
                  <a:lnTo>
                    <a:pt x="458365" y="271570"/>
                  </a:lnTo>
                  <a:lnTo>
                    <a:pt x="417763" y="281766"/>
                  </a:lnTo>
                  <a:lnTo>
                    <a:pt x="381844" y="303266"/>
                  </a:lnTo>
                  <a:lnTo>
                    <a:pt x="353621" y="334373"/>
                  </a:lnTo>
                  <a:lnTo>
                    <a:pt x="335682" y="372353"/>
                  </a:lnTo>
                  <a:lnTo>
                    <a:pt x="329564" y="413765"/>
                  </a:lnTo>
                  <a:lnTo>
                    <a:pt x="329564" y="4109465"/>
                  </a:lnTo>
                  <a:lnTo>
                    <a:pt x="335682" y="4150878"/>
                  </a:lnTo>
                  <a:lnTo>
                    <a:pt x="353621" y="4188857"/>
                  </a:lnTo>
                  <a:lnTo>
                    <a:pt x="381844" y="4219965"/>
                  </a:lnTo>
                  <a:lnTo>
                    <a:pt x="417763" y="4241464"/>
                  </a:lnTo>
                  <a:lnTo>
                    <a:pt x="458365" y="4251660"/>
                  </a:lnTo>
                  <a:lnTo>
                    <a:pt x="472439" y="4252340"/>
                  </a:lnTo>
                  <a:lnTo>
                    <a:pt x="6077711" y="4252340"/>
                  </a:lnTo>
                  <a:lnTo>
                    <a:pt x="6077711" y="4639055"/>
                  </a:lnTo>
                  <a:close/>
                </a:path>
                <a:path w="6078220" h="4639310">
                  <a:moveTo>
                    <a:pt x="6077711" y="4252340"/>
                  </a:moveTo>
                  <a:lnTo>
                    <a:pt x="5606414" y="4252340"/>
                  </a:lnTo>
                  <a:lnTo>
                    <a:pt x="5620488" y="4251660"/>
                  </a:lnTo>
                  <a:lnTo>
                    <a:pt x="5634292" y="4249621"/>
                  </a:lnTo>
                  <a:lnTo>
                    <a:pt x="5673832" y="4235450"/>
                  </a:lnTo>
                  <a:lnTo>
                    <a:pt x="5707441" y="4210493"/>
                  </a:lnTo>
                  <a:lnTo>
                    <a:pt x="5732397" y="4176884"/>
                  </a:lnTo>
                  <a:lnTo>
                    <a:pt x="5746569" y="4137344"/>
                  </a:lnTo>
                  <a:lnTo>
                    <a:pt x="5749289" y="4109465"/>
                  </a:lnTo>
                  <a:lnTo>
                    <a:pt x="5749289" y="413765"/>
                  </a:lnTo>
                  <a:lnTo>
                    <a:pt x="5743170" y="372353"/>
                  </a:lnTo>
                  <a:lnTo>
                    <a:pt x="5725231" y="334373"/>
                  </a:lnTo>
                  <a:lnTo>
                    <a:pt x="5697008" y="303266"/>
                  </a:lnTo>
                  <a:lnTo>
                    <a:pt x="5661088" y="281766"/>
                  </a:lnTo>
                  <a:lnTo>
                    <a:pt x="5620488" y="271570"/>
                  </a:lnTo>
                  <a:lnTo>
                    <a:pt x="5606414" y="270890"/>
                  </a:lnTo>
                  <a:lnTo>
                    <a:pt x="6077711" y="270890"/>
                  </a:lnTo>
                  <a:lnTo>
                    <a:pt x="6077711" y="4252340"/>
                  </a:lnTo>
                  <a:close/>
                </a:path>
              </a:pathLst>
            </a:custGeom>
            <a:solidFill>
              <a:srgbClr val="111111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176961" y="1585911"/>
              <a:ext cx="5429250" cy="3990975"/>
            </a:xfrm>
            <a:custGeom>
              <a:avLst/>
              <a:gdLst/>
              <a:ahLst/>
              <a:cxnLst/>
              <a:rect l="l" t="t" r="r" b="b"/>
              <a:pathLst>
                <a:path w="5429250" h="3990975">
                  <a:moveTo>
                    <a:pt x="5281611" y="3990974"/>
                  </a:moveTo>
                  <a:lnTo>
                    <a:pt x="147637" y="3990974"/>
                  </a:lnTo>
                  <a:lnTo>
                    <a:pt x="140384" y="3990796"/>
                  </a:lnTo>
                  <a:lnTo>
                    <a:pt x="97907" y="3982345"/>
                  </a:lnTo>
                  <a:lnTo>
                    <a:pt x="59681" y="3961913"/>
                  </a:lnTo>
                  <a:lnTo>
                    <a:pt x="29057" y="3931287"/>
                  </a:lnTo>
                  <a:lnTo>
                    <a:pt x="8625" y="3893064"/>
                  </a:lnTo>
                  <a:lnTo>
                    <a:pt x="177" y="3850589"/>
                  </a:lnTo>
                  <a:lnTo>
                    <a:pt x="0" y="3843337"/>
                  </a:lnTo>
                  <a:lnTo>
                    <a:pt x="0" y="147637"/>
                  </a:lnTo>
                  <a:lnTo>
                    <a:pt x="6355" y="104779"/>
                  </a:lnTo>
                  <a:lnTo>
                    <a:pt x="24880" y="65613"/>
                  </a:lnTo>
                  <a:lnTo>
                    <a:pt x="53975" y="33510"/>
                  </a:lnTo>
                  <a:lnTo>
                    <a:pt x="91138" y="11236"/>
                  </a:lnTo>
                  <a:lnTo>
                    <a:pt x="133166" y="708"/>
                  </a:lnTo>
                  <a:lnTo>
                    <a:pt x="147637" y="0"/>
                  </a:lnTo>
                  <a:lnTo>
                    <a:pt x="5281611" y="0"/>
                  </a:lnTo>
                  <a:lnTo>
                    <a:pt x="5324467" y="6354"/>
                  </a:lnTo>
                  <a:lnTo>
                    <a:pt x="5363633" y="24879"/>
                  </a:lnTo>
                  <a:lnTo>
                    <a:pt x="5395737" y="53974"/>
                  </a:lnTo>
                  <a:lnTo>
                    <a:pt x="5418010" y="91137"/>
                  </a:lnTo>
                  <a:lnTo>
                    <a:pt x="5428540" y="133166"/>
                  </a:lnTo>
                  <a:lnTo>
                    <a:pt x="5429249" y="147637"/>
                  </a:lnTo>
                  <a:lnTo>
                    <a:pt x="5429249" y="3843337"/>
                  </a:lnTo>
                  <a:lnTo>
                    <a:pt x="5422892" y="3886192"/>
                  </a:lnTo>
                  <a:lnTo>
                    <a:pt x="5404365" y="3925356"/>
                  </a:lnTo>
                  <a:lnTo>
                    <a:pt x="5375272" y="3957461"/>
                  </a:lnTo>
                  <a:lnTo>
                    <a:pt x="5338108" y="3979733"/>
                  </a:lnTo>
                  <a:lnTo>
                    <a:pt x="5296081" y="3990264"/>
                  </a:lnTo>
                  <a:lnTo>
                    <a:pt x="5281611" y="3990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6961" y="1585911"/>
              <a:ext cx="5429250" cy="3990975"/>
            </a:xfrm>
            <a:custGeom>
              <a:avLst/>
              <a:gdLst/>
              <a:ahLst/>
              <a:cxnLst/>
              <a:rect l="l" t="t" r="r" b="b"/>
              <a:pathLst>
                <a:path w="5429250" h="3990975">
                  <a:moveTo>
                    <a:pt x="0" y="3843337"/>
                  </a:moveTo>
                  <a:lnTo>
                    <a:pt x="0" y="147637"/>
                  </a:lnTo>
                  <a:lnTo>
                    <a:pt x="177" y="140384"/>
                  </a:lnTo>
                  <a:lnTo>
                    <a:pt x="8625" y="97907"/>
                  </a:lnTo>
                  <a:lnTo>
                    <a:pt x="29057" y="59680"/>
                  </a:lnTo>
                  <a:lnTo>
                    <a:pt x="59681" y="29057"/>
                  </a:lnTo>
                  <a:lnTo>
                    <a:pt x="97907" y="8625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5281611" y="0"/>
                  </a:lnTo>
                  <a:lnTo>
                    <a:pt x="5324467" y="6354"/>
                  </a:lnTo>
                  <a:lnTo>
                    <a:pt x="5363633" y="24879"/>
                  </a:lnTo>
                  <a:lnTo>
                    <a:pt x="5395737" y="53974"/>
                  </a:lnTo>
                  <a:lnTo>
                    <a:pt x="5418010" y="91137"/>
                  </a:lnTo>
                  <a:lnTo>
                    <a:pt x="5428540" y="133166"/>
                  </a:lnTo>
                  <a:lnTo>
                    <a:pt x="5429249" y="147637"/>
                  </a:lnTo>
                  <a:lnTo>
                    <a:pt x="5429249" y="3843337"/>
                  </a:lnTo>
                  <a:lnTo>
                    <a:pt x="5422892" y="3886192"/>
                  </a:lnTo>
                  <a:lnTo>
                    <a:pt x="5404365" y="3925356"/>
                  </a:lnTo>
                  <a:lnTo>
                    <a:pt x="5375272" y="3957461"/>
                  </a:lnTo>
                  <a:lnTo>
                    <a:pt x="5338108" y="3979733"/>
                  </a:lnTo>
                  <a:lnTo>
                    <a:pt x="5296081" y="3990264"/>
                  </a:lnTo>
                  <a:lnTo>
                    <a:pt x="5281611" y="3990974"/>
                  </a:lnTo>
                  <a:lnTo>
                    <a:pt x="147637" y="3990974"/>
                  </a:lnTo>
                  <a:lnTo>
                    <a:pt x="104779" y="3984616"/>
                  </a:lnTo>
                  <a:lnTo>
                    <a:pt x="65614" y="3966090"/>
                  </a:lnTo>
                  <a:lnTo>
                    <a:pt x="33510" y="3936994"/>
                  </a:lnTo>
                  <a:lnTo>
                    <a:pt x="11237" y="3899832"/>
                  </a:lnTo>
                  <a:lnTo>
                    <a:pt x="708" y="3857807"/>
                  </a:lnTo>
                  <a:lnTo>
                    <a:pt x="0" y="3843337"/>
                  </a:lnTo>
                </a:path>
              </a:pathLst>
            </a:custGeom>
            <a:ln w="9524">
              <a:solidFill>
                <a:srgbClr val="E9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19836" y="1728786"/>
              <a:ext cx="5143500" cy="3419475"/>
            </a:xfrm>
            <a:custGeom>
              <a:avLst/>
              <a:gdLst/>
              <a:ahLst/>
              <a:cxnLst/>
              <a:rect l="l" t="t" r="r" b="b"/>
              <a:pathLst>
                <a:path w="5143500" h="3419475">
                  <a:moveTo>
                    <a:pt x="5041153" y="3419473"/>
                  </a:moveTo>
                  <a:lnTo>
                    <a:pt x="102344" y="3419473"/>
                  </a:lnTo>
                  <a:lnTo>
                    <a:pt x="95221" y="3418772"/>
                  </a:lnTo>
                  <a:lnTo>
                    <a:pt x="54661" y="3405007"/>
                  </a:lnTo>
                  <a:lnTo>
                    <a:pt x="22454" y="3376770"/>
                  </a:lnTo>
                  <a:lnTo>
                    <a:pt x="3507" y="3338358"/>
                  </a:lnTo>
                  <a:lnTo>
                    <a:pt x="0" y="3317128"/>
                  </a:lnTo>
                  <a:lnTo>
                    <a:pt x="0" y="3309937"/>
                  </a:lnTo>
                  <a:lnTo>
                    <a:pt x="0" y="102344"/>
                  </a:lnTo>
                  <a:lnTo>
                    <a:pt x="11089" y="60973"/>
                  </a:lnTo>
                  <a:lnTo>
                    <a:pt x="37168" y="26996"/>
                  </a:lnTo>
                  <a:lnTo>
                    <a:pt x="74263" y="5584"/>
                  </a:lnTo>
                  <a:lnTo>
                    <a:pt x="102344" y="0"/>
                  </a:lnTo>
                  <a:lnTo>
                    <a:pt x="5041153" y="0"/>
                  </a:lnTo>
                  <a:lnTo>
                    <a:pt x="5082523" y="11088"/>
                  </a:lnTo>
                  <a:lnTo>
                    <a:pt x="5116501" y="37167"/>
                  </a:lnTo>
                  <a:lnTo>
                    <a:pt x="5137913" y="74262"/>
                  </a:lnTo>
                  <a:lnTo>
                    <a:pt x="5143498" y="102344"/>
                  </a:lnTo>
                  <a:lnTo>
                    <a:pt x="5143498" y="3317128"/>
                  </a:lnTo>
                  <a:lnTo>
                    <a:pt x="5132407" y="3358496"/>
                  </a:lnTo>
                  <a:lnTo>
                    <a:pt x="5106330" y="3392474"/>
                  </a:lnTo>
                  <a:lnTo>
                    <a:pt x="5069233" y="3413886"/>
                  </a:lnTo>
                  <a:lnTo>
                    <a:pt x="5048276" y="3418772"/>
                  </a:lnTo>
                  <a:lnTo>
                    <a:pt x="5041153" y="3419473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19836" y="1728786"/>
              <a:ext cx="5143500" cy="3419475"/>
            </a:xfrm>
            <a:custGeom>
              <a:avLst/>
              <a:gdLst/>
              <a:ahLst/>
              <a:cxnLst/>
              <a:rect l="l" t="t" r="r" b="b"/>
              <a:pathLst>
                <a:path w="5143500" h="3419475">
                  <a:moveTo>
                    <a:pt x="0" y="3309937"/>
                  </a:moveTo>
                  <a:lnTo>
                    <a:pt x="0" y="109537"/>
                  </a:lnTo>
                  <a:lnTo>
                    <a:pt x="0" y="102344"/>
                  </a:lnTo>
                  <a:lnTo>
                    <a:pt x="701" y="95222"/>
                  </a:lnTo>
                  <a:lnTo>
                    <a:pt x="2104" y="88167"/>
                  </a:lnTo>
                  <a:lnTo>
                    <a:pt x="3507" y="81113"/>
                  </a:lnTo>
                  <a:lnTo>
                    <a:pt x="5585" y="74262"/>
                  </a:lnTo>
                  <a:lnTo>
                    <a:pt x="8337" y="67617"/>
                  </a:lnTo>
                  <a:lnTo>
                    <a:pt x="11089" y="60973"/>
                  </a:lnTo>
                  <a:lnTo>
                    <a:pt x="14463" y="54660"/>
                  </a:lnTo>
                  <a:lnTo>
                    <a:pt x="18459" y="48680"/>
                  </a:lnTo>
                  <a:lnTo>
                    <a:pt x="22454" y="42700"/>
                  </a:lnTo>
                  <a:lnTo>
                    <a:pt x="26996" y="37167"/>
                  </a:lnTo>
                  <a:lnTo>
                    <a:pt x="32082" y="32081"/>
                  </a:lnTo>
                  <a:lnTo>
                    <a:pt x="37168" y="26996"/>
                  </a:lnTo>
                  <a:lnTo>
                    <a:pt x="42700" y="22455"/>
                  </a:lnTo>
                  <a:lnTo>
                    <a:pt x="48681" y="18459"/>
                  </a:lnTo>
                  <a:lnTo>
                    <a:pt x="54661" y="14463"/>
                  </a:lnTo>
                  <a:lnTo>
                    <a:pt x="88167" y="2104"/>
                  </a:lnTo>
                  <a:lnTo>
                    <a:pt x="95221" y="701"/>
                  </a:lnTo>
                  <a:lnTo>
                    <a:pt x="102344" y="0"/>
                  </a:lnTo>
                  <a:lnTo>
                    <a:pt x="109538" y="0"/>
                  </a:lnTo>
                  <a:lnTo>
                    <a:pt x="5033962" y="0"/>
                  </a:lnTo>
                  <a:lnTo>
                    <a:pt x="5041153" y="0"/>
                  </a:lnTo>
                  <a:lnTo>
                    <a:pt x="5048276" y="701"/>
                  </a:lnTo>
                  <a:lnTo>
                    <a:pt x="5055329" y="2103"/>
                  </a:lnTo>
                  <a:lnTo>
                    <a:pt x="5062383" y="3506"/>
                  </a:lnTo>
                  <a:lnTo>
                    <a:pt x="5069233" y="5584"/>
                  </a:lnTo>
                  <a:lnTo>
                    <a:pt x="5075878" y="8336"/>
                  </a:lnTo>
                  <a:lnTo>
                    <a:pt x="5082523" y="11088"/>
                  </a:lnTo>
                  <a:lnTo>
                    <a:pt x="5088835" y="14463"/>
                  </a:lnTo>
                  <a:lnTo>
                    <a:pt x="5094815" y="18459"/>
                  </a:lnTo>
                  <a:lnTo>
                    <a:pt x="5100796" y="22455"/>
                  </a:lnTo>
                  <a:lnTo>
                    <a:pt x="5129033" y="54660"/>
                  </a:lnTo>
                  <a:lnTo>
                    <a:pt x="5135159" y="67617"/>
                  </a:lnTo>
                  <a:lnTo>
                    <a:pt x="5137913" y="74262"/>
                  </a:lnTo>
                  <a:lnTo>
                    <a:pt x="5139990" y="81112"/>
                  </a:lnTo>
                  <a:lnTo>
                    <a:pt x="5141394" y="88166"/>
                  </a:lnTo>
                  <a:lnTo>
                    <a:pt x="5142797" y="95220"/>
                  </a:lnTo>
                  <a:lnTo>
                    <a:pt x="5143498" y="102344"/>
                  </a:lnTo>
                  <a:lnTo>
                    <a:pt x="5143499" y="109537"/>
                  </a:lnTo>
                  <a:lnTo>
                    <a:pt x="5143499" y="3309937"/>
                  </a:lnTo>
                  <a:lnTo>
                    <a:pt x="5143498" y="3317128"/>
                  </a:lnTo>
                  <a:lnTo>
                    <a:pt x="5142797" y="3324251"/>
                  </a:lnTo>
                  <a:lnTo>
                    <a:pt x="5141394" y="3331304"/>
                  </a:lnTo>
                  <a:lnTo>
                    <a:pt x="5139990" y="3338358"/>
                  </a:lnTo>
                  <a:lnTo>
                    <a:pt x="5137913" y="3345207"/>
                  </a:lnTo>
                  <a:lnTo>
                    <a:pt x="5135159" y="3351851"/>
                  </a:lnTo>
                  <a:lnTo>
                    <a:pt x="5132407" y="3358496"/>
                  </a:lnTo>
                  <a:lnTo>
                    <a:pt x="5129033" y="3364809"/>
                  </a:lnTo>
                  <a:lnTo>
                    <a:pt x="5125037" y="3370789"/>
                  </a:lnTo>
                  <a:lnTo>
                    <a:pt x="5121041" y="3376770"/>
                  </a:lnTo>
                  <a:lnTo>
                    <a:pt x="5094815" y="3401011"/>
                  </a:lnTo>
                  <a:lnTo>
                    <a:pt x="5088835" y="3405007"/>
                  </a:lnTo>
                  <a:lnTo>
                    <a:pt x="5055329" y="3417368"/>
                  </a:lnTo>
                  <a:lnTo>
                    <a:pt x="5048276" y="3418772"/>
                  </a:lnTo>
                  <a:lnTo>
                    <a:pt x="5041153" y="3419473"/>
                  </a:lnTo>
                  <a:lnTo>
                    <a:pt x="5033962" y="3419474"/>
                  </a:lnTo>
                  <a:lnTo>
                    <a:pt x="109538" y="3419474"/>
                  </a:lnTo>
                  <a:lnTo>
                    <a:pt x="102344" y="3419473"/>
                  </a:lnTo>
                  <a:lnTo>
                    <a:pt x="95221" y="3418772"/>
                  </a:lnTo>
                  <a:lnTo>
                    <a:pt x="88167" y="3417368"/>
                  </a:lnTo>
                  <a:lnTo>
                    <a:pt x="81113" y="3415964"/>
                  </a:lnTo>
                  <a:lnTo>
                    <a:pt x="48681" y="3401010"/>
                  </a:lnTo>
                  <a:lnTo>
                    <a:pt x="42700" y="3397015"/>
                  </a:lnTo>
                  <a:lnTo>
                    <a:pt x="18459" y="3370789"/>
                  </a:lnTo>
                  <a:lnTo>
                    <a:pt x="14463" y="3364809"/>
                  </a:lnTo>
                  <a:lnTo>
                    <a:pt x="2104" y="3331304"/>
                  </a:lnTo>
                  <a:lnTo>
                    <a:pt x="701" y="3324251"/>
                  </a:lnTo>
                  <a:lnTo>
                    <a:pt x="0" y="3317128"/>
                  </a:lnTo>
                  <a:lnTo>
                    <a:pt x="0" y="3309937"/>
                  </a:lnTo>
                </a:path>
              </a:pathLst>
            </a:custGeom>
            <a:ln w="9524">
              <a:solidFill>
                <a:srgbClr val="E9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2979" y="2128974"/>
              <a:ext cx="5135593" cy="252478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528436" y="5221458"/>
            <a:ext cx="729000" cy="189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05" dirty="0">
                <a:solidFill>
                  <a:srgbClr val="6A7280"/>
                </a:solidFill>
                <a:latin typeface="Arial MT"/>
                <a:cs typeface="Arial MT"/>
              </a:rPr>
              <a:t>LTV-</a:t>
            </a:r>
            <a:r>
              <a:rPr sz="1000" spc="-10" dirty="0">
                <a:solidFill>
                  <a:srgbClr val="6A7280"/>
                </a:solidFill>
                <a:latin typeface="Lucida Sans Unicode"/>
                <a:cs typeface="Lucida Sans Unicode"/>
              </a:rPr>
              <a:t>кривые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5425" y="6511776"/>
            <a:ext cx="4298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75" dirty="0">
                <a:solidFill>
                  <a:srgbClr val="6A7280"/>
                </a:solidFill>
                <a:latin typeface="Tahoma"/>
                <a:cs typeface="Tahoma"/>
              </a:rPr>
              <a:t>T-</a:t>
            </a:r>
            <a:r>
              <a:rPr sz="1050" b="1" spc="-95" dirty="0">
                <a:solidFill>
                  <a:srgbClr val="6A7280"/>
                </a:solidFill>
                <a:latin typeface="Tahoma"/>
                <a:cs typeface="Tahoma"/>
              </a:rPr>
              <a:t>Bank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889852" y="6527462"/>
            <a:ext cx="1076960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10" dirty="0">
                <a:solidFill>
                  <a:srgbClr val="6A7280"/>
                </a:solidFill>
                <a:latin typeface="Lucida Sans Unicode"/>
                <a:cs typeface="Lucida Sans Unicode"/>
              </a:rPr>
              <a:t>Когортный</a:t>
            </a:r>
            <a:r>
              <a:rPr sz="900" spc="-15" dirty="0">
                <a:solidFill>
                  <a:srgbClr val="6A7280"/>
                </a:solidFill>
                <a:latin typeface="Lucida Sans Unicode"/>
                <a:cs typeface="Lucida Sans Unicode"/>
              </a:rPr>
              <a:t> </a:t>
            </a:r>
            <a:r>
              <a:rPr sz="900" spc="-10" dirty="0">
                <a:solidFill>
                  <a:srgbClr val="6A7280"/>
                </a:solidFill>
                <a:latin typeface="Lucida Sans Unicode"/>
                <a:cs typeface="Lucida Sans Unicode"/>
              </a:rPr>
              <a:t>анализ</a:t>
            </a:r>
            <a:endParaRPr sz="9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object 10">
            <a:extLst>
              <a:ext uri="{FF2B5EF4-FFF2-40B4-BE49-F238E27FC236}">
                <a16:creationId xmlns:a16="http://schemas.microsoft.com/office/drawing/2014/main" id="{BD0FE438-F231-3D40-8841-0E292D8C6551}"/>
              </a:ext>
            </a:extLst>
          </p:cNvPr>
          <p:cNvPicPr/>
          <p:nvPr/>
        </p:nvPicPr>
        <p:blipFill>
          <a:blip r:embed="rId2" cstate="print">
            <a:alphaModFix amt="1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97442" y="6324600"/>
            <a:ext cx="1285031" cy="523873"/>
          </a:xfrm>
          <a:prstGeom prst="rect">
            <a:avLst/>
          </a:prstGeom>
          <a:effectLst>
            <a:glow rad="1282700">
              <a:srgbClr val="FFDD2D"/>
            </a:glow>
            <a:softEdge rad="0"/>
          </a:effectLst>
        </p:spPr>
      </p:pic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762" y="4761"/>
              <a:ext cx="12182475" cy="6848475"/>
            </a:xfrm>
            <a:custGeom>
              <a:avLst/>
              <a:gdLst/>
              <a:ahLst/>
              <a:cxnLst/>
              <a:rect l="l" t="t" r="r" b="b"/>
              <a:pathLst>
                <a:path w="12182475" h="6848475">
                  <a:moveTo>
                    <a:pt x="0" y="6624636"/>
                  </a:moveTo>
                  <a:lnTo>
                    <a:pt x="0" y="223837"/>
                  </a:lnTo>
                  <a:lnTo>
                    <a:pt x="0" y="216505"/>
                  </a:lnTo>
                  <a:lnTo>
                    <a:pt x="359" y="209193"/>
                  </a:lnTo>
                  <a:lnTo>
                    <a:pt x="1077" y="201899"/>
                  </a:lnTo>
                  <a:lnTo>
                    <a:pt x="1796" y="194602"/>
                  </a:lnTo>
                  <a:lnTo>
                    <a:pt x="2870" y="187358"/>
                  </a:lnTo>
                  <a:lnTo>
                    <a:pt x="14233" y="144949"/>
                  </a:lnTo>
                  <a:lnTo>
                    <a:pt x="26430" y="118320"/>
                  </a:lnTo>
                  <a:lnTo>
                    <a:pt x="29886" y="111853"/>
                  </a:lnTo>
                  <a:lnTo>
                    <a:pt x="55459" y="76169"/>
                  </a:lnTo>
                  <a:lnTo>
                    <a:pt x="87503" y="46160"/>
                  </a:lnTo>
                  <a:lnTo>
                    <a:pt x="118321" y="26430"/>
                  </a:lnTo>
                  <a:lnTo>
                    <a:pt x="124786" y="22975"/>
                  </a:lnTo>
                  <a:lnTo>
                    <a:pt x="165876" y="7511"/>
                  </a:lnTo>
                  <a:lnTo>
                    <a:pt x="201897" y="1079"/>
                  </a:lnTo>
                  <a:lnTo>
                    <a:pt x="209193" y="360"/>
                  </a:lnTo>
                  <a:lnTo>
                    <a:pt x="216506" y="1"/>
                  </a:lnTo>
                  <a:lnTo>
                    <a:pt x="223837" y="0"/>
                  </a:lnTo>
                  <a:lnTo>
                    <a:pt x="11958636" y="0"/>
                  </a:lnTo>
                  <a:lnTo>
                    <a:pt x="11965967" y="1"/>
                  </a:lnTo>
                  <a:lnTo>
                    <a:pt x="11973281" y="360"/>
                  </a:lnTo>
                  <a:lnTo>
                    <a:pt x="11980577" y="1079"/>
                  </a:lnTo>
                  <a:lnTo>
                    <a:pt x="11987872" y="1797"/>
                  </a:lnTo>
                  <a:lnTo>
                    <a:pt x="12023612" y="9641"/>
                  </a:lnTo>
                  <a:lnTo>
                    <a:pt x="12030628" y="11769"/>
                  </a:lnTo>
                  <a:lnTo>
                    <a:pt x="12064152" y="26430"/>
                  </a:lnTo>
                  <a:lnTo>
                    <a:pt x="12070618" y="29886"/>
                  </a:lnTo>
                  <a:lnTo>
                    <a:pt x="12106304" y="55459"/>
                  </a:lnTo>
                  <a:lnTo>
                    <a:pt x="12136314" y="87501"/>
                  </a:lnTo>
                  <a:lnTo>
                    <a:pt x="12156041" y="118318"/>
                  </a:lnTo>
                  <a:lnTo>
                    <a:pt x="12159498" y="124785"/>
                  </a:lnTo>
                  <a:lnTo>
                    <a:pt x="12174962" y="165874"/>
                  </a:lnTo>
                  <a:lnTo>
                    <a:pt x="12178171" y="180168"/>
                  </a:lnTo>
                  <a:lnTo>
                    <a:pt x="12179603" y="187358"/>
                  </a:lnTo>
                  <a:lnTo>
                    <a:pt x="12180677" y="194602"/>
                  </a:lnTo>
                  <a:lnTo>
                    <a:pt x="12181396" y="201899"/>
                  </a:lnTo>
                  <a:lnTo>
                    <a:pt x="12182115" y="209193"/>
                  </a:lnTo>
                  <a:lnTo>
                    <a:pt x="12182475" y="216505"/>
                  </a:lnTo>
                  <a:lnTo>
                    <a:pt x="12182474" y="223837"/>
                  </a:lnTo>
                  <a:lnTo>
                    <a:pt x="12182474" y="6624636"/>
                  </a:lnTo>
                  <a:lnTo>
                    <a:pt x="12182475" y="6631969"/>
                  </a:lnTo>
                  <a:lnTo>
                    <a:pt x="12182115" y="6639280"/>
                  </a:lnTo>
                  <a:lnTo>
                    <a:pt x="12181396" y="6646574"/>
                  </a:lnTo>
                  <a:lnTo>
                    <a:pt x="12180677" y="6653870"/>
                  </a:lnTo>
                  <a:lnTo>
                    <a:pt x="12179603" y="6661113"/>
                  </a:lnTo>
                  <a:lnTo>
                    <a:pt x="12178171" y="6668301"/>
                  </a:lnTo>
                  <a:lnTo>
                    <a:pt x="12176741" y="6675494"/>
                  </a:lnTo>
                  <a:lnTo>
                    <a:pt x="12165434" y="6710292"/>
                  </a:lnTo>
                  <a:lnTo>
                    <a:pt x="12162628" y="6717066"/>
                  </a:lnTo>
                  <a:lnTo>
                    <a:pt x="12144749" y="6748992"/>
                  </a:lnTo>
                  <a:lnTo>
                    <a:pt x="12140676" y="6755087"/>
                  </a:lnTo>
                  <a:lnTo>
                    <a:pt x="12116912" y="6782911"/>
                  </a:lnTo>
                  <a:lnTo>
                    <a:pt x="12111729" y="6788094"/>
                  </a:lnTo>
                  <a:lnTo>
                    <a:pt x="12106304" y="6793012"/>
                  </a:lnTo>
                  <a:lnTo>
                    <a:pt x="12100637" y="6797663"/>
                  </a:lnTo>
                  <a:lnTo>
                    <a:pt x="12094971" y="6802314"/>
                  </a:lnTo>
                  <a:lnTo>
                    <a:pt x="12089089" y="6806674"/>
                  </a:lnTo>
                  <a:lnTo>
                    <a:pt x="12082992" y="6810746"/>
                  </a:lnTo>
                  <a:lnTo>
                    <a:pt x="12076897" y="6814820"/>
                  </a:lnTo>
                  <a:lnTo>
                    <a:pt x="12037522" y="6834238"/>
                  </a:lnTo>
                  <a:lnTo>
                    <a:pt x="12002303" y="6844170"/>
                  </a:lnTo>
                  <a:lnTo>
                    <a:pt x="11995114" y="6845602"/>
                  </a:lnTo>
                  <a:lnTo>
                    <a:pt x="11987872" y="6846677"/>
                  </a:lnTo>
                  <a:lnTo>
                    <a:pt x="11980577" y="6847395"/>
                  </a:lnTo>
                  <a:lnTo>
                    <a:pt x="11973281" y="6848114"/>
                  </a:lnTo>
                  <a:lnTo>
                    <a:pt x="11965967" y="6848474"/>
                  </a:lnTo>
                  <a:lnTo>
                    <a:pt x="11958636" y="6848474"/>
                  </a:lnTo>
                  <a:lnTo>
                    <a:pt x="223837" y="6848474"/>
                  </a:lnTo>
                  <a:lnTo>
                    <a:pt x="216506" y="6848474"/>
                  </a:lnTo>
                  <a:lnTo>
                    <a:pt x="209193" y="6848114"/>
                  </a:lnTo>
                  <a:lnTo>
                    <a:pt x="201897" y="6847395"/>
                  </a:lnTo>
                  <a:lnTo>
                    <a:pt x="194601" y="6846677"/>
                  </a:lnTo>
                  <a:lnTo>
                    <a:pt x="187359" y="6845602"/>
                  </a:lnTo>
                  <a:lnTo>
                    <a:pt x="180168" y="6844170"/>
                  </a:lnTo>
                  <a:lnTo>
                    <a:pt x="172978" y="6842739"/>
                  </a:lnTo>
                  <a:lnTo>
                    <a:pt x="131405" y="6828624"/>
                  </a:lnTo>
                  <a:lnTo>
                    <a:pt x="99480" y="6810744"/>
                  </a:lnTo>
                  <a:lnTo>
                    <a:pt x="93384" y="6806672"/>
                  </a:lnTo>
                  <a:lnTo>
                    <a:pt x="87503" y="6802312"/>
                  </a:lnTo>
                  <a:lnTo>
                    <a:pt x="81836" y="6797661"/>
                  </a:lnTo>
                  <a:lnTo>
                    <a:pt x="76169" y="6793012"/>
                  </a:lnTo>
                  <a:lnTo>
                    <a:pt x="70744" y="6788094"/>
                  </a:lnTo>
                  <a:lnTo>
                    <a:pt x="65560" y="6782911"/>
                  </a:lnTo>
                  <a:lnTo>
                    <a:pt x="60376" y="6777730"/>
                  </a:lnTo>
                  <a:lnTo>
                    <a:pt x="55459" y="6772304"/>
                  </a:lnTo>
                  <a:lnTo>
                    <a:pt x="50808" y="6766635"/>
                  </a:lnTo>
                  <a:lnTo>
                    <a:pt x="46158" y="6760968"/>
                  </a:lnTo>
                  <a:lnTo>
                    <a:pt x="41796" y="6755087"/>
                  </a:lnTo>
                  <a:lnTo>
                    <a:pt x="37723" y="6748987"/>
                  </a:lnTo>
                  <a:lnTo>
                    <a:pt x="33650" y="6742892"/>
                  </a:lnTo>
                  <a:lnTo>
                    <a:pt x="17038" y="6710292"/>
                  </a:lnTo>
                  <a:lnTo>
                    <a:pt x="14233" y="6703520"/>
                  </a:lnTo>
                  <a:lnTo>
                    <a:pt x="11766" y="6696627"/>
                  </a:lnTo>
                  <a:lnTo>
                    <a:pt x="9638" y="6689611"/>
                  </a:lnTo>
                  <a:lnTo>
                    <a:pt x="7510" y="6682596"/>
                  </a:lnTo>
                  <a:lnTo>
                    <a:pt x="5731" y="6675494"/>
                  </a:lnTo>
                  <a:lnTo>
                    <a:pt x="4300" y="6668301"/>
                  </a:lnTo>
                  <a:lnTo>
                    <a:pt x="2870" y="6661113"/>
                  </a:lnTo>
                  <a:lnTo>
                    <a:pt x="1796" y="6653870"/>
                  </a:lnTo>
                  <a:lnTo>
                    <a:pt x="1077" y="6646574"/>
                  </a:lnTo>
                  <a:lnTo>
                    <a:pt x="359" y="6639280"/>
                  </a:lnTo>
                  <a:lnTo>
                    <a:pt x="0" y="6631969"/>
                  </a:lnTo>
                  <a:lnTo>
                    <a:pt x="0" y="6624636"/>
                  </a:lnTo>
                  <a:close/>
                </a:path>
              </a:pathLst>
            </a:custGeom>
            <a:ln w="9524">
              <a:solidFill>
                <a:srgbClr val="E9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024" y="638173"/>
              <a:ext cx="685800" cy="57150"/>
            </a:xfrm>
            <a:custGeom>
              <a:avLst/>
              <a:gdLst/>
              <a:ahLst/>
              <a:cxnLst/>
              <a:rect l="l" t="t" r="r" b="b"/>
              <a:pathLst>
                <a:path w="685800" h="57150">
                  <a:moveTo>
                    <a:pt x="661014" y="57148"/>
                  </a:moveTo>
                  <a:lnTo>
                    <a:pt x="24785" y="57148"/>
                  </a:lnTo>
                  <a:lnTo>
                    <a:pt x="21140" y="56422"/>
                  </a:lnTo>
                  <a:lnTo>
                    <a:pt x="0" y="32363"/>
                  </a:lnTo>
                  <a:lnTo>
                    <a:pt x="0" y="28574"/>
                  </a:lnTo>
                  <a:lnTo>
                    <a:pt x="0" y="24784"/>
                  </a:lnTo>
                  <a:lnTo>
                    <a:pt x="24785" y="0"/>
                  </a:lnTo>
                  <a:lnTo>
                    <a:pt x="661014" y="0"/>
                  </a:lnTo>
                  <a:lnTo>
                    <a:pt x="685799" y="24784"/>
                  </a:lnTo>
                  <a:lnTo>
                    <a:pt x="685799" y="32363"/>
                  </a:lnTo>
                  <a:lnTo>
                    <a:pt x="664659" y="56422"/>
                  </a:lnTo>
                  <a:lnTo>
                    <a:pt x="661014" y="57148"/>
                  </a:lnTo>
                  <a:close/>
                </a:path>
              </a:pathLst>
            </a:custGeom>
            <a:solidFill>
              <a:srgbClr val="FFD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1291033"/>
            <a:ext cx="11349355" cy="4639310"/>
            <a:chOff x="262127" y="1319783"/>
            <a:chExt cx="11349355" cy="4639310"/>
          </a:xfrm>
        </p:grpSpPr>
        <p:sp>
          <p:nvSpPr>
            <p:cNvPr id="6" name="object 6"/>
            <p:cNvSpPr/>
            <p:nvPr/>
          </p:nvSpPr>
          <p:spPr>
            <a:xfrm>
              <a:off x="581024" y="1390648"/>
              <a:ext cx="11029950" cy="19050"/>
            </a:xfrm>
            <a:custGeom>
              <a:avLst/>
              <a:gdLst/>
              <a:ahLst/>
              <a:cxnLst/>
              <a:rect l="l" t="t" r="r" b="b"/>
              <a:pathLst>
                <a:path w="11029950" h="19050">
                  <a:moveTo>
                    <a:pt x="11029948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11029948" y="0"/>
                  </a:lnTo>
                  <a:lnTo>
                    <a:pt x="11029948" y="19049"/>
                  </a:lnTo>
                  <a:close/>
                </a:path>
              </a:pathLst>
            </a:custGeom>
            <a:solidFill>
              <a:srgbClr val="E9E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2127" y="1319783"/>
              <a:ext cx="6078220" cy="4639310"/>
            </a:xfrm>
            <a:custGeom>
              <a:avLst/>
              <a:gdLst/>
              <a:ahLst/>
              <a:cxnLst/>
              <a:rect l="l" t="t" r="r" b="b"/>
              <a:pathLst>
                <a:path w="6078220" h="4639310">
                  <a:moveTo>
                    <a:pt x="6077711" y="4639055"/>
                  </a:moveTo>
                  <a:lnTo>
                    <a:pt x="0" y="4639055"/>
                  </a:lnTo>
                  <a:lnTo>
                    <a:pt x="0" y="0"/>
                  </a:lnTo>
                  <a:lnTo>
                    <a:pt x="6077711" y="0"/>
                  </a:lnTo>
                  <a:lnTo>
                    <a:pt x="6077711" y="270890"/>
                  </a:lnTo>
                  <a:lnTo>
                    <a:pt x="471296" y="270890"/>
                  </a:lnTo>
                  <a:lnTo>
                    <a:pt x="457222" y="271570"/>
                  </a:lnTo>
                  <a:lnTo>
                    <a:pt x="416621" y="281766"/>
                  </a:lnTo>
                  <a:lnTo>
                    <a:pt x="380701" y="303266"/>
                  </a:lnTo>
                  <a:lnTo>
                    <a:pt x="352478" y="334373"/>
                  </a:lnTo>
                  <a:lnTo>
                    <a:pt x="334539" y="372353"/>
                  </a:lnTo>
                  <a:lnTo>
                    <a:pt x="328421" y="413765"/>
                  </a:lnTo>
                  <a:lnTo>
                    <a:pt x="328421" y="4109465"/>
                  </a:lnTo>
                  <a:lnTo>
                    <a:pt x="334539" y="4150878"/>
                  </a:lnTo>
                  <a:lnTo>
                    <a:pt x="352478" y="4188857"/>
                  </a:lnTo>
                  <a:lnTo>
                    <a:pt x="380701" y="4219965"/>
                  </a:lnTo>
                  <a:lnTo>
                    <a:pt x="416621" y="4241464"/>
                  </a:lnTo>
                  <a:lnTo>
                    <a:pt x="457222" y="4251660"/>
                  </a:lnTo>
                  <a:lnTo>
                    <a:pt x="471296" y="4252340"/>
                  </a:lnTo>
                  <a:lnTo>
                    <a:pt x="6077711" y="4252340"/>
                  </a:lnTo>
                  <a:lnTo>
                    <a:pt x="6077711" y="4639055"/>
                  </a:lnTo>
                  <a:close/>
                </a:path>
                <a:path w="6078220" h="4639310">
                  <a:moveTo>
                    <a:pt x="6077711" y="4252340"/>
                  </a:moveTo>
                  <a:lnTo>
                    <a:pt x="5605271" y="4252340"/>
                  </a:lnTo>
                  <a:lnTo>
                    <a:pt x="5619346" y="4251660"/>
                  </a:lnTo>
                  <a:lnTo>
                    <a:pt x="5633149" y="4249621"/>
                  </a:lnTo>
                  <a:lnTo>
                    <a:pt x="5672689" y="4235450"/>
                  </a:lnTo>
                  <a:lnTo>
                    <a:pt x="5706299" y="4210493"/>
                  </a:lnTo>
                  <a:lnTo>
                    <a:pt x="5731256" y="4176884"/>
                  </a:lnTo>
                  <a:lnTo>
                    <a:pt x="5745427" y="4137344"/>
                  </a:lnTo>
                  <a:lnTo>
                    <a:pt x="5748146" y="4109465"/>
                  </a:lnTo>
                  <a:lnTo>
                    <a:pt x="5748146" y="413765"/>
                  </a:lnTo>
                  <a:lnTo>
                    <a:pt x="5742028" y="372353"/>
                  </a:lnTo>
                  <a:lnTo>
                    <a:pt x="5724089" y="334373"/>
                  </a:lnTo>
                  <a:lnTo>
                    <a:pt x="5695866" y="303266"/>
                  </a:lnTo>
                  <a:lnTo>
                    <a:pt x="5659946" y="281766"/>
                  </a:lnTo>
                  <a:lnTo>
                    <a:pt x="5619346" y="271570"/>
                  </a:lnTo>
                  <a:lnTo>
                    <a:pt x="5605271" y="270890"/>
                  </a:lnTo>
                  <a:lnTo>
                    <a:pt x="6077711" y="270890"/>
                  </a:lnTo>
                  <a:lnTo>
                    <a:pt x="6077711" y="4252340"/>
                  </a:lnTo>
                  <a:close/>
                </a:path>
              </a:pathLst>
            </a:custGeom>
            <a:solidFill>
              <a:srgbClr val="111111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5787" y="1585911"/>
              <a:ext cx="5429250" cy="3990975"/>
            </a:xfrm>
            <a:custGeom>
              <a:avLst/>
              <a:gdLst/>
              <a:ahLst/>
              <a:cxnLst/>
              <a:rect l="l" t="t" r="r" b="b"/>
              <a:pathLst>
                <a:path w="5429250" h="3990975">
                  <a:moveTo>
                    <a:pt x="5281611" y="3990974"/>
                  </a:moveTo>
                  <a:lnTo>
                    <a:pt x="147637" y="3990974"/>
                  </a:lnTo>
                  <a:lnTo>
                    <a:pt x="140384" y="3990796"/>
                  </a:lnTo>
                  <a:lnTo>
                    <a:pt x="97907" y="3982344"/>
                  </a:lnTo>
                  <a:lnTo>
                    <a:pt x="59682" y="3961914"/>
                  </a:lnTo>
                  <a:lnTo>
                    <a:pt x="29058" y="3931289"/>
                  </a:lnTo>
                  <a:lnTo>
                    <a:pt x="8626" y="3893063"/>
                  </a:lnTo>
                  <a:lnTo>
                    <a:pt x="177" y="3850589"/>
                  </a:lnTo>
                  <a:lnTo>
                    <a:pt x="0" y="3843337"/>
                  </a:lnTo>
                  <a:lnTo>
                    <a:pt x="0" y="147637"/>
                  </a:lnTo>
                  <a:lnTo>
                    <a:pt x="6355" y="104776"/>
                  </a:lnTo>
                  <a:lnTo>
                    <a:pt x="24881" y="65614"/>
                  </a:lnTo>
                  <a:lnTo>
                    <a:pt x="53976" y="33509"/>
                  </a:lnTo>
                  <a:lnTo>
                    <a:pt x="91138" y="11236"/>
                  </a:lnTo>
                  <a:lnTo>
                    <a:pt x="133166" y="708"/>
                  </a:lnTo>
                  <a:lnTo>
                    <a:pt x="147637" y="0"/>
                  </a:lnTo>
                  <a:lnTo>
                    <a:pt x="5281611" y="0"/>
                  </a:lnTo>
                  <a:lnTo>
                    <a:pt x="5324468" y="6353"/>
                  </a:lnTo>
                  <a:lnTo>
                    <a:pt x="5363634" y="24877"/>
                  </a:lnTo>
                  <a:lnTo>
                    <a:pt x="5395738" y="53976"/>
                  </a:lnTo>
                  <a:lnTo>
                    <a:pt x="5418010" y="91136"/>
                  </a:lnTo>
                  <a:lnTo>
                    <a:pt x="5428539" y="133165"/>
                  </a:lnTo>
                  <a:lnTo>
                    <a:pt x="5429249" y="147637"/>
                  </a:lnTo>
                  <a:lnTo>
                    <a:pt x="5429249" y="3843337"/>
                  </a:lnTo>
                  <a:lnTo>
                    <a:pt x="5422892" y="3886191"/>
                  </a:lnTo>
                  <a:lnTo>
                    <a:pt x="5404367" y="3925357"/>
                  </a:lnTo>
                  <a:lnTo>
                    <a:pt x="5375272" y="3957462"/>
                  </a:lnTo>
                  <a:lnTo>
                    <a:pt x="5338110" y="3979733"/>
                  </a:lnTo>
                  <a:lnTo>
                    <a:pt x="5296082" y="3990264"/>
                  </a:lnTo>
                  <a:lnTo>
                    <a:pt x="5281611" y="3990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5787" y="1585911"/>
              <a:ext cx="5429250" cy="3990975"/>
            </a:xfrm>
            <a:custGeom>
              <a:avLst/>
              <a:gdLst/>
              <a:ahLst/>
              <a:cxnLst/>
              <a:rect l="l" t="t" r="r" b="b"/>
              <a:pathLst>
                <a:path w="5429250" h="3990975">
                  <a:moveTo>
                    <a:pt x="0" y="3843337"/>
                  </a:moveTo>
                  <a:lnTo>
                    <a:pt x="0" y="147637"/>
                  </a:lnTo>
                  <a:lnTo>
                    <a:pt x="177" y="140383"/>
                  </a:lnTo>
                  <a:lnTo>
                    <a:pt x="8626" y="97904"/>
                  </a:lnTo>
                  <a:lnTo>
                    <a:pt x="29058" y="59682"/>
                  </a:lnTo>
                  <a:lnTo>
                    <a:pt x="59682" y="29055"/>
                  </a:lnTo>
                  <a:lnTo>
                    <a:pt x="97907" y="8624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5281611" y="0"/>
                  </a:lnTo>
                  <a:lnTo>
                    <a:pt x="5324468" y="6353"/>
                  </a:lnTo>
                  <a:lnTo>
                    <a:pt x="5363634" y="24877"/>
                  </a:lnTo>
                  <a:lnTo>
                    <a:pt x="5395738" y="53976"/>
                  </a:lnTo>
                  <a:lnTo>
                    <a:pt x="5418010" y="91136"/>
                  </a:lnTo>
                  <a:lnTo>
                    <a:pt x="5428539" y="133165"/>
                  </a:lnTo>
                  <a:lnTo>
                    <a:pt x="5429249" y="147637"/>
                  </a:lnTo>
                  <a:lnTo>
                    <a:pt x="5429249" y="3843337"/>
                  </a:lnTo>
                  <a:lnTo>
                    <a:pt x="5422892" y="3886191"/>
                  </a:lnTo>
                  <a:lnTo>
                    <a:pt x="5404367" y="3925357"/>
                  </a:lnTo>
                  <a:lnTo>
                    <a:pt x="5375272" y="3957462"/>
                  </a:lnTo>
                  <a:lnTo>
                    <a:pt x="5338110" y="3979733"/>
                  </a:lnTo>
                  <a:lnTo>
                    <a:pt x="5296082" y="3990264"/>
                  </a:lnTo>
                  <a:lnTo>
                    <a:pt x="5281611" y="3990974"/>
                  </a:lnTo>
                  <a:lnTo>
                    <a:pt x="147637" y="3990974"/>
                  </a:lnTo>
                  <a:lnTo>
                    <a:pt x="104780" y="3984615"/>
                  </a:lnTo>
                  <a:lnTo>
                    <a:pt x="65614" y="3966090"/>
                  </a:lnTo>
                  <a:lnTo>
                    <a:pt x="33510" y="3936995"/>
                  </a:lnTo>
                  <a:lnTo>
                    <a:pt x="11238" y="3899831"/>
                  </a:lnTo>
                  <a:lnTo>
                    <a:pt x="709" y="3857806"/>
                  </a:lnTo>
                  <a:lnTo>
                    <a:pt x="0" y="3843337"/>
                  </a:lnTo>
                </a:path>
              </a:pathLst>
            </a:custGeom>
            <a:ln w="9524">
              <a:solidFill>
                <a:srgbClr val="E9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8662" y="1728786"/>
              <a:ext cx="5143500" cy="3419475"/>
            </a:xfrm>
            <a:custGeom>
              <a:avLst/>
              <a:gdLst/>
              <a:ahLst/>
              <a:cxnLst/>
              <a:rect l="l" t="t" r="r" b="b"/>
              <a:pathLst>
                <a:path w="5143500" h="3419475">
                  <a:moveTo>
                    <a:pt x="5041153" y="3419472"/>
                  </a:moveTo>
                  <a:lnTo>
                    <a:pt x="102345" y="3419472"/>
                  </a:lnTo>
                  <a:lnTo>
                    <a:pt x="95221" y="3418769"/>
                  </a:lnTo>
                  <a:lnTo>
                    <a:pt x="54661" y="3405007"/>
                  </a:lnTo>
                  <a:lnTo>
                    <a:pt x="22456" y="3376770"/>
                  </a:lnTo>
                  <a:lnTo>
                    <a:pt x="3507" y="3338358"/>
                  </a:lnTo>
                  <a:lnTo>
                    <a:pt x="0" y="3317129"/>
                  </a:lnTo>
                  <a:lnTo>
                    <a:pt x="0" y="3309937"/>
                  </a:lnTo>
                  <a:lnTo>
                    <a:pt x="0" y="102345"/>
                  </a:lnTo>
                  <a:lnTo>
                    <a:pt x="11090" y="60970"/>
                  </a:lnTo>
                  <a:lnTo>
                    <a:pt x="37168" y="26995"/>
                  </a:lnTo>
                  <a:lnTo>
                    <a:pt x="74264" y="5583"/>
                  </a:lnTo>
                  <a:lnTo>
                    <a:pt x="102345" y="0"/>
                  </a:lnTo>
                  <a:lnTo>
                    <a:pt x="5041153" y="0"/>
                  </a:lnTo>
                  <a:lnTo>
                    <a:pt x="5082524" y="11088"/>
                  </a:lnTo>
                  <a:lnTo>
                    <a:pt x="5116502" y="37167"/>
                  </a:lnTo>
                  <a:lnTo>
                    <a:pt x="5137914" y="74260"/>
                  </a:lnTo>
                  <a:lnTo>
                    <a:pt x="5143498" y="102345"/>
                  </a:lnTo>
                  <a:lnTo>
                    <a:pt x="5143498" y="3317129"/>
                  </a:lnTo>
                  <a:lnTo>
                    <a:pt x="5132408" y="3358496"/>
                  </a:lnTo>
                  <a:lnTo>
                    <a:pt x="5106330" y="3392475"/>
                  </a:lnTo>
                  <a:lnTo>
                    <a:pt x="5069234" y="3413886"/>
                  </a:lnTo>
                  <a:lnTo>
                    <a:pt x="5048277" y="3418769"/>
                  </a:lnTo>
                  <a:lnTo>
                    <a:pt x="5041153" y="3419472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8662" y="1728786"/>
              <a:ext cx="5143500" cy="3419475"/>
            </a:xfrm>
            <a:custGeom>
              <a:avLst/>
              <a:gdLst/>
              <a:ahLst/>
              <a:cxnLst/>
              <a:rect l="l" t="t" r="r" b="b"/>
              <a:pathLst>
                <a:path w="5143500" h="3419475">
                  <a:moveTo>
                    <a:pt x="0" y="330993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19"/>
                  </a:lnTo>
                  <a:lnTo>
                    <a:pt x="2104" y="88164"/>
                  </a:lnTo>
                  <a:lnTo>
                    <a:pt x="3507" y="81109"/>
                  </a:lnTo>
                  <a:lnTo>
                    <a:pt x="5585" y="74260"/>
                  </a:lnTo>
                  <a:lnTo>
                    <a:pt x="8338" y="67617"/>
                  </a:lnTo>
                  <a:lnTo>
                    <a:pt x="11090" y="60970"/>
                  </a:lnTo>
                  <a:lnTo>
                    <a:pt x="14464" y="54657"/>
                  </a:lnTo>
                  <a:lnTo>
                    <a:pt x="18460" y="48678"/>
                  </a:lnTo>
                  <a:lnTo>
                    <a:pt x="22456" y="42699"/>
                  </a:lnTo>
                  <a:lnTo>
                    <a:pt x="26996" y="37167"/>
                  </a:lnTo>
                  <a:lnTo>
                    <a:pt x="32082" y="32082"/>
                  </a:lnTo>
                  <a:lnTo>
                    <a:pt x="37168" y="26995"/>
                  </a:lnTo>
                  <a:lnTo>
                    <a:pt x="67619" y="8336"/>
                  </a:lnTo>
                  <a:lnTo>
                    <a:pt x="74264" y="5583"/>
                  </a:lnTo>
                  <a:lnTo>
                    <a:pt x="81113" y="3507"/>
                  </a:lnTo>
                  <a:lnTo>
                    <a:pt x="88167" y="2104"/>
                  </a:lnTo>
                  <a:lnTo>
                    <a:pt x="95221" y="701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5033961" y="0"/>
                  </a:lnTo>
                  <a:lnTo>
                    <a:pt x="5041153" y="0"/>
                  </a:lnTo>
                  <a:lnTo>
                    <a:pt x="5048277" y="701"/>
                  </a:lnTo>
                  <a:lnTo>
                    <a:pt x="5055330" y="2104"/>
                  </a:lnTo>
                  <a:lnTo>
                    <a:pt x="5062385" y="3507"/>
                  </a:lnTo>
                  <a:lnTo>
                    <a:pt x="5069234" y="5583"/>
                  </a:lnTo>
                  <a:lnTo>
                    <a:pt x="5075879" y="8336"/>
                  </a:lnTo>
                  <a:lnTo>
                    <a:pt x="5082524" y="11088"/>
                  </a:lnTo>
                  <a:lnTo>
                    <a:pt x="5111416" y="32082"/>
                  </a:lnTo>
                  <a:lnTo>
                    <a:pt x="5116502" y="37167"/>
                  </a:lnTo>
                  <a:lnTo>
                    <a:pt x="5135161" y="67617"/>
                  </a:lnTo>
                  <a:lnTo>
                    <a:pt x="5137914" y="74260"/>
                  </a:lnTo>
                  <a:lnTo>
                    <a:pt x="5139991" y="81109"/>
                  </a:lnTo>
                  <a:lnTo>
                    <a:pt x="5141394" y="88164"/>
                  </a:lnTo>
                  <a:lnTo>
                    <a:pt x="5142797" y="95219"/>
                  </a:lnTo>
                  <a:lnTo>
                    <a:pt x="5143498" y="102345"/>
                  </a:lnTo>
                  <a:lnTo>
                    <a:pt x="5143499" y="109537"/>
                  </a:lnTo>
                  <a:lnTo>
                    <a:pt x="5143499" y="3309937"/>
                  </a:lnTo>
                  <a:lnTo>
                    <a:pt x="5143498" y="3317129"/>
                  </a:lnTo>
                  <a:lnTo>
                    <a:pt x="5142797" y="3324252"/>
                  </a:lnTo>
                  <a:lnTo>
                    <a:pt x="5141394" y="3331305"/>
                  </a:lnTo>
                  <a:lnTo>
                    <a:pt x="5139991" y="3338358"/>
                  </a:lnTo>
                  <a:lnTo>
                    <a:pt x="5137914" y="3345209"/>
                  </a:lnTo>
                  <a:lnTo>
                    <a:pt x="5135161" y="3351852"/>
                  </a:lnTo>
                  <a:lnTo>
                    <a:pt x="5132408" y="3358496"/>
                  </a:lnTo>
                  <a:lnTo>
                    <a:pt x="5106330" y="3392475"/>
                  </a:lnTo>
                  <a:lnTo>
                    <a:pt x="5094817" y="3401010"/>
                  </a:lnTo>
                  <a:lnTo>
                    <a:pt x="5088837" y="3405007"/>
                  </a:lnTo>
                  <a:lnTo>
                    <a:pt x="5082524" y="3408381"/>
                  </a:lnTo>
                  <a:lnTo>
                    <a:pt x="5075879" y="3411133"/>
                  </a:lnTo>
                  <a:lnTo>
                    <a:pt x="5069234" y="3413886"/>
                  </a:lnTo>
                  <a:lnTo>
                    <a:pt x="5062385" y="3415965"/>
                  </a:lnTo>
                  <a:lnTo>
                    <a:pt x="5055330" y="3417367"/>
                  </a:lnTo>
                  <a:lnTo>
                    <a:pt x="5048277" y="3418769"/>
                  </a:lnTo>
                  <a:lnTo>
                    <a:pt x="5041153" y="3419472"/>
                  </a:lnTo>
                  <a:lnTo>
                    <a:pt x="5033961" y="3419474"/>
                  </a:lnTo>
                  <a:lnTo>
                    <a:pt x="109537" y="3419474"/>
                  </a:lnTo>
                  <a:lnTo>
                    <a:pt x="67619" y="3411133"/>
                  </a:lnTo>
                  <a:lnTo>
                    <a:pt x="60974" y="3408381"/>
                  </a:lnTo>
                  <a:lnTo>
                    <a:pt x="32082" y="3387390"/>
                  </a:lnTo>
                  <a:lnTo>
                    <a:pt x="26996" y="3382305"/>
                  </a:lnTo>
                  <a:lnTo>
                    <a:pt x="22456" y="3376770"/>
                  </a:lnTo>
                  <a:lnTo>
                    <a:pt x="18460" y="3370789"/>
                  </a:lnTo>
                  <a:lnTo>
                    <a:pt x="14464" y="3364810"/>
                  </a:lnTo>
                  <a:lnTo>
                    <a:pt x="2104" y="3331305"/>
                  </a:lnTo>
                  <a:lnTo>
                    <a:pt x="701" y="3324252"/>
                  </a:lnTo>
                  <a:lnTo>
                    <a:pt x="0" y="3317129"/>
                  </a:lnTo>
                  <a:lnTo>
                    <a:pt x="0" y="3309937"/>
                  </a:lnTo>
                </a:path>
              </a:pathLst>
            </a:custGeom>
            <a:ln w="9524">
              <a:solidFill>
                <a:srgbClr val="E9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425" y="1904999"/>
              <a:ext cx="5133974" cy="307657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600" spc="-220" dirty="0"/>
              <a:t>RFM-</a:t>
            </a:r>
            <a:r>
              <a:rPr spc="90" dirty="0"/>
              <a:t>сегментация</a:t>
            </a:r>
            <a:endParaRPr sz="3600"/>
          </a:p>
        </p:txBody>
      </p:sp>
      <p:sp>
        <p:nvSpPr>
          <p:cNvPr id="14" name="object 14"/>
          <p:cNvSpPr txBox="1"/>
          <p:nvPr/>
        </p:nvSpPr>
        <p:spPr>
          <a:xfrm>
            <a:off x="359728" y="5234272"/>
            <a:ext cx="909319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45" dirty="0">
                <a:solidFill>
                  <a:srgbClr val="6A7280"/>
                </a:solidFill>
                <a:latin typeface="Lucida Sans Unicode"/>
                <a:cs typeface="Lucida Sans Unicode"/>
              </a:rPr>
              <a:t>Топ</a:t>
            </a:r>
            <a:r>
              <a:rPr sz="1000" spc="-90" dirty="0">
                <a:solidFill>
                  <a:srgbClr val="6A7280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6A7280"/>
                </a:solidFill>
                <a:latin typeface="Lucida Sans Unicode"/>
                <a:cs typeface="Lucida Sans Unicode"/>
              </a:rPr>
              <a:t>сегменты</a:t>
            </a:r>
            <a:endParaRPr sz="1000" dirty="0">
              <a:latin typeface="Lucida Sans Unicode"/>
              <a:cs typeface="Lucida Sans Unicod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78220" y="1293961"/>
            <a:ext cx="6078220" cy="4639310"/>
            <a:chOff x="5852159" y="1319783"/>
            <a:chExt cx="6078220" cy="4639310"/>
          </a:xfrm>
        </p:grpSpPr>
        <p:sp>
          <p:nvSpPr>
            <p:cNvPr id="16" name="object 16"/>
            <p:cNvSpPr/>
            <p:nvPr/>
          </p:nvSpPr>
          <p:spPr>
            <a:xfrm>
              <a:off x="5852159" y="1319783"/>
              <a:ext cx="6078220" cy="4639310"/>
            </a:xfrm>
            <a:custGeom>
              <a:avLst/>
              <a:gdLst/>
              <a:ahLst/>
              <a:cxnLst/>
              <a:rect l="l" t="t" r="r" b="b"/>
              <a:pathLst>
                <a:path w="6078220" h="4639310">
                  <a:moveTo>
                    <a:pt x="6077711" y="4639055"/>
                  </a:moveTo>
                  <a:lnTo>
                    <a:pt x="0" y="4639055"/>
                  </a:lnTo>
                  <a:lnTo>
                    <a:pt x="0" y="0"/>
                  </a:lnTo>
                  <a:lnTo>
                    <a:pt x="6077711" y="0"/>
                  </a:lnTo>
                  <a:lnTo>
                    <a:pt x="6077711" y="270890"/>
                  </a:lnTo>
                  <a:lnTo>
                    <a:pt x="472439" y="270890"/>
                  </a:lnTo>
                  <a:lnTo>
                    <a:pt x="458365" y="271570"/>
                  </a:lnTo>
                  <a:lnTo>
                    <a:pt x="417763" y="281766"/>
                  </a:lnTo>
                  <a:lnTo>
                    <a:pt x="381844" y="303266"/>
                  </a:lnTo>
                  <a:lnTo>
                    <a:pt x="353621" y="334373"/>
                  </a:lnTo>
                  <a:lnTo>
                    <a:pt x="335682" y="372353"/>
                  </a:lnTo>
                  <a:lnTo>
                    <a:pt x="329564" y="413765"/>
                  </a:lnTo>
                  <a:lnTo>
                    <a:pt x="329564" y="4109465"/>
                  </a:lnTo>
                  <a:lnTo>
                    <a:pt x="335682" y="4150878"/>
                  </a:lnTo>
                  <a:lnTo>
                    <a:pt x="353621" y="4188857"/>
                  </a:lnTo>
                  <a:lnTo>
                    <a:pt x="381844" y="4219965"/>
                  </a:lnTo>
                  <a:lnTo>
                    <a:pt x="417763" y="4241464"/>
                  </a:lnTo>
                  <a:lnTo>
                    <a:pt x="458365" y="4251660"/>
                  </a:lnTo>
                  <a:lnTo>
                    <a:pt x="472439" y="4252340"/>
                  </a:lnTo>
                  <a:lnTo>
                    <a:pt x="6077711" y="4252340"/>
                  </a:lnTo>
                  <a:lnTo>
                    <a:pt x="6077711" y="4639055"/>
                  </a:lnTo>
                  <a:close/>
                </a:path>
                <a:path w="6078220" h="4639310">
                  <a:moveTo>
                    <a:pt x="6077711" y="4252340"/>
                  </a:moveTo>
                  <a:lnTo>
                    <a:pt x="5606414" y="4252340"/>
                  </a:lnTo>
                  <a:lnTo>
                    <a:pt x="5620488" y="4251660"/>
                  </a:lnTo>
                  <a:lnTo>
                    <a:pt x="5634292" y="4249621"/>
                  </a:lnTo>
                  <a:lnTo>
                    <a:pt x="5673832" y="4235450"/>
                  </a:lnTo>
                  <a:lnTo>
                    <a:pt x="5707441" y="4210493"/>
                  </a:lnTo>
                  <a:lnTo>
                    <a:pt x="5732397" y="4176884"/>
                  </a:lnTo>
                  <a:lnTo>
                    <a:pt x="5746569" y="4137344"/>
                  </a:lnTo>
                  <a:lnTo>
                    <a:pt x="5749289" y="4109465"/>
                  </a:lnTo>
                  <a:lnTo>
                    <a:pt x="5749289" y="413765"/>
                  </a:lnTo>
                  <a:lnTo>
                    <a:pt x="5743170" y="372353"/>
                  </a:lnTo>
                  <a:lnTo>
                    <a:pt x="5725231" y="334373"/>
                  </a:lnTo>
                  <a:lnTo>
                    <a:pt x="5697008" y="303266"/>
                  </a:lnTo>
                  <a:lnTo>
                    <a:pt x="5661088" y="281766"/>
                  </a:lnTo>
                  <a:lnTo>
                    <a:pt x="5620488" y="271570"/>
                  </a:lnTo>
                  <a:lnTo>
                    <a:pt x="5606414" y="270890"/>
                  </a:lnTo>
                  <a:lnTo>
                    <a:pt x="6077711" y="270890"/>
                  </a:lnTo>
                  <a:lnTo>
                    <a:pt x="6077711" y="4252340"/>
                  </a:lnTo>
                  <a:close/>
                </a:path>
              </a:pathLst>
            </a:custGeom>
            <a:solidFill>
              <a:srgbClr val="111111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76961" y="1585911"/>
              <a:ext cx="5429250" cy="3990975"/>
            </a:xfrm>
            <a:custGeom>
              <a:avLst/>
              <a:gdLst/>
              <a:ahLst/>
              <a:cxnLst/>
              <a:rect l="l" t="t" r="r" b="b"/>
              <a:pathLst>
                <a:path w="5429250" h="3990975">
                  <a:moveTo>
                    <a:pt x="5281611" y="3990974"/>
                  </a:moveTo>
                  <a:lnTo>
                    <a:pt x="147637" y="3990974"/>
                  </a:lnTo>
                  <a:lnTo>
                    <a:pt x="140384" y="3990796"/>
                  </a:lnTo>
                  <a:lnTo>
                    <a:pt x="97907" y="3982344"/>
                  </a:lnTo>
                  <a:lnTo>
                    <a:pt x="59681" y="3961914"/>
                  </a:lnTo>
                  <a:lnTo>
                    <a:pt x="29057" y="3931289"/>
                  </a:lnTo>
                  <a:lnTo>
                    <a:pt x="8625" y="3893063"/>
                  </a:lnTo>
                  <a:lnTo>
                    <a:pt x="177" y="3850589"/>
                  </a:lnTo>
                  <a:lnTo>
                    <a:pt x="0" y="3843337"/>
                  </a:lnTo>
                  <a:lnTo>
                    <a:pt x="0" y="147637"/>
                  </a:lnTo>
                  <a:lnTo>
                    <a:pt x="6355" y="104776"/>
                  </a:lnTo>
                  <a:lnTo>
                    <a:pt x="24880" y="65614"/>
                  </a:lnTo>
                  <a:lnTo>
                    <a:pt x="53975" y="33509"/>
                  </a:lnTo>
                  <a:lnTo>
                    <a:pt x="91138" y="11236"/>
                  </a:lnTo>
                  <a:lnTo>
                    <a:pt x="133166" y="708"/>
                  </a:lnTo>
                  <a:lnTo>
                    <a:pt x="147637" y="0"/>
                  </a:lnTo>
                  <a:lnTo>
                    <a:pt x="5281611" y="0"/>
                  </a:lnTo>
                  <a:lnTo>
                    <a:pt x="5324467" y="6353"/>
                  </a:lnTo>
                  <a:lnTo>
                    <a:pt x="5363633" y="24877"/>
                  </a:lnTo>
                  <a:lnTo>
                    <a:pt x="5395737" y="53976"/>
                  </a:lnTo>
                  <a:lnTo>
                    <a:pt x="5418010" y="91136"/>
                  </a:lnTo>
                  <a:lnTo>
                    <a:pt x="5428540" y="133165"/>
                  </a:lnTo>
                  <a:lnTo>
                    <a:pt x="5429249" y="147637"/>
                  </a:lnTo>
                  <a:lnTo>
                    <a:pt x="5429249" y="3843337"/>
                  </a:lnTo>
                  <a:lnTo>
                    <a:pt x="5422892" y="3886191"/>
                  </a:lnTo>
                  <a:lnTo>
                    <a:pt x="5404365" y="3925357"/>
                  </a:lnTo>
                  <a:lnTo>
                    <a:pt x="5375272" y="3957462"/>
                  </a:lnTo>
                  <a:lnTo>
                    <a:pt x="5338108" y="3979733"/>
                  </a:lnTo>
                  <a:lnTo>
                    <a:pt x="5296081" y="3990264"/>
                  </a:lnTo>
                  <a:lnTo>
                    <a:pt x="5281611" y="3990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6961" y="1585911"/>
              <a:ext cx="5429250" cy="3990975"/>
            </a:xfrm>
            <a:custGeom>
              <a:avLst/>
              <a:gdLst/>
              <a:ahLst/>
              <a:cxnLst/>
              <a:rect l="l" t="t" r="r" b="b"/>
              <a:pathLst>
                <a:path w="5429250" h="3990975">
                  <a:moveTo>
                    <a:pt x="0" y="3843337"/>
                  </a:moveTo>
                  <a:lnTo>
                    <a:pt x="0" y="147637"/>
                  </a:lnTo>
                  <a:lnTo>
                    <a:pt x="177" y="140383"/>
                  </a:lnTo>
                  <a:lnTo>
                    <a:pt x="8625" y="97904"/>
                  </a:lnTo>
                  <a:lnTo>
                    <a:pt x="29057" y="59682"/>
                  </a:lnTo>
                  <a:lnTo>
                    <a:pt x="59681" y="29055"/>
                  </a:lnTo>
                  <a:lnTo>
                    <a:pt x="97907" y="8624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5281611" y="0"/>
                  </a:lnTo>
                  <a:lnTo>
                    <a:pt x="5324467" y="6353"/>
                  </a:lnTo>
                  <a:lnTo>
                    <a:pt x="5363633" y="24877"/>
                  </a:lnTo>
                  <a:lnTo>
                    <a:pt x="5395737" y="53976"/>
                  </a:lnTo>
                  <a:lnTo>
                    <a:pt x="5418010" y="91136"/>
                  </a:lnTo>
                  <a:lnTo>
                    <a:pt x="5428540" y="133165"/>
                  </a:lnTo>
                  <a:lnTo>
                    <a:pt x="5429249" y="147637"/>
                  </a:lnTo>
                  <a:lnTo>
                    <a:pt x="5429249" y="3843337"/>
                  </a:lnTo>
                  <a:lnTo>
                    <a:pt x="5422892" y="3886191"/>
                  </a:lnTo>
                  <a:lnTo>
                    <a:pt x="5404365" y="3925357"/>
                  </a:lnTo>
                  <a:lnTo>
                    <a:pt x="5375272" y="3957462"/>
                  </a:lnTo>
                  <a:lnTo>
                    <a:pt x="5338108" y="3979733"/>
                  </a:lnTo>
                  <a:lnTo>
                    <a:pt x="5296081" y="3990264"/>
                  </a:lnTo>
                  <a:lnTo>
                    <a:pt x="5281611" y="3990974"/>
                  </a:lnTo>
                  <a:lnTo>
                    <a:pt x="147637" y="3990974"/>
                  </a:lnTo>
                  <a:lnTo>
                    <a:pt x="104779" y="3984615"/>
                  </a:lnTo>
                  <a:lnTo>
                    <a:pt x="65614" y="3966090"/>
                  </a:lnTo>
                  <a:lnTo>
                    <a:pt x="33510" y="3936995"/>
                  </a:lnTo>
                  <a:lnTo>
                    <a:pt x="11237" y="3899831"/>
                  </a:lnTo>
                  <a:lnTo>
                    <a:pt x="708" y="3857806"/>
                  </a:lnTo>
                  <a:lnTo>
                    <a:pt x="0" y="3843337"/>
                  </a:lnTo>
                </a:path>
              </a:pathLst>
            </a:custGeom>
            <a:ln w="9524">
              <a:solidFill>
                <a:srgbClr val="E9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5073" y="1724023"/>
              <a:ext cx="5153024" cy="342899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459972" y="5238802"/>
            <a:ext cx="82423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155" dirty="0">
                <a:solidFill>
                  <a:srgbClr val="6A7280"/>
                </a:solidFill>
                <a:latin typeface="Arial MT"/>
                <a:cs typeface="Arial MT"/>
              </a:rPr>
              <a:t>F×M,</a:t>
            </a:r>
            <a:r>
              <a:rPr sz="1150" spc="70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6A7280"/>
                </a:solidFill>
                <a:latin typeface="Lucida Sans Unicode"/>
                <a:cs typeface="Lucida Sans Unicode"/>
              </a:rPr>
              <a:t>цвет</a:t>
            </a:r>
            <a:r>
              <a:rPr sz="1150" spc="-10" dirty="0">
                <a:solidFill>
                  <a:srgbClr val="6A7280"/>
                </a:solidFill>
                <a:latin typeface="Arial MT"/>
                <a:cs typeface="Arial MT"/>
              </a:rPr>
              <a:t>=R</a:t>
            </a:r>
            <a:endParaRPr sz="1150" dirty="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5425" y="6511776"/>
            <a:ext cx="4298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75" dirty="0">
                <a:solidFill>
                  <a:srgbClr val="6A7280"/>
                </a:solidFill>
                <a:latin typeface="Tahoma"/>
                <a:cs typeface="Tahoma"/>
              </a:rPr>
              <a:t>T-</a:t>
            </a:r>
            <a:r>
              <a:rPr sz="1050" b="1" spc="-95" dirty="0">
                <a:solidFill>
                  <a:srgbClr val="6A7280"/>
                </a:solidFill>
                <a:latin typeface="Tahoma"/>
                <a:cs typeface="Tahoma"/>
              </a:rPr>
              <a:t>Bank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897442" y="6511776"/>
            <a:ext cx="106934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0" dirty="0">
                <a:solidFill>
                  <a:srgbClr val="6A7280"/>
                </a:solidFill>
                <a:latin typeface="Arial MT"/>
                <a:cs typeface="Arial MT"/>
              </a:rPr>
              <a:t>RFM-</a:t>
            </a:r>
            <a:r>
              <a:rPr sz="900" spc="-10" dirty="0">
                <a:solidFill>
                  <a:srgbClr val="6A7280"/>
                </a:solidFill>
                <a:latin typeface="Lucida Sans Unicode"/>
                <a:cs typeface="Lucida Sans Unicode"/>
              </a:rPr>
              <a:t>сегментация</a:t>
            </a:r>
            <a:endParaRPr sz="9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object 10">
            <a:extLst>
              <a:ext uri="{FF2B5EF4-FFF2-40B4-BE49-F238E27FC236}">
                <a16:creationId xmlns:a16="http://schemas.microsoft.com/office/drawing/2014/main" id="{D6C93FAF-5F52-E0A2-B2DE-4663E84E675E}"/>
              </a:ext>
            </a:extLst>
          </p:cNvPr>
          <p:cNvPicPr/>
          <p:nvPr/>
        </p:nvPicPr>
        <p:blipFill>
          <a:blip r:embed="rId2" cstate="print">
            <a:alphaModFix amt="1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18552" y="6324600"/>
            <a:ext cx="1468685" cy="523873"/>
          </a:xfrm>
          <a:prstGeom prst="rect">
            <a:avLst/>
          </a:prstGeom>
          <a:effectLst>
            <a:glow rad="1282700">
              <a:srgbClr val="FFDD2D"/>
            </a:glow>
            <a:softEdge rad="0"/>
          </a:effectLst>
        </p:spPr>
      </p:pic>
      <p:grpSp>
        <p:nvGrpSpPr>
          <p:cNvPr id="2" name="object 2"/>
          <p:cNvGrpSpPr/>
          <p:nvPr/>
        </p:nvGrpSpPr>
        <p:grpSpPr>
          <a:xfrm>
            <a:off x="0" y="-1"/>
            <a:ext cx="12192000" cy="6858000"/>
            <a:chOff x="0" y="-1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762" y="4761"/>
              <a:ext cx="12182475" cy="6848475"/>
            </a:xfrm>
            <a:custGeom>
              <a:avLst/>
              <a:gdLst/>
              <a:ahLst/>
              <a:cxnLst/>
              <a:rect l="l" t="t" r="r" b="b"/>
              <a:pathLst>
                <a:path w="12182475" h="6848475">
                  <a:moveTo>
                    <a:pt x="0" y="6624636"/>
                  </a:moveTo>
                  <a:lnTo>
                    <a:pt x="0" y="223837"/>
                  </a:lnTo>
                  <a:lnTo>
                    <a:pt x="0" y="216507"/>
                  </a:lnTo>
                  <a:lnTo>
                    <a:pt x="359" y="209193"/>
                  </a:lnTo>
                  <a:lnTo>
                    <a:pt x="7510" y="165875"/>
                  </a:lnTo>
                  <a:lnTo>
                    <a:pt x="22974" y="124785"/>
                  </a:lnTo>
                  <a:lnTo>
                    <a:pt x="46158" y="87504"/>
                  </a:lnTo>
                  <a:lnTo>
                    <a:pt x="65560" y="65561"/>
                  </a:lnTo>
                  <a:lnTo>
                    <a:pt x="70744" y="60378"/>
                  </a:lnTo>
                  <a:lnTo>
                    <a:pt x="105575" y="33648"/>
                  </a:lnTo>
                  <a:lnTo>
                    <a:pt x="118321" y="26430"/>
                  </a:lnTo>
                  <a:lnTo>
                    <a:pt x="124786" y="22975"/>
                  </a:lnTo>
                  <a:lnTo>
                    <a:pt x="165876" y="7511"/>
                  </a:lnTo>
                  <a:lnTo>
                    <a:pt x="201897" y="1079"/>
                  </a:lnTo>
                  <a:lnTo>
                    <a:pt x="209193" y="360"/>
                  </a:lnTo>
                  <a:lnTo>
                    <a:pt x="216506" y="1"/>
                  </a:lnTo>
                  <a:lnTo>
                    <a:pt x="223837" y="0"/>
                  </a:lnTo>
                  <a:lnTo>
                    <a:pt x="11958636" y="0"/>
                  </a:lnTo>
                  <a:lnTo>
                    <a:pt x="11965967" y="1"/>
                  </a:lnTo>
                  <a:lnTo>
                    <a:pt x="11973281" y="360"/>
                  </a:lnTo>
                  <a:lnTo>
                    <a:pt x="11980577" y="1079"/>
                  </a:lnTo>
                  <a:lnTo>
                    <a:pt x="11987872" y="1797"/>
                  </a:lnTo>
                  <a:lnTo>
                    <a:pt x="11995114" y="2871"/>
                  </a:lnTo>
                  <a:lnTo>
                    <a:pt x="12002303" y="4302"/>
                  </a:lnTo>
                  <a:lnTo>
                    <a:pt x="12009493" y="5732"/>
                  </a:lnTo>
                  <a:lnTo>
                    <a:pt x="12051068" y="19845"/>
                  </a:lnTo>
                  <a:lnTo>
                    <a:pt x="12064152" y="26430"/>
                  </a:lnTo>
                  <a:lnTo>
                    <a:pt x="12070618" y="29884"/>
                  </a:lnTo>
                  <a:lnTo>
                    <a:pt x="12100636" y="50808"/>
                  </a:lnTo>
                  <a:lnTo>
                    <a:pt x="12106304" y="55459"/>
                  </a:lnTo>
                  <a:lnTo>
                    <a:pt x="12111729" y="60378"/>
                  </a:lnTo>
                  <a:lnTo>
                    <a:pt x="12116912" y="65561"/>
                  </a:lnTo>
                  <a:lnTo>
                    <a:pt x="12122096" y="70744"/>
                  </a:lnTo>
                  <a:lnTo>
                    <a:pt x="12148821" y="105572"/>
                  </a:lnTo>
                  <a:lnTo>
                    <a:pt x="12156041" y="118320"/>
                  </a:lnTo>
                  <a:lnTo>
                    <a:pt x="12159498" y="124785"/>
                  </a:lnTo>
                  <a:lnTo>
                    <a:pt x="12174962" y="165874"/>
                  </a:lnTo>
                  <a:lnTo>
                    <a:pt x="12178171" y="180168"/>
                  </a:lnTo>
                  <a:lnTo>
                    <a:pt x="12179603" y="187358"/>
                  </a:lnTo>
                  <a:lnTo>
                    <a:pt x="12180677" y="194602"/>
                  </a:lnTo>
                  <a:lnTo>
                    <a:pt x="12181396" y="201896"/>
                  </a:lnTo>
                  <a:lnTo>
                    <a:pt x="12182115" y="209193"/>
                  </a:lnTo>
                  <a:lnTo>
                    <a:pt x="12182475" y="216507"/>
                  </a:lnTo>
                  <a:lnTo>
                    <a:pt x="12182474" y="223837"/>
                  </a:lnTo>
                  <a:lnTo>
                    <a:pt x="12182474" y="6624636"/>
                  </a:lnTo>
                  <a:lnTo>
                    <a:pt x="12182475" y="6631969"/>
                  </a:lnTo>
                  <a:lnTo>
                    <a:pt x="12182115" y="6639282"/>
                  </a:lnTo>
                  <a:lnTo>
                    <a:pt x="12181396" y="6646577"/>
                  </a:lnTo>
                  <a:lnTo>
                    <a:pt x="12180677" y="6653872"/>
                  </a:lnTo>
                  <a:lnTo>
                    <a:pt x="12179603" y="6661113"/>
                  </a:lnTo>
                  <a:lnTo>
                    <a:pt x="12178171" y="6668301"/>
                  </a:lnTo>
                  <a:lnTo>
                    <a:pt x="12176741" y="6675494"/>
                  </a:lnTo>
                  <a:lnTo>
                    <a:pt x="12165434" y="6710289"/>
                  </a:lnTo>
                  <a:lnTo>
                    <a:pt x="12162628" y="6717066"/>
                  </a:lnTo>
                  <a:lnTo>
                    <a:pt x="12159498" y="6723686"/>
                  </a:lnTo>
                  <a:lnTo>
                    <a:pt x="12156043" y="6730149"/>
                  </a:lnTo>
                  <a:lnTo>
                    <a:pt x="12152586" y="6736615"/>
                  </a:lnTo>
                  <a:lnTo>
                    <a:pt x="12148822" y="6742894"/>
                  </a:lnTo>
                  <a:lnTo>
                    <a:pt x="12144749" y="6748984"/>
                  </a:lnTo>
                  <a:lnTo>
                    <a:pt x="12140676" y="6755084"/>
                  </a:lnTo>
                  <a:lnTo>
                    <a:pt x="12111729" y="6788091"/>
                  </a:lnTo>
                  <a:lnTo>
                    <a:pt x="12100637" y="6797661"/>
                  </a:lnTo>
                  <a:lnTo>
                    <a:pt x="12094971" y="6802312"/>
                  </a:lnTo>
                  <a:lnTo>
                    <a:pt x="12089089" y="6806672"/>
                  </a:lnTo>
                  <a:lnTo>
                    <a:pt x="12082992" y="6810744"/>
                  </a:lnTo>
                  <a:lnTo>
                    <a:pt x="12076897" y="6814818"/>
                  </a:lnTo>
                  <a:lnTo>
                    <a:pt x="12044295" y="6831431"/>
                  </a:lnTo>
                  <a:lnTo>
                    <a:pt x="12037522" y="6834238"/>
                  </a:lnTo>
                  <a:lnTo>
                    <a:pt x="11995114" y="6845599"/>
                  </a:lnTo>
                  <a:lnTo>
                    <a:pt x="11980577" y="6847395"/>
                  </a:lnTo>
                  <a:lnTo>
                    <a:pt x="11973281" y="6848114"/>
                  </a:lnTo>
                  <a:lnTo>
                    <a:pt x="11965967" y="6848474"/>
                  </a:lnTo>
                  <a:lnTo>
                    <a:pt x="11958636" y="6848474"/>
                  </a:lnTo>
                  <a:lnTo>
                    <a:pt x="223837" y="6848474"/>
                  </a:lnTo>
                  <a:lnTo>
                    <a:pt x="216506" y="6848474"/>
                  </a:lnTo>
                  <a:lnTo>
                    <a:pt x="209193" y="6848114"/>
                  </a:lnTo>
                  <a:lnTo>
                    <a:pt x="201897" y="6847395"/>
                  </a:lnTo>
                  <a:lnTo>
                    <a:pt x="194601" y="6846677"/>
                  </a:lnTo>
                  <a:lnTo>
                    <a:pt x="151845" y="6836705"/>
                  </a:lnTo>
                  <a:lnTo>
                    <a:pt x="138178" y="6831428"/>
                  </a:lnTo>
                  <a:lnTo>
                    <a:pt x="131405" y="6828624"/>
                  </a:lnTo>
                  <a:lnTo>
                    <a:pt x="99480" y="6810744"/>
                  </a:lnTo>
                  <a:lnTo>
                    <a:pt x="93384" y="6806672"/>
                  </a:lnTo>
                  <a:lnTo>
                    <a:pt x="87503" y="6802312"/>
                  </a:lnTo>
                  <a:lnTo>
                    <a:pt x="81836" y="6797658"/>
                  </a:lnTo>
                  <a:lnTo>
                    <a:pt x="76169" y="6793010"/>
                  </a:lnTo>
                  <a:lnTo>
                    <a:pt x="50808" y="6766632"/>
                  </a:lnTo>
                  <a:lnTo>
                    <a:pt x="46158" y="6760965"/>
                  </a:lnTo>
                  <a:lnTo>
                    <a:pt x="41796" y="6755084"/>
                  </a:lnTo>
                  <a:lnTo>
                    <a:pt x="37723" y="6748984"/>
                  </a:lnTo>
                  <a:lnTo>
                    <a:pt x="33650" y="6742894"/>
                  </a:lnTo>
                  <a:lnTo>
                    <a:pt x="29886" y="6736615"/>
                  </a:lnTo>
                  <a:lnTo>
                    <a:pt x="26430" y="6730149"/>
                  </a:lnTo>
                  <a:lnTo>
                    <a:pt x="22974" y="6723686"/>
                  </a:lnTo>
                  <a:lnTo>
                    <a:pt x="19844" y="6717066"/>
                  </a:lnTo>
                  <a:lnTo>
                    <a:pt x="17038" y="6710289"/>
                  </a:lnTo>
                  <a:lnTo>
                    <a:pt x="14233" y="6703518"/>
                  </a:lnTo>
                  <a:lnTo>
                    <a:pt x="4300" y="6668301"/>
                  </a:lnTo>
                  <a:lnTo>
                    <a:pt x="2870" y="6661113"/>
                  </a:lnTo>
                  <a:lnTo>
                    <a:pt x="1796" y="6653872"/>
                  </a:lnTo>
                  <a:lnTo>
                    <a:pt x="1077" y="6646577"/>
                  </a:lnTo>
                  <a:lnTo>
                    <a:pt x="359" y="6639282"/>
                  </a:lnTo>
                  <a:lnTo>
                    <a:pt x="0" y="6631969"/>
                  </a:lnTo>
                  <a:lnTo>
                    <a:pt x="0" y="6624636"/>
                  </a:lnTo>
                  <a:close/>
                </a:path>
              </a:pathLst>
            </a:custGeom>
            <a:ln w="9524">
              <a:solidFill>
                <a:srgbClr val="E9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024" y="638174"/>
              <a:ext cx="685800" cy="57150"/>
            </a:xfrm>
            <a:custGeom>
              <a:avLst/>
              <a:gdLst/>
              <a:ahLst/>
              <a:cxnLst/>
              <a:rect l="l" t="t" r="r" b="b"/>
              <a:pathLst>
                <a:path w="685800" h="57150">
                  <a:moveTo>
                    <a:pt x="661014" y="57148"/>
                  </a:moveTo>
                  <a:lnTo>
                    <a:pt x="24785" y="57148"/>
                  </a:lnTo>
                  <a:lnTo>
                    <a:pt x="21140" y="56419"/>
                  </a:lnTo>
                  <a:lnTo>
                    <a:pt x="0" y="32361"/>
                  </a:lnTo>
                  <a:lnTo>
                    <a:pt x="0" y="28574"/>
                  </a:lnTo>
                  <a:lnTo>
                    <a:pt x="0" y="24784"/>
                  </a:lnTo>
                  <a:lnTo>
                    <a:pt x="24785" y="0"/>
                  </a:lnTo>
                  <a:lnTo>
                    <a:pt x="661014" y="0"/>
                  </a:lnTo>
                  <a:lnTo>
                    <a:pt x="685799" y="24784"/>
                  </a:lnTo>
                  <a:lnTo>
                    <a:pt x="685799" y="32361"/>
                  </a:lnTo>
                  <a:lnTo>
                    <a:pt x="664659" y="56419"/>
                  </a:lnTo>
                  <a:lnTo>
                    <a:pt x="661014" y="57148"/>
                  </a:lnTo>
                  <a:close/>
                </a:path>
              </a:pathLst>
            </a:custGeom>
            <a:solidFill>
              <a:srgbClr val="FFD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0692" y="1319783"/>
            <a:ext cx="11349355" cy="4639310"/>
            <a:chOff x="262127" y="1319783"/>
            <a:chExt cx="11349355" cy="4639310"/>
          </a:xfrm>
        </p:grpSpPr>
        <p:sp>
          <p:nvSpPr>
            <p:cNvPr id="6" name="object 6"/>
            <p:cNvSpPr/>
            <p:nvPr/>
          </p:nvSpPr>
          <p:spPr>
            <a:xfrm>
              <a:off x="581024" y="1390649"/>
              <a:ext cx="11029950" cy="19050"/>
            </a:xfrm>
            <a:custGeom>
              <a:avLst/>
              <a:gdLst/>
              <a:ahLst/>
              <a:cxnLst/>
              <a:rect l="l" t="t" r="r" b="b"/>
              <a:pathLst>
                <a:path w="11029950" h="19050">
                  <a:moveTo>
                    <a:pt x="11029948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11029948" y="0"/>
                  </a:lnTo>
                  <a:lnTo>
                    <a:pt x="11029948" y="19049"/>
                  </a:lnTo>
                  <a:close/>
                </a:path>
              </a:pathLst>
            </a:custGeom>
            <a:solidFill>
              <a:srgbClr val="E9EC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2127" y="1319783"/>
              <a:ext cx="6078220" cy="4639310"/>
            </a:xfrm>
            <a:custGeom>
              <a:avLst/>
              <a:gdLst/>
              <a:ahLst/>
              <a:cxnLst/>
              <a:rect l="l" t="t" r="r" b="b"/>
              <a:pathLst>
                <a:path w="6078220" h="4639310">
                  <a:moveTo>
                    <a:pt x="6077711" y="4639055"/>
                  </a:moveTo>
                  <a:lnTo>
                    <a:pt x="0" y="4639055"/>
                  </a:lnTo>
                  <a:lnTo>
                    <a:pt x="0" y="0"/>
                  </a:lnTo>
                  <a:lnTo>
                    <a:pt x="6077711" y="0"/>
                  </a:lnTo>
                  <a:lnTo>
                    <a:pt x="6077711" y="270890"/>
                  </a:lnTo>
                  <a:lnTo>
                    <a:pt x="471296" y="270890"/>
                  </a:lnTo>
                  <a:lnTo>
                    <a:pt x="457222" y="271570"/>
                  </a:lnTo>
                  <a:lnTo>
                    <a:pt x="416621" y="281766"/>
                  </a:lnTo>
                  <a:lnTo>
                    <a:pt x="380701" y="303266"/>
                  </a:lnTo>
                  <a:lnTo>
                    <a:pt x="352478" y="334373"/>
                  </a:lnTo>
                  <a:lnTo>
                    <a:pt x="334539" y="372353"/>
                  </a:lnTo>
                  <a:lnTo>
                    <a:pt x="328421" y="413765"/>
                  </a:lnTo>
                  <a:lnTo>
                    <a:pt x="328421" y="4109465"/>
                  </a:lnTo>
                  <a:lnTo>
                    <a:pt x="334539" y="4150878"/>
                  </a:lnTo>
                  <a:lnTo>
                    <a:pt x="352478" y="4188857"/>
                  </a:lnTo>
                  <a:lnTo>
                    <a:pt x="380701" y="4219965"/>
                  </a:lnTo>
                  <a:lnTo>
                    <a:pt x="416621" y="4241464"/>
                  </a:lnTo>
                  <a:lnTo>
                    <a:pt x="457222" y="4251660"/>
                  </a:lnTo>
                  <a:lnTo>
                    <a:pt x="471296" y="4252340"/>
                  </a:lnTo>
                  <a:lnTo>
                    <a:pt x="6077711" y="4252340"/>
                  </a:lnTo>
                  <a:lnTo>
                    <a:pt x="6077711" y="4639055"/>
                  </a:lnTo>
                  <a:close/>
                </a:path>
                <a:path w="6078220" h="4639310">
                  <a:moveTo>
                    <a:pt x="6077711" y="4252340"/>
                  </a:moveTo>
                  <a:lnTo>
                    <a:pt x="5605271" y="4252340"/>
                  </a:lnTo>
                  <a:lnTo>
                    <a:pt x="5619346" y="4251660"/>
                  </a:lnTo>
                  <a:lnTo>
                    <a:pt x="5633149" y="4249621"/>
                  </a:lnTo>
                  <a:lnTo>
                    <a:pt x="5672689" y="4235450"/>
                  </a:lnTo>
                  <a:lnTo>
                    <a:pt x="5706299" y="4210493"/>
                  </a:lnTo>
                  <a:lnTo>
                    <a:pt x="5731256" y="4176884"/>
                  </a:lnTo>
                  <a:lnTo>
                    <a:pt x="5745427" y="4137344"/>
                  </a:lnTo>
                  <a:lnTo>
                    <a:pt x="5748146" y="4109465"/>
                  </a:lnTo>
                  <a:lnTo>
                    <a:pt x="5748146" y="413765"/>
                  </a:lnTo>
                  <a:lnTo>
                    <a:pt x="5742028" y="372353"/>
                  </a:lnTo>
                  <a:lnTo>
                    <a:pt x="5724089" y="334373"/>
                  </a:lnTo>
                  <a:lnTo>
                    <a:pt x="5695866" y="303266"/>
                  </a:lnTo>
                  <a:lnTo>
                    <a:pt x="5659946" y="281766"/>
                  </a:lnTo>
                  <a:lnTo>
                    <a:pt x="5619346" y="271570"/>
                  </a:lnTo>
                  <a:lnTo>
                    <a:pt x="5605271" y="270890"/>
                  </a:lnTo>
                  <a:lnTo>
                    <a:pt x="6077711" y="270890"/>
                  </a:lnTo>
                  <a:lnTo>
                    <a:pt x="6077711" y="4252340"/>
                  </a:lnTo>
                  <a:close/>
                </a:path>
              </a:pathLst>
            </a:custGeom>
            <a:solidFill>
              <a:srgbClr val="111111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5787" y="1585911"/>
              <a:ext cx="5429250" cy="3990975"/>
            </a:xfrm>
            <a:custGeom>
              <a:avLst/>
              <a:gdLst/>
              <a:ahLst/>
              <a:cxnLst/>
              <a:rect l="l" t="t" r="r" b="b"/>
              <a:pathLst>
                <a:path w="5429250" h="3990975">
                  <a:moveTo>
                    <a:pt x="5281611" y="3990974"/>
                  </a:moveTo>
                  <a:lnTo>
                    <a:pt x="147637" y="3990974"/>
                  </a:lnTo>
                  <a:lnTo>
                    <a:pt x="140384" y="3990795"/>
                  </a:lnTo>
                  <a:lnTo>
                    <a:pt x="97907" y="3982342"/>
                  </a:lnTo>
                  <a:lnTo>
                    <a:pt x="59682" y="3961911"/>
                  </a:lnTo>
                  <a:lnTo>
                    <a:pt x="29058" y="3931288"/>
                  </a:lnTo>
                  <a:lnTo>
                    <a:pt x="8626" y="3893063"/>
                  </a:lnTo>
                  <a:lnTo>
                    <a:pt x="177" y="3850588"/>
                  </a:lnTo>
                  <a:lnTo>
                    <a:pt x="0" y="3843337"/>
                  </a:lnTo>
                  <a:lnTo>
                    <a:pt x="0" y="147637"/>
                  </a:lnTo>
                  <a:lnTo>
                    <a:pt x="6355" y="104775"/>
                  </a:lnTo>
                  <a:lnTo>
                    <a:pt x="24881" y="65610"/>
                  </a:lnTo>
                  <a:lnTo>
                    <a:pt x="53976" y="33507"/>
                  </a:lnTo>
                  <a:lnTo>
                    <a:pt x="91138" y="11236"/>
                  </a:lnTo>
                  <a:lnTo>
                    <a:pt x="133166" y="709"/>
                  </a:lnTo>
                  <a:lnTo>
                    <a:pt x="147637" y="0"/>
                  </a:lnTo>
                  <a:lnTo>
                    <a:pt x="5281611" y="0"/>
                  </a:lnTo>
                  <a:lnTo>
                    <a:pt x="5324468" y="6354"/>
                  </a:lnTo>
                  <a:lnTo>
                    <a:pt x="5363634" y="24877"/>
                  </a:lnTo>
                  <a:lnTo>
                    <a:pt x="5395738" y="53971"/>
                  </a:lnTo>
                  <a:lnTo>
                    <a:pt x="5418010" y="91134"/>
                  </a:lnTo>
                  <a:lnTo>
                    <a:pt x="5428539" y="133165"/>
                  </a:lnTo>
                  <a:lnTo>
                    <a:pt x="5429249" y="147637"/>
                  </a:lnTo>
                  <a:lnTo>
                    <a:pt x="5429249" y="3843337"/>
                  </a:lnTo>
                  <a:lnTo>
                    <a:pt x="5422892" y="3886190"/>
                  </a:lnTo>
                  <a:lnTo>
                    <a:pt x="5404367" y="3925354"/>
                  </a:lnTo>
                  <a:lnTo>
                    <a:pt x="5375272" y="3957460"/>
                  </a:lnTo>
                  <a:lnTo>
                    <a:pt x="5338110" y="3979733"/>
                  </a:lnTo>
                  <a:lnTo>
                    <a:pt x="5296082" y="3990263"/>
                  </a:lnTo>
                  <a:lnTo>
                    <a:pt x="5281611" y="3990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5787" y="1585911"/>
              <a:ext cx="5429250" cy="3990975"/>
            </a:xfrm>
            <a:custGeom>
              <a:avLst/>
              <a:gdLst/>
              <a:ahLst/>
              <a:cxnLst/>
              <a:rect l="l" t="t" r="r" b="b"/>
              <a:pathLst>
                <a:path w="5429250" h="3990975">
                  <a:moveTo>
                    <a:pt x="0" y="3843337"/>
                  </a:moveTo>
                  <a:lnTo>
                    <a:pt x="0" y="147637"/>
                  </a:lnTo>
                  <a:lnTo>
                    <a:pt x="177" y="140384"/>
                  </a:lnTo>
                  <a:lnTo>
                    <a:pt x="8626" y="97902"/>
                  </a:lnTo>
                  <a:lnTo>
                    <a:pt x="29058" y="59677"/>
                  </a:lnTo>
                  <a:lnTo>
                    <a:pt x="59682" y="29054"/>
                  </a:lnTo>
                  <a:lnTo>
                    <a:pt x="97907" y="8625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5281611" y="0"/>
                  </a:lnTo>
                  <a:lnTo>
                    <a:pt x="5324468" y="6354"/>
                  </a:lnTo>
                  <a:lnTo>
                    <a:pt x="5363634" y="24877"/>
                  </a:lnTo>
                  <a:lnTo>
                    <a:pt x="5395738" y="53971"/>
                  </a:lnTo>
                  <a:lnTo>
                    <a:pt x="5418010" y="91134"/>
                  </a:lnTo>
                  <a:lnTo>
                    <a:pt x="5428539" y="133165"/>
                  </a:lnTo>
                  <a:lnTo>
                    <a:pt x="5429249" y="147637"/>
                  </a:lnTo>
                  <a:lnTo>
                    <a:pt x="5429249" y="3843337"/>
                  </a:lnTo>
                  <a:lnTo>
                    <a:pt x="5422892" y="3886190"/>
                  </a:lnTo>
                  <a:lnTo>
                    <a:pt x="5404367" y="3925354"/>
                  </a:lnTo>
                  <a:lnTo>
                    <a:pt x="5375272" y="3957460"/>
                  </a:lnTo>
                  <a:lnTo>
                    <a:pt x="5338110" y="3979733"/>
                  </a:lnTo>
                  <a:lnTo>
                    <a:pt x="5296082" y="3990263"/>
                  </a:lnTo>
                  <a:lnTo>
                    <a:pt x="5281611" y="3990974"/>
                  </a:lnTo>
                  <a:lnTo>
                    <a:pt x="147637" y="3990974"/>
                  </a:lnTo>
                  <a:lnTo>
                    <a:pt x="104780" y="3984614"/>
                  </a:lnTo>
                  <a:lnTo>
                    <a:pt x="65614" y="3966087"/>
                  </a:lnTo>
                  <a:lnTo>
                    <a:pt x="33510" y="3936995"/>
                  </a:lnTo>
                  <a:lnTo>
                    <a:pt x="11238" y="3899831"/>
                  </a:lnTo>
                  <a:lnTo>
                    <a:pt x="709" y="3857805"/>
                  </a:lnTo>
                  <a:lnTo>
                    <a:pt x="0" y="3843337"/>
                  </a:lnTo>
                </a:path>
              </a:pathLst>
            </a:custGeom>
            <a:ln w="9524">
              <a:solidFill>
                <a:srgbClr val="E9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8662" y="1728786"/>
              <a:ext cx="5143500" cy="3419475"/>
            </a:xfrm>
            <a:custGeom>
              <a:avLst/>
              <a:gdLst/>
              <a:ahLst/>
              <a:cxnLst/>
              <a:rect l="l" t="t" r="r" b="b"/>
              <a:pathLst>
                <a:path w="5143500" h="3419475">
                  <a:moveTo>
                    <a:pt x="5041153" y="3419472"/>
                  </a:moveTo>
                  <a:lnTo>
                    <a:pt x="102345" y="3419472"/>
                  </a:lnTo>
                  <a:lnTo>
                    <a:pt x="95221" y="3418769"/>
                  </a:lnTo>
                  <a:lnTo>
                    <a:pt x="54661" y="3405007"/>
                  </a:lnTo>
                  <a:lnTo>
                    <a:pt x="22456" y="3376770"/>
                  </a:lnTo>
                  <a:lnTo>
                    <a:pt x="3507" y="3338355"/>
                  </a:lnTo>
                  <a:lnTo>
                    <a:pt x="0" y="3317127"/>
                  </a:lnTo>
                  <a:lnTo>
                    <a:pt x="0" y="3309937"/>
                  </a:lnTo>
                  <a:lnTo>
                    <a:pt x="0" y="102345"/>
                  </a:lnTo>
                  <a:lnTo>
                    <a:pt x="11090" y="60973"/>
                  </a:lnTo>
                  <a:lnTo>
                    <a:pt x="37168" y="26995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5041153" y="0"/>
                  </a:lnTo>
                  <a:lnTo>
                    <a:pt x="5082524" y="11088"/>
                  </a:lnTo>
                  <a:lnTo>
                    <a:pt x="5116502" y="37167"/>
                  </a:lnTo>
                  <a:lnTo>
                    <a:pt x="5137914" y="74262"/>
                  </a:lnTo>
                  <a:lnTo>
                    <a:pt x="5143498" y="102345"/>
                  </a:lnTo>
                  <a:lnTo>
                    <a:pt x="5143498" y="3317127"/>
                  </a:lnTo>
                  <a:lnTo>
                    <a:pt x="5132408" y="3358496"/>
                  </a:lnTo>
                  <a:lnTo>
                    <a:pt x="5106330" y="3392475"/>
                  </a:lnTo>
                  <a:lnTo>
                    <a:pt x="5069234" y="3413886"/>
                  </a:lnTo>
                  <a:lnTo>
                    <a:pt x="5048277" y="3418769"/>
                  </a:lnTo>
                  <a:lnTo>
                    <a:pt x="5041153" y="3419472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8662" y="1728786"/>
              <a:ext cx="5143500" cy="3419475"/>
            </a:xfrm>
            <a:custGeom>
              <a:avLst/>
              <a:gdLst/>
              <a:ahLst/>
              <a:cxnLst/>
              <a:rect l="l" t="t" r="r" b="b"/>
              <a:pathLst>
                <a:path w="5143500" h="3419475">
                  <a:moveTo>
                    <a:pt x="0" y="330993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2"/>
                  </a:lnTo>
                  <a:lnTo>
                    <a:pt x="14464" y="54659"/>
                  </a:lnTo>
                  <a:lnTo>
                    <a:pt x="32082" y="32082"/>
                  </a:lnTo>
                  <a:lnTo>
                    <a:pt x="37168" y="26995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109537" y="0"/>
                  </a:lnTo>
                  <a:lnTo>
                    <a:pt x="5033961" y="0"/>
                  </a:lnTo>
                  <a:lnTo>
                    <a:pt x="5041153" y="0"/>
                  </a:lnTo>
                  <a:lnTo>
                    <a:pt x="5048277" y="701"/>
                  </a:lnTo>
                  <a:lnTo>
                    <a:pt x="5088836" y="14461"/>
                  </a:lnTo>
                  <a:lnTo>
                    <a:pt x="5111416" y="32082"/>
                  </a:lnTo>
                  <a:lnTo>
                    <a:pt x="5116502" y="37167"/>
                  </a:lnTo>
                  <a:lnTo>
                    <a:pt x="5137914" y="74262"/>
                  </a:lnTo>
                  <a:lnTo>
                    <a:pt x="5143499" y="109537"/>
                  </a:lnTo>
                  <a:lnTo>
                    <a:pt x="5143499" y="3309937"/>
                  </a:lnTo>
                  <a:lnTo>
                    <a:pt x="5135161" y="3351852"/>
                  </a:lnTo>
                  <a:lnTo>
                    <a:pt x="5111416" y="3387390"/>
                  </a:lnTo>
                  <a:lnTo>
                    <a:pt x="5094817" y="3401010"/>
                  </a:lnTo>
                  <a:lnTo>
                    <a:pt x="5088837" y="3405007"/>
                  </a:lnTo>
                  <a:lnTo>
                    <a:pt x="5082524" y="3408381"/>
                  </a:lnTo>
                  <a:lnTo>
                    <a:pt x="5075879" y="3411133"/>
                  </a:lnTo>
                  <a:lnTo>
                    <a:pt x="5069234" y="3413886"/>
                  </a:lnTo>
                  <a:lnTo>
                    <a:pt x="5062385" y="3415965"/>
                  </a:lnTo>
                  <a:lnTo>
                    <a:pt x="5055330" y="3417367"/>
                  </a:lnTo>
                  <a:lnTo>
                    <a:pt x="5048277" y="3418769"/>
                  </a:lnTo>
                  <a:lnTo>
                    <a:pt x="5041153" y="3419472"/>
                  </a:lnTo>
                  <a:lnTo>
                    <a:pt x="5033961" y="3419474"/>
                  </a:lnTo>
                  <a:lnTo>
                    <a:pt x="109537" y="3419474"/>
                  </a:lnTo>
                  <a:lnTo>
                    <a:pt x="67619" y="3411133"/>
                  </a:lnTo>
                  <a:lnTo>
                    <a:pt x="60974" y="3408381"/>
                  </a:lnTo>
                  <a:lnTo>
                    <a:pt x="32082" y="3387390"/>
                  </a:lnTo>
                  <a:lnTo>
                    <a:pt x="26996" y="3382305"/>
                  </a:lnTo>
                  <a:lnTo>
                    <a:pt x="5585" y="3345207"/>
                  </a:lnTo>
                  <a:lnTo>
                    <a:pt x="0" y="3317127"/>
                  </a:lnTo>
                  <a:lnTo>
                    <a:pt x="0" y="3309937"/>
                  </a:lnTo>
                </a:path>
              </a:pathLst>
            </a:custGeom>
            <a:ln w="9524">
              <a:solidFill>
                <a:srgbClr val="E9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3425" y="2066924"/>
              <a:ext cx="5133974" cy="274320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90" dirty="0"/>
              <a:t>Кросс</a:t>
            </a:r>
            <a:r>
              <a:rPr sz="3600" spc="90" dirty="0"/>
              <a:t>-</a:t>
            </a:r>
            <a:r>
              <a:rPr dirty="0"/>
              <a:t>селл</a:t>
            </a:r>
            <a:r>
              <a:rPr spc="-130" dirty="0"/>
              <a:t> </a:t>
            </a:r>
            <a:r>
              <a:rPr sz="3600" spc="-190" dirty="0"/>
              <a:t>AIR</a:t>
            </a:r>
            <a:r>
              <a:rPr b="0" spc="-190" dirty="0">
                <a:latin typeface="Segoe UI Black"/>
                <a:cs typeface="Segoe UI Black"/>
              </a:rPr>
              <a:t>↔</a:t>
            </a:r>
            <a:r>
              <a:rPr sz="3600" spc="-190" dirty="0"/>
              <a:t>HOT</a:t>
            </a:r>
            <a:endParaRPr sz="3600" dirty="0">
              <a:latin typeface="Segoe UI Black"/>
              <a:cs typeface="Segoe UI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979" y="5270498"/>
            <a:ext cx="1675130" cy="1841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10" dirty="0">
                <a:solidFill>
                  <a:srgbClr val="6A7280"/>
                </a:solidFill>
                <a:latin typeface="Lucida Sans Unicode"/>
                <a:cs typeface="Lucida Sans Unicode"/>
              </a:rPr>
              <a:t>Распределение</a:t>
            </a:r>
            <a:r>
              <a:rPr sz="1000" spc="150" dirty="0">
                <a:solidFill>
                  <a:srgbClr val="6A7280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6A7280"/>
                </a:solidFill>
                <a:latin typeface="Lucida Sans Unicode"/>
                <a:cs typeface="Lucida Sans Unicode"/>
              </a:rPr>
              <a:t>клиентов</a:t>
            </a:r>
            <a:endParaRPr sz="1000" dirty="0">
              <a:latin typeface="Lucida Sans Unicode"/>
              <a:cs typeface="Lucida Sans Unicod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95273" y="1319783"/>
            <a:ext cx="6078220" cy="4639310"/>
            <a:chOff x="5852159" y="1319783"/>
            <a:chExt cx="6078220" cy="4639310"/>
          </a:xfrm>
        </p:grpSpPr>
        <p:sp>
          <p:nvSpPr>
            <p:cNvPr id="16" name="object 16"/>
            <p:cNvSpPr/>
            <p:nvPr/>
          </p:nvSpPr>
          <p:spPr>
            <a:xfrm>
              <a:off x="5852159" y="1319783"/>
              <a:ext cx="6078220" cy="4639310"/>
            </a:xfrm>
            <a:custGeom>
              <a:avLst/>
              <a:gdLst/>
              <a:ahLst/>
              <a:cxnLst/>
              <a:rect l="l" t="t" r="r" b="b"/>
              <a:pathLst>
                <a:path w="6078220" h="4639310">
                  <a:moveTo>
                    <a:pt x="6077711" y="4639055"/>
                  </a:moveTo>
                  <a:lnTo>
                    <a:pt x="0" y="4639055"/>
                  </a:lnTo>
                  <a:lnTo>
                    <a:pt x="0" y="0"/>
                  </a:lnTo>
                  <a:lnTo>
                    <a:pt x="6077711" y="0"/>
                  </a:lnTo>
                  <a:lnTo>
                    <a:pt x="6077711" y="270890"/>
                  </a:lnTo>
                  <a:lnTo>
                    <a:pt x="472439" y="270890"/>
                  </a:lnTo>
                  <a:lnTo>
                    <a:pt x="458365" y="271570"/>
                  </a:lnTo>
                  <a:lnTo>
                    <a:pt x="417763" y="281766"/>
                  </a:lnTo>
                  <a:lnTo>
                    <a:pt x="381844" y="303266"/>
                  </a:lnTo>
                  <a:lnTo>
                    <a:pt x="353621" y="334373"/>
                  </a:lnTo>
                  <a:lnTo>
                    <a:pt x="335682" y="372353"/>
                  </a:lnTo>
                  <a:lnTo>
                    <a:pt x="329564" y="413765"/>
                  </a:lnTo>
                  <a:lnTo>
                    <a:pt x="329564" y="4109465"/>
                  </a:lnTo>
                  <a:lnTo>
                    <a:pt x="335682" y="4150878"/>
                  </a:lnTo>
                  <a:lnTo>
                    <a:pt x="353621" y="4188857"/>
                  </a:lnTo>
                  <a:lnTo>
                    <a:pt x="381844" y="4219965"/>
                  </a:lnTo>
                  <a:lnTo>
                    <a:pt x="417763" y="4241464"/>
                  </a:lnTo>
                  <a:lnTo>
                    <a:pt x="458365" y="4251660"/>
                  </a:lnTo>
                  <a:lnTo>
                    <a:pt x="472439" y="4252340"/>
                  </a:lnTo>
                  <a:lnTo>
                    <a:pt x="6077711" y="4252340"/>
                  </a:lnTo>
                  <a:lnTo>
                    <a:pt x="6077711" y="4639055"/>
                  </a:lnTo>
                  <a:close/>
                </a:path>
                <a:path w="6078220" h="4639310">
                  <a:moveTo>
                    <a:pt x="6077711" y="4252340"/>
                  </a:moveTo>
                  <a:lnTo>
                    <a:pt x="5606414" y="4252340"/>
                  </a:lnTo>
                  <a:lnTo>
                    <a:pt x="5620488" y="4251660"/>
                  </a:lnTo>
                  <a:lnTo>
                    <a:pt x="5634292" y="4249621"/>
                  </a:lnTo>
                  <a:lnTo>
                    <a:pt x="5673832" y="4235450"/>
                  </a:lnTo>
                  <a:lnTo>
                    <a:pt x="5707441" y="4210493"/>
                  </a:lnTo>
                  <a:lnTo>
                    <a:pt x="5732397" y="4176884"/>
                  </a:lnTo>
                  <a:lnTo>
                    <a:pt x="5746569" y="4137344"/>
                  </a:lnTo>
                  <a:lnTo>
                    <a:pt x="5749289" y="4109465"/>
                  </a:lnTo>
                  <a:lnTo>
                    <a:pt x="5749289" y="413765"/>
                  </a:lnTo>
                  <a:lnTo>
                    <a:pt x="5743170" y="372353"/>
                  </a:lnTo>
                  <a:lnTo>
                    <a:pt x="5725231" y="334373"/>
                  </a:lnTo>
                  <a:lnTo>
                    <a:pt x="5697008" y="303266"/>
                  </a:lnTo>
                  <a:lnTo>
                    <a:pt x="5661088" y="281766"/>
                  </a:lnTo>
                  <a:lnTo>
                    <a:pt x="5620488" y="271570"/>
                  </a:lnTo>
                  <a:lnTo>
                    <a:pt x="5606414" y="270890"/>
                  </a:lnTo>
                  <a:lnTo>
                    <a:pt x="6077711" y="270890"/>
                  </a:lnTo>
                  <a:lnTo>
                    <a:pt x="6077711" y="4252340"/>
                  </a:lnTo>
                  <a:close/>
                </a:path>
              </a:pathLst>
            </a:custGeom>
            <a:solidFill>
              <a:srgbClr val="111111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176961" y="1585911"/>
              <a:ext cx="5429250" cy="3990975"/>
            </a:xfrm>
            <a:custGeom>
              <a:avLst/>
              <a:gdLst/>
              <a:ahLst/>
              <a:cxnLst/>
              <a:rect l="l" t="t" r="r" b="b"/>
              <a:pathLst>
                <a:path w="5429250" h="3990975">
                  <a:moveTo>
                    <a:pt x="5281611" y="3990974"/>
                  </a:moveTo>
                  <a:lnTo>
                    <a:pt x="147637" y="3990974"/>
                  </a:lnTo>
                  <a:lnTo>
                    <a:pt x="140384" y="3990795"/>
                  </a:lnTo>
                  <a:lnTo>
                    <a:pt x="97907" y="3982342"/>
                  </a:lnTo>
                  <a:lnTo>
                    <a:pt x="59681" y="3961911"/>
                  </a:lnTo>
                  <a:lnTo>
                    <a:pt x="29057" y="3931288"/>
                  </a:lnTo>
                  <a:lnTo>
                    <a:pt x="8625" y="3893063"/>
                  </a:lnTo>
                  <a:lnTo>
                    <a:pt x="177" y="3850588"/>
                  </a:lnTo>
                  <a:lnTo>
                    <a:pt x="0" y="3843337"/>
                  </a:lnTo>
                  <a:lnTo>
                    <a:pt x="0" y="147637"/>
                  </a:lnTo>
                  <a:lnTo>
                    <a:pt x="6355" y="104775"/>
                  </a:lnTo>
                  <a:lnTo>
                    <a:pt x="24880" y="65610"/>
                  </a:lnTo>
                  <a:lnTo>
                    <a:pt x="53975" y="33507"/>
                  </a:lnTo>
                  <a:lnTo>
                    <a:pt x="91138" y="11236"/>
                  </a:lnTo>
                  <a:lnTo>
                    <a:pt x="133166" y="709"/>
                  </a:lnTo>
                  <a:lnTo>
                    <a:pt x="147637" y="0"/>
                  </a:lnTo>
                  <a:lnTo>
                    <a:pt x="5281611" y="0"/>
                  </a:lnTo>
                  <a:lnTo>
                    <a:pt x="5324467" y="6354"/>
                  </a:lnTo>
                  <a:lnTo>
                    <a:pt x="5363633" y="24877"/>
                  </a:lnTo>
                  <a:lnTo>
                    <a:pt x="5395737" y="53971"/>
                  </a:lnTo>
                  <a:lnTo>
                    <a:pt x="5418010" y="91134"/>
                  </a:lnTo>
                  <a:lnTo>
                    <a:pt x="5428540" y="133165"/>
                  </a:lnTo>
                  <a:lnTo>
                    <a:pt x="5429249" y="147637"/>
                  </a:lnTo>
                  <a:lnTo>
                    <a:pt x="5429249" y="3843337"/>
                  </a:lnTo>
                  <a:lnTo>
                    <a:pt x="5422892" y="3886190"/>
                  </a:lnTo>
                  <a:lnTo>
                    <a:pt x="5404365" y="3925354"/>
                  </a:lnTo>
                  <a:lnTo>
                    <a:pt x="5375272" y="3957460"/>
                  </a:lnTo>
                  <a:lnTo>
                    <a:pt x="5338108" y="3979733"/>
                  </a:lnTo>
                  <a:lnTo>
                    <a:pt x="5296081" y="3990263"/>
                  </a:lnTo>
                  <a:lnTo>
                    <a:pt x="5281611" y="3990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76961" y="1585911"/>
              <a:ext cx="5429250" cy="3990975"/>
            </a:xfrm>
            <a:custGeom>
              <a:avLst/>
              <a:gdLst/>
              <a:ahLst/>
              <a:cxnLst/>
              <a:rect l="l" t="t" r="r" b="b"/>
              <a:pathLst>
                <a:path w="5429250" h="3990975">
                  <a:moveTo>
                    <a:pt x="0" y="3843337"/>
                  </a:moveTo>
                  <a:lnTo>
                    <a:pt x="0" y="147637"/>
                  </a:lnTo>
                  <a:lnTo>
                    <a:pt x="177" y="140384"/>
                  </a:lnTo>
                  <a:lnTo>
                    <a:pt x="8625" y="97902"/>
                  </a:lnTo>
                  <a:lnTo>
                    <a:pt x="29057" y="59677"/>
                  </a:lnTo>
                  <a:lnTo>
                    <a:pt x="59681" y="29054"/>
                  </a:lnTo>
                  <a:lnTo>
                    <a:pt x="97907" y="8625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5281611" y="0"/>
                  </a:lnTo>
                  <a:lnTo>
                    <a:pt x="5324467" y="6354"/>
                  </a:lnTo>
                  <a:lnTo>
                    <a:pt x="5363633" y="24877"/>
                  </a:lnTo>
                  <a:lnTo>
                    <a:pt x="5395737" y="53971"/>
                  </a:lnTo>
                  <a:lnTo>
                    <a:pt x="5418010" y="91134"/>
                  </a:lnTo>
                  <a:lnTo>
                    <a:pt x="5428540" y="133165"/>
                  </a:lnTo>
                  <a:lnTo>
                    <a:pt x="5429249" y="147637"/>
                  </a:lnTo>
                  <a:lnTo>
                    <a:pt x="5429249" y="3843337"/>
                  </a:lnTo>
                  <a:lnTo>
                    <a:pt x="5422892" y="3886190"/>
                  </a:lnTo>
                  <a:lnTo>
                    <a:pt x="5404365" y="3925354"/>
                  </a:lnTo>
                  <a:lnTo>
                    <a:pt x="5375272" y="3957460"/>
                  </a:lnTo>
                  <a:lnTo>
                    <a:pt x="5338108" y="3979733"/>
                  </a:lnTo>
                  <a:lnTo>
                    <a:pt x="5296081" y="3990263"/>
                  </a:lnTo>
                  <a:lnTo>
                    <a:pt x="5281611" y="3990974"/>
                  </a:lnTo>
                  <a:lnTo>
                    <a:pt x="147637" y="3990974"/>
                  </a:lnTo>
                  <a:lnTo>
                    <a:pt x="104779" y="3984614"/>
                  </a:lnTo>
                  <a:lnTo>
                    <a:pt x="65614" y="3966087"/>
                  </a:lnTo>
                  <a:lnTo>
                    <a:pt x="33510" y="3936995"/>
                  </a:lnTo>
                  <a:lnTo>
                    <a:pt x="11237" y="3899831"/>
                  </a:lnTo>
                  <a:lnTo>
                    <a:pt x="708" y="3857805"/>
                  </a:lnTo>
                  <a:lnTo>
                    <a:pt x="0" y="3843337"/>
                  </a:lnTo>
                </a:path>
              </a:pathLst>
            </a:custGeom>
            <a:ln w="9524">
              <a:solidFill>
                <a:srgbClr val="E9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19836" y="1728786"/>
              <a:ext cx="5143500" cy="3419475"/>
            </a:xfrm>
            <a:custGeom>
              <a:avLst/>
              <a:gdLst/>
              <a:ahLst/>
              <a:cxnLst/>
              <a:rect l="l" t="t" r="r" b="b"/>
              <a:pathLst>
                <a:path w="5143500" h="3419475">
                  <a:moveTo>
                    <a:pt x="5041153" y="3419472"/>
                  </a:moveTo>
                  <a:lnTo>
                    <a:pt x="102344" y="3419472"/>
                  </a:lnTo>
                  <a:lnTo>
                    <a:pt x="95221" y="3418769"/>
                  </a:lnTo>
                  <a:lnTo>
                    <a:pt x="54661" y="3405007"/>
                  </a:lnTo>
                  <a:lnTo>
                    <a:pt x="22454" y="3376770"/>
                  </a:lnTo>
                  <a:lnTo>
                    <a:pt x="3507" y="3338355"/>
                  </a:lnTo>
                  <a:lnTo>
                    <a:pt x="0" y="3317127"/>
                  </a:lnTo>
                  <a:lnTo>
                    <a:pt x="0" y="3309937"/>
                  </a:lnTo>
                  <a:lnTo>
                    <a:pt x="0" y="102345"/>
                  </a:lnTo>
                  <a:lnTo>
                    <a:pt x="11089" y="60973"/>
                  </a:lnTo>
                  <a:lnTo>
                    <a:pt x="37168" y="26995"/>
                  </a:lnTo>
                  <a:lnTo>
                    <a:pt x="74263" y="5585"/>
                  </a:lnTo>
                  <a:lnTo>
                    <a:pt x="102344" y="0"/>
                  </a:lnTo>
                  <a:lnTo>
                    <a:pt x="5041153" y="0"/>
                  </a:lnTo>
                  <a:lnTo>
                    <a:pt x="5082523" y="11088"/>
                  </a:lnTo>
                  <a:lnTo>
                    <a:pt x="5116501" y="37167"/>
                  </a:lnTo>
                  <a:lnTo>
                    <a:pt x="5137913" y="74262"/>
                  </a:lnTo>
                  <a:lnTo>
                    <a:pt x="5143498" y="102345"/>
                  </a:lnTo>
                  <a:lnTo>
                    <a:pt x="5143498" y="3317127"/>
                  </a:lnTo>
                  <a:lnTo>
                    <a:pt x="5132407" y="3358496"/>
                  </a:lnTo>
                  <a:lnTo>
                    <a:pt x="5106330" y="3392475"/>
                  </a:lnTo>
                  <a:lnTo>
                    <a:pt x="5069233" y="3413886"/>
                  </a:lnTo>
                  <a:lnTo>
                    <a:pt x="5048276" y="3418769"/>
                  </a:lnTo>
                  <a:lnTo>
                    <a:pt x="5041153" y="3419472"/>
                  </a:lnTo>
                  <a:close/>
                </a:path>
              </a:pathLst>
            </a:custGeom>
            <a:solidFill>
              <a:srgbClr val="FA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19836" y="1728786"/>
              <a:ext cx="5143500" cy="3419475"/>
            </a:xfrm>
            <a:custGeom>
              <a:avLst/>
              <a:gdLst/>
              <a:ahLst/>
              <a:cxnLst/>
              <a:rect l="l" t="t" r="r" b="b"/>
              <a:pathLst>
                <a:path w="5143500" h="3419475">
                  <a:moveTo>
                    <a:pt x="0" y="330993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2"/>
                  </a:lnTo>
                  <a:lnTo>
                    <a:pt x="14463" y="54659"/>
                  </a:lnTo>
                  <a:lnTo>
                    <a:pt x="32082" y="32082"/>
                  </a:lnTo>
                  <a:lnTo>
                    <a:pt x="37168" y="26995"/>
                  </a:lnTo>
                  <a:lnTo>
                    <a:pt x="74263" y="5585"/>
                  </a:lnTo>
                  <a:lnTo>
                    <a:pt x="102344" y="0"/>
                  </a:lnTo>
                  <a:lnTo>
                    <a:pt x="109538" y="0"/>
                  </a:lnTo>
                  <a:lnTo>
                    <a:pt x="5033962" y="0"/>
                  </a:lnTo>
                  <a:lnTo>
                    <a:pt x="5041153" y="0"/>
                  </a:lnTo>
                  <a:lnTo>
                    <a:pt x="5048276" y="701"/>
                  </a:lnTo>
                  <a:lnTo>
                    <a:pt x="5088835" y="14461"/>
                  </a:lnTo>
                  <a:lnTo>
                    <a:pt x="5111415" y="32082"/>
                  </a:lnTo>
                  <a:lnTo>
                    <a:pt x="5116501" y="37167"/>
                  </a:lnTo>
                  <a:lnTo>
                    <a:pt x="5135159" y="67617"/>
                  </a:lnTo>
                  <a:lnTo>
                    <a:pt x="5137913" y="74262"/>
                  </a:lnTo>
                  <a:lnTo>
                    <a:pt x="5143499" y="109537"/>
                  </a:lnTo>
                  <a:lnTo>
                    <a:pt x="5143499" y="3309937"/>
                  </a:lnTo>
                  <a:lnTo>
                    <a:pt x="5135159" y="3351852"/>
                  </a:lnTo>
                  <a:lnTo>
                    <a:pt x="5132407" y="3358496"/>
                  </a:lnTo>
                  <a:lnTo>
                    <a:pt x="5129033" y="3364807"/>
                  </a:lnTo>
                  <a:lnTo>
                    <a:pt x="5125037" y="3370789"/>
                  </a:lnTo>
                  <a:lnTo>
                    <a:pt x="5121041" y="3376770"/>
                  </a:lnTo>
                  <a:lnTo>
                    <a:pt x="5116501" y="3382305"/>
                  </a:lnTo>
                  <a:lnTo>
                    <a:pt x="5111415" y="3387390"/>
                  </a:lnTo>
                  <a:lnTo>
                    <a:pt x="5106330" y="3392475"/>
                  </a:lnTo>
                  <a:lnTo>
                    <a:pt x="5100796" y="3397015"/>
                  </a:lnTo>
                  <a:lnTo>
                    <a:pt x="5094815" y="3401010"/>
                  </a:lnTo>
                  <a:lnTo>
                    <a:pt x="5088835" y="3405007"/>
                  </a:lnTo>
                  <a:lnTo>
                    <a:pt x="5082523" y="3408381"/>
                  </a:lnTo>
                  <a:lnTo>
                    <a:pt x="5075878" y="3411133"/>
                  </a:lnTo>
                  <a:lnTo>
                    <a:pt x="5069233" y="3413886"/>
                  </a:lnTo>
                  <a:lnTo>
                    <a:pt x="5062383" y="3415965"/>
                  </a:lnTo>
                  <a:lnTo>
                    <a:pt x="5055329" y="3417367"/>
                  </a:lnTo>
                  <a:lnTo>
                    <a:pt x="5048276" y="3418769"/>
                  </a:lnTo>
                  <a:lnTo>
                    <a:pt x="5041153" y="3419472"/>
                  </a:lnTo>
                  <a:lnTo>
                    <a:pt x="5033962" y="3419474"/>
                  </a:lnTo>
                  <a:lnTo>
                    <a:pt x="109538" y="3419474"/>
                  </a:lnTo>
                  <a:lnTo>
                    <a:pt x="67618" y="3411133"/>
                  </a:lnTo>
                  <a:lnTo>
                    <a:pt x="60974" y="3408381"/>
                  </a:lnTo>
                  <a:lnTo>
                    <a:pt x="32082" y="3387390"/>
                  </a:lnTo>
                  <a:lnTo>
                    <a:pt x="26996" y="3382305"/>
                  </a:lnTo>
                  <a:lnTo>
                    <a:pt x="8337" y="3351850"/>
                  </a:lnTo>
                  <a:lnTo>
                    <a:pt x="5585" y="3345207"/>
                  </a:lnTo>
                  <a:lnTo>
                    <a:pt x="3507" y="3338355"/>
                  </a:lnTo>
                  <a:lnTo>
                    <a:pt x="2104" y="3331303"/>
                  </a:lnTo>
                  <a:lnTo>
                    <a:pt x="701" y="3324250"/>
                  </a:lnTo>
                  <a:lnTo>
                    <a:pt x="0" y="3317127"/>
                  </a:lnTo>
                  <a:lnTo>
                    <a:pt x="0" y="3309937"/>
                  </a:lnTo>
                </a:path>
              </a:pathLst>
            </a:custGeom>
            <a:ln w="9524">
              <a:solidFill>
                <a:srgbClr val="E9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4599" y="2085974"/>
              <a:ext cx="5133974" cy="27050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566808" y="5256024"/>
            <a:ext cx="131445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A7280"/>
                </a:solidFill>
                <a:latin typeface="Lucida Sans Unicode"/>
                <a:cs typeface="Lucida Sans Unicode"/>
              </a:rPr>
              <a:t>Окна</a:t>
            </a:r>
            <a:r>
              <a:rPr sz="1000" spc="-70" dirty="0">
                <a:solidFill>
                  <a:srgbClr val="6A7280"/>
                </a:solidFill>
                <a:latin typeface="Lucida Sans Unicode"/>
                <a:cs typeface="Lucida Sans Unicode"/>
              </a:rPr>
              <a:t> </a:t>
            </a:r>
            <a:r>
              <a:rPr sz="1150" spc="-20" dirty="0">
                <a:solidFill>
                  <a:srgbClr val="6A7280"/>
                </a:solidFill>
                <a:latin typeface="Arial MT"/>
                <a:cs typeface="Arial MT"/>
              </a:rPr>
              <a:t>3/7/14/30</a:t>
            </a:r>
            <a:r>
              <a:rPr sz="1150" spc="-60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6A7280"/>
                </a:solidFill>
                <a:latin typeface="Lucida Sans Unicode"/>
                <a:cs typeface="Lucida Sans Unicode"/>
              </a:rPr>
              <a:t>дней</a:t>
            </a: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5425" y="6511776"/>
            <a:ext cx="4298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75" dirty="0">
                <a:solidFill>
                  <a:srgbClr val="6A7280"/>
                </a:solidFill>
                <a:latin typeface="Tahoma"/>
                <a:cs typeface="Tahoma"/>
              </a:rPr>
              <a:t>T-</a:t>
            </a:r>
            <a:r>
              <a:rPr sz="1050" b="1" spc="-95" dirty="0">
                <a:solidFill>
                  <a:srgbClr val="6A7280"/>
                </a:solidFill>
                <a:latin typeface="Tahoma"/>
                <a:cs typeface="Tahoma"/>
              </a:rPr>
              <a:t>Bank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18551" y="6511776"/>
            <a:ext cx="1248410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A7280"/>
                </a:solidFill>
                <a:latin typeface="Lucida Sans Unicode"/>
                <a:cs typeface="Lucida Sans Unicode"/>
              </a:rPr>
              <a:t>Кросс</a:t>
            </a:r>
            <a:r>
              <a:rPr sz="1050" dirty="0">
                <a:solidFill>
                  <a:srgbClr val="6A7280"/>
                </a:solidFill>
                <a:latin typeface="Arial MT"/>
                <a:cs typeface="Arial MT"/>
              </a:rPr>
              <a:t>-</a:t>
            </a:r>
            <a:r>
              <a:rPr sz="900" dirty="0">
                <a:solidFill>
                  <a:srgbClr val="6A7280"/>
                </a:solidFill>
                <a:latin typeface="Lucida Sans Unicode"/>
                <a:cs typeface="Lucida Sans Unicode"/>
              </a:rPr>
              <a:t>селл</a:t>
            </a:r>
            <a:r>
              <a:rPr sz="900" spc="235" dirty="0">
                <a:solidFill>
                  <a:srgbClr val="6A7280"/>
                </a:solidFill>
                <a:latin typeface="Lucida Sans Unicode"/>
                <a:cs typeface="Lucida Sans Unicode"/>
              </a:rPr>
              <a:t> </a:t>
            </a:r>
            <a:r>
              <a:rPr sz="1050" spc="-80" dirty="0">
                <a:solidFill>
                  <a:srgbClr val="6A7280"/>
                </a:solidFill>
                <a:latin typeface="Arial MT"/>
                <a:cs typeface="Arial MT"/>
              </a:rPr>
              <a:t>AIR</a:t>
            </a:r>
            <a:r>
              <a:rPr sz="900" spc="-80" dirty="0">
                <a:solidFill>
                  <a:srgbClr val="6A7280"/>
                </a:solidFill>
                <a:latin typeface="Segoe UI"/>
                <a:cs typeface="Segoe UI"/>
              </a:rPr>
              <a:t>↔</a:t>
            </a:r>
            <a:r>
              <a:rPr sz="1050" spc="-80" dirty="0">
                <a:solidFill>
                  <a:srgbClr val="6A7280"/>
                </a:solidFill>
                <a:latin typeface="Arial MT"/>
                <a:cs typeface="Arial MT"/>
              </a:rPr>
              <a:t>HOT</a:t>
            </a:r>
            <a:endParaRPr sz="10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object 10">
            <a:extLst>
              <a:ext uri="{FF2B5EF4-FFF2-40B4-BE49-F238E27FC236}">
                <a16:creationId xmlns:a16="http://schemas.microsoft.com/office/drawing/2014/main" id="{17249E86-64FD-62B1-2B3E-E7C759FB501A}"/>
              </a:ext>
            </a:extLst>
          </p:cNvPr>
          <p:cNvPicPr/>
          <p:nvPr/>
        </p:nvPicPr>
        <p:blipFill>
          <a:blip r:embed="rId2" cstate="print">
            <a:alphaModFix amt="1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3876" y="6324600"/>
            <a:ext cx="768597" cy="523873"/>
          </a:xfrm>
          <a:prstGeom prst="rect">
            <a:avLst/>
          </a:prstGeom>
          <a:effectLst>
            <a:glow rad="1282700">
              <a:srgbClr val="FFDD2D"/>
            </a:glow>
            <a:softEdge rad="0"/>
          </a:effectLst>
        </p:spPr>
      </p:pic>
      <p:grpSp>
        <p:nvGrpSpPr>
          <p:cNvPr id="2" name="object 2"/>
          <p:cNvGrpSpPr/>
          <p:nvPr/>
        </p:nvGrpSpPr>
        <p:grpSpPr>
          <a:xfrm>
            <a:off x="0" y="-1"/>
            <a:ext cx="12192000" cy="6858000"/>
            <a:chOff x="0" y="-1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4762" y="4761"/>
              <a:ext cx="12182475" cy="6848475"/>
            </a:xfrm>
            <a:custGeom>
              <a:avLst/>
              <a:gdLst/>
              <a:ahLst/>
              <a:cxnLst/>
              <a:rect l="l" t="t" r="r" b="b"/>
              <a:pathLst>
                <a:path w="12182475" h="6848475">
                  <a:moveTo>
                    <a:pt x="0" y="6624636"/>
                  </a:moveTo>
                  <a:lnTo>
                    <a:pt x="0" y="223837"/>
                  </a:lnTo>
                  <a:lnTo>
                    <a:pt x="0" y="216507"/>
                  </a:lnTo>
                  <a:lnTo>
                    <a:pt x="359" y="209193"/>
                  </a:lnTo>
                  <a:lnTo>
                    <a:pt x="1077" y="201899"/>
                  </a:lnTo>
                  <a:lnTo>
                    <a:pt x="1796" y="194604"/>
                  </a:lnTo>
                  <a:lnTo>
                    <a:pt x="2870" y="187360"/>
                  </a:lnTo>
                  <a:lnTo>
                    <a:pt x="14233" y="144951"/>
                  </a:lnTo>
                  <a:lnTo>
                    <a:pt x="33650" y="105572"/>
                  </a:lnTo>
                  <a:lnTo>
                    <a:pt x="60376" y="70742"/>
                  </a:lnTo>
                  <a:lnTo>
                    <a:pt x="65560" y="65558"/>
                  </a:lnTo>
                  <a:lnTo>
                    <a:pt x="70744" y="60375"/>
                  </a:lnTo>
                  <a:lnTo>
                    <a:pt x="105575" y="33651"/>
                  </a:lnTo>
                  <a:lnTo>
                    <a:pt x="144951" y="14234"/>
                  </a:lnTo>
                  <a:lnTo>
                    <a:pt x="187359" y="2871"/>
                  </a:lnTo>
                  <a:lnTo>
                    <a:pt x="201897" y="1079"/>
                  </a:lnTo>
                  <a:lnTo>
                    <a:pt x="209193" y="360"/>
                  </a:lnTo>
                  <a:lnTo>
                    <a:pt x="216506" y="1"/>
                  </a:lnTo>
                  <a:lnTo>
                    <a:pt x="223837" y="0"/>
                  </a:lnTo>
                  <a:lnTo>
                    <a:pt x="11958636" y="0"/>
                  </a:lnTo>
                  <a:lnTo>
                    <a:pt x="11965967" y="1"/>
                  </a:lnTo>
                  <a:lnTo>
                    <a:pt x="11973281" y="360"/>
                  </a:lnTo>
                  <a:lnTo>
                    <a:pt x="11980577" y="1079"/>
                  </a:lnTo>
                  <a:lnTo>
                    <a:pt x="11987872" y="1797"/>
                  </a:lnTo>
                  <a:lnTo>
                    <a:pt x="12030628" y="11769"/>
                  </a:lnTo>
                  <a:lnTo>
                    <a:pt x="12070618" y="29888"/>
                  </a:lnTo>
                  <a:lnTo>
                    <a:pt x="12100636" y="50808"/>
                  </a:lnTo>
                  <a:lnTo>
                    <a:pt x="12106304" y="55459"/>
                  </a:lnTo>
                  <a:lnTo>
                    <a:pt x="12136314" y="87501"/>
                  </a:lnTo>
                  <a:lnTo>
                    <a:pt x="12156041" y="118320"/>
                  </a:lnTo>
                  <a:lnTo>
                    <a:pt x="12159498" y="124783"/>
                  </a:lnTo>
                  <a:lnTo>
                    <a:pt x="12174962" y="165875"/>
                  </a:lnTo>
                  <a:lnTo>
                    <a:pt x="12178171" y="180165"/>
                  </a:lnTo>
                  <a:lnTo>
                    <a:pt x="12179603" y="187358"/>
                  </a:lnTo>
                  <a:lnTo>
                    <a:pt x="12180677" y="194602"/>
                  </a:lnTo>
                  <a:lnTo>
                    <a:pt x="12181396" y="201896"/>
                  </a:lnTo>
                  <a:lnTo>
                    <a:pt x="12182115" y="209193"/>
                  </a:lnTo>
                  <a:lnTo>
                    <a:pt x="12182475" y="216507"/>
                  </a:lnTo>
                  <a:lnTo>
                    <a:pt x="12182474" y="223837"/>
                  </a:lnTo>
                  <a:lnTo>
                    <a:pt x="12182474" y="6624636"/>
                  </a:lnTo>
                  <a:lnTo>
                    <a:pt x="12182475" y="6631966"/>
                  </a:lnTo>
                  <a:lnTo>
                    <a:pt x="12182115" y="6639277"/>
                  </a:lnTo>
                  <a:lnTo>
                    <a:pt x="12181396" y="6646574"/>
                  </a:lnTo>
                  <a:lnTo>
                    <a:pt x="12180677" y="6653872"/>
                  </a:lnTo>
                  <a:lnTo>
                    <a:pt x="12179603" y="6661113"/>
                  </a:lnTo>
                  <a:lnTo>
                    <a:pt x="12178171" y="6668304"/>
                  </a:lnTo>
                  <a:lnTo>
                    <a:pt x="12176741" y="6675494"/>
                  </a:lnTo>
                  <a:lnTo>
                    <a:pt x="12162628" y="6717063"/>
                  </a:lnTo>
                  <a:lnTo>
                    <a:pt x="12140676" y="6755084"/>
                  </a:lnTo>
                  <a:lnTo>
                    <a:pt x="12131664" y="6766632"/>
                  </a:lnTo>
                  <a:lnTo>
                    <a:pt x="12127013" y="6772302"/>
                  </a:lnTo>
                  <a:lnTo>
                    <a:pt x="12122096" y="6777725"/>
                  </a:lnTo>
                  <a:lnTo>
                    <a:pt x="12116912" y="6782911"/>
                  </a:lnTo>
                  <a:lnTo>
                    <a:pt x="12111729" y="6788096"/>
                  </a:lnTo>
                  <a:lnTo>
                    <a:pt x="12106304" y="6793012"/>
                  </a:lnTo>
                  <a:lnTo>
                    <a:pt x="12100637" y="6797663"/>
                  </a:lnTo>
                  <a:lnTo>
                    <a:pt x="12094971" y="6802314"/>
                  </a:lnTo>
                  <a:lnTo>
                    <a:pt x="12089089" y="6806676"/>
                  </a:lnTo>
                  <a:lnTo>
                    <a:pt x="12082992" y="6810746"/>
                  </a:lnTo>
                  <a:lnTo>
                    <a:pt x="12076897" y="6814820"/>
                  </a:lnTo>
                  <a:lnTo>
                    <a:pt x="12044295" y="6831428"/>
                  </a:lnTo>
                  <a:lnTo>
                    <a:pt x="12037522" y="6834238"/>
                  </a:lnTo>
                  <a:lnTo>
                    <a:pt x="12030628" y="6836703"/>
                  </a:lnTo>
                  <a:lnTo>
                    <a:pt x="12023612" y="6838828"/>
                  </a:lnTo>
                  <a:lnTo>
                    <a:pt x="12016596" y="6840958"/>
                  </a:lnTo>
                  <a:lnTo>
                    <a:pt x="12009493" y="6842739"/>
                  </a:lnTo>
                  <a:lnTo>
                    <a:pt x="12002303" y="6844168"/>
                  </a:lnTo>
                  <a:lnTo>
                    <a:pt x="11995114" y="6845599"/>
                  </a:lnTo>
                  <a:lnTo>
                    <a:pt x="11987872" y="6846678"/>
                  </a:lnTo>
                  <a:lnTo>
                    <a:pt x="11980577" y="6847400"/>
                  </a:lnTo>
                  <a:lnTo>
                    <a:pt x="11973281" y="6848116"/>
                  </a:lnTo>
                  <a:lnTo>
                    <a:pt x="11965967" y="6848474"/>
                  </a:lnTo>
                  <a:lnTo>
                    <a:pt x="11958636" y="6848474"/>
                  </a:lnTo>
                  <a:lnTo>
                    <a:pt x="223837" y="6848474"/>
                  </a:lnTo>
                  <a:lnTo>
                    <a:pt x="216506" y="6848474"/>
                  </a:lnTo>
                  <a:lnTo>
                    <a:pt x="209193" y="6848116"/>
                  </a:lnTo>
                  <a:lnTo>
                    <a:pt x="201897" y="6847400"/>
                  </a:lnTo>
                  <a:lnTo>
                    <a:pt x="194601" y="6846678"/>
                  </a:lnTo>
                  <a:lnTo>
                    <a:pt x="187359" y="6845599"/>
                  </a:lnTo>
                  <a:lnTo>
                    <a:pt x="180168" y="6844168"/>
                  </a:lnTo>
                  <a:lnTo>
                    <a:pt x="172978" y="6842739"/>
                  </a:lnTo>
                  <a:lnTo>
                    <a:pt x="165876" y="6840958"/>
                  </a:lnTo>
                  <a:lnTo>
                    <a:pt x="158860" y="6838828"/>
                  </a:lnTo>
                  <a:lnTo>
                    <a:pt x="151845" y="6836703"/>
                  </a:lnTo>
                  <a:lnTo>
                    <a:pt x="144951" y="6834238"/>
                  </a:lnTo>
                  <a:lnTo>
                    <a:pt x="138178" y="6831428"/>
                  </a:lnTo>
                  <a:lnTo>
                    <a:pt x="131405" y="6828624"/>
                  </a:lnTo>
                  <a:lnTo>
                    <a:pt x="99480" y="6810746"/>
                  </a:lnTo>
                  <a:lnTo>
                    <a:pt x="93384" y="6806676"/>
                  </a:lnTo>
                  <a:lnTo>
                    <a:pt x="87503" y="6802314"/>
                  </a:lnTo>
                  <a:lnTo>
                    <a:pt x="81836" y="6797663"/>
                  </a:lnTo>
                  <a:lnTo>
                    <a:pt x="76169" y="6793012"/>
                  </a:lnTo>
                  <a:lnTo>
                    <a:pt x="70744" y="6788096"/>
                  </a:lnTo>
                  <a:lnTo>
                    <a:pt x="65560" y="6782911"/>
                  </a:lnTo>
                  <a:lnTo>
                    <a:pt x="60376" y="6777725"/>
                  </a:lnTo>
                  <a:lnTo>
                    <a:pt x="55459" y="6772302"/>
                  </a:lnTo>
                  <a:lnTo>
                    <a:pt x="50808" y="6766632"/>
                  </a:lnTo>
                  <a:lnTo>
                    <a:pt x="46158" y="6760963"/>
                  </a:lnTo>
                  <a:lnTo>
                    <a:pt x="26430" y="6730146"/>
                  </a:lnTo>
                  <a:lnTo>
                    <a:pt x="22974" y="6723681"/>
                  </a:lnTo>
                  <a:lnTo>
                    <a:pt x="9638" y="6689609"/>
                  </a:lnTo>
                  <a:lnTo>
                    <a:pt x="7510" y="6682596"/>
                  </a:lnTo>
                  <a:lnTo>
                    <a:pt x="359" y="6639277"/>
                  </a:lnTo>
                  <a:lnTo>
                    <a:pt x="0" y="6631966"/>
                  </a:lnTo>
                  <a:lnTo>
                    <a:pt x="0" y="6624636"/>
                  </a:lnTo>
                  <a:close/>
                </a:path>
              </a:pathLst>
            </a:custGeom>
            <a:ln w="9524">
              <a:solidFill>
                <a:srgbClr val="E9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024" y="638172"/>
              <a:ext cx="685800" cy="57150"/>
            </a:xfrm>
            <a:custGeom>
              <a:avLst/>
              <a:gdLst/>
              <a:ahLst/>
              <a:cxnLst/>
              <a:rect l="l" t="t" r="r" b="b"/>
              <a:pathLst>
                <a:path w="685800" h="57150">
                  <a:moveTo>
                    <a:pt x="661014" y="57148"/>
                  </a:moveTo>
                  <a:lnTo>
                    <a:pt x="24785" y="57148"/>
                  </a:lnTo>
                  <a:lnTo>
                    <a:pt x="21140" y="56419"/>
                  </a:lnTo>
                  <a:lnTo>
                    <a:pt x="0" y="32363"/>
                  </a:lnTo>
                  <a:lnTo>
                    <a:pt x="0" y="28574"/>
                  </a:lnTo>
                  <a:lnTo>
                    <a:pt x="0" y="24782"/>
                  </a:lnTo>
                  <a:lnTo>
                    <a:pt x="24785" y="0"/>
                  </a:lnTo>
                  <a:lnTo>
                    <a:pt x="661014" y="0"/>
                  </a:lnTo>
                  <a:lnTo>
                    <a:pt x="685799" y="24782"/>
                  </a:lnTo>
                  <a:lnTo>
                    <a:pt x="685799" y="32363"/>
                  </a:lnTo>
                  <a:lnTo>
                    <a:pt x="664659" y="56419"/>
                  </a:lnTo>
                  <a:lnTo>
                    <a:pt x="661014" y="57148"/>
                  </a:lnTo>
                  <a:close/>
                </a:path>
              </a:pathLst>
            </a:custGeom>
            <a:solidFill>
              <a:srgbClr val="FFD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Гипотезы</a:t>
            </a:r>
            <a:r>
              <a:rPr spc="-175" dirty="0"/>
              <a:t> </a:t>
            </a:r>
            <a:r>
              <a:rPr b="0" spc="-35" dirty="0">
                <a:latin typeface="Segoe UI Black"/>
                <a:cs typeface="Segoe UI Black"/>
              </a:rPr>
              <a:t>→</a:t>
            </a:r>
            <a:r>
              <a:rPr b="0" spc="-170" dirty="0">
                <a:latin typeface="Segoe UI Black"/>
                <a:cs typeface="Segoe UI Black"/>
              </a:rPr>
              <a:t> </a:t>
            </a:r>
            <a:r>
              <a:rPr dirty="0"/>
              <a:t>Лучшая</a:t>
            </a:r>
            <a:r>
              <a:rPr spc="-170" dirty="0"/>
              <a:t> </a:t>
            </a:r>
            <a:r>
              <a:rPr b="0" spc="-35" dirty="0">
                <a:latin typeface="Segoe UI Black"/>
                <a:cs typeface="Segoe UI Black"/>
              </a:rPr>
              <a:t>→</a:t>
            </a:r>
            <a:r>
              <a:rPr b="0" spc="-170" dirty="0">
                <a:latin typeface="Segoe UI Black"/>
                <a:cs typeface="Segoe UI Black"/>
              </a:rPr>
              <a:t> </a:t>
            </a:r>
            <a:r>
              <a:rPr dirty="0"/>
              <a:t>Доля</a:t>
            </a:r>
            <a:r>
              <a:rPr spc="-170" dirty="0"/>
              <a:t> </a:t>
            </a:r>
            <a:r>
              <a:rPr spc="-10" dirty="0"/>
              <a:t>сервиса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-15040" y="1259878"/>
            <a:ext cx="4148714" cy="3267710"/>
            <a:chOff x="262127" y="975359"/>
            <a:chExt cx="4209415" cy="3267710"/>
          </a:xfrm>
        </p:grpSpPr>
        <p:sp>
          <p:nvSpPr>
            <p:cNvPr id="7" name="object 7"/>
            <p:cNvSpPr/>
            <p:nvPr/>
          </p:nvSpPr>
          <p:spPr>
            <a:xfrm>
              <a:off x="262127" y="975359"/>
              <a:ext cx="4209415" cy="3267710"/>
            </a:xfrm>
            <a:custGeom>
              <a:avLst/>
              <a:gdLst/>
              <a:ahLst/>
              <a:cxnLst/>
              <a:rect l="l" t="t" r="r" b="b"/>
              <a:pathLst>
                <a:path w="4209415" h="3267710">
                  <a:moveTo>
                    <a:pt x="4209287" y="3267455"/>
                  </a:moveTo>
                  <a:lnTo>
                    <a:pt x="0" y="3267455"/>
                  </a:lnTo>
                  <a:lnTo>
                    <a:pt x="0" y="0"/>
                  </a:lnTo>
                  <a:lnTo>
                    <a:pt x="4209287" y="0"/>
                  </a:lnTo>
                  <a:lnTo>
                    <a:pt x="4209287" y="272414"/>
                  </a:lnTo>
                  <a:lnTo>
                    <a:pt x="471296" y="272414"/>
                  </a:lnTo>
                  <a:lnTo>
                    <a:pt x="457222" y="273094"/>
                  </a:lnTo>
                  <a:lnTo>
                    <a:pt x="416621" y="283290"/>
                  </a:lnTo>
                  <a:lnTo>
                    <a:pt x="380701" y="304790"/>
                  </a:lnTo>
                  <a:lnTo>
                    <a:pt x="352478" y="335897"/>
                  </a:lnTo>
                  <a:lnTo>
                    <a:pt x="334539" y="373877"/>
                  </a:lnTo>
                  <a:lnTo>
                    <a:pt x="328421" y="415289"/>
                  </a:lnTo>
                  <a:lnTo>
                    <a:pt x="328421" y="2739389"/>
                  </a:lnTo>
                  <a:lnTo>
                    <a:pt x="334539" y="2780802"/>
                  </a:lnTo>
                  <a:lnTo>
                    <a:pt x="352478" y="2818781"/>
                  </a:lnTo>
                  <a:lnTo>
                    <a:pt x="380701" y="2849889"/>
                  </a:lnTo>
                  <a:lnTo>
                    <a:pt x="416621" y="2871388"/>
                  </a:lnTo>
                  <a:lnTo>
                    <a:pt x="457222" y="2881585"/>
                  </a:lnTo>
                  <a:lnTo>
                    <a:pt x="471296" y="2882264"/>
                  </a:lnTo>
                  <a:lnTo>
                    <a:pt x="4209287" y="2882264"/>
                  </a:lnTo>
                  <a:lnTo>
                    <a:pt x="4209287" y="3267455"/>
                  </a:lnTo>
                  <a:close/>
                </a:path>
                <a:path w="4209415" h="3267710">
                  <a:moveTo>
                    <a:pt x="4209287" y="2882264"/>
                  </a:moveTo>
                  <a:lnTo>
                    <a:pt x="3738371" y="2882264"/>
                  </a:lnTo>
                  <a:lnTo>
                    <a:pt x="3752446" y="2881585"/>
                  </a:lnTo>
                  <a:lnTo>
                    <a:pt x="3766250" y="2879545"/>
                  </a:lnTo>
                  <a:lnTo>
                    <a:pt x="3805790" y="2865374"/>
                  </a:lnTo>
                  <a:lnTo>
                    <a:pt x="3839399" y="2840417"/>
                  </a:lnTo>
                  <a:lnTo>
                    <a:pt x="3864356" y="2806808"/>
                  </a:lnTo>
                  <a:lnTo>
                    <a:pt x="3878527" y="2767268"/>
                  </a:lnTo>
                  <a:lnTo>
                    <a:pt x="3881246" y="2739389"/>
                  </a:lnTo>
                  <a:lnTo>
                    <a:pt x="3881246" y="415289"/>
                  </a:lnTo>
                  <a:lnTo>
                    <a:pt x="3875128" y="373877"/>
                  </a:lnTo>
                  <a:lnTo>
                    <a:pt x="3857189" y="335897"/>
                  </a:lnTo>
                  <a:lnTo>
                    <a:pt x="3828966" y="304790"/>
                  </a:lnTo>
                  <a:lnTo>
                    <a:pt x="3793047" y="283290"/>
                  </a:lnTo>
                  <a:lnTo>
                    <a:pt x="3752446" y="273094"/>
                  </a:lnTo>
                  <a:lnTo>
                    <a:pt x="3738371" y="272414"/>
                  </a:lnTo>
                  <a:lnTo>
                    <a:pt x="4209287" y="272414"/>
                  </a:lnTo>
                  <a:lnTo>
                    <a:pt x="4209287" y="2882264"/>
                  </a:lnTo>
                  <a:close/>
                </a:path>
              </a:pathLst>
            </a:custGeom>
            <a:solidFill>
              <a:srgbClr val="111111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585787" y="1243009"/>
              <a:ext cx="3562350" cy="2619375"/>
            </a:xfrm>
            <a:custGeom>
              <a:avLst/>
              <a:gdLst/>
              <a:ahLst/>
              <a:cxnLst/>
              <a:rect l="l" t="t" r="r" b="b"/>
              <a:pathLst>
                <a:path w="3562350" h="2619375">
                  <a:moveTo>
                    <a:pt x="3414712" y="2619374"/>
                  </a:moveTo>
                  <a:lnTo>
                    <a:pt x="147637" y="2619374"/>
                  </a:lnTo>
                  <a:lnTo>
                    <a:pt x="140384" y="2619196"/>
                  </a:lnTo>
                  <a:lnTo>
                    <a:pt x="97907" y="2610746"/>
                  </a:lnTo>
                  <a:lnTo>
                    <a:pt x="59682" y="2590313"/>
                  </a:lnTo>
                  <a:lnTo>
                    <a:pt x="29058" y="2559688"/>
                  </a:lnTo>
                  <a:lnTo>
                    <a:pt x="8626" y="2521463"/>
                  </a:lnTo>
                  <a:lnTo>
                    <a:pt x="177" y="2478989"/>
                  </a:lnTo>
                  <a:lnTo>
                    <a:pt x="0" y="2471737"/>
                  </a:lnTo>
                  <a:lnTo>
                    <a:pt x="0" y="147637"/>
                  </a:lnTo>
                  <a:lnTo>
                    <a:pt x="6355" y="104774"/>
                  </a:lnTo>
                  <a:lnTo>
                    <a:pt x="24881" y="65605"/>
                  </a:lnTo>
                  <a:lnTo>
                    <a:pt x="53976" y="33507"/>
                  </a:lnTo>
                  <a:lnTo>
                    <a:pt x="91138" y="11236"/>
                  </a:lnTo>
                  <a:lnTo>
                    <a:pt x="133166" y="708"/>
                  </a:lnTo>
                  <a:lnTo>
                    <a:pt x="147637" y="0"/>
                  </a:lnTo>
                  <a:lnTo>
                    <a:pt x="3414712" y="0"/>
                  </a:lnTo>
                  <a:lnTo>
                    <a:pt x="3457569" y="6353"/>
                  </a:lnTo>
                  <a:lnTo>
                    <a:pt x="3496734" y="24877"/>
                  </a:lnTo>
                  <a:lnTo>
                    <a:pt x="3528838" y="53970"/>
                  </a:lnTo>
                  <a:lnTo>
                    <a:pt x="3551110" y="91134"/>
                  </a:lnTo>
                  <a:lnTo>
                    <a:pt x="3561640" y="133164"/>
                  </a:lnTo>
                  <a:lnTo>
                    <a:pt x="3562349" y="147637"/>
                  </a:lnTo>
                  <a:lnTo>
                    <a:pt x="3562349" y="2471737"/>
                  </a:lnTo>
                  <a:lnTo>
                    <a:pt x="3555993" y="2514590"/>
                  </a:lnTo>
                  <a:lnTo>
                    <a:pt x="3537467" y="2553757"/>
                  </a:lnTo>
                  <a:lnTo>
                    <a:pt x="3508373" y="2585860"/>
                  </a:lnTo>
                  <a:lnTo>
                    <a:pt x="3471210" y="2608131"/>
                  </a:lnTo>
                  <a:lnTo>
                    <a:pt x="3429182" y="2618663"/>
                  </a:lnTo>
                  <a:lnTo>
                    <a:pt x="3414712" y="2619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5787" y="1243009"/>
              <a:ext cx="3562350" cy="2619375"/>
            </a:xfrm>
            <a:custGeom>
              <a:avLst/>
              <a:gdLst/>
              <a:ahLst/>
              <a:cxnLst/>
              <a:rect l="l" t="t" r="r" b="b"/>
              <a:pathLst>
                <a:path w="3562350" h="2619375">
                  <a:moveTo>
                    <a:pt x="0" y="2471737"/>
                  </a:moveTo>
                  <a:lnTo>
                    <a:pt x="0" y="147637"/>
                  </a:lnTo>
                  <a:lnTo>
                    <a:pt x="177" y="140383"/>
                  </a:lnTo>
                  <a:lnTo>
                    <a:pt x="8626" y="97902"/>
                  </a:lnTo>
                  <a:lnTo>
                    <a:pt x="29058" y="59674"/>
                  </a:lnTo>
                  <a:lnTo>
                    <a:pt x="59682" y="29054"/>
                  </a:lnTo>
                  <a:lnTo>
                    <a:pt x="97907" y="8624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3414712" y="0"/>
                  </a:lnTo>
                  <a:lnTo>
                    <a:pt x="3457569" y="6353"/>
                  </a:lnTo>
                  <a:lnTo>
                    <a:pt x="3496734" y="24877"/>
                  </a:lnTo>
                  <a:lnTo>
                    <a:pt x="3528838" y="53970"/>
                  </a:lnTo>
                  <a:lnTo>
                    <a:pt x="3551110" y="91134"/>
                  </a:lnTo>
                  <a:lnTo>
                    <a:pt x="3561640" y="133164"/>
                  </a:lnTo>
                  <a:lnTo>
                    <a:pt x="3562349" y="147637"/>
                  </a:lnTo>
                  <a:lnTo>
                    <a:pt x="3562349" y="2471737"/>
                  </a:lnTo>
                  <a:lnTo>
                    <a:pt x="3555993" y="2514590"/>
                  </a:lnTo>
                  <a:lnTo>
                    <a:pt x="3537467" y="2553757"/>
                  </a:lnTo>
                  <a:lnTo>
                    <a:pt x="3508373" y="2585860"/>
                  </a:lnTo>
                  <a:lnTo>
                    <a:pt x="3471210" y="2608131"/>
                  </a:lnTo>
                  <a:lnTo>
                    <a:pt x="3429182" y="2618663"/>
                  </a:lnTo>
                  <a:lnTo>
                    <a:pt x="3414712" y="2619374"/>
                  </a:lnTo>
                  <a:lnTo>
                    <a:pt x="147637" y="2619374"/>
                  </a:lnTo>
                  <a:lnTo>
                    <a:pt x="104780" y="2613017"/>
                  </a:lnTo>
                  <a:lnTo>
                    <a:pt x="65614" y="2594490"/>
                  </a:lnTo>
                  <a:lnTo>
                    <a:pt x="33510" y="2565395"/>
                  </a:lnTo>
                  <a:lnTo>
                    <a:pt x="11238" y="2528231"/>
                  </a:lnTo>
                  <a:lnTo>
                    <a:pt x="709" y="2486206"/>
                  </a:lnTo>
                  <a:lnTo>
                    <a:pt x="0" y="2471737"/>
                  </a:lnTo>
                </a:path>
              </a:pathLst>
            </a:custGeom>
            <a:ln w="9524">
              <a:solidFill>
                <a:srgbClr val="E9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3887" y="1771649"/>
              <a:ext cx="57150" cy="1009650"/>
            </a:xfrm>
            <a:custGeom>
              <a:avLst/>
              <a:gdLst/>
              <a:ahLst/>
              <a:cxnLst/>
              <a:rect l="l" t="t" r="r" b="b"/>
              <a:pathLst>
                <a:path w="57150" h="1009650">
                  <a:moveTo>
                    <a:pt x="57150" y="977290"/>
                  </a:moveTo>
                  <a:lnTo>
                    <a:pt x="32372" y="952500"/>
                  </a:lnTo>
                  <a:lnTo>
                    <a:pt x="24790" y="952500"/>
                  </a:lnTo>
                  <a:lnTo>
                    <a:pt x="0" y="977290"/>
                  </a:lnTo>
                  <a:lnTo>
                    <a:pt x="0" y="984859"/>
                  </a:lnTo>
                  <a:lnTo>
                    <a:pt x="24790" y="1009650"/>
                  </a:lnTo>
                  <a:lnTo>
                    <a:pt x="32372" y="1009650"/>
                  </a:lnTo>
                  <a:lnTo>
                    <a:pt x="57150" y="984859"/>
                  </a:lnTo>
                  <a:lnTo>
                    <a:pt x="57150" y="981075"/>
                  </a:lnTo>
                  <a:lnTo>
                    <a:pt x="57150" y="977290"/>
                  </a:lnTo>
                  <a:close/>
                </a:path>
                <a:path w="57150" h="1009650">
                  <a:moveTo>
                    <a:pt x="57150" y="501040"/>
                  </a:moveTo>
                  <a:lnTo>
                    <a:pt x="32372" y="476250"/>
                  </a:lnTo>
                  <a:lnTo>
                    <a:pt x="24790" y="476250"/>
                  </a:lnTo>
                  <a:lnTo>
                    <a:pt x="0" y="501040"/>
                  </a:lnTo>
                  <a:lnTo>
                    <a:pt x="0" y="508609"/>
                  </a:lnTo>
                  <a:lnTo>
                    <a:pt x="24790" y="533400"/>
                  </a:lnTo>
                  <a:lnTo>
                    <a:pt x="32372" y="533400"/>
                  </a:lnTo>
                  <a:lnTo>
                    <a:pt x="57150" y="508609"/>
                  </a:lnTo>
                  <a:lnTo>
                    <a:pt x="57150" y="504825"/>
                  </a:lnTo>
                  <a:lnTo>
                    <a:pt x="57150" y="501040"/>
                  </a:lnTo>
                  <a:close/>
                </a:path>
                <a:path w="57150" h="10096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E6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9130" y="1576302"/>
            <a:ext cx="3233420" cy="20256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1300" b="1" dirty="0">
                <a:solidFill>
                  <a:srgbClr val="111111"/>
                </a:solidFill>
                <a:latin typeface="Arial"/>
                <a:cs typeface="Arial"/>
              </a:rPr>
              <a:t>Гипотезы</a:t>
            </a:r>
            <a:r>
              <a:rPr sz="1300" b="1" spc="-1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111111"/>
                </a:solidFill>
                <a:latin typeface="Arial"/>
                <a:cs typeface="Arial"/>
              </a:rPr>
              <a:t>для</a:t>
            </a:r>
            <a:r>
              <a:rPr sz="1300" b="1" spc="-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450" b="1" spc="-25" dirty="0">
                <a:solidFill>
                  <a:srgbClr val="111111"/>
                </a:solidFill>
                <a:latin typeface="Trebuchet MS"/>
                <a:cs typeface="Trebuchet MS"/>
              </a:rPr>
              <a:t>A/B</a:t>
            </a:r>
            <a:endParaRPr sz="1450" dirty="0">
              <a:latin typeface="Trebuchet MS"/>
              <a:cs typeface="Trebuchet MS"/>
            </a:endParaRPr>
          </a:p>
          <a:p>
            <a:pPr marL="183515">
              <a:lnSpc>
                <a:spcPct val="100000"/>
              </a:lnSpc>
              <a:spcBef>
                <a:spcPts val="660"/>
              </a:spcBef>
            </a:pP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Бандл</a:t>
            </a:r>
            <a:r>
              <a:rPr sz="1150" spc="8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«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перелёт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+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отель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»</a:t>
            </a:r>
            <a:r>
              <a:rPr sz="13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со</a:t>
            </a:r>
            <a:r>
              <a:rPr sz="1150" spc="-5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111111"/>
                </a:solidFill>
                <a:latin typeface="Lucida Sans Unicode"/>
                <a:cs typeface="Lucida Sans Unicode"/>
              </a:rPr>
              <a:t>скидкой</a:t>
            </a:r>
            <a:r>
              <a:rPr sz="1150" spc="-5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300" spc="-55" dirty="0">
                <a:solidFill>
                  <a:srgbClr val="111111"/>
                </a:solidFill>
                <a:latin typeface="Arial MT"/>
                <a:cs typeface="Arial MT"/>
              </a:rPr>
              <a:t>5–7%</a:t>
            </a:r>
            <a:endParaRPr sz="1300" dirty="0">
              <a:latin typeface="Arial MT"/>
              <a:cs typeface="Arial MT"/>
            </a:endParaRPr>
          </a:p>
          <a:p>
            <a:pPr marL="183515">
              <a:lnSpc>
                <a:spcPct val="100000"/>
              </a:lnSpc>
              <a:spcBef>
                <a:spcPts val="90"/>
              </a:spcBef>
            </a:pPr>
            <a:r>
              <a:rPr sz="1150" spc="245" dirty="0">
                <a:solidFill>
                  <a:srgbClr val="111111"/>
                </a:solidFill>
                <a:latin typeface="Lucida Sans Unicode"/>
                <a:cs typeface="Lucida Sans Unicode"/>
              </a:rPr>
              <a:t>↑</a:t>
            </a:r>
            <a:r>
              <a:rPr sz="1150" spc="-9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cross-</a:t>
            </a:r>
            <a:r>
              <a:rPr sz="1300" spc="-10" dirty="0">
                <a:solidFill>
                  <a:srgbClr val="111111"/>
                </a:solidFill>
                <a:latin typeface="Arial MT"/>
                <a:cs typeface="Arial MT"/>
              </a:rPr>
              <a:t>sell</a:t>
            </a:r>
            <a:r>
              <a:rPr sz="1300" spc="-9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Arial MT"/>
                <a:cs typeface="Arial MT"/>
              </a:rPr>
              <a:t>(AIR</a:t>
            </a:r>
            <a:r>
              <a:rPr sz="1200" spc="-10" dirty="0">
                <a:solidFill>
                  <a:srgbClr val="111111"/>
                </a:solidFill>
                <a:latin typeface="Segoe UI"/>
                <a:cs typeface="Segoe UI"/>
              </a:rPr>
              <a:t>→</a:t>
            </a:r>
            <a:r>
              <a:rPr sz="1300" spc="-10" dirty="0">
                <a:solidFill>
                  <a:srgbClr val="111111"/>
                </a:solidFill>
                <a:latin typeface="Arial MT"/>
                <a:cs typeface="Arial MT"/>
              </a:rPr>
              <a:t>HOT)</a:t>
            </a:r>
            <a:endParaRPr sz="1300" dirty="0">
              <a:latin typeface="Arial MT"/>
              <a:cs typeface="Arial MT"/>
            </a:endParaRPr>
          </a:p>
          <a:p>
            <a:pPr marL="183515" marR="496570">
              <a:lnSpc>
                <a:spcPct val="105800"/>
              </a:lnSpc>
              <a:spcBef>
                <a:spcPts val="445"/>
              </a:spcBef>
            </a:pP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Смарт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-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ранжирование</a:t>
            </a:r>
            <a:r>
              <a:rPr sz="1150" spc="16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111111"/>
                </a:solidFill>
                <a:latin typeface="Lucida Sans Unicode"/>
                <a:cs typeface="Lucida Sans Unicode"/>
              </a:rPr>
              <a:t>по</a:t>
            </a:r>
            <a:r>
              <a:rPr sz="1150" spc="1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lead-</a:t>
            </a:r>
            <a:r>
              <a:rPr sz="1300" spc="-30" dirty="0">
                <a:solidFill>
                  <a:srgbClr val="111111"/>
                </a:solidFill>
                <a:latin typeface="Arial MT"/>
                <a:cs typeface="Arial MT"/>
              </a:rPr>
              <a:t>time 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(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ранние</a:t>
            </a:r>
            <a:r>
              <a:rPr sz="1150" spc="-2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300" spc="-365" dirty="0">
                <a:solidFill>
                  <a:srgbClr val="111111"/>
                </a:solidFill>
                <a:latin typeface="Arial MT"/>
                <a:cs typeface="Arial MT"/>
              </a:rPr>
              <a:t>—</a:t>
            </a:r>
            <a:r>
              <a:rPr sz="1300" spc="-1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гибкие</a:t>
            </a:r>
            <a:r>
              <a:rPr sz="1150" spc="-2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111111"/>
                </a:solidFill>
                <a:latin typeface="Lucida Sans Unicode"/>
                <a:cs typeface="Lucida Sans Unicode"/>
              </a:rPr>
              <a:t>тарифы</a:t>
            </a:r>
            <a:r>
              <a:rPr sz="1300" spc="-10" dirty="0">
                <a:solidFill>
                  <a:srgbClr val="111111"/>
                </a:solidFill>
                <a:latin typeface="Arial MT"/>
                <a:cs typeface="Arial MT"/>
              </a:rPr>
              <a:t>)</a:t>
            </a:r>
            <a:endParaRPr sz="1300" dirty="0">
              <a:latin typeface="Arial MT"/>
              <a:cs typeface="Arial MT"/>
            </a:endParaRPr>
          </a:p>
          <a:p>
            <a:pPr marL="183515" marR="179070">
              <a:lnSpc>
                <a:spcPct val="105800"/>
              </a:lnSpc>
              <a:spcBef>
                <a:spcPts val="450"/>
              </a:spcBef>
            </a:pPr>
            <a:r>
              <a:rPr sz="1300" spc="-100" dirty="0">
                <a:solidFill>
                  <a:srgbClr val="111111"/>
                </a:solidFill>
                <a:latin typeface="Arial MT"/>
                <a:cs typeface="Arial MT"/>
              </a:rPr>
              <a:t>RFM-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персонализация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:</a:t>
            </a:r>
            <a:r>
              <a:rPr sz="1300" spc="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ядру</a:t>
            </a:r>
            <a:r>
              <a:rPr sz="1150" spc="1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300" spc="-365" dirty="0">
                <a:solidFill>
                  <a:srgbClr val="111111"/>
                </a:solidFill>
                <a:latin typeface="Arial MT"/>
                <a:cs typeface="Arial MT"/>
              </a:rPr>
              <a:t>—</a:t>
            </a:r>
            <a:r>
              <a:rPr sz="1300" spc="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11111"/>
                </a:solidFill>
                <a:latin typeface="Lucida Sans Unicode"/>
                <a:cs typeface="Lucida Sans Unicode"/>
              </a:rPr>
              <a:t>премиум 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пакеты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;</a:t>
            </a:r>
            <a:r>
              <a:rPr sz="1300" spc="10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новичкам</a:t>
            </a:r>
            <a:r>
              <a:rPr sz="1150" spc="-12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300" spc="-365" dirty="0">
                <a:solidFill>
                  <a:srgbClr val="111111"/>
                </a:solidFill>
                <a:latin typeface="Arial MT"/>
                <a:cs typeface="Arial MT"/>
              </a:rPr>
              <a:t>—</a:t>
            </a:r>
            <a:r>
              <a:rPr sz="1300" spc="-1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11111"/>
                </a:solidFill>
                <a:latin typeface="Lucida Sans Unicode"/>
                <a:cs typeface="Lucida Sans Unicode"/>
              </a:rPr>
              <a:t>кэшбэк</a:t>
            </a:r>
            <a:endParaRPr sz="11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00" dirty="0">
                <a:solidFill>
                  <a:srgbClr val="6A7280"/>
                </a:solidFill>
                <a:latin typeface="Lucida Sans Unicode"/>
                <a:cs typeface="Lucida Sans Unicode"/>
              </a:rPr>
              <a:t>Метрики</a:t>
            </a:r>
            <a:r>
              <a:rPr sz="1150" dirty="0">
                <a:solidFill>
                  <a:srgbClr val="6A7280"/>
                </a:solidFill>
                <a:latin typeface="Arial MT"/>
                <a:cs typeface="Arial MT"/>
              </a:rPr>
              <a:t>:</a:t>
            </a:r>
            <a:r>
              <a:rPr sz="1150" spc="-110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150" spc="-130" dirty="0">
                <a:solidFill>
                  <a:srgbClr val="6A7280"/>
                </a:solidFill>
                <a:latin typeface="Arial MT"/>
                <a:cs typeface="Arial MT"/>
              </a:rPr>
              <a:t>CR</a:t>
            </a:r>
            <a:r>
              <a:rPr sz="1150" spc="-105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Arial MT"/>
                <a:cs typeface="Arial MT"/>
              </a:rPr>
              <a:t>cross-</a:t>
            </a:r>
            <a:r>
              <a:rPr sz="1150" spc="-35" dirty="0">
                <a:solidFill>
                  <a:srgbClr val="6A7280"/>
                </a:solidFill>
                <a:latin typeface="Arial MT"/>
                <a:cs typeface="Arial MT"/>
              </a:rPr>
              <a:t>sell,</a:t>
            </a:r>
            <a:r>
              <a:rPr sz="1150" spc="85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150" spc="-140" dirty="0">
                <a:solidFill>
                  <a:srgbClr val="6A7280"/>
                </a:solidFill>
                <a:latin typeface="Arial MT"/>
                <a:cs typeface="Arial MT"/>
              </a:rPr>
              <a:t>ARPU,</a:t>
            </a:r>
            <a:r>
              <a:rPr sz="1150" spc="85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150" spc="-140" dirty="0">
                <a:solidFill>
                  <a:srgbClr val="6A7280"/>
                </a:solidFill>
                <a:latin typeface="Arial MT"/>
                <a:cs typeface="Arial MT"/>
              </a:rPr>
              <a:t>LTV</a:t>
            </a:r>
            <a:r>
              <a:rPr sz="1150" spc="-105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Arial MT"/>
                <a:cs typeface="Arial MT"/>
              </a:rPr>
              <a:t>60–90</a:t>
            </a:r>
            <a:r>
              <a:rPr sz="1000" spc="-10" dirty="0">
                <a:solidFill>
                  <a:srgbClr val="6A7280"/>
                </a:solidFill>
                <a:latin typeface="Lucida Sans Unicode"/>
                <a:cs typeface="Lucida Sans Unicode"/>
              </a:rPr>
              <a:t>д</a:t>
            </a:r>
            <a:endParaRPr sz="1000" dirty="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29551" y="1269329"/>
            <a:ext cx="4209415" cy="3258259"/>
            <a:chOff x="3986783" y="975359"/>
            <a:chExt cx="4218940" cy="3267710"/>
          </a:xfrm>
        </p:grpSpPr>
        <p:sp>
          <p:nvSpPr>
            <p:cNvPr id="13" name="object 13"/>
            <p:cNvSpPr/>
            <p:nvPr/>
          </p:nvSpPr>
          <p:spPr>
            <a:xfrm>
              <a:off x="3986783" y="975359"/>
              <a:ext cx="4218940" cy="3267710"/>
            </a:xfrm>
            <a:custGeom>
              <a:avLst/>
              <a:gdLst/>
              <a:ahLst/>
              <a:cxnLst/>
              <a:rect l="l" t="t" r="r" b="b"/>
              <a:pathLst>
                <a:path w="4218940" h="3267710">
                  <a:moveTo>
                    <a:pt x="4218431" y="3267455"/>
                  </a:moveTo>
                  <a:lnTo>
                    <a:pt x="0" y="3267455"/>
                  </a:lnTo>
                  <a:lnTo>
                    <a:pt x="0" y="0"/>
                  </a:lnTo>
                  <a:lnTo>
                    <a:pt x="4218431" y="0"/>
                  </a:lnTo>
                  <a:lnTo>
                    <a:pt x="4218431" y="272414"/>
                  </a:lnTo>
                  <a:lnTo>
                    <a:pt x="470915" y="272414"/>
                  </a:lnTo>
                  <a:lnTo>
                    <a:pt x="456841" y="273094"/>
                  </a:lnTo>
                  <a:lnTo>
                    <a:pt x="416239" y="283290"/>
                  </a:lnTo>
                  <a:lnTo>
                    <a:pt x="380320" y="304790"/>
                  </a:lnTo>
                  <a:lnTo>
                    <a:pt x="352096" y="335897"/>
                  </a:lnTo>
                  <a:lnTo>
                    <a:pt x="334157" y="373877"/>
                  </a:lnTo>
                  <a:lnTo>
                    <a:pt x="328040" y="415289"/>
                  </a:lnTo>
                  <a:lnTo>
                    <a:pt x="328040" y="2739389"/>
                  </a:lnTo>
                  <a:lnTo>
                    <a:pt x="334157" y="2780802"/>
                  </a:lnTo>
                  <a:lnTo>
                    <a:pt x="352096" y="2818781"/>
                  </a:lnTo>
                  <a:lnTo>
                    <a:pt x="380320" y="2849889"/>
                  </a:lnTo>
                  <a:lnTo>
                    <a:pt x="416239" y="2871388"/>
                  </a:lnTo>
                  <a:lnTo>
                    <a:pt x="456841" y="2881585"/>
                  </a:lnTo>
                  <a:lnTo>
                    <a:pt x="470915" y="2882264"/>
                  </a:lnTo>
                  <a:lnTo>
                    <a:pt x="4218431" y="2882264"/>
                  </a:lnTo>
                  <a:lnTo>
                    <a:pt x="4218431" y="3267455"/>
                  </a:lnTo>
                  <a:close/>
                </a:path>
                <a:path w="4218940" h="3267710">
                  <a:moveTo>
                    <a:pt x="4218431" y="2882264"/>
                  </a:moveTo>
                  <a:lnTo>
                    <a:pt x="3747515" y="2882264"/>
                  </a:lnTo>
                  <a:lnTo>
                    <a:pt x="3761590" y="2881585"/>
                  </a:lnTo>
                  <a:lnTo>
                    <a:pt x="3775394" y="2879545"/>
                  </a:lnTo>
                  <a:lnTo>
                    <a:pt x="3814934" y="2865374"/>
                  </a:lnTo>
                  <a:lnTo>
                    <a:pt x="3848543" y="2840417"/>
                  </a:lnTo>
                  <a:lnTo>
                    <a:pt x="3873500" y="2806808"/>
                  </a:lnTo>
                  <a:lnTo>
                    <a:pt x="3887671" y="2767268"/>
                  </a:lnTo>
                  <a:lnTo>
                    <a:pt x="3890390" y="2739389"/>
                  </a:lnTo>
                  <a:lnTo>
                    <a:pt x="3890390" y="415289"/>
                  </a:lnTo>
                  <a:lnTo>
                    <a:pt x="3884272" y="373877"/>
                  </a:lnTo>
                  <a:lnTo>
                    <a:pt x="3866333" y="335897"/>
                  </a:lnTo>
                  <a:lnTo>
                    <a:pt x="3838110" y="304790"/>
                  </a:lnTo>
                  <a:lnTo>
                    <a:pt x="3802190" y="283290"/>
                  </a:lnTo>
                  <a:lnTo>
                    <a:pt x="3761590" y="273094"/>
                  </a:lnTo>
                  <a:lnTo>
                    <a:pt x="3747515" y="272414"/>
                  </a:lnTo>
                  <a:lnTo>
                    <a:pt x="4218431" y="272414"/>
                  </a:lnTo>
                  <a:lnTo>
                    <a:pt x="4218431" y="2882264"/>
                  </a:lnTo>
                  <a:close/>
                </a:path>
              </a:pathLst>
            </a:custGeom>
            <a:solidFill>
              <a:srgbClr val="111111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310061" y="1243009"/>
              <a:ext cx="3571875" cy="2619375"/>
            </a:xfrm>
            <a:custGeom>
              <a:avLst/>
              <a:gdLst/>
              <a:ahLst/>
              <a:cxnLst/>
              <a:rect l="l" t="t" r="r" b="b"/>
              <a:pathLst>
                <a:path w="3571875" h="2619375">
                  <a:moveTo>
                    <a:pt x="3424237" y="2619374"/>
                  </a:moveTo>
                  <a:lnTo>
                    <a:pt x="147637" y="2619374"/>
                  </a:lnTo>
                  <a:lnTo>
                    <a:pt x="140384" y="2619196"/>
                  </a:lnTo>
                  <a:lnTo>
                    <a:pt x="97907" y="2610746"/>
                  </a:lnTo>
                  <a:lnTo>
                    <a:pt x="59681" y="2590313"/>
                  </a:lnTo>
                  <a:lnTo>
                    <a:pt x="29058" y="2559688"/>
                  </a:lnTo>
                  <a:lnTo>
                    <a:pt x="8625" y="2521463"/>
                  </a:lnTo>
                  <a:lnTo>
                    <a:pt x="177" y="2478989"/>
                  </a:lnTo>
                  <a:lnTo>
                    <a:pt x="0" y="2471737"/>
                  </a:lnTo>
                  <a:lnTo>
                    <a:pt x="0" y="147637"/>
                  </a:lnTo>
                  <a:lnTo>
                    <a:pt x="6355" y="104774"/>
                  </a:lnTo>
                  <a:lnTo>
                    <a:pt x="24880" y="65605"/>
                  </a:lnTo>
                  <a:lnTo>
                    <a:pt x="53975" y="33507"/>
                  </a:lnTo>
                  <a:lnTo>
                    <a:pt x="91138" y="11236"/>
                  </a:lnTo>
                  <a:lnTo>
                    <a:pt x="133165" y="708"/>
                  </a:lnTo>
                  <a:lnTo>
                    <a:pt x="147637" y="0"/>
                  </a:lnTo>
                  <a:lnTo>
                    <a:pt x="3424237" y="0"/>
                  </a:lnTo>
                  <a:lnTo>
                    <a:pt x="3467093" y="6353"/>
                  </a:lnTo>
                  <a:lnTo>
                    <a:pt x="3506258" y="24877"/>
                  </a:lnTo>
                  <a:lnTo>
                    <a:pt x="3538362" y="53970"/>
                  </a:lnTo>
                  <a:lnTo>
                    <a:pt x="3560635" y="91134"/>
                  </a:lnTo>
                  <a:lnTo>
                    <a:pt x="3571164" y="133164"/>
                  </a:lnTo>
                  <a:lnTo>
                    <a:pt x="3571874" y="147637"/>
                  </a:lnTo>
                  <a:lnTo>
                    <a:pt x="3571874" y="2471737"/>
                  </a:lnTo>
                  <a:lnTo>
                    <a:pt x="3565517" y="2514590"/>
                  </a:lnTo>
                  <a:lnTo>
                    <a:pt x="3546991" y="2553757"/>
                  </a:lnTo>
                  <a:lnTo>
                    <a:pt x="3517897" y="2585860"/>
                  </a:lnTo>
                  <a:lnTo>
                    <a:pt x="3480734" y="2608131"/>
                  </a:lnTo>
                  <a:lnTo>
                    <a:pt x="3438708" y="2618663"/>
                  </a:lnTo>
                  <a:lnTo>
                    <a:pt x="3424237" y="2619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10061" y="1243009"/>
              <a:ext cx="3571875" cy="2619375"/>
            </a:xfrm>
            <a:custGeom>
              <a:avLst/>
              <a:gdLst/>
              <a:ahLst/>
              <a:cxnLst/>
              <a:rect l="l" t="t" r="r" b="b"/>
              <a:pathLst>
                <a:path w="3571875" h="2619375">
                  <a:moveTo>
                    <a:pt x="0" y="2471737"/>
                  </a:moveTo>
                  <a:lnTo>
                    <a:pt x="0" y="147637"/>
                  </a:lnTo>
                  <a:lnTo>
                    <a:pt x="177" y="140383"/>
                  </a:lnTo>
                  <a:lnTo>
                    <a:pt x="8625" y="97902"/>
                  </a:lnTo>
                  <a:lnTo>
                    <a:pt x="29057" y="59674"/>
                  </a:lnTo>
                  <a:lnTo>
                    <a:pt x="59681" y="29054"/>
                  </a:lnTo>
                  <a:lnTo>
                    <a:pt x="97907" y="8624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3424237" y="0"/>
                  </a:lnTo>
                  <a:lnTo>
                    <a:pt x="3467093" y="6353"/>
                  </a:lnTo>
                  <a:lnTo>
                    <a:pt x="3506258" y="24877"/>
                  </a:lnTo>
                  <a:lnTo>
                    <a:pt x="3538362" y="53970"/>
                  </a:lnTo>
                  <a:lnTo>
                    <a:pt x="3560635" y="91134"/>
                  </a:lnTo>
                  <a:lnTo>
                    <a:pt x="3571164" y="133164"/>
                  </a:lnTo>
                  <a:lnTo>
                    <a:pt x="3571874" y="147637"/>
                  </a:lnTo>
                  <a:lnTo>
                    <a:pt x="3571874" y="2471737"/>
                  </a:lnTo>
                  <a:lnTo>
                    <a:pt x="3565517" y="2514590"/>
                  </a:lnTo>
                  <a:lnTo>
                    <a:pt x="3546991" y="2553757"/>
                  </a:lnTo>
                  <a:lnTo>
                    <a:pt x="3517897" y="2585860"/>
                  </a:lnTo>
                  <a:lnTo>
                    <a:pt x="3480734" y="2608131"/>
                  </a:lnTo>
                  <a:lnTo>
                    <a:pt x="3438708" y="2618663"/>
                  </a:lnTo>
                  <a:lnTo>
                    <a:pt x="3424237" y="2619374"/>
                  </a:lnTo>
                  <a:lnTo>
                    <a:pt x="147637" y="2619374"/>
                  </a:lnTo>
                  <a:lnTo>
                    <a:pt x="104779" y="2613017"/>
                  </a:lnTo>
                  <a:lnTo>
                    <a:pt x="65614" y="2594490"/>
                  </a:lnTo>
                  <a:lnTo>
                    <a:pt x="33510" y="2565395"/>
                  </a:lnTo>
                  <a:lnTo>
                    <a:pt x="11237" y="2528231"/>
                  </a:lnTo>
                  <a:lnTo>
                    <a:pt x="708" y="2486206"/>
                  </a:lnTo>
                  <a:lnTo>
                    <a:pt x="0" y="2471737"/>
                  </a:lnTo>
                </a:path>
              </a:pathLst>
            </a:custGeom>
            <a:ln w="9524">
              <a:solidFill>
                <a:srgbClr val="E9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76749" y="3119434"/>
              <a:ext cx="3262629" cy="600075"/>
            </a:xfrm>
            <a:custGeom>
              <a:avLst/>
              <a:gdLst/>
              <a:ahLst/>
              <a:cxnLst/>
              <a:rect l="l" t="t" r="r" b="b"/>
              <a:pathLst>
                <a:path w="3262629" h="600075">
                  <a:moveTo>
                    <a:pt x="3159966" y="600073"/>
                  </a:moveTo>
                  <a:lnTo>
                    <a:pt x="80096" y="600073"/>
                  </a:lnTo>
                  <a:lnTo>
                    <a:pt x="74521" y="599370"/>
                  </a:lnTo>
                  <a:lnTo>
                    <a:pt x="33418" y="577613"/>
                  </a:lnTo>
                  <a:lnTo>
                    <a:pt x="11319" y="545408"/>
                  </a:lnTo>
                  <a:lnTo>
                    <a:pt x="549" y="504852"/>
                  </a:lnTo>
                  <a:lnTo>
                    <a:pt x="0" y="497729"/>
                  </a:lnTo>
                  <a:lnTo>
                    <a:pt x="0" y="490537"/>
                  </a:lnTo>
                  <a:lnTo>
                    <a:pt x="0" y="102345"/>
                  </a:lnTo>
                  <a:lnTo>
                    <a:pt x="8679" y="60970"/>
                  </a:lnTo>
                  <a:lnTo>
                    <a:pt x="29088" y="26995"/>
                  </a:lnTo>
                  <a:lnTo>
                    <a:pt x="63480" y="3504"/>
                  </a:lnTo>
                  <a:lnTo>
                    <a:pt x="80096" y="0"/>
                  </a:lnTo>
                  <a:lnTo>
                    <a:pt x="3159966" y="0"/>
                  </a:lnTo>
                  <a:lnTo>
                    <a:pt x="3201336" y="11088"/>
                  </a:lnTo>
                  <a:lnTo>
                    <a:pt x="3235314" y="37167"/>
                  </a:lnTo>
                  <a:lnTo>
                    <a:pt x="3256725" y="74257"/>
                  </a:lnTo>
                  <a:lnTo>
                    <a:pt x="3262311" y="102345"/>
                  </a:lnTo>
                  <a:lnTo>
                    <a:pt x="3262311" y="497729"/>
                  </a:lnTo>
                  <a:lnTo>
                    <a:pt x="3251220" y="539094"/>
                  </a:lnTo>
                  <a:lnTo>
                    <a:pt x="3225143" y="573074"/>
                  </a:lnTo>
                  <a:lnTo>
                    <a:pt x="3188047" y="594481"/>
                  </a:lnTo>
                  <a:lnTo>
                    <a:pt x="3167089" y="599370"/>
                  </a:lnTo>
                  <a:lnTo>
                    <a:pt x="3159966" y="600073"/>
                  </a:lnTo>
                  <a:close/>
                </a:path>
              </a:pathLst>
            </a:custGeom>
            <a:solidFill>
              <a:srgbClr val="FFF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48162" y="1771649"/>
              <a:ext cx="3295650" cy="1952625"/>
            </a:xfrm>
            <a:custGeom>
              <a:avLst/>
              <a:gdLst/>
              <a:ahLst/>
              <a:cxnLst/>
              <a:rect l="l" t="t" r="r" b="b"/>
              <a:pathLst>
                <a:path w="3295650" h="1952625">
                  <a:moveTo>
                    <a:pt x="57150" y="977290"/>
                  </a:moveTo>
                  <a:lnTo>
                    <a:pt x="32372" y="952500"/>
                  </a:lnTo>
                  <a:lnTo>
                    <a:pt x="24790" y="952500"/>
                  </a:lnTo>
                  <a:lnTo>
                    <a:pt x="0" y="977290"/>
                  </a:lnTo>
                  <a:lnTo>
                    <a:pt x="0" y="984859"/>
                  </a:lnTo>
                  <a:lnTo>
                    <a:pt x="24790" y="1009650"/>
                  </a:lnTo>
                  <a:lnTo>
                    <a:pt x="32372" y="1009650"/>
                  </a:lnTo>
                  <a:lnTo>
                    <a:pt x="57150" y="984859"/>
                  </a:lnTo>
                  <a:lnTo>
                    <a:pt x="57150" y="981075"/>
                  </a:lnTo>
                  <a:lnTo>
                    <a:pt x="57150" y="977290"/>
                  </a:lnTo>
                  <a:close/>
                </a:path>
                <a:path w="3295650" h="1952625">
                  <a:moveTo>
                    <a:pt x="57150" y="501040"/>
                  </a:moveTo>
                  <a:lnTo>
                    <a:pt x="32372" y="476250"/>
                  </a:lnTo>
                  <a:lnTo>
                    <a:pt x="24790" y="476250"/>
                  </a:lnTo>
                  <a:lnTo>
                    <a:pt x="0" y="501040"/>
                  </a:lnTo>
                  <a:lnTo>
                    <a:pt x="0" y="508609"/>
                  </a:lnTo>
                  <a:lnTo>
                    <a:pt x="24790" y="533400"/>
                  </a:lnTo>
                  <a:lnTo>
                    <a:pt x="32372" y="533400"/>
                  </a:lnTo>
                  <a:lnTo>
                    <a:pt x="57150" y="508609"/>
                  </a:lnTo>
                  <a:lnTo>
                    <a:pt x="57150" y="504825"/>
                  </a:lnTo>
                  <a:lnTo>
                    <a:pt x="57150" y="501040"/>
                  </a:lnTo>
                  <a:close/>
                </a:path>
                <a:path w="3295650" h="1952625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  <a:path w="3295650" h="1952625">
                  <a:moveTo>
                    <a:pt x="3295650" y="1449819"/>
                  </a:moveTo>
                  <a:lnTo>
                    <a:pt x="3294926" y="1442389"/>
                  </a:lnTo>
                  <a:lnTo>
                    <a:pt x="3291992" y="1427670"/>
                  </a:lnTo>
                  <a:lnTo>
                    <a:pt x="3289820" y="1420520"/>
                  </a:lnTo>
                  <a:lnTo>
                    <a:pt x="3286074" y="1411478"/>
                  </a:lnTo>
                  <a:lnTo>
                    <a:pt x="3286074" y="1449819"/>
                  </a:lnTo>
                  <a:lnTo>
                    <a:pt x="3286074" y="1845830"/>
                  </a:lnTo>
                  <a:lnTo>
                    <a:pt x="3275520" y="1884781"/>
                  </a:lnTo>
                  <a:lnTo>
                    <a:pt x="3250577" y="1917280"/>
                  </a:lnTo>
                  <a:lnTo>
                    <a:pt x="3215094" y="1937753"/>
                  </a:lnTo>
                  <a:lnTo>
                    <a:pt x="3188233" y="1943100"/>
                  </a:lnTo>
                  <a:lnTo>
                    <a:pt x="110553" y="1943100"/>
                  </a:lnTo>
                  <a:lnTo>
                    <a:pt x="76542" y="1917280"/>
                  </a:lnTo>
                  <a:lnTo>
                    <a:pt x="60071" y="1872068"/>
                  </a:lnTo>
                  <a:lnTo>
                    <a:pt x="57188" y="1845830"/>
                  </a:lnTo>
                  <a:lnTo>
                    <a:pt x="57188" y="1449819"/>
                  </a:lnTo>
                  <a:lnTo>
                    <a:pt x="62941" y="1410881"/>
                  </a:lnTo>
                  <a:lnTo>
                    <a:pt x="79438" y="1374038"/>
                  </a:lnTo>
                  <a:lnTo>
                    <a:pt x="110553" y="1352550"/>
                  </a:lnTo>
                  <a:lnTo>
                    <a:pt x="3188233" y="1352550"/>
                  </a:lnTo>
                  <a:lnTo>
                    <a:pt x="3227806" y="1363167"/>
                  </a:lnTo>
                  <a:lnTo>
                    <a:pt x="3260306" y="1388110"/>
                  </a:lnTo>
                  <a:lnTo>
                    <a:pt x="3280791" y="1423593"/>
                  </a:lnTo>
                  <a:lnTo>
                    <a:pt x="3286074" y="1449819"/>
                  </a:lnTo>
                  <a:lnTo>
                    <a:pt x="3286074" y="1411478"/>
                  </a:lnTo>
                  <a:lnTo>
                    <a:pt x="3256864" y="1371193"/>
                  </a:lnTo>
                  <a:lnTo>
                    <a:pt x="3218154" y="1348854"/>
                  </a:lnTo>
                  <a:lnTo>
                    <a:pt x="3188855" y="1343025"/>
                  </a:lnTo>
                  <a:lnTo>
                    <a:pt x="106807" y="1343025"/>
                  </a:lnTo>
                  <a:lnTo>
                    <a:pt x="63627" y="1354594"/>
                  </a:lnTo>
                  <a:lnTo>
                    <a:pt x="28181" y="1381810"/>
                  </a:lnTo>
                  <a:lnTo>
                    <a:pt x="5829" y="1420520"/>
                  </a:lnTo>
                  <a:lnTo>
                    <a:pt x="0" y="1449819"/>
                  </a:lnTo>
                  <a:lnTo>
                    <a:pt x="0" y="1845830"/>
                  </a:lnTo>
                  <a:lnTo>
                    <a:pt x="11582" y="1888998"/>
                  </a:lnTo>
                  <a:lnTo>
                    <a:pt x="38785" y="1924456"/>
                  </a:lnTo>
                  <a:lnTo>
                    <a:pt x="77495" y="1946795"/>
                  </a:lnTo>
                  <a:lnTo>
                    <a:pt x="106807" y="1952625"/>
                  </a:lnTo>
                  <a:lnTo>
                    <a:pt x="3188855" y="1952625"/>
                  </a:lnTo>
                  <a:lnTo>
                    <a:pt x="3196298" y="1951888"/>
                  </a:lnTo>
                  <a:lnTo>
                    <a:pt x="3211017" y="1948967"/>
                  </a:lnTo>
                  <a:lnTo>
                    <a:pt x="3218167" y="1946795"/>
                  </a:lnTo>
                  <a:lnTo>
                    <a:pt x="3227082" y="1943100"/>
                  </a:lnTo>
                  <a:lnTo>
                    <a:pt x="3232023" y="1941055"/>
                  </a:lnTo>
                  <a:lnTo>
                    <a:pt x="3267481" y="1913839"/>
                  </a:lnTo>
                  <a:lnTo>
                    <a:pt x="3289820" y="1875129"/>
                  </a:lnTo>
                  <a:lnTo>
                    <a:pt x="3295040" y="1852015"/>
                  </a:lnTo>
                  <a:lnTo>
                    <a:pt x="3295650" y="1845830"/>
                  </a:lnTo>
                  <a:lnTo>
                    <a:pt x="3295650" y="1449819"/>
                  </a:lnTo>
                  <a:close/>
                </a:path>
              </a:pathLst>
            </a:custGeom>
            <a:solidFill>
              <a:srgbClr val="E6C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633562" y="1576302"/>
            <a:ext cx="3248660" cy="178244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820"/>
              </a:spcBef>
            </a:pPr>
            <a:r>
              <a:rPr sz="1300" b="1" dirty="0">
                <a:solidFill>
                  <a:srgbClr val="111111"/>
                </a:solidFill>
                <a:latin typeface="Arial"/>
                <a:cs typeface="Arial"/>
              </a:rPr>
              <a:t>Почему</a:t>
            </a:r>
            <a:r>
              <a:rPr sz="1300" b="1" spc="1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111111"/>
                </a:solidFill>
                <a:latin typeface="Arial"/>
                <a:cs typeface="Arial"/>
              </a:rPr>
              <a:t>бандл</a:t>
            </a:r>
            <a:r>
              <a:rPr sz="1300" b="1" spc="19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450" b="1" dirty="0">
                <a:solidFill>
                  <a:srgbClr val="111111"/>
                </a:solidFill>
                <a:latin typeface="Trebuchet MS"/>
                <a:cs typeface="Trebuchet MS"/>
              </a:rPr>
              <a:t>«</a:t>
            </a:r>
            <a:r>
              <a:rPr sz="1300" b="1" dirty="0">
                <a:solidFill>
                  <a:srgbClr val="111111"/>
                </a:solidFill>
                <a:latin typeface="Arial"/>
                <a:cs typeface="Arial"/>
              </a:rPr>
              <a:t>перелёт</a:t>
            </a:r>
            <a:r>
              <a:rPr sz="1450" b="1" dirty="0">
                <a:solidFill>
                  <a:srgbClr val="111111"/>
                </a:solidFill>
                <a:latin typeface="Trebuchet MS"/>
                <a:cs typeface="Trebuchet MS"/>
              </a:rPr>
              <a:t>+</a:t>
            </a:r>
            <a:r>
              <a:rPr sz="1300" b="1" dirty="0">
                <a:solidFill>
                  <a:srgbClr val="111111"/>
                </a:solidFill>
                <a:latin typeface="Arial"/>
                <a:cs typeface="Arial"/>
              </a:rPr>
              <a:t>отель</a:t>
            </a:r>
            <a:r>
              <a:rPr sz="1450" b="1" dirty="0">
                <a:solidFill>
                  <a:srgbClr val="111111"/>
                </a:solidFill>
                <a:latin typeface="Trebuchet MS"/>
                <a:cs typeface="Trebuchet MS"/>
              </a:rPr>
              <a:t>»</a:t>
            </a:r>
            <a:r>
              <a:rPr sz="1450" b="1" spc="-60" dirty="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sz="1450" b="1" spc="-20" dirty="0">
                <a:solidFill>
                  <a:srgbClr val="111111"/>
                </a:solidFill>
                <a:latin typeface="Trebuchet MS"/>
                <a:cs typeface="Trebuchet MS"/>
              </a:rPr>
              <a:t>—</a:t>
            </a:r>
            <a:r>
              <a:rPr sz="1450" b="1" spc="-65" dirty="0">
                <a:solidFill>
                  <a:srgbClr val="111111"/>
                </a:solidFill>
                <a:latin typeface="Trebuchet MS"/>
                <a:cs typeface="Trebuchet MS"/>
              </a:rPr>
              <a:t> </a:t>
            </a:r>
            <a:r>
              <a:rPr sz="1300" b="1" spc="-25" dirty="0">
                <a:solidFill>
                  <a:srgbClr val="111111"/>
                </a:solidFill>
                <a:latin typeface="Arial"/>
                <a:cs typeface="Arial"/>
              </a:rPr>
              <a:t>№</a:t>
            </a:r>
            <a:r>
              <a:rPr sz="1450" b="1" spc="-25" dirty="0">
                <a:solidFill>
                  <a:srgbClr val="111111"/>
                </a:solidFill>
                <a:latin typeface="Trebuchet MS"/>
                <a:cs typeface="Trebuchet MS"/>
              </a:rPr>
              <a:t>1</a:t>
            </a:r>
            <a:endParaRPr sz="1450" dirty="0">
              <a:latin typeface="Trebuchet MS"/>
              <a:cs typeface="Trebuchet MS"/>
            </a:endParaRPr>
          </a:p>
          <a:p>
            <a:pPr marL="183515" marR="5080">
              <a:lnSpc>
                <a:spcPct val="105800"/>
              </a:lnSpc>
              <a:spcBef>
                <a:spcPts val="565"/>
              </a:spcBef>
            </a:pPr>
            <a:r>
              <a:rPr sz="1150" spc="75" dirty="0">
                <a:solidFill>
                  <a:srgbClr val="111111"/>
                </a:solidFill>
                <a:latin typeface="Lucida Sans Unicode"/>
                <a:cs typeface="Lucida Sans Unicode"/>
              </a:rPr>
              <a:t>В</a:t>
            </a:r>
            <a:r>
              <a:rPr sz="1150" spc="-6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50" spc="-20" dirty="0">
                <a:solidFill>
                  <a:srgbClr val="111111"/>
                </a:solidFill>
                <a:latin typeface="Lucida Sans Unicode"/>
                <a:cs typeface="Lucida Sans Unicode"/>
              </a:rPr>
              <a:t>данных</a:t>
            </a:r>
            <a:r>
              <a:rPr sz="1150" spc="-6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50" spc="60" dirty="0">
                <a:solidFill>
                  <a:srgbClr val="111111"/>
                </a:solidFill>
                <a:latin typeface="Lucida Sans Unicode"/>
                <a:cs typeface="Lucida Sans Unicode"/>
              </a:rPr>
              <a:t>есть</a:t>
            </a:r>
            <a:r>
              <a:rPr sz="1150" spc="-6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кросс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-</a:t>
            </a:r>
            <a:r>
              <a:rPr sz="1150" spc="-10" dirty="0">
                <a:solidFill>
                  <a:srgbClr val="111111"/>
                </a:solidFill>
                <a:latin typeface="Lucida Sans Unicode"/>
                <a:cs typeface="Lucida Sans Unicode"/>
              </a:rPr>
              <a:t>переходы</a:t>
            </a:r>
            <a:r>
              <a:rPr sz="1150" spc="-6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в</a:t>
            </a:r>
            <a:r>
              <a:rPr sz="1150" spc="-6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111111"/>
                </a:solidFill>
                <a:latin typeface="Lucida Sans Unicode"/>
                <a:cs typeface="Lucida Sans Unicode"/>
              </a:rPr>
              <a:t>окнах</a:t>
            </a:r>
            <a:r>
              <a:rPr sz="1150" spc="-6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300" spc="-90" dirty="0">
                <a:solidFill>
                  <a:srgbClr val="111111"/>
                </a:solidFill>
                <a:latin typeface="Arial MT"/>
                <a:cs typeface="Arial MT"/>
              </a:rPr>
              <a:t>7– </a:t>
            </a:r>
            <a:r>
              <a:rPr sz="1300" spc="-130" dirty="0">
                <a:solidFill>
                  <a:srgbClr val="111111"/>
                </a:solidFill>
                <a:latin typeface="Arial MT"/>
                <a:cs typeface="Arial MT"/>
              </a:rPr>
              <a:t>14</a:t>
            </a:r>
            <a:r>
              <a:rPr sz="1300" spc="-114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spc="-20" dirty="0">
                <a:solidFill>
                  <a:srgbClr val="111111"/>
                </a:solidFill>
                <a:latin typeface="Lucida Sans Unicode"/>
                <a:cs typeface="Lucida Sans Unicode"/>
              </a:rPr>
              <a:t>дней</a:t>
            </a:r>
            <a:endParaRPr sz="1150" dirty="0">
              <a:latin typeface="Lucida Sans Unicode"/>
              <a:cs typeface="Lucida Sans Unicode"/>
            </a:endParaRPr>
          </a:p>
          <a:p>
            <a:pPr marL="183515" marR="74295">
              <a:lnSpc>
                <a:spcPct val="105800"/>
              </a:lnSpc>
              <a:spcBef>
                <a:spcPts val="450"/>
              </a:spcBef>
            </a:pP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Единая</a:t>
            </a:r>
            <a:r>
              <a:rPr sz="1150" spc="-6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корзина</a:t>
            </a:r>
            <a:r>
              <a:rPr sz="1300" dirty="0">
                <a:solidFill>
                  <a:srgbClr val="111111"/>
                </a:solidFill>
                <a:latin typeface="Arial MT"/>
                <a:cs typeface="Arial MT"/>
              </a:rPr>
              <a:t>/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чек</a:t>
            </a:r>
            <a:r>
              <a:rPr sz="1150" spc="-5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50" spc="245" dirty="0">
                <a:solidFill>
                  <a:srgbClr val="111111"/>
                </a:solidFill>
                <a:latin typeface="Lucida Sans Unicode"/>
                <a:cs typeface="Lucida Sans Unicode"/>
              </a:rPr>
              <a:t>↓</a:t>
            </a:r>
            <a:r>
              <a:rPr sz="1150" spc="-6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50" spc="-20" dirty="0">
                <a:solidFill>
                  <a:srgbClr val="111111"/>
                </a:solidFill>
                <a:latin typeface="Lucida Sans Unicode"/>
                <a:cs typeface="Lucida Sans Unicode"/>
              </a:rPr>
              <a:t>фрикцию</a:t>
            </a:r>
            <a:r>
              <a:rPr sz="1150" spc="-5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200" spc="-20" dirty="0">
                <a:solidFill>
                  <a:srgbClr val="111111"/>
                </a:solidFill>
                <a:latin typeface="Segoe UI"/>
                <a:cs typeface="Segoe UI"/>
              </a:rPr>
              <a:t>→</a:t>
            </a:r>
            <a:r>
              <a:rPr sz="1200" spc="-25" dirty="0">
                <a:solidFill>
                  <a:srgbClr val="111111"/>
                </a:solidFill>
                <a:latin typeface="Segoe UI"/>
                <a:cs typeface="Segoe UI"/>
              </a:rPr>
              <a:t> </a:t>
            </a:r>
            <a:r>
              <a:rPr sz="1150" spc="245" dirty="0">
                <a:solidFill>
                  <a:srgbClr val="111111"/>
                </a:solidFill>
                <a:latin typeface="Lucida Sans Unicode"/>
                <a:cs typeface="Lucida Sans Unicode"/>
              </a:rPr>
              <a:t>↑</a:t>
            </a:r>
            <a:r>
              <a:rPr sz="1150" spc="-5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300" spc="-130" dirty="0">
                <a:solidFill>
                  <a:srgbClr val="111111"/>
                </a:solidFill>
                <a:latin typeface="Arial MT"/>
                <a:cs typeface="Arial MT"/>
              </a:rPr>
              <a:t>CR</a:t>
            </a:r>
            <a:r>
              <a:rPr sz="13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spc="-50" dirty="0">
                <a:solidFill>
                  <a:srgbClr val="111111"/>
                </a:solidFill>
                <a:latin typeface="Lucida Sans Unicode"/>
                <a:cs typeface="Lucida Sans Unicode"/>
              </a:rPr>
              <a:t>и </a:t>
            </a:r>
            <a:r>
              <a:rPr sz="1300" spc="-25" dirty="0">
                <a:solidFill>
                  <a:srgbClr val="111111"/>
                </a:solidFill>
                <a:latin typeface="Arial MT"/>
                <a:cs typeface="Arial MT"/>
              </a:rPr>
              <a:t>AOV</a:t>
            </a:r>
            <a:endParaRPr sz="1300" dirty="0">
              <a:latin typeface="Arial MT"/>
              <a:cs typeface="Arial MT"/>
            </a:endParaRPr>
          </a:p>
          <a:p>
            <a:pPr marL="183515" marR="468630">
              <a:lnSpc>
                <a:spcPct val="105800"/>
              </a:lnSpc>
              <a:spcBef>
                <a:spcPts val="450"/>
              </a:spcBef>
            </a:pPr>
            <a:r>
              <a:rPr sz="1300" spc="-35" dirty="0">
                <a:solidFill>
                  <a:srgbClr val="111111"/>
                </a:solidFill>
                <a:latin typeface="Arial MT"/>
                <a:cs typeface="Arial MT"/>
              </a:rPr>
              <a:t>A/B:</a:t>
            </a:r>
            <a:r>
              <a:rPr sz="1300" spc="-1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скидка</a:t>
            </a:r>
            <a:r>
              <a:rPr sz="1150" spc="-114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300" spc="-40" dirty="0">
                <a:solidFill>
                  <a:srgbClr val="111111"/>
                </a:solidFill>
                <a:latin typeface="Arial MT"/>
                <a:cs typeface="Arial MT"/>
              </a:rPr>
              <a:t>5/7/10%,</a:t>
            </a:r>
            <a:r>
              <a:rPr sz="1300" spc="1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триггер</a:t>
            </a:r>
            <a:r>
              <a:rPr sz="1150" spc="-114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Segoe UI"/>
                <a:cs typeface="Segoe UI"/>
              </a:rPr>
              <a:t>≤</a:t>
            </a:r>
            <a:r>
              <a:rPr sz="1200" spc="-80" dirty="0">
                <a:solidFill>
                  <a:srgbClr val="111111"/>
                </a:solidFill>
                <a:latin typeface="Segoe UI"/>
                <a:cs typeface="Segoe UI"/>
              </a:rPr>
              <a:t> </a:t>
            </a:r>
            <a:r>
              <a:rPr sz="1300" spc="-20" dirty="0">
                <a:solidFill>
                  <a:srgbClr val="111111"/>
                </a:solidFill>
                <a:latin typeface="Arial MT"/>
                <a:cs typeface="Arial MT"/>
              </a:rPr>
              <a:t>48</a:t>
            </a:r>
            <a:r>
              <a:rPr sz="1300" spc="-1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spc="-70" dirty="0">
                <a:solidFill>
                  <a:srgbClr val="111111"/>
                </a:solidFill>
                <a:latin typeface="Lucida Sans Unicode"/>
                <a:cs typeface="Lucida Sans Unicode"/>
              </a:rPr>
              <a:t>ч</a:t>
            </a:r>
            <a:r>
              <a:rPr sz="1300" spc="-70" dirty="0">
                <a:solidFill>
                  <a:srgbClr val="111111"/>
                </a:solidFill>
                <a:latin typeface="Arial MT"/>
                <a:cs typeface="Arial MT"/>
              </a:rPr>
              <a:t>, </a:t>
            </a:r>
            <a:r>
              <a:rPr sz="1150" dirty="0">
                <a:solidFill>
                  <a:srgbClr val="111111"/>
                </a:solidFill>
                <a:latin typeface="Lucida Sans Unicode"/>
                <a:cs typeface="Lucida Sans Unicode"/>
              </a:rPr>
              <a:t>таргет</a:t>
            </a:r>
            <a:r>
              <a:rPr sz="1150" spc="-4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50" spc="-10" dirty="0">
                <a:solidFill>
                  <a:srgbClr val="111111"/>
                </a:solidFill>
                <a:latin typeface="Lucida Sans Unicode"/>
                <a:cs typeface="Lucida Sans Unicode"/>
              </a:rPr>
              <a:t>по</a:t>
            </a:r>
            <a:r>
              <a:rPr sz="1150" spc="-40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300" spc="-25" dirty="0">
                <a:solidFill>
                  <a:srgbClr val="111111"/>
                </a:solidFill>
                <a:latin typeface="Arial MT"/>
                <a:cs typeface="Arial MT"/>
              </a:rPr>
              <a:t>RFM</a:t>
            </a:r>
            <a:endParaRPr sz="1300" dirty="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10684" y="3509805"/>
            <a:ext cx="2771775" cy="3816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55"/>
              </a:spcBef>
            </a:pPr>
            <a:r>
              <a:rPr sz="1000" dirty="0">
                <a:solidFill>
                  <a:srgbClr val="111111"/>
                </a:solidFill>
                <a:latin typeface="Lucida Sans Unicode"/>
                <a:cs typeface="Lucida Sans Unicode"/>
              </a:rPr>
              <a:t>Ожидаемый</a:t>
            </a:r>
            <a:r>
              <a:rPr sz="1000" spc="-6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111111"/>
                </a:solidFill>
                <a:latin typeface="Lucida Sans Unicode"/>
                <a:cs typeface="Lucida Sans Unicode"/>
              </a:rPr>
              <a:t>эффект</a:t>
            </a:r>
            <a:r>
              <a:rPr sz="1150" dirty="0">
                <a:solidFill>
                  <a:srgbClr val="111111"/>
                </a:solidFill>
                <a:latin typeface="Arial MT"/>
                <a:cs typeface="Arial MT"/>
              </a:rPr>
              <a:t>:</a:t>
            </a:r>
            <a:r>
              <a:rPr sz="1150" spc="-6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spc="-114" dirty="0">
                <a:solidFill>
                  <a:srgbClr val="111111"/>
                </a:solidFill>
                <a:latin typeface="Arial MT"/>
                <a:cs typeface="Arial MT"/>
              </a:rPr>
              <a:t>+</a:t>
            </a:r>
            <a:r>
              <a:rPr lang="en-US" sz="1150" spc="-114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spc="-114" dirty="0">
                <a:solidFill>
                  <a:srgbClr val="111111"/>
                </a:solidFill>
                <a:latin typeface="Arial MT"/>
                <a:cs typeface="Arial MT"/>
              </a:rPr>
              <a:t>CR</a:t>
            </a:r>
            <a:r>
              <a:rPr sz="115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11111"/>
                </a:solidFill>
                <a:latin typeface="Arial MT"/>
                <a:cs typeface="Arial MT"/>
              </a:rPr>
              <a:t>cross-</a:t>
            </a:r>
            <a:r>
              <a:rPr sz="1150" spc="-20" dirty="0">
                <a:solidFill>
                  <a:srgbClr val="111111"/>
                </a:solidFill>
                <a:latin typeface="Arial MT"/>
                <a:cs typeface="Arial MT"/>
              </a:rPr>
              <a:t>sell</a:t>
            </a:r>
            <a:r>
              <a:rPr sz="115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spc="-120" dirty="0">
                <a:solidFill>
                  <a:srgbClr val="111111"/>
                </a:solidFill>
                <a:latin typeface="Arial MT"/>
                <a:cs typeface="Arial MT"/>
              </a:rPr>
              <a:t>1.3–1.8; </a:t>
            </a:r>
            <a:r>
              <a:rPr sz="1000" dirty="0">
                <a:solidFill>
                  <a:srgbClr val="111111"/>
                </a:solidFill>
                <a:latin typeface="Lucida Sans Unicode"/>
                <a:cs typeface="Lucida Sans Unicode"/>
              </a:rPr>
              <a:t>вторично</a:t>
            </a:r>
            <a:r>
              <a:rPr sz="1000" spc="-4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150" spc="-335" dirty="0">
                <a:solidFill>
                  <a:srgbClr val="111111"/>
                </a:solidFill>
                <a:latin typeface="Arial MT"/>
                <a:cs typeface="Arial MT"/>
              </a:rPr>
              <a:t>—</a:t>
            </a:r>
            <a:r>
              <a:rPr sz="115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111111"/>
                </a:solidFill>
                <a:latin typeface="Lucida Sans Unicode"/>
                <a:cs typeface="Lucida Sans Unicode"/>
              </a:rPr>
              <a:t>рост</a:t>
            </a:r>
            <a:r>
              <a:rPr sz="1000" spc="-45" dirty="0">
                <a:solidFill>
                  <a:srgbClr val="111111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solidFill>
                  <a:srgbClr val="111111"/>
                </a:solidFill>
                <a:latin typeface="Lucida Sans Unicode"/>
                <a:cs typeface="Lucida Sans Unicode"/>
              </a:rPr>
              <a:t>удержания</a:t>
            </a:r>
            <a:endParaRPr sz="1000" dirty="0">
              <a:latin typeface="Lucida Sans Unicode"/>
              <a:cs typeface="Lucida Sans Unicode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36624" y="1269329"/>
            <a:ext cx="4169038" cy="3258259"/>
            <a:chOff x="7720583" y="975359"/>
            <a:chExt cx="4209415" cy="3267710"/>
          </a:xfrm>
        </p:grpSpPr>
        <p:sp>
          <p:nvSpPr>
            <p:cNvPr id="21" name="object 21"/>
            <p:cNvSpPr/>
            <p:nvPr/>
          </p:nvSpPr>
          <p:spPr>
            <a:xfrm>
              <a:off x="7720583" y="975359"/>
              <a:ext cx="4209415" cy="3267710"/>
            </a:xfrm>
            <a:custGeom>
              <a:avLst/>
              <a:gdLst/>
              <a:ahLst/>
              <a:cxnLst/>
              <a:rect l="l" t="t" r="r" b="b"/>
              <a:pathLst>
                <a:path w="4209415" h="3267710">
                  <a:moveTo>
                    <a:pt x="4209287" y="3267455"/>
                  </a:moveTo>
                  <a:lnTo>
                    <a:pt x="0" y="3267455"/>
                  </a:lnTo>
                  <a:lnTo>
                    <a:pt x="0" y="0"/>
                  </a:lnTo>
                  <a:lnTo>
                    <a:pt x="4209287" y="0"/>
                  </a:lnTo>
                  <a:lnTo>
                    <a:pt x="4209287" y="272414"/>
                  </a:lnTo>
                  <a:lnTo>
                    <a:pt x="470915" y="272414"/>
                  </a:lnTo>
                  <a:lnTo>
                    <a:pt x="456841" y="273094"/>
                  </a:lnTo>
                  <a:lnTo>
                    <a:pt x="416239" y="283290"/>
                  </a:lnTo>
                  <a:lnTo>
                    <a:pt x="380320" y="304790"/>
                  </a:lnTo>
                  <a:lnTo>
                    <a:pt x="352096" y="335897"/>
                  </a:lnTo>
                  <a:lnTo>
                    <a:pt x="334157" y="373877"/>
                  </a:lnTo>
                  <a:lnTo>
                    <a:pt x="328040" y="415289"/>
                  </a:lnTo>
                  <a:lnTo>
                    <a:pt x="328040" y="2739389"/>
                  </a:lnTo>
                  <a:lnTo>
                    <a:pt x="334157" y="2780802"/>
                  </a:lnTo>
                  <a:lnTo>
                    <a:pt x="352096" y="2818781"/>
                  </a:lnTo>
                  <a:lnTo>
                    <a:pt x="380320" y="2849889"/>
                  </a:lnTo>
                  <a:lnTo>
                    <a:pt x="416239" y="2871388"/>
                  </a:lnTo>
                  <a:lnTo>
                    <a:pt x="456841" y="2881585"/>
                  </a:lnTo>
                  <a:lnTo>
                    <a:pt x="470915" y="2882264"/>
                  </a:lnTo>
                  <a:lnTo>
                    <a:pt x="4209287" y="2882264"/>
                  </a:lnTo>
                  <a:lnTo>
                    <a:pt x="4209287" y="3267455"/>
                  </a:lnTo>
                  <a:close/>
                </a:path>
                <a:path w="4209415" h="3267710">
                  <a:moveTo>
                    <a:pt x="4209287" y="2882264"/>
                  </a:moveTo>
                  <a:lnTo>
                    <a:pt x="3737990" y="2882264"/>
                  </a:lnTo>
                  <a:lnTo>
                    <a:pt x="3752064" y="2881585"/>
                  </a:lnTo>
                  <a:lnTo>
                    <a:pt x="3765868" y="2879545"/>
                  </a:lnTo>
                  <a:lnTo>
                    <a:pt x="3805408" y="2865374"/>
                  </a:lnTo>
                  <a:lnTo>
                    <a:pt x="3839017" y="2840417"/>
                  </a:lnTo>
                  <a:lnTo>
                    <a:pt x="3863974" y="2806808"/>
                  </a:lnTo>
                  <a:lnTo>
                    <a:pt x="3878145" y="2767268"/>
                  </a:lnTo>
                  <a:lnTo>
                    <a:pt x="3880865" y="2739389"/>
                  </a:lnTo>
                  <a:lnTo>
                    <a:pt x="3880865" y="415289"/>
                  </a:lnTo>
                  <a:lnTo>
                    <a:pt x="3874746" y="373877"/>
                  </a:lnTo>
                  <a:lnTo>
                    <a:pt x="3856807" y="335897"/>
                  </a:lnTo>
                  <a:lnTo>
                    <a:pt x="3828584" y="304790"/>
                  </a:lnTo>
                  <a:lnTo>
                    <a:pt x="3792664" y="283290"/>
                  </a:lnTo>
                  <a:lnTo>
                    <a:pt x="3752064" y="273094"/>
                  </a:lnTo>
                  <a:lnTo>
                    <a:pt x="3737990" y="272414"/>
                  </a:lnTo>
                  <a:lnTo>
                    <a:pt x="4209287" y="272414"/>
                  </a:lnTo>
                  <a:lnTo>
                    <a:pt x="4209287" y="2882264"/>
                  </a:lnTo>
                  <a:close/>
                </a:path>
              </a:pathLst>
            </a:custGeom>
            <a:solidFill>
              <a:srgbClr val="111111">
                <a:alpha val="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043861" y="1243009"/>
              <a:ext cx="3562350" cy="2619375"/>
            </a:xfrm>
            <a:custGeom>
              <a:avLst/>
              <a:gdLst/>
              <a:ahLst/>
              <a:cxnLst/>
              <a:rect l="l" t="t" r="r" b="b"/>
              <a:pathLst>
                <a:path w="3562350" h="2619375">
                  <a:moveTo>
                    <a:pt x="3414712" y="2619374"/>
                  </a:moveTo>
                  <a:lnTo>
                    <a:pt x="147637" y="2619374"/>
                  </a:lnTo>
                  <a:lnTo>
                    <a:pt x="140384" y="2619196"/>
                  </a:lnTo>
                  <a:lnTo>
                    <a:pt x="97906" y="2610746"/>
                  </a:lnTo>
                  <a:lnTo>
                    <a:pt x="59681" y="2590313"/>
                  </a:lnTo>
                  <a:lnTo>
                    <a:pt x="29057" y="2559688"/>
                  </a:lnTo>
                  <a:lnTo>
                    <a:pt x="8625" y="2521463"/>
                  </a:lnTo>
                  <a:lnTo>
                    <a:pt x="177" y="2478989"/>
                  </a:lnTo>
                  <a:lnTo>
                    <a:pt x="0" y="2471737"/>
                  </a:lnTo>
                  <a:lnTo>
                    <a:pt x="0" y="147637"/>
                  </a:lnTo>
                  <a:lnTo>
                    <a:pt x="6355" y="104774"/>
                  </a:lnTo>
                  <a:lnTo>
                    <a:pt x="24880" y="65605"/>
                  </a:lnTo>
                  <a:lnTo>
                    <a:pt x="53975" y="33507"/>
                  </a:lnTo>
                  <a:lnTo>
                    <a:pt x="91138" y="11236"/>
                  </a:lnTo>
                  <a:lnTo>
                    <a:pt x="133165" y="708"/>
                  </a:lnTo>
                  <a:lnTo>
                    <a:pt x="147637" y="0"/>
                  </a:lnTo>
                  <a:lnTo>
                    <a:pt x="3414712" y="0"/>
                  </a:lnTo>
                  <a:lnTo>
                    <a:pt x="3457567" y="6353"/>
                  </a:lnTo>
                  <a:lnTo>
                    <a:pt x="3496733" y="24877"/>
                  </a:lnTo>
                  <a:lnTo>
                    <a:pt x="3528837" y="53970"/>
                  </a:lnTo>
                  <a:lnTo>
                    <a:pt x="3551110" y="91134"/>
                  </a:lnTo>
                  <a:lnTo>
                    <a:pt x="3561640" y="133164"/>
                  </a:lnTo>
                  <a:lnTo>
                    <a:pt x="3562349" y="147637"/>
                  </a:lnTo>
                  <a:lnTo>
                    <a:pt x="3562349" y="2471737"/>
                  </a:lnTo>
                  <a:lnTo>
                    <a:pt x="3555993" y="2514590"/>
                  </a:lnTo>
                  <a:lnTo>
                    <a:pt x="3537466" y="2553757"/>
                  </a:lnTo>
                  <a:lnTo>
                    <a:pt x="3508373" y="2585860"/>
                  </a:lnTo>
                  <a:lnTo>
                    <a:pt x="3471208" y="2608131"/>
                  </a:lnTo>
                  <a:lnTo>
                    <a:pt x="3429182" y="2618663"/>
                  </a:lnTo>
                  <a:lnTo>
                    <a:pt x="3414712" y="2619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43861" y="1243009"/>
              <a:ext cx="3562350" cy="2619375"/>
            </a:xfrm>
            <a:custGeom>
              <a:avLst/>
              <a:gdLst/>
              <a:ahLst/>
              <a:cxnLst/>
              <a:rect l="l" t="t" r="r" b="b"/>
              <a:pathLst>
                <a:path w="3562350" h="2619375">
                  <a:moveTo>
                    <a:pt x="0" y="2471737"/>
                  </a:moveTo>
                  <a:lnTo>
                    <a:pt x="0" y="147637"/>
                  </a:lnTo>
                  <a:lnTo>
                    <a:pt x="177" y="140383"/>
                  </a:lnTo>
                  <a:lnTo>
                    <a:pt x="8625" y="97902"/>
                  </a:lnTo>
                  <a:lnTo>
                    <a:pt x="29057" y="59674"/>
                  </a:lnTo>
                  <a:lnTo>
                    <a:pt x="59681" y="29054"/>
                  </a:lnTo>
                  <a:lnTo>
                    <a:pt x="97906" y="8624"/>
                  </a:lnTo>
                  <a:lnTo>
                    <a:pt x="140384" y="177"/>
                  </a:lnTo>
                  <a:lnTo>
                    <a:pt x="147637" y="0"/>
                  </a:lnTo>
                  <a:lnTo>
                    <a:pt x="3414712" y="0"/>
                  </a:lnTo>
                  <a:lnTo>
                    <a:pt x="3457567" y="6353"/>
                  </a:lnTo>
                  <a:lnTo>
                    <a:pt x="3496733" y="24877"/>
                  </a:lnTo>
                  <a:lnTo>
                    <a:pt x="3528837" y="53970"/>
                  </a:lnTo>
                  <a:lnTo>
                    <a:pt x="3551110" y="91134"/>
                  </a:lnTo>
                  <a:lnTo>
                    <a:pt x="3561640" y="133164"/>
                  </a:lnTo>
                  <a:lnTo>
                    <a:pt x="3562349" y="147637"/>
                  </a:lnTo>
                  <a:lnTo>
                    <a:pt x="3562349" y="2471737"/>
                  </a:lnTo>
                  <a:lnTo>
                    <a:pt x="3555993" y="2514590"/>
                  </a:lnTo>
                  <a:lnTo>
                    <a:pt x="3537466" y="2553757"/>
                  </a:lnTo>
                  <a:lnTo>
                    <a:pt x="3508373" y="2585860"/>
                  </a:lnTo>
                  <a:lnTo>
                    <a:pt x="3471208" y="2608131"/>
                  </a:lnTo>
                  <a:lnTo>
                    <a:pt x="3429182" y="2618663"/>
                  </a:lnTo>
                  <a:lnTo>
                    <a:pt x="3414712" y="2619374"/>
                  </a:lnTo>
                  <a:lnTo>
                    <a:pt x="147637" y="2619374"/>
                  </a:lnTo>
                  <a:lnTo>
                    <a:pt x="104779" y="2613017"/>
                  </a:lnTo>
                  <a:lnTo>
                    <a:pt x="65613" y="2594490"/>
                  </a:lnTo>
                  <a:lnTo>
                    <a:pt x="33509" y="2565395"/>
                  </a:lnTo>
                  <a:lnTo>
                    <a:pt x="11237" y="2528231"/>
                  </a:lnTo>
                  <a:lnTo>
                    <a:pt x="709" y="2486206"/>
                  </a:lnTo>
                  <a:lnTo>
                    <a:pt x="0" y="2471737"/>
                  </a:lnTo>
                </a:path>
              </a:pathLst>
            </a:custGeom>
            <a:ln w="9524">
              <a:solidFill>
                <a:srgbClr val="E9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503796" y="1630512"/>
            <a:ext cx="186182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55" dirty="0">
                <a:solidFill>
                  <a:srgbClr val="111111"/>
                </a:solidFill>
                <a:latin typeface="Arial"/>
                <a:cs typeface="Arial"/>
              </a:rPr>
              <a:t>Оценка</a:t>
            </a:r>
            <a:r>
              <a:rPr sz="1300" b="1" spc="-6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111111"/>
                </a:solidFill>
                <a:latin typeface="Arial"/>
                <a:cs typeface="Arial"/>
              </a:rPr>
              <a:t>доли</a:t>
            </a:r>
            <a:r>
              <a:rPr sz="1300" b="1" spc="-60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111111"/>
                </a:solidFill>
                <a:latin typeface="Arial"/>
                <a:cs typeface="Arial"/>
              </a:rPr>
              <a:t>сервиса</a:t>
            </a:r>
            <a:endParaRPr sz="1300" dirty="0">
              <a:latin typeface="Arial"/>
              <a:cs typeface="Arial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102285"/>
              </p:ext>
            </p:extLst>
          </p:nvPr>
        </p:nvGraphicFramePr>
        <p:xfrm>
          <a:off x="8782591" y="2057220"/>
          <a:ext cx="3276600" cy="1741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0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150" b="1" spc="55" dirty="0">
                          <a:solidFill>
                            <a:srgbClr val="111111"/>
                          </a:solidFill>
                          <a:latin typeface="Arial"/>
                          <a:cs typeface="Arial"/>
                        </a:rPr>
                        <a:t>Сегмент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9525">
                      <a:solidFill>
                        <a:srgbClr val="E9ECEF"/>
                      </a:solidFill>
                      <a:prstDash val="solid"/>
                    </a:lnL>
                    <a:lnR w="9525">
                      <a:solidFill>
                        <a:srgbClr val="E9ECEF"/>
                      </a:solidFill>
                      <a:prstDash val="solid"/>
                    </a:lnR>
                    <a:lnT w="9525">
                      <a:solidFill>
                        <a:srgbClr val="E9ECEF"/>
                      </a:solidFill>
                      <a:prstDash val="solid"/>
                    </a:lnT>
                    <a:lnB w="9525">
                      <a:solidFill>
                        <a:srgbClr val="E9ECEF"/>
                      </a:solidFill>
                      <a:prstDash val="solid"/>
                    </a:lnB>
                    <a:solidFill>
                      <a:srgbClr val="FAFAFB"/>
                    </a:solidFill>
                  </a:tcPr>
                </a:tc>
                <a:tc>
                  <a:txBody>
                    <a:bodyPr/>
                    <a:lstStyle/>
                    <a:p>
                      <a:pPr marL="321310" marR="94615" indent="117475">
                        <a:lnSpc>
                          <a:spcPct val="119600"/>
                        </a:lnSpc>
                        <a:spcBef>
                          <a:spcPts val="490"/>
                        </a:spcBef>
                      </a:pPr>
                      <a:r>
                        <a:rPr sz="1150" b="1" spc="-20" dirty="0">
                          <a:solidFill>
                            <a:srgbClr val="111111"/>
                          </a:solidFill>
                          <a:latin typeface="Arial"/>
                          <a:cs typeface="Arial"/>
                        </a:rPr>
                        <a:t>Наши </a:t>
                      </a:r>
                      <a:r>
                        <a:rPr sz="1150" b="1" spc="-10" dirty="0">
                          <a:solidFill>
                            <a:srgbClr val="111111"/>
                          </a:solidFill>
                          <a:latin typeface="Arial"/>
                          <a:cs typeface="Arial"/>
                        </a:rPr>
                        <a:t>успехи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30" marB="0">
                    <a:lnL w="9525">
                      <a:solidFill>
                        <a:srgbClr val="E9ECEF"/>
                      </a:solidFill>
                      <a:prstDash val="solid"/>
                    </a:lnL>
                    <a:lnR w="9525">
                      <a:solidFill>
                        <a:srgbClr val="E9ECEF"/>
                      </a:solidFill>
                      <a:prstDash val="solid"/>
                    </a:lnR>
                    <a:lnT w="9525">
                      <a:solidFill>
                        <a:srgbClr val="E9ECEF"/>
                      </a:solidFill>
                      <a:prstDash val="solid"/>
                    </a:lnT>
                    <a:lnB w="9525">
                      <a:solidFill>
                        <a:srgbClr val="E9ECEF"/>
                      </a:solidFill>
                      <a:prstDash val="solid"/>
                    </a:lnB>
                    <a:solidFill>
                      <a:srgbClr val="FA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04800">
                        <a:lnSpc>
                          <a:spcPct val="100000"/>
                        </a:lnSpc>
                      </a:pPr>
                      <a:r>
                        <a:rPr sz="1150" b="1" spc="-10" dirty="0">
                          <a:solidFill>
                            <a:srgbClr val="111111"/>
                          </a:solidFill>
                          <a:latin typeface="Arial"/>
                          <a:cs typeface="Arial"/>
                        </a:rPr>
                        <a:t>Рынок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9525">
                      <a:solidFill>
                        <a:srgbClr val="E9ECEF"/>
                      </a:solidFill>
                      <a:prstDash val="solid"/>
                    </a:lnL>
                    <a:lnR w="9525">
                      <a:solidFill>
                        <a:srgbClr val="E9ECEF"/>
                      </a:solidFill>
                      <a:prstDash val="solid"/>
                    </a:lnR>
                    <a:lnT w="9525">
                      <a:solidFill>
                        <a:srgbClr val="E9ECEF"/>
                      </a:solidFill>
                      <a:prstDash val="solid"/>
                    </a:lnT>
                    <a:lnB w="9525">
                      <a:solidFill>
                        <a:srgbClr val="E9ECEF"/>
                      </a:solidFill>
                      <a:prstDash val="solid"/>
                    </a:lnB>
                    <a:solidFill>
                      <a:srgbClr val="FA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50" b="1" spc="-20" dirty="0">
                          <a:solidFill>
                            <a:srgbClr val="111111"/>
                          </a:solidFill>
                          <a:latin typeface="Arial"/>
                          <a:cs typeface="Arial"/>
                        </a:rPr>
                        <a:t>Доля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6034" marB="0">
                    <a:lnL w="9525">
                      <a:solidFill>
                        <a:srgbClr val="E9ECEF"/>
                      </a:solidFill>
                      <a:prstDash val="solid"/>
                    </a:lnL>
                    <a:lnR w="9525">
                      <a:solidFill>
                        <a:srgbClr val="E9ECEF"/>
                      </a:solidFill>
                      <a:prstDash val="solid"/>
                    </a:lnR>
                    <a:lnT w="9525">
                      <a:solidFill>
                        <a:srgbClr val="E9ECEF"/>
                      </a:solidFill>
                      <a:prstDash val="solid"/>
                    </a:lnT>
                    <a:lnB w="9525">
                      <a:solidFill>
                        <a:srgbClr val="E9ECEF"/>
                      </a:solidFill>
                      <a:prstDash val="solid"/>
                    </a:lnB>
                    <a:solidFill>
                      <a:srgbClr val="FA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150" spc="-20" dirty="0">
                          <a:solidFill>
                            <a:srgbClr val="111111"/>
                          </a:solidFill>
                          <a:latin typeface="Lucida Sans Unicode"/>
                          <a:cs typeface="Lucida Sans Unicode"/>
                        </a:rPr>
                        <a:t>Авиа</a:t>
                      </a:r>
                      <a:endParaRPr sz="115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034" marB="0">
                    <a:lnL w="9525">
                      <a:solidFill>
                        <a:srgbClr val="E9ECEF"/>
                      </a:solidFill>
                      <a:prstDash val="solid"/>
                    </a:lnL>
                    <a:lnR w="9525">
                      <a:solidFill>
                        <a:srgbClr val="E9ECEF"/>
                      </a:solidFill>
                      <a:prstDash val="solid"/>
                    </a:lnR>
                    <a:lnT w="9525">
                      <a:solidFill>
                        <a:srgbClr val="E9ECEF"/>
                      </a:solidFill>
                      <a:prstDash val="solid"/>
                    </a:lnT>
                    <a:lnB w="9525">
                      <a:solidFill>
                        <a:srgbClr val="E9EC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94615" algn="r">
                        <a:lnSpc>
                          <a:spcPct val="100000"/>
                        </a:lnSpc>
                      </a:pPr>
                      <a:r>
                        <a:rPr sz="130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596</a:t>
                      </a:r>
                      <a:r>
                        <a:rPr sz="1300" spc="-105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25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156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9525">
                      <a:solidFill>
                        <a:srgbClr val="E9ECEF"/>
                      </a:solidFill>
                      <a:prstDash val="solid"/>
                    </a:lnL>
                    <a:lnR w="9525">
                      <a:solidFill>
                        <a:srgbClr val="E9ECEF"/>
                      </a:solidFill>
                      <a:prstDash val="solid"/>
                    </a:lnR>
                    <a:lnT w="9525">
                      <a:solidFill>
                        <a:srgbClr val="E9ECEF"/>
                      </a:solidFill>
                      <a:prstDash val="solid"/>
                    </a:lnT>
                    <a:lnB w="9525">
                      <a:solidFill>
                        <a:srgbClr val="E9EC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spc="-245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111</a:t>
                      </a:r>
                      <a:r>
                        <a:rPr sz="1300" spc="-11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25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700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R="9207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00" spc="-25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000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9525">
                      <a:solidFill>
                        <a:srgbClr val="E9ECEF"/>
                      </a:solidFill>
                      <a:prstDash val="solid"/>
                    </a:lnL>
                    <a:lnR w="9525">
                      <a:solidFill>
                        <a:srgbClr val="E9ECEF"/>
                      </a:solidFill>
                      <a:prstDash val="solid"/>
                    </a:lnR>
                    <a:lnT w="9525">
                      <a:solidFill>
                        <a:srgbClr val="E9ECEF"/>
                      </a:solidFill>
                      <a:prstDash val="solid"/>
                    </a:lnT>
                    <a:lnB w="9525">
                      <a:solidFill>
                        <a:srgbClr val="E9EC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sz="1300" spc="-2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0.5%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9525">
                      <a:solidFill>
                        <a:srgbClr val="E9ECEF"/>
                      </a:solidFill>
                      <a:prstDash val="solid"/>
                    </a:lnL>
                    <a:lnR w="9525">
                      <a:solidFill>
                        <a:srgbClr val="E9ECEF"/>
                      </a:solidFill>
                      <a:prstDash val="solid"/>
                    </a:lnR>
                    <a:lnT w="9525">
                      <a:solidFill>
                        <a:srgbClr val="E9ECEF"/>
                      </a:solidFill>
                      <a:prstDash val="solid"/>
                    </a:lnT>
                    <a:lnB w="9525">
                      <a:solidFill>
                        <a:srgbClr val="E9EC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3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150" spc="-10" dirty="0">
                          <a:solidFill>
                            <a:srgbClr val="111111"/>
                          </a:solidFill>
                          <a:latin typeface="Lucida Sans Unicode"/>
                          <a:cs typeface="Lucida Sans Unicode"/>
                        </a:rPr>
                        <a:t>Отели</a:t>
                      </a:r>
                      <a:endParaRPr sz="1150">
                        <a:latin typeface="Lucida Sans Unicode"/>
                        <a:cs typeface="Lucida Sans Unicode"/>
                      </a:endParaRPr>
                    </a:p>
                  </a:txBody>
                  <a:tcPr marL="0" marR="0" marT="26034" marB="0">
                    <a:lnL w="9525">
                      <a:solidFill>
                        <a:srgbClr val="E9ECEF"/>
                      </a:solidFill>
                      <a:prstDash val="solid"/>
                    </a:lnL>
                    <a:lnR w="9525">
                      <a:solidFill>
                        <a:srgbClr val="E9ECEF"/>
                      </a:solidFill>
                      <a:prstDash val="solid"/>
                    </a:lnR>
                    <a:lnT w="9525">
                      <a:solidFill>
                        <a:srgbClr val="E9ECEF"/>
                      </a:solidFill>
                      <a:prstDash val="solid"/>
                    </a:lnT>
                    <a:lnB w="9525">
                      <a:solidFill>
                        <a:srgbClr val="E9EC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94615" algn="r">
                        <a:lnSpc>
                          <a:spcPct val="100000"/>
                        </a:lnSpc>
                      </a:pPr>
                      <a:r>
                        <a:rPr sz="1300" spc="-95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163</a:t>
                      </a:r>
                      <a:r>
                        <a:rPr sz="1300" spc="-105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25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794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9525">
                      <a:solidFill>
                        <a:srgbClr val="E9ECEF"/>
                      </a:solidFill>
                      <a:prstDash val="solid"/>
                    </a:lnL>
                    <a:lnR w="9525">
                      <a:solidFill>
                        <a:srgbClr val="E9ECEF"/>
                      </a:solidFill>
                      <a:prstDash val="solid"/>
                    </a:lnR>
                    <a:lnT w="9525">
                      <a:solidFill>
                        <a:srgbClr val="E9ECEF"/>
                      </a:solidFill>
                      <a:prstDash val="solid"/>
                    </a:lnT>
                    <a:lnB w="9525">
                      <a:solidFill>
                        <a:srgbClr val="E9EC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0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390</a:t>
                      </a:r>
                      <a:r>
                        <a:rPr sz="1300" spc="-12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25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1300" dirty="0">
                        <a:latin typeface="Arial MT"/>
                        <a:cs typeface="Arial MT"/>
                      </a:endParaRPr>
                    </a:p>
                    <a:p>
                      <a:pPr marR="9207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00" spc="-25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000</a:t>
                      </a:r>
                      <a:endParaRPr sz="1300" dirty="0">
                        <a:latin typeface="Arial MT"/>
                        <a:cs typeface="Arial MT"/>
                      </a:endParaRPr>
                    </a:p>
                  </a:txBody>
                  <a:tcPr marL="0" marR="0" marT="77470" marB="0">
                    <a:lnL w="9525">
                      <a:solidFill>
                        <a:srgbClr val="E9ECEF"/>
                      </a:solidFill>
                      <a:prstDash val="solid"/>
                    </a:lnL>
                    <a:lnR w="9525">
                      <a:solidFill>
                        <a:srgbClr val="E9ECEF"/>
                      </a:solidFill>
                      <a:prstDash val="solid"/>
                    </a:lnR>
                    <a:lnT w="9525">
                      <a:solidFill>
                        <a:srgbClr val="E9ECEF"/>
                      </a:solidFill>
                      <a:prstDash val="solid"/>
                    </a:lnT>
                    <a:lnB w="9525">
                      <a:solidFill>
                        <a:srgbClr val="E9EC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0955" algn="ctr">
                        <a:lnSpc>
                          <a:spcPct val="100000"/>
                        </a:lnSpc>
                      </a:pPr>
                      <a:r>
                        <a:rPr sz="1300" spc="-2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0.0%</a:t>
                      </a:r>
                      <a:endParaRPr sz="1300" dirty="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9525">
                      <a:solidFill>
                        <a:srgbClr val="E9ECEF"/>
                      </a:solidFill>
                      <a:prstDash val="solid"/>
                    </a:lnL>
                    <a:lnR w="9525">
                      <a:solidFill>
                        <a:srgbClr val="E9ECEF"/>
                      </a:solidFill>
                      <a:prstDash val="solid"/>
                    </a:lnR>
                    <a:lnT w="9525">
                      <a:solidFill>
                        <a:srgbClr val="E9ECEF"/>
                      </a:solidFill>
                      <a:prstDash val="solid"/>
                    </a:lnT>
                    <a:lnB w="9525">
                      <a:solidFill>
                        <a:srgbClr val="E9EC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8897625" y="3849396"/>
            <a:ext cx="3048000" cy="200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6A7280"/>
                </a:solidFill>
                <a:latin typeface="Lucida Sans Unicode"/>
                <a:cs typeface="Lucida Sans Unicode"/>
              </a:rPr>
              <a:t>Допущение</a:t>
            </a:r>
            <a:r>
              <a:rPr sz="1150" dirty="0">
                <a:solidFill>
                  <a:srgbClr val="6A7280"/>
                </a:solidFill>
                <a:latin typeface="Arial MT"/>
                <a:cs typeface="Arial MT"/>
              </a:rPr>
              <a:t>:</a:t>
            </a:r>
            <a:r>
              <a:rPr sz="1150" spc="-55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150" spc="-225" dirty="0">
                <a:solidFill>
                  <a:srgbClr val="6A7280"/>
                </a:solidFill>
                <a:latin typeface="Arial MT"/>
                <a:cs typeface="Arial MT"/>
              </a:rPr>
              <a:t>1</a:t>
            </a:r>
            <a:r>
              <a:rPr sz="1150" spc="-55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6A7280"/>
                </a:solidFill>
                <a:latin typeface="Lucida Sans Unicode"/>
                <a:cs typeface="Lucida Sans Unicode"/>
              </a:rPr>
              <a:t>заказ</a:t>
            </a:r>
            <a:r>
              <a:rPr sz="1000" spc="-55" dirty="0">
                <a:solidFill>
                  <a:srgbClr val="6A7280"/>
                </a:solidFill>
                <a:latin typeface="Lucida Sans Unicode"/>
                <a:cs typeface="Lucida Sans Unicode"/>
              </a:rPr>
              <a:t> </a:t>
            </a:r>
            <a:r>
              <a:rPr sz="1050" spc="-10" dirty="0">
                <a:solidFill>
                  <a:srgbClr val="6A7280"/>
                </a:solidFill>
                <a:latin typeface="Segoe UI"/>
                <a:cs typeface="Segoe UI"/>
              </a:rPr>
              <a:t>≈</a:t>
            </a:r>
            <a:r>
              <a:rPr sz="1050" spc="-25" dirty="0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sz="1150" spc="-225" dirty="0">
                <a:solidFill>
                  <a:srgbClr val="6A7280"/>
                </a:solidFill>
                <a:latin typeface="Arial MT"/>
                <a:cs typeface="Arial MT"/>
              </a:rPr>
              <a:t>1</a:t>
            </a:r>
            <a:r>
              <a:rPr sz="1150" spc="-50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6A7280"/>
                </a:solidFill>
                <a:latin typeface="Lucida Sans Unicode"/>
                <a:cs typeface="Lucida Sans Unicode"/>
              </a:rPr>
              <a:t>пассажир</a:t>
            </a:r>
            <a:r>
              <a:rPr sz="1150" dirty="0">
                <a:solidFill>
                  <a:srgbClr val="6A7280"/>
                </a:solidFill>
                <a:latin typeface="Arial MT"/>
                <a:cs typeface="Arial MT"/>
              </a:rPr>
              <a:t>/1</a:t>
            </a:r>
            <a:r>
              <a:rPr sz="1150" spc="-55" dirty="0">
                <a:solidFill>
                  <a:srgbClr val="6A728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6A7280"/>
                </a:solidFill>
                <a:latin typeface="Lucida Sans Unicode"/>
                <a:cs typeface="Lucida Sans Unicode"/>
              </a:rPr>
              <a:t>проживание</a:t>
            </a:r>
            <a:endParaRPr sz="1000" dirty="0">
              <a:latin typeface="Lucida Sans Unicode"/>
              <a:cs typeface="Lucida Sans Unicod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5425" y="6511776"/>
            <a:ext cx="42989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75" dirty="0">
                <a:solidFill>
                  <a:srgbClr val="6A7280"/>
                </a:solidFill>
                <a:latin typeface="Tahoma"/>
                <a:cs typeface="Tahoma"/>
              </a:rPr>
              <a:t>T-</a:t>
            </a:r>
            <a:r>
              <a:rPr sz="1050" b="1" spc="-95" dirty="0">
                <a:solidFill>
                  <a:srgbClr val="6A7280"/>
                </a:solidFill>
                <a:latin typeface="Tahoma"/>
                <a:cs typeface="Tahoma"/>
              </a:rPr>
              <a:t>Bank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413876" y="6511776"/>
            <a:ext cx="553085" cy="186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50" dirty="0">
                <a:solidFill>
                  <a:srgbClr val="6A7280"/>
                </a:solidFill>
                <a:latin typeface="Arial MT"/>
                <a:cs typeface="Arial MT"/>
              </a:rPr>
              <a:t>Summary</a:t>
            </a:r>
            <a:endParaRPr sz="10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281</Words>
  <Application>Microsoft Office PowerPoint</Application>
  <PresentationFormat>Широкоэкранный</PresentationFormat>
  <Paragraphs>73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7" baseType="lpstr">
      <vt:lpstr>Arial</vt:lpstr>
      <vt:lpstr>Arial MT</vt:lpstr>
      <vt:lpstr>Calibri</vt:lpstr>
      <vt:lpstr>Lucida Sans Unicode</vt:lpstr>
      <vt:lpstr>Microsoft Sans Serif</vt:lpstr>
      <vt:lpstr>Segoe UI</vt:lpstr>
      <vt:lpstr>Segoe UI Black</vt:lpstr>
      <vt:lpstr>Tahoma</vt:lpstr>
      <vt:lpstr>Times New Roman</vt:lpstr>
      <vt:lpstr>Trebuchet MS</vt:lpstr>
      <vt:lpstr>Office Theme</vt:lpstr>
      <vt:lpstr>Путешествия T-Bank: EDA, гипотезы, доля сервиса Отели и авиабилеты · когортный анализ, RFM, кросс-селл, SUC-rate</vt:lpstr>
      <vt:lpstr>Сводные метрики</vt:lpstr>
      <vt:lpstr>Когортный анализ</vt:lpstr>
      <vt:lpstr>RFM-сегментация</vt:lpstr>
      <vt:lpstr>Кросс-селл AIR↔HOT</vt:lpstr>
      <vt:lpstr>Гипотезы → Лучшая → Доля сервиса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T-Bank · Аналитическая записка</dc:title>
  <cp:lastModifiedBy>Денис .</cp:lastModifiedBy>
  <cp:revision>1</cp:revision>
  <dcterms:created xsi:type="dcterms:W3CDTF">2025-08-22T10:02:15Z</dcterms:created>
  <dcterms:modified xsi:type="dcterms:W3CDTF">2025-08-22T10:19:14Z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2025-08-22T00:00:00Z</vt:filetime>
  </property>
  <property fmtid="{D5CDD505-2E9C-101B-9397-08002B2CF9AE}" pid="3" name="Creator">
    <vt:lpwstr>Mozilla/5.0 (Windows NT 10.0; Win64; x64) AppleWebKit/537.36 (KHTML, like Gecko) Chrome/139.0.0.0 Safari/537.36</vt:lpwstr>
  </property>
  <property fmtid="{D5CDD505-2E9C-101B-9397-08002B2CF9AE}" pid="4" name="LastSaved">
    <vt:filetime>2025-08-22T00:00:00Z</vt:filetime>
  </property>
  <property fmtid="{D5CDD505-2E9C-101B-9397-08002B2CF9AE}" pid="5" name="Producer">
    <vt:lpwstr>Skia/PDF m139</vt:lpwstr>
  </property>
</Properties>
</file>