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9" r:id="rId3"/>
    <p:sldId id="263" r:id="rId4"/>
    <p:sldId id="290" r:id="rId5"/>
    <p:sldId id="291" r:id="rId6"/>
    <p:sldId id="29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39"/>
    <a:srgbClr val="04396C"/>
    <a:srgbClr val="1E3252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556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192" y="19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2023. 4. 14.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2023. 4. 14.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2023. 4. 14.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2023. 4. 14.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2023. 4. 14.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2023. 4. 14.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2023. 4. 14.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2023. 4. 14.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2023. 4. 14.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2023. 4. 14.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2023. 4. 14.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2023. 4. 14.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2023. 4. 14.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150403" y="2307540"/>
            <a:ext cx="3891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>
                <a:solidFill>
                  <a:schemeClr val="bg1"/>
                </a:solidFill>
              </a:rPr>
              <a:t>try-catch-finally</a:t>
            </a:r>
          </a:p>
          <a:p>
            <a:pPr algn="ctr"/>
            <a:r>
              <a:rPr lang="en-US" altLang="ko-KR" sz="4800" spc="-300" dirty="0">
                <a:solidFill>
                  <a:schemeClr val="bg1"/>
                </a:solidFill>
              </a:rPr>
              <a:t>Throw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5090761" y="4346555"/>
            <a:ext cx="2010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2023.04.14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소프트웨어학과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2019575006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김민조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11826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55226" y="215314"/>
            <a:ext cx="2798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try-catch-finally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7FD90-99F1-A608-C8D2-268CBBA1BE11}"/>
              </a:ext>
            </a:extLst>
          </p:cNvPr>
          <p:cNvSpPr txBox="1"/>
          <p:nvPr/>
        </p:nvSpPr>
        <p:spPr>
          <a:xfrm>
            <a:off x="855226" y="1411906"/>
            <a:ext cx="10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1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예외 처리를 위한 구문으로</a:t>
            </a:r>
            <a:r>
              <a:rPr lang="en-US" altLang="ko-KR" sz="2000" b="1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2000" b="1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프로그램 실행 중 예외가 발생했을 때 </a:t>
            </a:r>
            <a:endParaRPr lang="en-US" altLang="ko-KR" sz="2000" b="1" i="0" dirty="0">
              <a:solidFill>
                <a:srgbClr val="374151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ko-KR" altLang="en-US" sz="2000" b="1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이를 처리하기 위해 사용</a:t>
            </a:r>
            <a:endParaRPr lang="en-US" altLang="ko-KR" sz="2000" b="1" i="0" dirty="0">
              <a:solidFill>
                <a:srgbClr val="37415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E86C14F-859C-B6C3-9A21-966E765DD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5" y="2454737"/>
            <a:ext cx="10089261" cy="379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81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11826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55226" y="215314"/>
            <a:ext cx="2798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try-catch-finally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7FD90-99F1-A608-C8D2-268CBBA1BE11}"/>
              </a:ext>
            </a:extLst>
          </p:cNvPr>
          <p:cNvSpPr txBox="1"/>
          <p:nvPr/>
        </p:nvSpPr>
        <p:spPr>
          <a:xfrm>
            <a:off x="855226" y="1411906"/>
            <a:ext cx="10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374151"/>
                </a:solidFill>
                <a:latin typeface="+mj-ea"/>
                <a:ea typeface="+mj-ea"/>
              </a:rPr>
              <a:t>c</a:t>
            </a:r>
            <a:r>
              <a:rPr lang="en-US" altLang="ko-KR" sz="2000" b="1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atch</a:t>
            </a:r>
            <a:r>
              <a:rPr lang="ko-KR" altLang="en-US" sz="2000" b="1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블록을 </a:t>
            </a:r>
            <a:r>
              <a:rPr lang="ko-KR" altLang="en-US" sz="2000" b="1" i="0" dirty="0" err="1">
                <a:solidFill>
                  <a:srgbClr val="374151"/>
                </a:solidFill>
                <a:effectLst/>
                <a:latin typeface="+mj-ea"/>
                <a:ea typeface="+mj-ea"/>
              </a:rPr>
              <a:t>여러개</a:t>
            </a:r>
            <a:r>
              <a:rPr lang="en-US" altLang="ko-KR" sz="2000" b="1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2000" b="1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사용하여 발생한 예외 종류에 따른 처리 코드를 실행</a:t>
            </a:r>
            <a:endParaRPr lang="en-US" altLang="ko-KR" sz="2000" b="1" i="0" dirty="0">
              <a:solidFill>
                <a:srgbClr val="37415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439EA4CB-0917-445C-5A00-B1EBD31F4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6" y="2017095"/>
            <a:ext cx="8490252" cy="43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11826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55226" y="215314"/>
            <a:ext cx="1192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throw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7FD90-99F1-A608-C8D2-268CBBA1BE11}"/>
              </a:ext>
            </a:extLst>
          </p:cNvPr>
          <p:cNvSpPr txBox="1"/>
          <p:nvPr/>
        </p:nvSpPr>
        <p:spPr>
          <a:xfrm>
            <a:off x="855226" y="1411906"/>
            <a:ext cx="10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1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프로그램에서 의도적으로 예외를 발생시킬 때 사용</a:t>
            </a:r>
            <a:endParaRPr lang="en-US" altLang="ko-KR" sz="2000" b="1" i="0" dirty="0">
              <a:solidFill>
                <a:srgbClr val="374151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ko-KR" altLang="en-US" sz="2000" b="1" dirty="0">
                <a:solidFill>
                  <a:srgbClr val="374151"/>
                </a:solidFill>
                <a:latin typeface="+mj-ea"/>
                <a:ea typeface="+mj-ea"/>
              </a:rPr>
              <a:t>예외를 처리하지 않으면 프로그램이 중단된다</a:t>
            </a:r>
            <a:r>
              <a:rPr lang="en-US" altLang="ko-KR" sz="2000" b="1" dirty="0">
                <a:solidFill>
                  <a:srgbClr val="374151"/>
                </a:solidFill>
                <a:latin typeface="+mj-ea"/>
                <a:ea typeface="+mj-ea"/>
              </a:rPr>
              <a:t>.</a:t>
            </a:r>
            <a:endParaRPr lang="en-US" altLang="ko-KR" sz="2000" b="1" i="0" dirty="0">
              <a:solidFill>
                <a:srgbClr val="37415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9" name="그림 8" descr="텍스트, 스크린샷, 화면이(가) 표시된 사진&#10;&#10;자동 생성된 설명">
            <a:extLst>
              <a:ext uri="{FF2B5EF4-FFF2-40B4-BE49-F238E27FC236}">
                <a16:creationId xmlns:a16="http://schemas.microsoft.com/office/drawing/2014/main" id="{3EC24A94-E061-666F-6B8D-D2DC84FEF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5" y="2164725"/>
            <a:ext cx="8753723" cy="3481049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B2F97A1F-03AA-291D-D8A0-475A31DF4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6" y="5690707"/>
            <a:ext cx="8753722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94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11826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55226" y="215314"/>
            <a:ext cx="1192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throw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7FD90-99F1-A608-C8D2-268CBBA1BE11}"/>
              </a:ext>
            </a:extLst>
          </p:cNvPr>
          <p:cNvSpPr txBox="1"/>
          <p:nvPr/>
        </p:nvSpPr>
        <p:spPr>
          <a:xfrm>
            <a:off x="843400" y="1367161"/>
            <a:ext cx="10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374151"/>
                </a:solidFill>
                <a:latin typeface="+mj-ea"/>
                <a:ea typeface="+mj-ea"/>
              </a:rPr>
              <a:t>Exception</a:t>
            </a:r>
            <a:r>
              <a:rPr lang="ko-KR" altLang="en-US" sz="2000" b="1" dirty="0">
                <a:solidFill>
                  <a:srgbClr val="374151"/>
                </a:solidFill>
                <a:latin typeface="+mj-ea"/>
                <a:ea typeface="+mj-ea"/>
              </a:rPr>
              <a:t>이나 </a:t>
            </a:r>
            <a:r>
              <a:rPr lang="en-US" altLang="ko-KR" sz="2000" b="1" dirty="0">
                <a:solidFill>
                  <a:srgbClr val="374151"/>
                </a:solidFill>
                <a:latin typeface="+mj-ea"/>
                <a:ea typeface="+mj-ea"/>
              </a:rPr>
              <a:t>Error</a:t>
            </a:r>
            <a:r>
              <a:rPr lang="ko-KR" altLang="en-US" sz="2000" b="1" dirty="0" err="1">
                <a:solidFill>
                  <a:srgbClr val="374151"/>
                </a:solidFill>
                <a:latin typeface="+mj-ea"/>
                <a:ea typeface="+mj-ea"/>
              </a:rPr>
              <a:t>를</a:t>
            </a:r>
            <a:r>
              <a:rPr lang="ko-KR" altLang="en-US" sz="2000" b="1" dirty="0">
                <a:solidFill>
                  <a:srgbClr val="374151"/>
                </a:solidFill>
                <a:latin typeface="+mj-ea"/>
                <a:ea typeface="+mj-ea"/>
              </a:rPr>
              <a:t> 상속받는</a:t>
            </a:r>
            <a:r>
              <a:rPr lang="en-US" altLang="ko-KR" sz="2000" b="1" dirty="0">
                <a:solidFill>
                  <a:srgbClr val="374151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rgbClr val="374151"/>
                </a:solidFill>
                <a:latin typeface="+mj-ea"/>
                <a:ea typeface="+mj-ea"/>
              </a:rPr>
              <a:t>하위 클래스의 객체를 사용하여 </a:t>
            </a:r>
            <a:endParaRPr lang="en-US" altLang="ko-KR" sz="2000" b="1" dirty="0">
              <a:solidFill>
                <a:srgbClr val="37415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2000" b="1" dirty="0">
                <a:solidFill>
                  <a:srgbClr val="374151"/>
                </a:solidFill>
                <a:latin typeface="+mj-ea"/>
                <a:ea typeface="+mj-ea"/>
              </a:rPr>
              <a:t>특정 예외 발생</a:t>
            </a:r>
            <a:endParaRPr lang="en-US" altLang="ko-KR" sz="2000" b="1" i="0" dirty="0">
              <a:solidFill>
                <a:srgbClr val="37415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E6AC27C-FAD0-6A16-6417-AA959B227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6" y="2119792"/>
            <a:ext cx="8753722" cy="35560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1731BC7-5BBD-7CCF-D413-42262A5AD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5" y="5720537"/>
            <a:ext cx="8753721" cy="9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19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11826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55226" y="215314"/>
            <a:ext cx="3495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throw  </a:t>
            </a:r>
            <a:r>
              <a:rPr lang="ko-KR" altLang="en-US" sz="3600" spc="-300" dirty="0">
                <a:solidFill>
                  <a:schemeClr val="bg1"/>
                </a:solidFill>
              </a:rPr>
              <a:t>와 </a:t>
            </a:r>
            <a:r>
              <a:rPr lang="en-US" altLang="ko-KR" sz="3600" spc="-300" dirty="0">
                <a:solidFill>
                  <a:schemeClr val="bg1"/>
                </a:solidFill>
              </a:rPr>
              <a:t>try-catch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7FD90-99F1-A608-C8D2-268CBBA1BE11}"/>
              </a:ext>
            </a:extLst>
          </p:cNvPr>
          <p:cNvSpPr txBox="1"/>
          <p:nvPr/>
        </p:nvSpPr>
        <p:spPr>
          <a:xfrm>
            <a:off x="855226" y="1411906"/>
            <a:ext cx="10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374151"/>
                </a:solidFill>
                <a:latin typeface="+mj-ea"/>
                <a:ea typeface="+mj-ea"/>
              </a:rPr>
              <a:t>throw</a:t>
            </a:r>
            <a:r>
              <a:rPr lang="ko-KR" altLang="en-US" sz="2000" b="1" dirty="0">
                <a:solidFill>
                  <a:srgbClr val="374151"/>
                </a:solidFill>
                <a:latin typeface="+mj-ea"/>
                <a:ea typeface="+mj-ea"/>
              </a:rPr>
              <a:t>로 발생시킨 예외를 </a:t>
            </a:r>
            <a:r>
              <a:rPr lang="en-US" altLang="ko-KR" sz="2000" b="1" dirty="0">
                <a:solidFill>
                  <a:srgbClr val="374151"/>
                </a:solidFill>
                <a:latin typeface="+mj-ea"/>
                <a:ea typeface="+mj-ea"/>
              </a:rPr>
              <a:t>try-catch</a:t>
            </a:r>
            <a:r>
              <a:rPr lang="ko-KR" altLang="en-US" sz="2000" b="1" dirty="0">
                <a:solidFill>
                  <a:srgbClr val="374151"/>
                </a:solidFill>
                <a:latin typeface="+mj-ea"/>
                <a:ea typeface="+mj-ea"/>
              </a:rPr>
              <a:t>구문으로 처리</a:t>
            </a:r>
            <a:endParaRPr lang="en-US" altLang="ko-KR" sz="2000" b="1" i="0" dirty="0">
              <a:solidFill>
                <a:srgbClr val="37415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9EF4C04-19AB-FCE9-2142-FCDB44CBF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7" y="1812016"/>
            <a:ext cx="6210300" cy="5005343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7C3A0BB5-AD90-979F-B400-9BF9E1CE8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253" y="2476500"/>
            <a:ext cx="5214091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31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70</Words>
  <Application>Microsoft Macintosh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 민조</cp:lastModifiedBy>
  <cp:revision>19</cp:revision>
  <dcterms:created xsi:type="dcterms:W3CDTF">2020-09-07T02:34:06Z</dcterms:created>
  <dcterms:modified xsi:type="dcterms:W3CDTF">2023-04-14T05:01:36Z</dcterms:modified>
</cp:coreProperties>
</file>