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9264d7442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9264d7442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9264d7442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9264d7442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e950791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e950791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e950791d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e950791d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e950791d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e950791d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e950791d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e950791d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e830c4c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e830c4c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9264d7442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9264d744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b7bd51d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6b7bd51d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dab7bf033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dab7bf033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cab29b773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cab29b77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cab29b3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cab29b3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cab29b32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cab29b3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cab29b3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6cab29b3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0a6a4d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0a6a4d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9264d744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9264d744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e950791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e950791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e950791d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e950791d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9264d744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9264d744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cab29b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cab29b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cab29b7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cab29b7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950791d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950791d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0" Type="http://schemas.openxmlformats.org/officeDocument/2006/relationships/image" Target="../media/image7.png"/><Relationship Id="rId9" Type="http://schemas.openxmlformats.org/officeDocument/2006/relationships/slide" Target="/ppt/slides/slide18.xml"/><Relationship Id="rId5" Type="http://schemas.openxmlformats.org/officeDocument/2006/relationships/slide" Target="/ppt/slides/slide5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Relationship Id="rId8" Type="http://schemas.openxmlformats.org/officeDocument/2006/relationships/slide" Target="/ppt/slides/slide1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350" y="2375025"/>
            <a:ext cx="1793876" cy="206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title"/>
          </p:nvPr>
        </p:nvSpPr>
        <p:spPr>
          <a:xfrm>
            <a:off x="1883259" y="12532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NETBEANS</a:t>
            </a:r>
            <a:endParaRPr sz="5500"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3450300"/>
            <a:ext cx="377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equipo B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formado por: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Cora Pérez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Francisco Díaz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Pedro Casal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Juan Roces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Gabriel Schindling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➢"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Iker Jove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2696675" y="321600"/>
            <a:ext cx="2327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 </a:t>
            </a:r>
            <a:endParaRPr b="1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761275" y="1354975"/>
            <a:ext cx="755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6437">
                <a:latin typeface="Arial"/>
                <a:ea typeface="Arial"/>
                <a:cs typeface="Arial"/>
                <a:sym typeface="Arial"/>
              </a:rPr>
              <a:t>2) Se instala el paquete dpkg de la 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 oficial de NetBeans. Esto se hace ya que las 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librerías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Debian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 no tienen la 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última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versión</a:t>
            </a:r>
            <a:r>
              <a:rPr lang="es" sz="6437">
                <a:latin typeface="Arial"/>
                <a:ea typeface="Arial"/>
                <a:cs typeface="Arial"/>
                <a:sym typeface="Arial"/>
              </a:rPr>
              <a:t>.</a:t>
            </a:r>
            <a:endParaRPr sz="643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50" y="2076175"/>
            <a:ext cx="6597575" cy="1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580425" y="671975"/>
            <a:ext cx="2327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 </a:t>
            </a:r>
            <a:endParaRPr b="1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732325" y="1354975"/>
            <a:ext cx="755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3</a:t>
            </a:r>
            <a:r>
              <a:rPr lang="es" sz="6500">
                <a:latin typeface="Arial"/>
                <a:ea typeface="Arial"/>
                <a:cs typeface="Arial"/>
                <a:sym typeface="Arial"/>
              </a:rPr>
              <a:t>) Mediante el comando dpkg se instala el paquete anteriormente descargado. Y listo NetBeans Instalado. </a:t>
            </a:r>
            <a:endParaRPr sz="6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25" y="2076175"/>
            <a:ext cx="7124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288375" y="2146950"/>
            <a:ext cx="3298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00"/>
              <a:t>Comparaciones</a:t>
            </a:r>
            <a:endParaRPr b="1" sz="2900"/>
          </a:p>
        </p:txBody>
      </p:sp>
      <p:sp>
        <p:nvSpPr>
          <p:cNvPr id="212" name="Google Shape;212;p24">
            <a:hlinkClick action="ppaction://hlinkshowjump?jump=nextslide"/>
          </p:cNvPr>
          <p:cNvSpPr/>
          <p:nvPr/>
        </p:nvSpPr>
        <p:spPr>
          <a:xfrm>
            <a:off x="1030925" y="896250"/>
            <a:ext cx="1770600" cy="1250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0860000" dist="28575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>
            <a:hlinkClick action="ppaction://hlinksldjump" r:id="rId3"/>
          </p:cNvPr>
          <p:cNvSpPr/>
          <p:nvPr/>
        </p:nvSpPr>
        <p:spPr>
          <a:xfrm>
            <a:off x="6528575" y="896250"/>
            <a:ext cx="1770600" cy="1250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13800000" dist="28575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>
            <a:hlinkClick action="ppaction://hlinksldjump" r:id="rId4"/>
          </p:cNvPr>
          <p:cNvSpPr/>
          <p:nvPr/>
        </p:nvSpPr>
        <p:spPr>
          <a:xfrm>
            <a:off x="3768450" y="3272825"/>
            <a:ext cx="1770600" cy="12507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780000" dist="28575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Sublime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2057175" y="2146800"/>
            <a:ext cx="1231200" cy="312300"/>
          </a:xfrm>
          <a:prstGeom prst="curvedConnector3">
            <a:avLst>
              <a:gd fmla="val 4981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6182875" y="2146800"/>
            <a:ext cx="1231200" cy="31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>
            <a:stCxn id="214" idx="0"/>
            <a:endCxn id="211" idx="2"/>
          </p:cNvCxnSpPr>
          <p:nvPr/>
        </p:nvCxnSpPr>
        <p:spPr>
          <a:xfrm rot="-5400000">
            <a:off x="4722000" y="3056975"/>
            <a:ext cx="147600" cy="284100"/>
          </a:xfrm>
          <a:prstGeom prst="curvedConnector3">
            <a:avLst>
              <a:gd fmla="val 4999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>
            <a:hlinkClick action="ppaction://hlinksldjump" r:id="rId5"/>
          </p:cNvPr>
          <p:cNvSpPr/>
          <p:nvPr/>
        </p:nvSpPr>
        <p:spPr>
          <a:xfrm flipH="1">
            <a:off x="7891350" y="4093025"/>
            <a:ext cx="810600" cy="430500"/>
          </a:xfrm>
          <a:prstGeom prst="leftArrow">
            <a:avLst>
              <a:gd fmla="val 36597" name="adj1"/>
              <a:gd fmla="val 54199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>
            <a:hlinkClick action="ppaction://hlinksldjump" r:id="rId3"/>
          </p:cNvPr>
          <p:cNvSpPr/>
          <p:nvPr/>
        </p:nvSpPr>
        <p:spPr>
          <a:xfrm>
            <a:off x="8048750" y="4209275"/>
            <a:ext cx="871200" cy="4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714650" y="469025"/>
            <a:ext cx="2052000" cy="1356900"/>
          </a:xfrm>
          <a:prstGeom prst="wedgeEllipseCallout">
            <a:avLst>
              <a:gd fmla="val 48874" name="adj1"/>
              <a:gd fmla="val 6702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Muy similares en funcionalidad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954700" y="2101650"/>
            <a:ext cx="3234600" cy="94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vs Eclipse</a:t>
            </a:r>
            <a:endParaRPr>
              <a:solidFill>
                <a:schemeClr val="dk2"/>
              </a:solidFill>
              <a:highlight>
                <a:schemeClr val="accent3"/>
              </a:highlight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3643050" y="310300"/>
            <a:ext cx="1914300" cy="1197900"/>
          </a:xfrm>
          <a:prstGeom prst="wedgeEllipseCallout">
            <a:avLst>
              <a:gd fmla="val -1125" name="adj1"/>
              <a:gd fmla="val 93979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Múltiples lenguajes de programación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(C#, C++, Java, JavaScript y PHP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6524350" y="469025"/>
            <a:ext cx="2104200" cy="1356900"/>
          </a:xfrm>
          <a:prstGeom prst="wedgeEllipseCallout">
            <a:avLst>
              <a:gd fmla="val -58022" name="adj1"/>
              <a:gd fmla="val 70641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Eclipse- IDE basado en los plugins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Netbeans- IDE basado en la herramienta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14650" y="3198250"/>
            <a:ext cx="2052000" cy="1356900"/>
          </a:xfrm>
          <a:prstGeom prst="wedgeEllipseCallout">
            <a:avLst>
              <a:gd fmla="val 51729" name="adj1"/>
              <a:gd fmla="val -52167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Netbeans bastante más simple que Eclipse (Especialmente en depuración e implementación)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5972625" y="3243250"/>
            <a:ext cx="2254800" cy="1311900"/>
          </a:xfrm>
          <a:prstGeom prst="wedgeEllipseCallout">
            <a:avLst>
              <a:gd fmla="val -36728" name="adj1"/>
              <a:gd fmla="val -56388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Netbeans necesita menos almacenamiento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>
            <a:hlinkClick action="ppaction://hlinksldjump" r:id="rId3"/>
          </p:cNvPr>
          <p:cNvSpPr/>
          <p:nvPr/>
        </p:nvSpPr>
        <p:spPr>
          <a:xfrm>
            <a:off x="7825450" y="4365150"/>
            <a:ext cx="871200" cy="4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714650" y="469025"/>
            <a:ext cx="2052000" cy="1356900"/>
          </a:xfrm>
          <a:prstGeom prst="wedgeEllipseCallout">
            <a:avLst>
              <a:gd fmla="val 48874" name="adj1"/>
              <a:gd fmla="val 6702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Netbeans es un IDE</a:t>
            </a:r>
            <a:r>
              <a:rPr b="1" lang="es">
                <a:solidFill>
                  <a:schemeClr val="lt1"/>
                </a:solidFill>
              </a:rPr>
              <a:t> y Visual es un editor de texto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954700" y="2101650"/>
            <a:ext cx="3234600" cy="94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vs Visual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513800" y="469025"/>
            <a:ext cx="2052000" cy="1356900"/>
          </a:xfrm>
          <a:prstGeom prst="wedgeEllipseCallout">
            <a:avLst>
              <a:gd fmla="val -51734" name="adj1"/>
              <a:gd fmla="val 64091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En visual ciertas configuraciones y funciones pueden llegar a ser </a:t>
            </a:r>
            <a:r>
              <a:rPr lang="es" sz="1200">
                <a:solidFill>
                  <a:schemeClr val="lt1"/>
                </a:solidFill>
              </a:rPr>
              <a:t>difíciles</a:t>
            </a:r>
            <a:r>
              <a:rPr lang="es" sz="1200">
                <a:solidFill>
                  <a:schemeClr val="lt1"/>
                </a:solidFill>
              </a:rPr>
              <a:t> de encontrar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513800" y="3049050"/>
            <a:ext cx="2052000" cy="1356900"/>
          </a:xfrm>
          <a:prstGeom prst="wedgeEllipseCallout">
            <a:avLst>
              <a:gd fmla="val -56955" name="adj1"/>
              <a:gd fmla="val -40618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Interfaz menos intuitiva que Netbeans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714650" y="3049050"/>
            <a:ext cx="2052000" cy="1356900"/>
          </a:xfrm>
          <a:prstGeom prst="wedgeEllipseCallout">
            <a:avLst>
              <a:gd fmla="val 53327" name="adj1"/>
              <a:gd fmla="val -44207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Si la empresa no es una tienda centrada principalmente en Microsoft, entonces no se necesita Visual Studio IDE</a:t>
            </a:r>
            <a:r>
              <a:rPr lang="es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>
            <a:hlinkClick action="ppaction://hlinksldjump" r:id="rId3"/>
          </p:cNvPr>
          <p:cNvSpPr/>
          <p:nvPr/>
        </p:nvSpPr>
        <p:spPr>
          <a:xfrm>
            <a:off x="7825450" y="4405950"/>
            <a:ext cx="871200" cy="4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714650" y="469025"/>
            <a:ext cx="2052000" cy="1356900"/>
          </a:xfrm>
          <a:prstGeom prst="wedgeEllipseCallout">
            <a:avLst>
              <a:gd fmla="val 48874" name="adj1"/>
              <a:gd fmla="val 6702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 contrario de Netbeans no contiene la funcionalidad de depuración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6513800" y="469025"/>
            <a:ext cx="2052000" cy="1356900"/>
          </a:xfrm>
          <a:prstGeom prst="wedgeEllipseCallout">
            <a:avLst>
              <a:gd fmla="val -51734" name="adj1"/>
              <a:gd fmla="val 64091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Netbeans es </a:t>
            </a:r>
            <a:r>
              <a:rPr lang="es" sz="1200">
                <a:solidFill>
                  <a:schemeClr val="lt1"/>
                </a:solidFill>
              </a:rPr>
              <a:t>gratuito</a:t>
            </a:r>
            <a:r>
              <a:rPr lang="es" sz="1200">
                <a:solidFill>
                  <a:schemeClr val="lt1"/>
                </a:solidFill>
              </a:rPr>
              <a:t> mientras que Sublime solo tiene una versión de prueba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2954700" y="2101650"/>
            <a:ext cx="3494400" cy="94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Netbeans vs Sublime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6513800" y="3049050"/>
            <a:ext cx="2052000" cy="1356900"/>
          </a:xfrm>
          <a:prstGeom prst="wedgeEllipseCallout">
            <a:avLst>
              <a:gd fmla="val -50783" name="adj1"/>
              <a:gd fmla="val -46361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Interfaz menos intuitiva que Netbeans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714650" y="3049050"/>
            <a:ext cx="2052000" cy="1356900"/>
          </a:xfrm>
          <a:prstGeom prst="wedgeEllipseCallout">
            <a:avLst>
              <a:gd fmla="val 53327" name="adj1"/>
              <a:gd fmla="val -44207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Netbeans contiene edición de código y muchas variaciones de desarrollo mientras que Sublime no tiene tantas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75" y="117025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Plataformas de  NetBeans</a:t>
            </a:r>
            <a:endParaRPr b="1"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761550" y="1551650"/>
            <a:ext cx="76209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lang="es" sz="4407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es" sz="4407">
                <a:latin typeface="Arial"/>
                <a:ea typeface="Arial"/>
                <a:cs typeface="Arial"/>
                <a:sym typeface="Arial"/>
              </a:rPr>
              <a:t> que simplifica el desarrollo de aplicaciones. El paquete de NetBeans IDE para Java SE contiene lo que se necesita para empezar a desarrollar plugins y aplicaciones basadas en la plataforma NetBeans. 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La plataforma ofrece servicios reusables comunes para las aplicaciones de escritorio, permitiendo a los desarrolladores centrarse en la lógica de sus aplicaciones. Algunas de las características de la aplicación son: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Gestión de la interfaz de usuario ( menús y barras de herramientas )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Gestión de configuración de usuario Gestión de almacenamiento (guardar o cargar algún tipo de dato)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Gestión de ventana Marco Asistente (soporta diálogos paso a paso)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Librería visual de Netbeans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-2985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s" sz="4407">
                <a:latin typeface="Arial"/>
                <a:ea typeface="Arial"/>
                <a:cs typeface="Arial"/>
                <a:sym typeface="Arial"/>
              </a:rPr>
              <a:t>Herramientas de desarrollo integrado</a:t>
            </a:r>
            <a:endParaRPr sz="4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PLUGINS</a:t>
            </a:r>
            <a:endParaRPr b="1"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205">
                <a:latin typeface="Arial"/>
                <a:ea typeface="Arial"/>
                <a:cs typeface="Arial"/>
                <a:sym typeface="Arial"/>
              </a:rPr>
              <a:t>Estos son algunos de los paquetes adicionales de NetBeans (algunos pueden ser descargados individualmente).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s" sz="1205" u="sng">
                <a:latin typeface="Arial"/>
                <a:ea typeface="Arial"/>
                <a:cs typeface="Arial"/>
                <a:sym typeface="Arial"/>
              </a:rPr>
              <a:t>NetBeansProvee:</a:t>
            </a:r>
            <a:endParaRPr b="1" sz="120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205">
                <a:latin typeface="Arial"/>
                <a:ea typeface="Arial"/>
                <a:cs typeface="Arial"/>
                <a:sym typeface="Arial"/>
              </a:rPr>
              <a:t>Soporte para la creación de aplicaciones orientadas a servicios (SOA), incluyendo herramientas de esquemas XML, un editor WSDL, y un editor BPEL para web services.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s" sz="1205" u="sng">
                <a:latin typeface="Arial"/>
                <a:ea typeface="Arial"/>
                <a:cs typeface="Arial"/>
                <a:sym typeface="Arial"/>
              </a:rPr>
              <a:t>PHP:</a:t>
            </a:r>
            <a:endParaRPr b="1" sz="120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205">
                <a:latin typeface="Arial"/>
                <a:ea typeface="Arial"/>
                <a:cs typeface="Arial"/>
                <a:sym typeface="Arial"/>
              </a:rPr>
              <a:t>NetBeans permite crear aplicaciones web con PHP 7, un potente debugger integrado y además viene con soporte para Symfony, un gran framework MVC escrito en PHP. Al tener también soporte para AJAX, cada vez más desarrolladores de aplicaciones LAMP o WAMP, están utilizando NetBeans como IDE.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40700" y="239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EJEMPLOS CON  DISTINTOS  LENGUAJES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944734" y="-10287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42" name="Google Shape;142;p14"/>
          <p:cNvSpPr/>
          <p:nvPr/>
        </p:nvSpPr>
        <p:spPr>
          <a:xfrm>
            <a:off x="240825" y="1198925"/>
            <a:ext cx="3574800" cy="3619500"/>
          </a:xfrm>
          <a:prstGeom prst="verticalScroll">
            <a:avLst>
              <a:gd fmla="val 12500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3"/>
              </a:rPr>
              <a:t>1.Introducción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4"/>
              </a:rPr>
              <a:t>2.Historia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5"/>
              </a:rPr>
              <a:t>3.Utilidades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6"/>
              </a:rPr>
              <a:t>4.Instalación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7"/>
              </a:rPr>
              <a:t>5.Comparaciones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8"/>
              </a:rPr>
              <a:t>6.Plataformas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 action="ppaction://hlinksldjump" r:id="rId9"/>
              </a:rPr>
              <a:t>7.Addons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hlink"/>
                </a:solidFill>
                <a:hlinkClick/>
              </a:rPr>
              <a:t>8.Plugins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970727">
            <a:off x="3795425" y="1453576"/>
            <a:ext cx="5023574" cy="242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257150" y="26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HTML</a:t>
            </a:r>
            <a:endParaRPr b="1"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150" y="1050725"/>
            <a:ext cx="7228515" cy="3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742825" y="302250"/>
            <a:ext cx="37092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PHP</a:t>
            </a:r>
            <a:endParaRPr b="1"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50" y="907825"/>
            <a:ext cx="6411276" cy="38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2387650" y="27042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XML</a:t>
            </a:r>
            <a:endParaRPr b="1"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1104775"/>
            <a:ext cx="6145374" cy="3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Conclusión</a:t>
            </a:r>
            <a:endParaRPr b="1"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IDE NetBeans es </a:t>
            </a:r>
            <a:r>
              <a:rPr lang="es"/>
              <a:t>una</a:t>
            </a:r>
            <a:r>
              <a:rPr lang="es"/>
              <a:t> de las alternativas que hay en el mercado para desarrollar </a:t>
            </a:r>
            <a:r>
              <a:rPr lang="es"/>
              <a:t>código </a:t>
            </a:r>
            <a:r>
              <a:rPr lang="es"/>
              <a:t>no </a:t>
            </a:r>
            <a:r>
              <a:rPr lang="es"/>
              <a:t>sólo</a:t>
            </a:r>
            <a:r>
              <a:rPr lang="es"/>
              <a:t> para lenguajes de marcas sino </a:t>
            </a:r>
            <a:r>
              <a:rPr lang="es"/>
              <a:t>también</a:t>
            </a:r>
            <a:r>
              <a:rPr lang="es"/>
              <a:t> para programar </a:t>
            </a:r>
            <a:r>
              <a:rPr lang="es"/>
              <a:t>(Más que todo java)</a:t>
            </a:r>
            <a:r>
              <a:rPr lang="es"/>
              <a:t>. Este es uno de los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fáciles</a:t>
            </a:r>
            <a:r>
              <a:rPr lang="es"/>
              <a:t> de usar y ya vienen con varios lenguajes de marcas pero </a:t>
            </a:r>
            <a:r>
              <a:rPr lang="es"/>
              <a:t>estos</a:t>
            </a:r>
            <a:r>
              <a:rPr lang="es"/>
              <a:t> no ofrecen tantos plugins y </a:t>
            </a:r>
            <a:r>
              <a:rPr lang="es"/>
              <a:t>personalización</a:t>
            </a:r>
            <a:r>
              <a:rPr lang="es"/>
              <a:t> accesible como Visual Studio Code (Aunque no sea un IDE). En nuestro caso preferimos otros IDES que hay en el mercado o incluso unos procesadores de texto </a:t>
            </a:r>
            <a:r>
              <a:rPr lang="es"/>
              <a:t>enriquecidos para lenguajes de Marcas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19150" y="19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Introducción de Netbeans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32675" y="1223650"/>
            <a:ext cx="32160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50"/>
              <a:t>NetBeans IDE es un entorno de desarrollo integrado gratuito y de código abierto </a:t>
            </a:r>
            <a:endParaRPr sz="11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50"/>
              <a:t>Simplifica el desarrollo de aplicaciones web, empresariales, de escritorio y móviles que utilizan las plataformas Java y HTML5, entre otras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675" y="1223662"/>
            <a:ext cx="5475850" cy="353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925" y="1127675"/>
            <a:ext cx="4812774" cy="320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22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Historia de NetBeans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759250" y="1312700"/>
            <a:ext cx="2849100" cy="3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historia de Netbeans comenzó en el año </a:t>
            </a:r>
            <a:r>
              <a:rPr b="1" lang="es"/>
              <a:t>1996</a:t>
            </a:r>
            <a:r>
              <a:rPr lang="es"/>
              <a:t> en </a:t>
            </a:r>
            <a:r>
              <a:rPr b="1" lang="es"/>
              <a:t>República Checa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Originalmente, el nombre de Netbeans era “Xelfi”.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plan de negocios original de</a:t>
            </a:r>
            <a:r>
              <a:rPr lang="es">
                <a:solidFill>
                  <a:srgbClr val="000000"/>
                </a:solidFill>
              </a:rPr>
              <a:t> Xelfi</a:t>
            </a:r>
            <a:r>
              <a:rPr lang="es"/>
              <a:t> era desarrollar componentes </a:t>
            </a:r>
            <a:r>
              <a:rPr b="1" lang="es"/>
              <a:t>JavaBeans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2016 se cambió el nombre a “</a:t>
            </a:r>
            <a:r>
              <a:rPr lang="es">
                <a:solidFill>
                  <a:srgbClr val="000000"/>
                </a:solidFill>
              </a:rPr>
              <a:t>Apache NetBeans</a:t>
            </a:r>
            <a:r>
              <a:rPr lang="es"/>
              <a:t>”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638300" y="21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UTILIDADES NETBEANS</a:t>
            </a:r>
            <a:endParaRPr b="1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25" y="893488"/>
            <a:ext cx="4038974" cy="33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45125" y="4475250"/>
            <a:ext cx="34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diversos</a:t>
            </a: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lenguajes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300" y="771725"/>
            <a:ext cx="4170525" cy="34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488300" y="4351625"/>
            <a:ext cx="440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Ajustes de la interfaz de usuario a través de la gestión de menús y barras de herramientas.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25" y="1015825"/>
            <a:ext cx="7743951" cy="29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534400" y="40822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</a:t>
            </a: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referencias a las librerías simplificada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531000" y="4531775"/>
            <a:ext cx="20820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Autocompleta el código 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38" y="210225"/>
            <a:ext cx="6120924" cy="43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25" y="214625"/>
            <a:ext cx="5240299" cy="43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2383050" y="4566225"/>
            <a:ext cx="4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Puede ocultar zonas que no necesitemos en ese momento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2798775" y="226750"/>
            <a:ext cx="2327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Instalación</a:t>
            </a:r>
            <a:r>
              <a:rPr lang="es"/>
              <a:t>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761275" y="1347750"/>
            <a:ext cx="191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3161"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s" sz="3161">
                <a:latin typeface="Arial"/>
                <a:ea typeface="Arial"/>
                <a:cs typeface="Arial"/>
                <a:sym typeface="Arial"/>
              </a:rPr>
              <a:t>Se instala Java JDK.</a:t>
            </a:r>
            <a:endParaRPr sz="316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161">
                <a:latin typeface="Arial"/>
                <a:ea typeface="Arial"/>
                <a:cs typeface="Arial"/>
                <a:sym typeface="Arial"/>
              </a:rPr>
              <a:t>Y se comprueba la </a:t>
            </a:r>
            <a:r>
              <a:rPr lang="es" sz="3161">
                <a:latin typeface="Arial"/>
                <a:ea typeface="Arial"/>
                <a:cs typeface="Arial"/>
                <a:sym typeface="Arial"/>
              </a:rPr>
              <a:t>versión</a:t>
            </a:r>
            <a:r>
              <a:rPr lang="es" sz="3161">
                <a:latin typeface="Arial"/>
                <a:ea typeface="Arial"/>
                <a:cs typeface="Arial"/>
                <a:sym typeface="Arial"/>
              </a:rPr>
              <a:t> instalada.</a:t>
            </a:r>
            <a:endParaRPr sz="316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57624" l="0" r="0" t="3011"/>
          <a:stretch/>
        </p:blipFill>
        <p:spPr>
          <a:xfrm>
            <a:off x="2798775" y="1181350"/>
            <a:ext cx="5466899" cy="21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44283"/>
          <a:stretch/>
        </p:blipFill>
        <p:spPr>
          <a:xfrm>
            <a:off x="2797475" y="3327725"/>
            <a:ext cx="5469501" cy="4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