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78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BE435-372D-49C7-837F-D99558DCDA8A}" v="547" dt="2025-09-06T05:41:04.71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946" y="-2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C45F9-47A9-491E-AF7F-07CC594D0621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DE826-6487-4405-A427-0EEE92D95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788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DE826-6487-4405-A427-0EEE92D95BF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38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675977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31139"/>
            <a:ext cx="10305881" cy="17869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3734" y="2584218"/>
            <a:ext cx="9930130" cy="6858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485184"/>
            <a:ext cx="18288000" cy="6908800"/>
            <a:chOff x="0" y="1485184"/>
            <a:chExt cx="18288000" cy="6908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55" y="1485184"/>
              <a:ext cx="6909318" cy="6908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600449"/>
              <a:ext cx="18288000" cy="3086735"/>
            </a:xfrm>
            <a:custGeom>
              <a:avLst/>
              <a:gdLst/>
              <a:ahLst/>
              <a:cxnLst/>
              <a:rect l="l" t="t" r="r" b="b"/>
              <a:pathLst>
                <a:path w="18288000" h="3086734">
                  <a:moveTo>
                    <a:pt x="2232609" y="1522920"/>
                  </a:moveTo>
                  <a:lnTo>
                    <a:pt x="1418107" y="0"/>
                  </a:lnTo>
                  <a:lnTo>
                    <a:pt x="0" y="0"/>
                  </a:lnTo>
                  <a:lnTo>
                    <a:pt x="0" y="3045828"/>
                  </a:lnTo>
                  <a:lnTo>
                    <a:pt x="1418107" y="3045828"/>
                  </a:lnTo>
                  <a:lnTo>
                    <a:pt x="2232609" y="1522920"/>
                  </a:lnTo>
                  <a:close/>
                </a:path>
                <a:path w="18288000" h="3086734">
                  <a:moveTo>
                    <a:pt x="18288000" y="0"/>
                  </a:moveTo>
                  <a:lnTo>
                    <a:pt x="8272920" y="0"/>
                  </a:lnTo>
                  <a:lnTo>
                    <a:pt x="7985938" y="0"/>
                  </a:lnTo>
                  <a:lnTo>
                    <a:pt x="7914729" y="0"/>
                  </a:lnTo>
                  <a:lnTo>
                    <a:pt x="7089457" y="1543050"/>
                  </a:lnTo>
                  <a:lnTo>
                    <a:pt x="7914729" y="3086112"/>
                  </a:lnTo>
                  <a:lnTo>
                    <a:pt x="8272920" y="3086112"/>
                  </a:lnTo>
                  <a:lnTo>
                    <a:pt x="18288000" y="30861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2A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34819" y="102873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62424" y="102873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0041" y="10287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7639" y="10287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45244" y="10287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72847" y="102873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4819" y="12249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62423" y="12250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0041" y="12249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17639" y="122498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45243" y="122500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2848" y="122500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4819" y="14212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62423" y="142122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0042" y="14212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17640" y="14212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5244" y="142122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2847" y="142122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045866" y="4464780"/>
            <a:ext cx="6747509" cy="753410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800" spc="520" dirty="0"/>
              <a:t>WEB</a:t>
            </a:r>
            <a:r>
              <a:rPr sz="4800" spc="190" dirty="0"/>
              <a:t> </a:t>
            </a:r>
            <a:r>
              <a:rPr sz="4800" spc="450" dirty="0"/>
              <a:t>DEVELOPMENT</a:t>
            </a:r>
            <a:endParaRPr lang="en-US" sz="4800">
              <a:ea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885466" y="6876114"/>
            <a:ext cx="5801042" cy="2395528"/>
          </a:xfrm>
          <a:prstGeom prst="rect">
            <a:avLst/>
          </a:prstGeom>
        </p:spPr>
        <p:txBody>
          <a:bodyPr vert="horz" wrap="square" lIns="0" tIns="274320" rIns="0" bIns="0" rtlCol="0" anchor="t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2160"/>
              </a:spcBef>
            </a:pPr>
            <a:r>
              <a:rPr sz="3200" b="1" spc="-254" dirty="0">
                <a:solidFill>
                  <a:srgbClr val="2A485E"/>
                </a:solidFill>
                <a:latin typeface="Verdana"/>
                <a:cs typeface="Verdana"/>
              </a:rPr>
              <a:t>Presentation</a:t>
            </a:r>
            <a:r>
              <a:rPr sz="3200" b="1" spc="-315" dirty="0">
                <a:solidFill>
                  <a:srgbClr val="2A485E"/>
                </a:solidFill>
                <a:latin typeface="Verdana"/>
                <a:cs typeface="Verdana"/>
              </a:rPr>
              <a:t> </a:t>
            </a:r>
            <a:r>
              <a:rPr sz="3200" b="1" spc="-260" dirty="0">
                <a:solidFill>
                  <a:srgbClr val="2A485E"/>
                </a:solidFill>
                <a:latin typeface="Verdana"/>
                <a:cs typeface="Verdana"/>
              </a:rPr>
              <a:t>by</a:t>
            </a:r>
            <a:r>
              <a:rPr sz="3200" b="1" spc="-310" dirty="0">
                <a:solidFill>
                  <a:srgbClr val="2A485E"/>
                </a:solidFill>
                <a:latin typeface="Verdana"/>
                <a:cs typeface="Verdana"/>
              </a:rPr>
              <a:t> </a:t>
            </a:r>
            <a:r>
              <a:rPr lang="en-US" sz="3200" b="1" spc="-210" dirty="0" err="1">
                <a:solidFill>
                  <a:srgbClr val="2A485E"/>
                </a:solidFill>
                <a:latin typeface="Verdana"/>
                <a:cs typeface="Verdana"/>
              </a:rPr>
              <a:t>K.Niveditha</a:t>
            </a:r>
            <a:endParaRPr sz="3200" dirty="0" err="1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065"/>
              </a:spcBef>
            </a:pPr>
            <a:r>
              <a:rPr lang="en-US" sz="3200" b="1" spc="-350" dirty="0">
                <a:solidFill>
                  <a:srgbClr val="2A485E"/>
                </a:solidFill>
                <a:latin typeface="Verdana"/>
                <a:cs typeface="Verdana"/>
              </a:rPr>
              <a:t>A23126552026</a:t>
            </a:r>
            <a:endParaRPr sz="3200" dirty="0">
              <a:latin typeface="Verdana"/>
              <a:cs typeface="Verdana"/>
            </a:endParaRPr>
          </a:p>
          <a:p>
            <a:pPr marL="2954655">
              <a:lnSpc>
                <a:spcPct val="100000"/>
              </a:lnSpc>
              <a:spcBef>
                <a:spcPts val="2920"/>
              </a:spcBef>
            </a:pPr>
            <a:r>
              <a:rPr sz="3200" b="1" spc="-755" dirty="0">
                <a:solidFill>
                  <a:srgbClr val="2A485E"/>
                </a:solidFill>
                <a:latin typeface="Verdana"/>
                <a:cs typeface="Verdana"/>
              </a:rPr>
              <a:t>III/IV</a:t>
            </a:r>
            <a:r>
              <a:rPr sz="3200" b="1" spc="-305" dirty="0">
                <a:solidFill>
                  <a:srgbClr val="2A485E"/>
                </a:solidFill>
                <a:latin typeface="Verdana"/>
                <a:cs typeface="Verdana"/>
              </a:rPr>
              <a:t> </a:t>
            </a:r>
            <a:r>
              <a:rPr lang="en-US" sz="3200" b="1" spc="-105" dirty="0">
                <a:solidFill>
                  <a:srgbClr val="2A485E"/>
                </a:solidFill>
                <a:latin typeface="Verdana"/>
                <a:cs typeface="Verdana"/>
              </a:rPr>
              <a:t>CSM-A</a:t>
            </a:r>
            <a:endParaRPr lang="en-US" sz="3200" b="1" spc="40" dirty="0">
              <a:solidFill>
                <a:srgbClr val="2A485E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78991"/>
            <a:ext cx="6681470" cy="1577975"/>
          </a:xfrm>
          <a:custGeom>
            <a:avLst/>
            <a:gdLst/>
            <a:ahLst/>
            <a:cxnLst/>
            <a:rect l="l" t="t" r="r" b="b"/>
            <a:pathLst>
              <a:path w="6681470" h="1577975">
                <a:moveTo>
                  <a:pt x="6190062" y="1577553"/>
                </a:moveTo>
                <a:lnTo>
                  <a:pt x="0" y="1577553"/>
                </a:lnTo>
                <a:lnTo>
                  <a:pt x="0" y="0"/>
                </a:lnTo>
                <a:lnTo>
                  <a:pt x="6190062" y="0"/>
                </a:lnTo>
                <a:lnTo>
                  <a:pt x="6680859" y="788776"/>
                </a:lnTo>
                <a:lnTo>
                  <a:pt x="6190062" y="15775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724" y="1823033"/>
            <a:ext cx="7228840" cy="164660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marL="12700">
              <a:spcBef>
                <a:spcPts val="120"/>
              </a:spcBef>
              <a:tabLst>
                <a:tab pos="2924175" algn="l"/>
              </a:tabLst>
            </a:pPr>
            <a:r>
              <a:rPr spc="655" dirty="0"/>
              <a:t>System</a:t>
            </a:r>
            <a:r>
              <a:rPr lang="en-US" spc="655" dirty="0"/>
              <a:t> Architecture</a:t>
            </a:r>
            <a:endParaRPr lang="en-US" spc="210" dirty="0">
              <a:solidFill>
                <a:srgbClr val="FFFFFF"/>
              </a:solidFill>
              <a:ea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6747" y="4286972"/>
            <a:ext cx="4641215" cy="990600"/>
          </a:xfrm>
          <a:custGeom>
            <a:avLst/>
            <a:gdLst/>
            <a:ahLst/>
            <a:cxnLst/>
            <a:rect l="l" t="t" r="r" b="b"/>
            <a:pathLst>
              <a:path w="4641215" h="990600">
                <a:moveTo>
                  <a:pt x="4332735" y="990272"/>
                </a:moveTo>
                <a:lnTo>
                  <a:pt x="0" y="990272"/>
                </a:lnTo>
                <a:lnTo>
                  <a:pt x="0" y="0"/>
                </a:lnTo>
                <a:lnTo>
                  <a:pt x="4332735" y="0"/>
                </a:lnTo>
                <a:lnTo>
                  <a:pt x="4640821" y="495135"/>
                </a:lnTo>
                <a:lnTo>
                  <a:pt x="4332735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7766" y="4582464"/>
            <a:ext cx="381063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00" dirty="0">
                <a:solidFill>
                  <a:srgbClr val="FFFFFF"/>
                </a:solidFill>
                <a:latin typeface="Verdana"/>
                <a:cs typeface="Verdana"/>
              </a:rPr>
              <a:t>Frontend(Client</a:t>
            </a:r>
            <a:r>
              <a:rPr sz="260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b="1" spc="-155" dirty="0">
                <a:solidFill>
                  <a:srgbClr val="FFFFFF"/>
                </a:solidFill>
                <a:latin typeface="Verdana"/>
                <a:cs typeface="Verdana"/>
              </a:rPr>
              <a:t>side)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6747" y="6143712"/>
            <a:ext cx="4641215" cy="990600"/>
          </a:xfrm>
          <a:custGeom>
            <a:avLst/>
            <a:gdLst/>
            <a:ahLst/>
            <a:cxnLst/>
            <a:rect l="l" t="t" r="r" b="b"/>
            <a:pathLst>
              <a:path w="4641215" h="990600">
                <a:moveTo>
                  <a:pt x="4332735" y="990271"/>
                </a:moveTo>
                <a:lnTo>
                  <a:pt x="0" y="990271"/>
                </a:lnTo>
                <a:lnTo>
                  <a:pt x="0" y="0"/>
                </a:lnTo>
                <a:lnTo>
                  <a:pt x="4332735" y="0"/>
                </a:lnTo>
                <a:lnTo>
                  <a:pt x="4640821" y="495136"/>
                </a:lnTo>
                <a:lnTo>
                  <a:pt x="4332735" y="990271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916" y="6418195"/>
            <a:ext cx="1433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85" dirty="0">
                <a:solidFill>
                  <a:srgbClr val="FFFFFF"/>
                </a:solidFill>
                <a:latin typeface="Verdana"/>
                <a:cs typeface="Verdana"/>
              </a:rPr>
              <a:t>Backend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3111" y="7999817"/>
            <a:ext cx="4641215" cy="990600"/>
          </a:xfrm>
          <a:custGeom>
            <a:avLst/>
            <a:gdLst/>
            <a:ahLst/>
            <a:cxnLst/>
            <a:rect l="l" t="t" r="r" b="b"/>
            <a:pathLst>
              <a:path w="4641215" h="990600">
                <a:moveTo>
                  <a:pt x="4332735" y="990271"/>
                </a:moveTo>
                <a:lnTo>
                  <a:pt x="0" y="990271"/>
                </a:lnTo>
                <a:lnTo>
                  <a:pt x="0" y="0"/>
                </a:lnTo>
                <a:lnTo>
                  <a:pt x="4332735" y="0"/>
                </a:lnTo>
                <a:lnTo>
                  <a:pt x="4640821" y="495136"/>
                </a:lnTo>
                <a:lnTo>
                  <a:pt x="4332735" y="990271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6993" y="8295309"/>
            <a:ext cx="15608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95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5741857"/>
            <a:ext cx="85725" cy="857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83083" y="5544353"/>
            <a:ext cx="8432165" cy="18827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55" dirty="0">
                <a:latin typeface="Trebuchet MS"/>
                <a:cs typeface="Trebuchet MS"/>
              </a:rPr>
              <a:t>Express.js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and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Node.js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85" dirty="0">
                <a:latin typeface="Trebuchet MS"/>
                <a:cs typeface="Trebuchet MS"/>
              </a:rPr>
              <a:t>Handles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45" dirty="0">
                <a:latin typeface="Trebuchet MS"/>
                <a:cs typeface="Trebuchet MS"/>
              </a:rPr>
              <a:t>all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routes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for: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User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authentication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(/signup,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50" dirty="0">
                <a:latin typeface="Trebuchet MS"/>
                <a:cs typeface="Trebuchet MS"/>
              </a:rPr>
              <a:t>/login,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/logout) </a:t>
            </a:r>
            <a:r>
              <a:rPr sz="2100" spc="90" dirty="0">
                <a:latin typeface="Trebuchet MS"/>
                <a:cs typeface="Trebuchet MS"/>
              </a:rPr>
              <a:t>Blog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management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35" dirty="0">
                <a:latin typeface="Trebuchet MS"/>
                <a:cs typeface="Trebuchet MS"/>
              </a:rPr>
              <a:t>(/create,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120" dirty="0">
                <a:latin typeface="Trebuchet MS"/>
                <a:cs typeface="Trebuchet MS"/>
              </a:rPr>
              <a:t>/edit/:id,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/delete/:id)</a:t>
            </a:r>
            <a:endParaRPr sz="2100">
              <a:latin typeface="Trebuchet MS"/>
              <a:cs typeface="Trebuchet MS"/>
            </a:endParaRPr>
          </a:p>
          <a:p>
            <a:pPr marL="12700" marR="2088514">
              <a:lnSpc>
                <a:spcPct val="116100"/>
              </a:lnSpc>
            </a:pPr>
            <a:r>
              <a:rPr sz="2100" dirty="0">
                <a:latin typeface="Trebuchet MS"/>
                <a:cs typeface="Trebuchet MS"/>
              </a:rPr>
              <a:t>File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upload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(image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support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via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50" dirty="0">
                <a:latin typeface="Trebuchet MS"/>
                <a:cs typeface="Trebuchet MS"/>
              </a:rPr>
              <a:t>Multer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middleware) </a:t>
            </a:r>
            <a:r>
              <a:rPr sz="2100" spc="70" dirty="0">
                <a:latin typeface="Trebuchet MS"/>
                <a:cs typeface="Trebuchet MS"/>
              </a:rPr>
              <a:t>Controls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140" dirty="0">
                <a:latin typeface="Trebuchet MS"/>
                <a:cs typeface="Trebuchet MS"/>
              </a:rPr>
              <a:t>access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using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130" dirty="0">
                <a:latin typeface="Trebuchet MS"/>
                <a:cs typeface="Trebuchet MS"/>
              </a:rPr>
              <a:t>session-</a:t>
            </a:r>
            <a:r>
              <a:rPr sz="2100" spc="120" dirty="0">
                <a:latin typeface="Trebuchet MS"/>
                <a:cs typeface="Trebuchet MS"/>
              </a:rPr>
              <a:t>based</a:t>
            </a:r>
            <a:r>
              <a:rPr sz="2100" spc="-25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login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6113332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6484807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6856282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7227757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933" y="8047596"/>
            <a:ext cx="85725" cy="857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121488" y="7850092"/>
            <a:ext cx="6068060" cy="15113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spc="165" dirty="0">
                <a:latin typeface="Trebuchet MS"/>
                <a:cs typeface="Trebuchet MS"/>
              </a:rPr>
              <a:t>Mongodb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with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155" dirty="0">
                <a:latin typeface="Trebuchet MS"/>
                <a:cs typeface="Trebuchet MS"/>
              </a:rPr>
              <a:t>Mongoose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60" dirty="0">
                <a:latin typeface="Trebuchet MS"/>
                <a:cs typeface="Trebuchet MS"/>
              </a:rPr>
              <a:t>Stores: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User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data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(name,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-25" dirty="0">
                <a:latin typeface="Trebuchet MS"/>
                <a:cs typeface="Trebuchet MS"/>
              </a:rPr>
              <a:t>email,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125" dirty="0">
                <a:latin typeface="Trebuchet MS"/>
                <a:cs typeface="Trebuchet MS"/>
              </a:rPr>
              <a:t>password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hash) </a:t>
            </a:r>
            <a:r>
              <a:rPr sz="2100" spc="90" dirty="0">
                <a:latin typeface="Trebuchet MS"/>
                <a:cs typeface="Trebuchet MS"/>
              </a:rPr>
              <a:t>Blog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posts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80" dirty="0">
                <a:latin typeface="Trebuchet MS"/>
                <a:cs typeface="Trebuchet MS"/>
              </a:rPr>
              <a:t>(title,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content,</a:t>
            </a:r>
            <a:r>
              <a:rPr sz="2100" spc="-35" dirty="0">
                <a:latin typeface="Trebuchet MS"/>
                <a:cs typeface="Trebuchet MS"/>
              </a:rPr>
              <a:t> </a:t>
            </a:r>
            <a:r>
              <a:rPr sz="2100" spc="65" dirty="0">
                <a:latin typeface="Trebuchet MS"/>
                <a:cs typeface="Trebuchet MS"/>
              </a:rPr>
              <a:t>image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path,</a:t>
            </a:r>
            <a:r>
              <a:rPr sz="2100" spc="-3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author) </a:t>
            </a:r>
            <a:r>
              <a:rPr sz="2100" spc="55" dirty="0">
                <a:latin typeface="Trebuchet MS"/>
                <a:cs typeface="Trebuchet MS"/>
              </a:rPr>
              <a:t>Timestamps,</a:t>
            </a:r>
            <a:r>
              <a:rPr sz="2100" spc="2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references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for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data</a:t>
            </a:r>
            <a:r>
              <a:rPr sz="2100" spc="3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linkage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933" y="8419071"/>
            <a:ext cx="85725" cy="857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933" y="8790546"/>
            <a:ext cx="85725" cy="857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9933" y="9162021"/>
            <a:ext cx="85725" cy="8572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7692163" y="24398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19768" y="243981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147385" y="243981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92163" y="26360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19768" y="26360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147385" y="263606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692163" y="283230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919768" y="283230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47386" y="283231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4326388"/>
            <a:ext cx="85725" cy="8572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983083" y="4128884"/>
            <a:ext cx="8891905" cy="113982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Trebuchet MS"/>
                <a:cs typeface="Trebuchet MS"/>
              </a:rPr>
              <a:t>Built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using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20" dirty="0">
                <a:latin typeface="Trebuchet MS"/>
                <a:cs typeface="Trebuchet MS"/>
              </a:rPr>
              <a:t>HTML,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175" dirty="0">
                <a:latin typeface="Trebuchet MS"/>
                <a:cs typeface="Trebuchet MS"/>
              </a:rPr>
              <a:t>CSS,</a:t>
            </a:r>
            <a:r>
              <a:rPr sz="2100" spc="-55" dirty="0">
                <a:latin typeface="Trebuchet MS"/>
                <a:cs typeface="Trebuchet MS"/>
              </a:rPr>
              <a:t> </a:t>
            </a:r>
            <a:r>
              <a:rPr sz="2100" spc="60" dirty="0">
                <a:latin typeface="Trebuchet MS"/>
                <a:cs typeface="Trebuchet MS"/>
              </a:rPr>
              <a:t>JavaScript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</a:pPr>
            <a:r>
              <a:rPr sz="2100" spc="80" dirty="0">
                <a:latin typeface="Trebuchet MS"/>
                <a:cs typeface="Trebuchet MS"/>
              </a:rPr>
              <a:t>Dynamic</a:t>
            </a:r>
            <a:r>
              <a:rPr sz="2100" spc="-10" dirty="0">
                <a:latin typeface="Trebuchet MS"/>
                <a:cs typeface="Trebuchet MS"/>
              </a:rPr>
              <a:t> </a:t>
            </a:r>
            <a:r>
              <a:rPr sz="2100" spc="95" dirty="0">
                <a:latin typeface="Trebuchet MS"/>
                <a:cs typeface="Trebuchet MS"/>
              </a:rPr>
              <a:t>dashboard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UI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for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post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creation,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viewing,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editing,</a:t>
            </a:r>
            <a:r>
              <a:rPr sz="2100" spc="-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and</a:t>
            </a:r>
            <a:r>
              <a:rPr sz="2100" spc="-10" dirty="0">
                <a:latin typeface="Trebuchet MS"/>
                <a:cs typeface="Trebuchet MS"/>
              </a:rPr>
              <a:t> deletion </a:t>
            </a:r>
            <a:r>
              <a:rPr sz="2100" spc="85" dirty="0">
                <a:latin typeface="Trebuchet MS"/>
                <a:cs typeface="Trebuchet MS"/>
              </a:rPr>
              <a:t>Displays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75" dirty="0">
                <a:latin typeface="Trebuchet MS"/>
                <a:cs typeface="Trebuchet MS"/>
              </a:rPr>
              <a:t>blog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dirty="0">
                <a:latin typeface="Trebuchet MS"/>
                <a:cs typeface="Trebuchet MS"/>
              </a:rPr>
              <a:t>content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and</a:t>
            </a:r>
            <a:r>
              <a:rPr sz="2100" spc="5" dirty="0">
                <a:latin typeface="Trebuchet MS"/>
                <a:cs typeface="Trebuchet MS"/>
              </a:rPr>
              <a:t> </a:t>
            </a:r>
            <a:r>
              <a:rPr sz="2100" spc="70" dirty="0">
                <a:latin typeface="Trebuchet MS"/>
                <a:cs typeface="Trebuchet MS"/>
              </a:rPr>
              <a:t>handles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90" dirty="0">
                <a:latin typeface="Trebuchet MS"/>
                <a:cs typeface="Trebuchet MS"/>
              </a:rPr>
              <a:t>user</a:t>
            </a:r>
            <a:r>
              <a:rPr sz="2100" spc="10" dirty="0">
                <a:latin typeface="Trebuchet MS"/>
                <a:cs typeface="Trebuchet MS"/>
              </a:rPr>
              <a:t> </a:t>
            </a:r>
            <a:r>
              <a:rPr sz="2100" spc="-10" dirty="0">
                <a:latin typeface="Trebuchet MS"/>
                <a:cs typeface="Trebuchet MS"/>
              </a:rPr>
              <a:t>input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4697863"/>
            <a:ext cx="85725" cy="8572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1527" y="5069338"/>
            <a:ext cx="85725" cy="857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563"/>
            <a:ext cx="6974840" cy="990600"/>
          </a:xfrm>
          <a:custGeom>
            <a:avLst/>
            <a:gdLst/>
            <a:ahLst/>
            <a:cxnLst/>
            <a:rect l="l" t="t" r="r" b="b"/>
            <a:pathLst>
              <a:path w="6974840" h="990600">
                <a:moveTo>
                  <a:pt x="6667130" y="990272"/>
                </a:moveTo>
                <a:lnTo>
                  <a:pt x="0" y="990272"/>
                </a:lnTo>
                <a:lnTo>
                  <a:pt x="0" y="0"/>
                </a:lnTo>
                <a:lnTo>
                  <a:pt x="6667130" y="0"/>
                </a:lnTo>
                <a:lnTo>
                  <a:pt x="6974455" y="493912"/>
                </a:lnTo>
                <a:lnTo>
                  <a:pt x="6974455" y="496359"/>
                </a:lnTo>
                <a:lnTo>
                  <a:pt x="6667130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9108" y="619659"/>
            <a:ext cx="372872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0" dirty="0"/>
              <a:t>Tools</a:t>
            </a:r>
            <a:r>
              <a:rPr spc="260" dirty="0"/>
              <a:t> </a:t>
            </a:r>
            <a:r>
              <a:rPr spc="535" dirty="0"/>
              <a:t>Used</a:t>
            </a: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2281194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6669" y="2106664"/>
            <a:ext cx="10772775" cy="625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Trebuchet MS"/>
                <a:cs typeface="Trebuchet MS"/>
              </a:rPr>
              <a:t>HTML,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Built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frontend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layout,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styling,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interactions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45" dirty="0">
                <a:latin typeface="Trebuchet MS"/>
                <a:cs typeface="Trebuchet MS"/>
              </a:rPr>
              <a:t>Node.js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Express.js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Handled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server-</a:t>
            </a:r>
            <a:r>
              <a:rPr sz="2400" spc="90" dirty="0">
                <a:latin typeface="Trebuchet MS"/>
                <a:cs typeface="Trebuchet MS"/>
              </a:rPr>
              <a:t>side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logic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routing</a:t>
            </a:r>
            <a:endParaRPr sz="2400">
              <a:latin typeface="Trebuchet MS"/>
              <a:cs typeface="Trebuchet MS"/>
            </a:endParaRPr>
          </a:p>
          <a:p>
            <a:pPr marL="12700" marR="44450">
              <a:lnSpc>
                <a:spcPct val="229199"/>
              </a:lnSpc>
            </a:pPr>
            <a:r>
              <a:rPr sz="2400" spc="210" dirty="0">
                <a:latin typeface="Trebuchet MS"/>
                <a:cs typeface="Trebuchet MS"/>
              </a:rPr>
              <a:t>MongoDB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Mongoose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Stored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user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data,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posts,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image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paths </a:t>
            </a:r>
            <a:r>
              <a:rPr sz="2400" spc="55" dirty="0">
                <a:latin typeface="Trebuchet MS"/>
                <a:cs typeface="Trebuchet MS"/>
              </a:rPr>
              <a:t>Multer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Handled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file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uploads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(user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images)</a:t>
            </a:r>
            <a:endParaRPr sz="2400">
              <a:latin typeface="Trebuchet MS"/>
              <a:cs typeface="Trebuchet MS"/>
            </a:endParaRPr>
          </a:p>
          <a:p>
            <a:pPr marL="12700" marR="1122680">
              <a:lnSpc>
                <a:spcPct val="229199"/>
              </a:lnSpc>
            </a:pPr>
            <a:r>
              <a:rPr sz="2400" spc="220" dirty="0">
                <a:latin typeface="Trebuchet MS"/>
                <a:cs typeface="Trebuchet MS"/>
              </a:rPr>
              <a:t>EJS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420" dirty="0">
                <a:latin typeface="Trebuchet MS"/>
                <a:cs typeface="Trebuchet MS"/>
              </a:rPr>
              <a:t>/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HTML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templates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Rendered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dynamic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content</a:t>
            </a:r>
            <a:r>
              <a:rPr sz="2400" dirty="0">
                <a:latin typeface="Trebuchet MS"/>
                <a:cs typeface="Trebuchet MS"/>
              </a:rPr>
              <a:t> in the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frontend </a:t>
            </a:r>
            <a:r>
              <a:rPr sz="2400" spc="75" dirty="0">
                <a:latin typeface="Trebuchet MS"/>
                <a:cs typeface="Trebuchet MS"/>
              </a:rPr>
              <a:t>Bootstrap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Used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responsive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design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grid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layout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285" dirty="0">
                <a:latin typeface="Trebuchet MS"/>
                <a:cs typeface="Trebuchet MS"/>
              </a:rPr>
              <a:t>VS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Code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Used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50" dirty="0">
                <a:latin typeface="Trebuchet MS"/>
                <a:cs typeface="Trebuchet MS"/>
              </a:rPr>
              <a:t> full </a:t>
            </a: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development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210" dirty="0">
                <a:latin typeface="Trebuchet MS"/>
                <a:cs typeface="Trebuchet MS"/>
              </a:rPr>
              <a:t>MongoDB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Atlas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Hosted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database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cloud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real-time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access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11939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957594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479579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5633993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6472193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7310393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8148593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563"/>
            <a:ext cx="5779135" cy="990600"/>
          </a:xfrm>
          <a:custGeom>
            <a:avLst/>
            <a:gdLst/>
            <a:ahLst/>
            <a:cxnLst/>
            <a:rect l="l" t="t" r="r" b="b"/>
            <a:pathLst>
              <a:path w="5779135" h="990600">
                <a:moveTo>
                  <a:pt x="5470755" y="990272"/>
                </a:moveTo>
                <a:lnTo>
                  <a:pt x="0" y="990272"/>
                </a:lnTo>
                <a:lnTo>
                  <a:pt x="0" y="0"/>
                </a:lnTo>
                <a:lnTo>
                  <a:pt x="5470755" y="0"/>
                </a:lnTo>
                <a:lnTo>
                  <a:pt x="5778841" y="495136"/>
                </a:lnTo>
                <a:lnTo>
                  <a:pt x="5470755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2005" y="480341"/>
            <a:ext cx="3052445" cy="82779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505" dirty="0"/>
              <a:t>Features</a:t>
            </a:r>
            <a:endParaRPr lang="en-US" spc="509" dirty="0">
              <a:ea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2281194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6669" y="2106664"/>
            <a:ext cx="15529560" cy="625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Verdana"/>
                <a:cs typeface="Verdana"/>
              </a:rPr>
              <a:t>User</a:t>
            </a:r>
            <a:r>
              <a:rPr sz="2400" b="1" spc="-220" dirty="0">
                <a:latin typeface="Verdana"/>
                <a:cs typeface="Verdana"/>
              </a:rPr>
              <a:t> </a:t>
            </a:r>
            <a:r>
              <a:rPr sz="2400" b="1" spc="-180" dirty="0">
                <a:latin typeface="Verdana"/>
                <a:cs typeface="Verdana"/>
              </a:rPr>
              <a:t>Authentication:</a:t>
            </a:r>
            <a:r>
              <a:rPr sz="2400" b="1" spc="-90" dirty="0">
                <a:latin typeface="Verdana"/>
                <a:cs typeface="Verdana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Secure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signup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login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functionality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session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management.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65" dirty="0">
                <a:latin typeface="Verdana"/>
                <a:cs typeface="Verdana"/>
              </a:rPr>
              <a:t>Create</a:t>
            </a:r>
            <a:r>
              <a:rPr sz="2400" b="1" spc="-245" dirty="0">
                <a:latin typeface="Verdana"/>
                <a:cs typeface="Verdana"/>
              </a:rPr>
              <a:t> </a:t>
            </a:r>
            <a:r>
              <a:rPr sz="2400" b="1" spc="-480" dirty="0">
                <a:latin typeface="Verdana"/>
                <a:cs typeface="Verdana"/>
              </a:rPr>
              <a:t>&amp;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190" dirty="0">
                <a:latin typeface="Verdana"/>
                <a:cs typeface="Verdana"/>
              </a:rPr>
              <a:t>Publish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204" dirty="0">
                <a:latin typeface="Verdana"/>
                <a:cs typeface="Verdana"/>
              </a:rPr>
              <a:t>Blog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180" dirty="0">
                <a:latin typeface="Verdana"/>
                <a:cs typeface="Verdana"/>
              </a:rPr>
              <a:t>Posts: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Users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can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share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wellness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experiences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title,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content,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images.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315" dirty="0">
                <a:latin typeface="Verdana"/>
                <a:cs typeface="Verdana"/>
              </a:rPr>
              <a:t>Image</a:t>
            </a:r>
            <a:r>
              <a:rPr sz="2400" b="1" spc="-210" dirty="0">
                <a:latin typeface="Verdana"/>
                <a:cs typeface="Verdana"/>
              </a:rPr>
              <a:t> </a:t>
            </a:r>
            <a:r>
              <a:rPr sz="2400" b="1" spc="-195" dirty="0">
                <a:latin typeface="Verdana"/>
                <a:cs typeface="Verdana"/>
              </a:rPr>
              <a:t>Upload</a:t>
            </a:r>
            <a:r>
              <a:rPr sz="2400" b="1" spc="-210" dirty="0">
                <a:latin typeface="Verdana"/>
                <a:cs typeface="Verdana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Support:</a:t>
            </a:r>
            <a:r>
              <a:rPr sz="2400" b="1" spc="-80" dirty="0">
                <a:latin typeface="Verdana"/>
                <a:cs typeface="Verdana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Allows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bloggers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visually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enhance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posts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relevant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images.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90" dirty="0">
                <a:latin typeface="Verdana"/>
                <a:cs typeface="Verdana"/>
              </a:rPr>
              <a:t>Responsive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200" dirty="0">
                <a:latin typeface="Verdana"/>
                <a:cs typeface="Verdana"/>
              </a:rPr>
              <a:t>Dashboard: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Modern,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user-</a:t>
            </a:r>
            <a:r>
              <a:rPr sz="2400" dirty="0">
                <a:latin typeface="Trebuchet MS"/>
                <a:cs typeface="Trebuchet MS"/>
              </a:rPr>
              <a:t>friendly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dashboard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manage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posts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easily.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80" dirty="0">
                <a:latin typeface="Verdana"/>
                <a:cs typeface="Verdana"/>
              </a:rPr>
              <a:t>Edit</a:t>
            </a:r>
            <a:r>
              <a:rPr sz="2400" b="1" spc="-254" dirty="0">
                <a:latin typeface="Verdana"/>
                <a:cs typeface="Verdana"/>
              </a:rPr>
              <a:t> </a:t>
            </a:r>
            <a:r>
              <a:rPr sz="2400" b="1" spc="-480" dirty="0">
                <a:latin typeface="Verdana"/>
                <a:cs typeface="Verdana"/>
              </a:rPr>
              <a:t>&amp;</a:t>
            </a:r>
            <a:r>
              <a:rPr sz="2400" b="1" spc="-250" dirty="0">
                <a:latin typeface="Verdana"/>
                <a:cs typeface="Verdana"/>
              </a:rPr>
              <a:t> </a:t>
            </a:r>
            <a:r>
              <a:rPr sz="2400" b="1" spc="-200" dirty="0">
                <a:latin typeface="Verdana"/>
                <a:cs typeface="Verdana"/>
              </a:rPr>
              <a:t>Delete</a:t>
            </a:r>
            <a:r>
              <a:rPr sz="2400" b="1" spc="-254" dirty="0">
                <a:latin typeface="Verdana"/>
                <a:cs typeface="Verdana"/>
              </a:rPr>
              <a:t> </a:t>
            </a:r>
            <a:r>
              <a:rPr sz="2400" b="1" spc="-180" dirty="0">
                <a:latin typeface="Verdana"/>
                <a:cs typeface="Verdana"/>
              </a:rPr>
              <a:t>Posts:</a:t>
            </a:r>
            <a:r>
              <a:rPr sz="2400" b="1" spc="-135" dirty="0">
                <a:latin typeface="Verdana"/>
                <a:cs typeface="Verdana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Authenticated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can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modify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remove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own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entries.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85" dirty="0">
                <a:latin typeface="Verdana"/>
                <a:cs typeface="Verdana"/>
              </a:rPr>
              <a:t>Profile</a:t>
            </a:r>
            <a:r>
              <a:rPr sz="2400" b="1" spc="-26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View:</a:t>
            </a:r>
            <a:r>
              <a:rPr sz="2400" b="1" spc="-140" dirty="0">
                <a:latin typeface="Verdana"/>
                <a:cs typeface="Verdana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Each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user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50" dirty="0">
                <a:latin typeface="Trebuchet MS"/>
                <a:cs typeface="Trebuchet MS"/>
              </a:rPr>
              <a:t>has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dedicated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profile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displaying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published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blogs.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204" dirty="0">
                <a:latin typeface="Verdana"/>
                <a:cs typeface="Verdana"/>
              </a:rPr>
              <a:t>MongoDB</a:t>
            </a:r>
            <a:r>
              <a:rPr sz="2400" b="1" spc="-240" dirty="0">
                <a:latin typeface="Verdana"/>
                <a:cs typeface="Verdana"/>
              </a:rPr>
              <a:t> Integration: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data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stored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securely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MongoDB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scalability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performance.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55" dirty="0">
                <a:latin typeface="Verdana"/>
                <a:cs typeface="Verdana"/>
              </a:rPr>
              <a:t>Clean</a:t>
            </a:r>
            <a:r>
              <a:rPr sz="2400" b="1" spc="-215" dirty="0">
                <a:latin typeface="Verdana"/>
                <a:cs typeface="Verdana"/>
              </a:rPr>
              <a:t> </a:t>
            </a:r>
            <a:r>
              <a:rPr sz="2400" b="1" spc="-434" dirty="0">
                <a:latin typeface="Verdana"/>
                <a:cs typeface="Verdana"/>
              </a:rPr>
              <a:t>UI</a:t>
            </a:r>
            <a:r>
              <a:rPr sz="2400" b="1" spc="-215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with</a:t>
            </a:r>
            <a:r>
              <a:rPr sz="2400" b="1" spc="-215" dirty="0">
                <a:latin typeface="Verdana"/>
                <a:cs typeface="Verdana"/>
              </a:rPr>
              <a:t> </a:t>
            </a:r>
            <a:r>
              <a:rPr sz="2400" b="1" spc="-190" dirty="0">
                <a:latin typeface="Verdana"/>
                <a:cs typeface="Verdana"/>
              </a:rPr>
              <a:t>Bootstrap</a:t>
            </a:r>
            <a:r>
              <a:rPr sz="2400" b="1" spc="-215" dirty="0">
                <a:latin typeface="Verdana"/>
                <a:cs typeface="Verdana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Styling:</a:t>
            </a:r>
            <a:r>
              <a:rPr sz="2400" b="1" spc="-90" dirty="0">
                <a:latin typeface="Verdana"/>
                <a:cs typeface="Verdana"/>
              </a:rPr>
              <a:t> </a:t>
            </a:r>
            <a:r>
              <a:rPr sz="2400" dirty="0">
                <a:latin typeface="Trebuchet MS"/>
                <a:cs typeface="Trebuchet MS"/>
              </a:rPr>
              <a:t>Visually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appealing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consistent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interface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pleasant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user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experience.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11939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957594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479579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5633993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6472193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7310393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8148593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563"/>
            <a:ext cx="5779135" cy="990600"/>
          </a:xfrm>
          <a:custGeom>
            <a:avLst/>
            <a:gdLst/>
            <a:ahLst/>
            <a:cxnLst/>
            <a:rect l="l" t="t" r="r" b="b"/>
            <a:pathLst>
              <a:path w="5779135" h="990600">
                <a:moveTo>
                  <a:pt x="5470755" y="990272"/>
                </a:moveTo>
                <a:lnTo>
                  <a:pt x="0" y="990272"/>
                </a:lnTo>
                <a:lnTo>
                  <a:pt x="0" y="0"/>
                </a:lnTo>
                <a:lnTo>
                  <a:pt x="5470755" y="0"/>
                </a:lnTo>
                <a:lnTo>
                  <a:pt x="5778841" y="495136"/>
                </a:lnTo>
                <a:lnTo>
                  <a:pt x="5470755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863" y="9976559"/>
            <a:ext cx="8915400" cy="310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4967" y="2154897"/>
            <a:ext cx="13935074" cy="71913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4512" y="374001"/>
            <a:ext cx="10305881" cy="978599"/>
          </a:xfrm>
          <a:prstGeom prst="rect">
            <a:avLst/>
          </a:prstGeom>
        </p:spPr>
        <p:txBody>
          <a:bodyPr vert="horz" wrap="square" lIns="0" tIns="161415" rIns="0" bIns="0" rtlCol="0" anchor="t">
            <a:spAutoFit/>
          </a:bodyPr>
          <a:lstStyle/>
          <a:p>
            <a:pPr marL="2166620">
              <a:lnSpc>
                <a:spcPct val="100000"/>
              </a:lnSpc>
              <a:spcBef>
                <a:spcPts val="114"/>
              </a:spcBef>
            </a:pPr>
            <a:r>
              <a:rPr lang="en-US" spc="490" dirty="0"/>
              <a:t>Output</a:t>
            </a:r>
            <a:endParaRPr lang="en-US" spc="495" dirty="0">
              <a:ea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59" y="1271217"/>
            <a:ext cx="8915399" cy="56483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0467" y="1271218"/>
            <a:ext cx="8997532" cy="56483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392" y="1028700"/>
            <a:ext cx="18071465" cy="5705475"/>
            <a:chOff x="214392" y="1028700"/>
            <a:chExt cx="18071465" cy="57054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392" y="1028700"/>
              <a:ext cx="9067799" cy="56387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3947" y="1050757"/>
              <a:ext cx="8991599" cy="56834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222" y="786510"/>
            <a:ext cx="7134224" cy="3619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52190" y="786510"/>
            <a:ext cx="5991225" cy="37528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5884" y="4678181"/>
            <a:ext cx="13992224" cy="56088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62BCD6-C5FC-43E6-D425-38BD4EAB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xmlns="" id="{F4727C8F-C180-9A8F-A12C-57415FE4D9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754" y="214278"/>
            <a:ext cx="7286676" cy="361949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xmlns="" id="{F7E3A1A5-3995-45F3-68CF-51AABCDB457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4066" y="214279"/>
            <a:ext cx="6929486" cy="350046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1968" y="3286112"/>
            <a:ext cx="8545513" cy="671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61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" y="536575"/>
            <a:ext cx="18167350" cy="921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563"/>
            <a:ext cx="6974840" cy="990600"/>
          </a:xfrm>
          <a:custGeom>
            <a:avLst/>
            <a:gdLst/>
            <a:ahLst/>
            <a:cxnLst/>
            <a:rect l="l" t="t" r="r" b="b"/>
            <a:pathLst>
              <a:path w="6974840" h="990600">
                <a:moveTo>
                  <a:pt x="6667130" y="990272"/>
                </a:moveTo>
                <a:lnTo>
                  <a:pt x="0" y="990272"/>
                </a:lnTo>
                <a:lnTo>
                  <a:pt x="0" y="0"/>
                </a:lnTo>
                <a:lnTo>
                  <a:pt x="6667130" y="0"/>
                </a:lnTo>
                <a:lnTo>
                  <a:pt x="6974455" y="493912"/>
                </a:lnTo>
                <a:lnTo>
                  <a:pt x="6974455" y="496359"/>
                </a:lnTo>
                <a:lnTo>
                  <a:pt x="6667130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" y="563674"/>
            <a:ext cx="7854950" cy="814966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00" spc="540" dirty="0"/>
              <a:t>Future</a:t>
            </a:r>
            <a:r>
              <a:rPr sz="5200" spc="245" dirty="0"/>
              <a:t> </a:t>
            </a:r>
            <a:r>
              <a:rPr lang="en-US" sz="5200" spc="245" dirty="0"/>
              <a:t>Enhancements</a:t>
            </a:r>
            <a:endParaRPr lang="en-US" sz="5200" spc="405" dirty="0">
              <a:ea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2281194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6669" y="2106664"/>
            <a:ext cx="14771369" cy="542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Verdana"/>
                <a:cs typeface="Verdana"/>
              </a:rPr>
              <a:t>User</a:t>
            </a:r>
            <a:r>
              <a:rPr sz="2400" b="1" spc="-265" dirty="0">
                <a:latin typeface="Verdana"/>
                <a:cs typeface="Verdana"/>
              </a:rPr>
              <a:t> </a:t>
            </a:r>
            <a:r>
              <a:rPr sz="2400" b="1" spc="-200" dirty="0">
                <a:latin typeface="Verdana"/>
                <a:cs typeface="Verdana"/>
              </a:rPr>
              <a:t>Comments</a:t>
            </a:r>
            <a:r>
              <a:rPr sz="2400" b="1" spc="-265" dirty="0">
                <a:latin typeface="Verdana"/>
                <a:cs typeface="Verdana"/>
              </a:rPr>
              <a:t> </a:t>
            </a:r>
            <a:r>
              <a:rPr sz="2400" b="1" spc="-480" dirty="0">
                <a:latin typeface="Verdana"/>
                <a:cs typeface="Verdana"/>
              </a:rPr>
              <a:t>&amp;</a:t>
            </a:r>
            <a:r>
              <a:rPr sz="2400" b="1" spc="-265" dirty="0">
                <a:latin typeface="Verdana"/>
                <a:cs typeface="Verdana"/>
              </a:rPr>
              <a:t> </a:t>
            </a:r>
            <a:r>
              <a:rPr sz="2400" b="1" spc="-135" dirty="0">
                <a:latin typeface="Verdana"/>
                <a:cs typeface="Verdana"/>
              </a:rPr>
              <a:t>Likes:</a:t>
            </a:r>
            <a:r>
              <a:rPr sz="2400" b="1" spc="260" dirty="0">
                <a:latin typeface="Verdana"/>
                <a:cs typeface="Verdana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Enable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posts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through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comments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like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buttons.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175" dirty="0">
                <a:latin typeface="Verdana"/>
                <a:cs typeface="Verdana"/>
              </a:rPr>
              <a:t>Search</a:t>
            </a:r>
            <a:r>
              <a:rPr sz="2400" b="1" spc="-225" dirty="0">
                <a:latin typeface="Verdana"/>
                <a:cs typeface="Verdana"/>
              </a:rPr>
              <a:t> </a:t>
            </a:r>
            <a:r>
              <a:rPr sz="2400" b="1" spc="-204" dirty="0">
                <a:latin typeface="Verdana"/>
                <a:cs typeface="Verdana"/>
              </a:rPr>
              <a:t>and</a:t>
            </a:r>
            <a:r>
              <a:rPr sz="2400" b="1" spc="-225" dirty="0">
                <a:latin typeface="Verdana"/>
                <a:cs typeface="Verdana"/>
              </a:rPr>
              <a:t> </a:t>
            </a:r>
            <a:r>
              <a:rPr sz="2400" b="1" spc="-185" dirty="0">
                <a:latin typeface="Verdana"/>
                <a:cs typeface="Verdana"/>
              </a:rPr>
              <a:t>Filter</a:t>
            </a:r>
            <a:r>
              <a:rPr sz="2400" b="1" spc="-220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Feature: </a:t>
            </a:r>
            <a:r>
              <a:rPr sz="2400" dirty="0">
                <a:latin typeface="Trebuchet MS"/>
                <a:cs typeface="Trebuchet MS"/>
              </a:rPr>
              <a:t>Implement </a:t>
            </a:r>
            <a:r>
              <a:rPr sz="2400" spc="100" dirty="0">
                <a:latin typeface="Trebuchet MS"/>
                <a:cs typeface="Trebuchet MS"/>
              </a:rPr>
              <a:t>search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functionality to find </a:t>
            </a:r>
            <a:r>
              <a:rPr sz="2400" spc="135" dirty="0">
                <a:latin typeface="Trebuchet MS"/>
                <a:cs typeface="Trebuchet MS"/>
              </a:rPr>
              <a:t>posts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by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title,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tags,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or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author.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b="1" spc="-229" dirty="0">
                <a:latin typeface="Verdana"/>
                <a:cs typeface="Verdana"/>
              </a:rPr>
              <a:t>Email</a:t>
            </a:r>
            <a:r>
              <a:rPr sz="2400" b="1" spc="-22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Notifications:</a:t>
            </a:r>
            <a:r>
              <a:rPr sz="2400" b="1" spc="-95" dirty="0">
                <a:latin typeface="Verdana"/>
                <a:cs typeface="Verdana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Send</a:t>
            </a:r>
            <a:r>
              <a:rPr sz="2400" dirty="0">
                <a:latin typeface="Trebuchet MS"/>
                <a:cs typeface="Trebuchet MS"/>
              </a:rPr>
              <a:t> notifications to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users</a:t>
            </a:r>
            <a:r>
              <a:rPr sz="2400" dirty="0">
                <a:latin typeface="Trebuchet MS"/>
                <a:cs typeface="Trebuchet MS"/>
              </a:rPr>
              <a:t> for </a:t>
            </a:r>
            <a:r>
              <a:rPr sz="2400" spc="105" dirty="0">
                <a:latin typeface="Trebuchet MS"/>
                <a:cs typeface="Trebuchet MS"/>
              </a:rPr>
              <a:t>new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posts,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comments,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updates.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</a:tabLst>
            </a:pPr>
            <a:r>
              <a:rPr sz="2400" b="1" spc="-165" dirty="0">
                <a:latin typeface="Verdana"/>
                <a:cs typeface="Verdana"/>
              </a:rPr>
              <a:t>Mobile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145" dirty="0">
                <a:latin typeface="Verdana"/>
                <a:cs typeface="Verdana"/>
              </a:rPr>
              <a:t>App</a:t>
            </a:r>
            <a:r>
              <a:rPr sz="2400" b="1" spc="-235" dirty="0">
                <a:latin typeface="Verdana"/>
                <a:cs typeface="Verdana"/>
              </a:rPr>
              <a:t> </a:t>
            </a:r>
            <a:r>
              <a:rPr sz="2400" b="1" spc="-130" dirty="0">
                <a:latin typeface="Verdana"/>
                <a:cs typeface="Verdana"/>
              </a:rPr>
              <a:t>Integration:</a:t>
            </a:r>
            <a:r>
              <a:rPr sz="2400" b="1" dirty="0">
                <a:latin typeface="Verdana"/>
                <a:cs typeface="Verdana"/>
              </a:rPr>
              <a:t>	</a:t>
            </a:r>
            <a:r>
              <a:rPr sz="2400" spc="70" dirty="0">
                <a:latin typeface="Trebuchet MS"/>
                <a:cs typeface="Trebuchet MS"/>
              </a:rPr>
              <a:t>Extend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 platform to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mobile </a:t>
            </a:r>
            <a:r>
              <a:rPr sz="2400" spc="70" dirty="0">
                <a:latin typeface="Trebuchet MS"/>
                <a:cs typeface="Trebuchet MS"/>
              </a:rPr>
              <a:t>version</a:t>
            </a:r>
            <a:r>
              <a:rPr sz="2400" dirty="0">
                <a:latin typeface="Trebuchet MS"/>
                <a:cs typeface="Trebuchet MS"/>
              </a:rPr>
              <a:t> for </a:t>
            </a:r>
            <a:r>
              <a:rPr sz="2400" spc="140" dirty="0">
                <a:latin typeface="Trebuchet MS"/>
                <a:cs typeface="Trebuchet MS"/>
              </a:rPr>
              <a:t>on-</a:t>
            </a:r>
            <a:r>
              <a:rPr sz="2400" spc="80" dirty="0">
                <a:latin typeface="Trebuchet MS"/>
                <a:cs typeface="Trebuchet MS"/>
              </a:rPr>
              <a:t>the-</a:t>
            </a:r>
            <a:r>
              <a:rPr sz="2400" spc="190" dirty="0">
                <a:latin typeface="Trebuchet MS"/>
                <a:cs typeface="Trebuchet MS"/>
              </a:rPr>
              <a:t>go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wellness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access.</a:t>
            </a:r>
            <a:endParaRPr sz="2400">
              <a:latin typeface="Trebuchet MS"/>
              <a:cs typeface="Trebuchet MS"/>
            </a:endParaRPr>
          </a:p>
          <a:p>
            <a:pPr marL="12700" marR="1776730" algn="just">
              <a:lnSpc>
                <a:spcPct val="229199"/>
              </a:lnSpc>
            </a:pPr>
            <a:r>
              <a:rPr sz="2400" b="1" spc="-315" dirty="0">
                <a:latin typeface="Verdana"/>
                <a:cs typeface="Verdana"/>
              </a:rPr>
              <a:t>Dark</a:t>
            </a:r>
            <a:r>
              <a:rPr sz="2400" b="1" spc="105" dirty="0">
                <a:latin typeface="Verdana"/>
                <a:cs typeface="Verdana"/>
              </a:rPr>
              <a:t> </a:t>
            </a:r>
            <a:r>
              <a:rPr sz="2400" b="1" spc="-220" dirty="0">
                <a:latin typeface="Verdana"/>
                <a:cs typeface="Verdana"/>
              </a:rPr>
              <a:t>Mode</a:t>
            </a:r>
            <a:r>
              <a:rPr sz="2400" b="1" spc="15" dirty="0">
                <a:latin typeface="Verdana"/>
                <a:cs typeface="Verdana"/>
              </a:rPr>
              <a:t> </a:t>
            </a:r>
            <a:r>
              <a:rPr sz="2400" b="1" spc="-130" dirty="0">
                <a:latin typeface="Verdana"/>
                <a:cs typeface="Verdana"/>
              </a:rPr>
              <a:t>Toggle: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Add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theme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switcher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improved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user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experience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accessibility. </a:t>
            </a:r>
            <a:r>
              <a:rPr sz="2400" b="1" spc="-285" dirty="0">
                <a:latin typeface="Verdana"/>
                <a:cs typeface="Verdana"/>
              </a:rPr>
              <a:t>Admin</a:t>
            </a:r>
            <a:r>
              <a:rPr sz="2400" b="1" spc="75" dirty="0">
                <a:latin typeface="Verdana"/>
                <a:cs typeface="Verdana"/>
              </a:rPr>
              <a:t> </a:t>
            </a:r>
            <a:r>
              <a:rPr sz="2400" b="1" spc="-220" dirty="0">
                <a:latin typeface="Verdana"/>
                <a:cs typeface="Verdana"/>
              </a:rPr>
              <a:t>Dashboard:</a:t>
            </a:r>
            <a:r>
              <a:rPr sz="2400" b="1" spc="15" dirty="0">
                <a:latin typeface="Verdana"/>
                <a:cs typeface="Verdana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Provide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admins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insights,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analytics,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content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moderation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tools. </a:t>
            </a:r>
            <a:r>
              <a:rPr sz="2400" b="1" spc="-170" dirty="0">
                <a:latin typeface="Verdana"/>
                <a:cs typeface="Verdana"/>
              </a:rPr>
              <a:t>User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Following</a:t>
            </a:r>
            <a:r>
              <a:rPr sz="2400" b="1" spc="-240" dirty="0">
                <a:latin typeface="Verdana"/>
                <a:cs typeface="Verdana"/>
              </a:rPr>
              <a:t> </a:t>
            </a:r>
            <a:r>
              <a:rPr sz="2400" b="1" spc="-195" dirty="0">
                <a:latin typeface="Verdana"/>
                <a:cs typeface="Verdana"/>
              </a:rPr>
              <a:t>System: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dirty="0">
                <a:latin typeface="Trebuchet MS"/>
                <a:cs typeface="Trebuchet MS"/>
              </a:rPr>
              <a:t>Allow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follow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others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get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personalized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feed.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119394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3957594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479579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5633993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6472193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473" y="7310393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59275" y="5438741"/>
            <a:ext cx="1029335" cy="2618105"/>
          </a:xfrm>
          <a:custGeom>
            <a:avLst/>
            <a:gdLst/>
            <a:ahLst/>
            <a:cxnLst/>
            <a:rect l="l" t="t" r="r" b="b"/>
            <a:pathLst>
              <a:path w="1029334" h="2618104">
                <a:moveTo>
                  <a:pt x="814499" y="0"/>
                </a:moveTo>
                <a:lnTo>
                  <a:pt x="1028725" y="0"/>
                </a:lnTo>
                <a:lnTo>
                  <a:pt x="1028725" y="2618024"/>
                </a:lnTo>
                <a:lnTo>
                  <a:pt x="814499" y="2618023"/>
                </a:lnTo>
                <a:lnTo>
                  <a:pt x="0" y="1309012"/>
                </a:lnTo>
                <a:lnTo>
                  <a:pt x="814499" y="0"/>
                </a:lnTo>
                <a:close/>
              </a:path>
            </a:pathLst>
          </a:custGeom>
          <a:solidFill>
            <a:srgbClr val="5881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7778" y="0"/>
            <a:ext cx="3601720" cy="5198110"/>
          </a:xfrm>
          <a:custGeom>
            <a:avLst/>
            <a:gdLst/>
            <a:ahLst/>
            <a:cxnLst/>
            <a:rect l="l" t="t" r="r" b="b"/>
            <a:pathLst>
              <a:path w="3601720" h="5198110">
                <a:moveTo>
                  <a:pt x="0" y="4081474"/>
                </a:moveTo>
                <a:lnTo>
                  <a:pt x="0" y="0"/>
                </a:lnTo>
                <a:lnTo>
                  <a:pt x="3601351" y="0"/>
                </a:lnTo>
                <a:lnTo>
                  <a:pt x="3601351" y="4081474"/>
                </a:lnTo>
                <a:lnTo>
                  <a:pt x="1807635" y="5197567"/>
                </a:lnTo>
                <a:lnTo>
                  <a:pt x="1793716" y="5197567"/>
                </a:lnTo>
                <a:lnTo>
                  <a:pt x="0" y="408147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77377" y="1406883"/>
            <a:ext cx="257683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b="1" spc="500" dirty="0">
                <a:solidFill>
                  <a:srgbClr val="FFFFFF"/>
                </a:solidFill>
                <a:latin typeface="Calibri"/>
                <a:cs typeface="Calibri"/>
              </a:rPr>
              <a:t>Outline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1684019"/>
            <a:ext cx="142875" cy="142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68893" y="1329048"/>
            <a:ext cx="2501900" cy="193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3400" b="0" spc="40" dirty="0">
                <a:solidFill>
                  <a:srgbClr val="000000"/>
                </a:solidFill>
                <a:latin typeface="Trebuchet MS"/>
                <a:cs typeface="Trebuchet MS"/>
              </a:rPr>
              <a:t>Introduction </a:t>
            </a:r>
            <a:r>
              <a:rPr sz="3400" b="0" spc="100" dirty="0">
                <a:solidFill>
                  <a:srgbClr val="000000"/>
                </a:solidFill>
                <a:latin typeface="Trebuchet MS"/>
                <a:cs typeface="Trebuchet MS"/>
              </a:rPr>
              <a:t>Abstract </a:t>
            </a:r>
            <a:r>
              <a:rPr sz="3400" b="0" spc="35" dirty="0">
                <a:solidFill>
                  <a:srgbClr val="000000"/>
                </a:solidFill>
                <a:latin typeface="Trebuchet MS"/>
                <a:cs typeface="Trebuchet MS"/>
              </a:rPr>
              <a:t>Objective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2322194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2960369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3598545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68893" y="3243573"/>
            <a:ext cx="9441815" cy="640715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23200"/>
              </a:lnSpc>
              <a:spcBef>
                <a:spcPts val="95"/>
              </a:spcBef>
            </a:pPr>
            <a:r>
              <a:rPr sz="3400" spc="50" dirty="0">
                <a:latin typeface="Trebuchet MS"/>
                <a:cs typeface="Trebuchet MS"/>
              </a:rPr>
              <a:t>Introduction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to</a:t>
            </a:r>
            <a:r>
              <a:rPr sz="3400" spc="-30" dirty="0">
                <a:latin typeface="Trebuchet MS"/>
                <a:cs typeface="Trebuchet MS"/>
              </a:rPr>
              <a:t> </a:t>
            </a:r>
            <a:r>
              <a:rPr sz="3400" spc="325" dirty="0">
                <a:latin typeface="Trebuchet MS"/>
                <a:cs typeface="Trebuchet MS"/>
              </a:rPr>
              <a:t>HTML</a:t>
            </a:r>
            <a:r>
              <a:rPr sz="3400" spc="-3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and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its</a:t>
            </a:r>
            <a:r>
              <a:rPr sz="3400" spc="-30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Applications </a:t>
            </a:r>
            <a:r>
              <a:rPr sz="3400" spc="50" dirty="0">
                <a:latin typeface="Trebuchet MS"/>
                <a:cs typeface="Trebuchet MS"/>
              </a:rPr>
              <a:t>Introduction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to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484" dirty="0">
                <a:latin typeface="Trebuchet MS"/>
                <a:cs typeface="Trebuchet MS"/>
              </a:rPr>
              <a:t>CSS</a:t>
            </a:r>
            <a:r>
              <a:rPr sz="3400" spc="-3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and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its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Applications </a:t>
            </a:r>
            <a:r>
              <a:rPr sz="3400" spc="50" dirty="0">
                <a:latin typeface="Trebuchet MS"/>
                <a:cs typeface="Trebuchet MS"/>
              </a:rPr>
              <a:t>Introduction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to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JavaScript</a:t>
            </a:r>
            <a:r>
              <a:rPr sz="3400" spc="-30" dirty="0">
                <a:latin typeface="Trebuchet MS"/>
                <a:cs typeface="Trebuchet MS"/>
              </a:rPr>
              <a:t> </a:t>
            </a:r>
            <a:r>
              <a:rPr sz="3400" spc="145" dirty="0">
                <a:latin typeface="Trebuchet MS"/>
                <a:cs typeface="Trebuchet MS"/>
              </a:rPr>
              <a:t>and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dirty="0">
                <a:latin typeface="Trebuchet MS"/>
                <a:cs typeface="Trebuchet MS"/>
              </a:rPr>
              <a:t>its</a:t>
            </a:r>
            <a:r>
              <a:rPr sz="3400" spc="-35" dirty="0">
                <a:latin typeface="Trebuchet MS"/>
                <a:cs typeface="Trebuchet MS"/>
              </a:rPr>
              <a:t> </a:t>
            </a:r>
            <a:r>
              <a:rPr sz="3400" spc="65" dirty="0">
                <a:latin typeface="Trebuchet MS"/>
                <a:cs typeface="Trebuchet MS"/>
              </a:rPr>
              <a:t>Applications </a:t>
            </a:r>
            <a:r>
              <a:rPr sz="3400" dirty="0">
                <a:latin typeface="Trebuchet MS"/>
                <a:cs typeface="Trebuchet MS"/>
              </a:rPr>
              <a:t>Project</a:t>
            </a:r>
            <a:r>
              <a:rPr sz="3400" spc="85" dirty="0">
                <a:latin typeface="Trebuchet MS"/>
                <a:cs typeface="Trebuchet MS"/>
              </a:rPr>
              <a:t> </a:t>
            </a:r>
            <a:r>
              <a:rPr sz="3400" spc="110" dirty="0">
                <a:latin typeface="Trebuchet MS"/>
                <a:cs typeface="Trebuchet MS"/>
              </a:rPr>
              <a:t>Overview</a:t>
            </a:r>
            <a:endParaRPr sz="3400" dirty="0">
              <a:latin typeface="Trebuchet MS"/>
              <a:cs typeface="Trebuchet MS"/>
            </a:endParaRPr>
          </a:p>
          <a:p>
            <a:pPr marL="12700" marR="5243830">
              <a:lnSpc>
                <a:spcPts val="5030"/>
              </a:lnSpc>
              <a:spcBef>
                <a:spcPts val="325"/>
              </a:spcBef>
            </a:pPr>
            <a:r>
              <a:rPr sz="3400" spc="204" dirty="0">
                <a:latin typeface="Trebuchet MS"/>
                <a:cs typeface="Trebuchet MS"/>
              </a:rPr>
              <a:t>System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45" dirty="0">
                <a:latin typeface="Trebuchet MS"/>
                <a:cs typeface="Trebuchet MS"/>
              </a:rPr>
              <a:t>Architecture</a:t>
            </a:r>
            <a:endParaRPr lang="en-US" sz="3400" dirty="0">
              <a:latin typeface="Trebuchet MS"/>
              <a:cs typeface="Trebuchet MS"/>
            </a:endParaRPr>
          </a:p>
          <a:p>
            <a:pPr marL="12700" marR="5243830">
              <a:lnSpc>
                <a:spcPts val="5030"/>
              </a:lnSpc>
              <a:spcBef>
                <a:spcPts val="325"/>
              </a:spcBef>
            </a:pPr>
            <a:r>
              <a:rPr sz="3400" spc="155" dirty="0">
                <a:latin typeface="Trebuchet MS"/>
                <a:cs typeface="Trebuchet MS"/>
              </a:rPr>
              <a:t>Tools</a:t>
            </a:r>
            <a:r>
              <a:rPr sz="3400" spc="-65" dirty="0">
                <a:latin typeface="Trebuchet MS"/>
                <a:cs typeface="Trebuchet MS"/>
              </a:rPr>
              <a:t> </a:t>
            </a:r>
            <a:r>
              <a:rPr sz="3400" spc="185" dirty="0">
                <a:latin typeface="Trebuchet MS"/>
                <a:cs typeface="Trebuchet MS"/>
              </a:rPr>
              <a:t>used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400" spc="100" dirty="0">
                <a:latin typeface="Trebuchet MS"/>
                <a:cs typeface="Trebuchet MS"/>
              </a:rPr>
              <a:t>Features</a:t>
            </a:r>
            <a:endParaRPr sz="3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3400" spc="60" dirty="0">
                <a:latin typeface="Trebuchet MS"/>
                <a:cs typeface="Trebuchet MS"/>
              </a:rPr>
              <a:t>Output</a:t>
            </a:r>
            <a:endParaRPr sz="3400" dirty="0">
              <a:latin typeface="Trebuchet MS"/>
              <a:cs typeface="Trebuchet MS"/>
            </a:endParaRPr>
          </a:p>
          <a:p>
            <a:pPr marL="12700" marR="4953635">
              <a:lnSpc>
                <a:spcPts val="5020"/>
              </a:lnSpc>
              <a:spcBef>
                <a:spcPts val="130"/>
              </a:spcBef>
            </a:pPr>
            <a:r>
              <a:rPr sz="3400" spc="60" dirty="0">
                <a:latin typeface="Trebuchet MS"/>
                <a:cs typeface="Trebuchet MS"/>
              </a:rPr>
              <a:t>Future</a:t>
            </a:r>
            <a:r>
              <a:rPr sz="3400" spc="-55" dirty="0">
                <a:latin typeface="Trebuchet MS"/>
                <a:cs typeface="Trebuchet MS"/>
              </a:rPr>
              <a:t> </a:t>
            </a:r>
            <a:r>
              <a:rPr sz="3400" spc="120" dirty="0">
                <a:latin typeface="Trebuchet MS"/>
                <a:cs typeface="Trebuchet MS"/>
              </a:rPr>
              <a:t>Enhancements</a:t>
            </a:r>
            <a:endParaRPr lang="en-US" sz="3400" dirty="0">
              <a:latin typeface="Trebuchet MS"/>
              <a:cs typeface="Trebuchet MS"/>
            </a:endParaRPr>
          </a:p>
          <a:p>
            <a:pPr marL="12700" marR="4953635">
              <a:lnSpc>
                <a:spcPts val="5020"/>
              </a:lnSpc>
              <a:spcBef>
                <a:spcPts val="130"/>
              </a:spcBef>
            </a:pPr>
            <a:r>
              <a:rPr sz="3400" spc="125" dirty="0">
                <a:latin typeface="Trebuchet MS"/>
                <a:cs typeface="Trebuchet MS"/>
              </a:rPr>
              <a:t>Conclusion</a:t>
            </a:r>
            <a:endParaRPr sz="3400" dirty="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4236719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8098" y="4874894"/>
            <a:ext cx="142875" cy="1428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098" y="5513069"/>
            <a:ext cx="142875" cy="1428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8098" y="6151244"/>
            <a:ext cx="142875" cy="14287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8098" y="6789419"/>
            <a:ext cx="142875" cy="14287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38098" y="7427594"/>
            <a:ext cx="142875" cy="14287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8098" y="8065769"/>
            <a:ext cx="142875" cy="142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8098" y="8703944"/>
            <a:ext cx="142875" cy="1428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8098" y="9342119"/>
            <a:ext cx="142875" cy="14287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061507" y="88023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289112" y="88023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516729" y="88023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744328" y="88023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71931" y="88023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99536" y="880236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6061507" y="89986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289111" y="89986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516729" y="89986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744328" y="899861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6971931" y="89986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199536" y="89986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61507" y="91948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289111" y="91948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516729" y="91948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744328" y="91948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71933" y="91948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199536" y="91948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32025"/>
            <a:ext cx="5011420" cy="1577975"/>
          </a:xfrm>
          <a:custGeom>
            <a:avLst/>
            <a:gdLst/>
            <a:ahLst/>
            <a:cxnLst/>
            <a:rect l="l" t="t" r="r" b="b"/>
            <a:pathLst>
              <a:path w="5011420" h="1577975">
                <a:moveTo>
                  <a:pt x="4520218" y="1577553"/>
                </a:moveTo>
                <a:lnTo>
                  <a:pt x="0" y="1577553"/>
                </a:lnTo>
                <a:lnTo>
                  <a:pt x="0" y="0"/>
                </a:lnTo>
                <a:lnTo>
                  <a:pt x="4520218" y="0"/>
                </a:lnTo>
                <a:lnTo>
                  <a:pt x="5011021" y="788776"/>
                </a:lnTo>
                <a:lnTo>
                  <a:pt x="4520218" y="15775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4950" y="26678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2555" y="266780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80172" y="266780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807770" y="266780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35374" y="266780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62978" y="266779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24950" y="28640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52554" y="28640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80172" y="28640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07770" y="286404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35373" y="286407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262979" y="286407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4949" y="30602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2554" y="306029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580173" y="30602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807770" y="30602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35375" y="306029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0474700" y="2656941"/>
            <a:ext cx="6784975" cy="6781800"/>
            <a:chOff x="10474700" y="2656941"/>
            <a:chExt cx="6784975" cy="6781800"/>
          </a:xfrm>
        </p:grpSpPr>
        <p:sp>
          <p:nvSpPr>
            <p:cNvPr id="22" name="object 22"/>
            <p:cNvSpPr/>
            <p:nvPr/>
          </p:nvSpPr>
          <p:spPr>
            <a:xfrm>
              <a:off x="12262978" y="3060291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33753"/>
                  </a:moveTo>
                  <a:lnTo>
                    <a:pt x="22065" y="754"/>
                  </a:lnTo>
                  <a:lnTo>
                    <a:pt x="25868" y="0"/>
                  </a:lnTo>
                  <a:lnTo>
                    <a:pt x="33773" y="3"/>
                  </a:lnTo>
                  <a:lnTo>
                    <a:pt x="59615" y="25857"/>
                  </a:lnTo>
                  <a:lnTo>
                    <a:pt x="59615" y="29809"/>
                  </a:lnTo>
                  <a:lnTo>
                    <a:pt x="59615" y="33762"/>
                  </a:lnTo>
                  <a:lnTo>
                    <a:pt x="33757" y="59617"/>
                  </a:lnTo>
                  <a:lnTo>
                    <a:pt x="25851" y="59615"/>
                  </a:lnTo>
                  <a:lnTo>
                    <a:pt x="755" y="37556"/>
                  </a:lnTo>
                  <a:lnTo>
                    <a:pt x="0" y="33753"/>
                  </a:lnTo>
                  <a:close/>
                </a:path>
              </a:pathLst>
            </a:custGeom>
            <a:solidFill>
              <a:srgbClr val="2A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4700" y="2656941"/>
              <a:ext cx="6784598" cy="678179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320" y="2858535"/>
            <a:ext cx="83330" cy="83330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4154">
              <a:lnSpc>
                <a:spcPct val="140100"/>
              </a:lnSpc>
              <a:spcBef>
                <a:spcPts val="100"/>
              </a:spcBef>
            </a:pPr>
            <a:r>
              <a:rPr spc="85" dirty="0"/>
              <a:t>The</a:t>
            </a:r>
            <a:r>
              <a:rPr spc="-35" dirty="0"/>
              <a:t> </a:t>
            </a:r>
            <a:r>
              <a:rPr spc="80" dirty="0"/>
              <a:t>Wander</a:t>
            </a:r>
            <a:r>
              <a:rPr spc="-20" dirty="0"/>
              <a:t> </a:t>
            </a:r>
            <a:r>
              <a:rPr spc="85" dirty="0"/>
              <a:t>and</a:t>
            </a:r>
            <a:r>
              <a:rPr spc="-20" dirty="0"/>
              <a:t> </a:t>
            </a:r>
            <a:r>
              <a:rPr spc="75" dirty="0"/>
              <a:t>Wellness</a:t>
            </a:r>
            <a:r>
              <a:rPr spc="-25" dirty="0"/>
              <a:t> </a:t>
            </a:r>
            <a:r>
              <a:rPr spc="80" dirty="0"/>
              <a:t>blog</a:t>
            </a:r>
            <a:r>
              <a:rPr spc="-25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spc="75" dirty="0"/>
              <a:t>successfully</a:t>
            </a:r>
            <a:r>
              <a:rPr spc="-25" dirty="0"/>
              <a:t> </a:t>
            </a:r>
            <a:r>
              <a:rPr spc="45" dirty="0"/>
              <a:t>integrates</a:t>
            </a:r>
            <a:r>
              <a:rPr spc="-25" dirty="0"/>
              <a:t> </a:t>
            </a:r>
            <a:r>
              <a:rPr spc="70" dirty="0"/>
              <a:t>modern</a:t>
            </a:r>
            <a:r>
              <a:rPr spc="-20" dirty="0"/>
              <a:t> </a:t>
            </a:r>
            <a:r>
              <a:rPr spc="-10" dirty="0"/>
              <a:t>full-</a:t>
            </a:r>
            <a:r>
              <a:rPr spc="60" dirty="0"/>
              <a:t>stack </a:t>
            </a:r>
            <a:r>
              <a:rPr spc="65" dirty="0"/>
              <a:t>technologies</a:t>
            </a:r>
            <a:r>
              <a:rPr dirty="0"/>
              <a:t> to deliver</a:t>
            </a:r>
            <a:r>
              <a:rPr spc="10" dirty="0"/>
              <a:t> </a:t>
            </a:r>
            <a:r>
              <a:rPr spc="70" dirty="0"/>
              <a:t>a</a:t>
            </a:r>
            <a:r>
              <a:rPr dirty="0"/>
              <a:t> </a:t>
            </a:r>
            <a:r>
              <a:rPr spc="60" dirty="0"/>
              <a:t>dynamic</a:t>
            </a:r>
            <a:r>
              <a:rPr dirty="0"/>
              <a:t> </a:t>
            </a:r>
            <a:r>
              <a:rPr spc="85" dirty="0"/>
              <a:t>and</a:t>
            </a:r>
            <a:r>
              <a:rPr spc="5" dirty="0"/>
              <a:t> </a:t>
            </a:r>
            <a:r>
              <a:rPr spc="100" dirty="0"/>
              <a:t>user-</a:t>
            </a:r>
            <a:r>
              <a:rPr dirty="0"/>
              <a:t>friendly </a:t>
            </a:r>
            <a:r>
              <a:rPr spc="90" dirty="0"/>
              <a:t>blogging</a:t>
            </a:r>
            <a:r>
              <a:rPr dirty="0"/>
              <a:t> </a:t>
            </a:r>
            <a:r>
              <a:rPr spc="-10" dirty="0"/>
              <a:t>platform.</a:t>
            </a: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pc="-10" dirty="0"/>
          </a:p>
          <a:p>
            <a:pPr marL="12700" marR="205104">
              <a:lnSpc>
                <a:spcPct val="140100"/>
              </a:lnSpc>
            </a:pPr>
            <a:r>
              <a:rPr dirty="0"/>
              <a:t>It</a:t>
            </a:r>
            <a:r>
              <a:rPr spc="5" dirty="0"/>
              <a:t> </a:t>
            </a:r>
            <a:r>
              <a:rPr spc="70" dirty="0"/>
              <a:t>demonstrates</a:t>
            </a:r>
            <a:r>
              <a:rPr spc="5" dirty="0"/>
              <a:t> </a:t>
            </a:r>
            <a:r>
              <a:rPr spc="105" dirty="0"/>
              <a:t>web</a:t>
            </a:r>
            <a:r>
              <a:rPr dirty="0"/>
              <a:t> </a:t>
            </a:r>
            <a:r>
              <a:rPr spc="55" dirty="0"/>
              <a:t>development</a:t>
            </a:r>
            <a:r>
              <a:rPr spc="10" dirty="0"/>
              <a:t> </a:t>
            </a:r>
            <a:r>
              <a:rPr spc="90" dirty="0"/>
              <a:t>using</a:t>
            </a:r>
            <a:r>
              <a:rPr dirty="0"/>
              <a:t> </a:t>
            </a:r>
            <a:r>
              <a:rPr spc="135" dirty="0"/>
              <a:t>MongoDB,</a:t>
            </a:r>
            <a:r>
              <a:rPr spc="10" dirty="0"/>
              <a:t> </a:t>
            </a:r>
            <a:r>
              <a:rPr dirty="0"/>
              <a:t>Express.js,</a:t>
            </a:r>
            <a:r>
              <a:rPr spc="5" dirty="0"/>
              <a:t> </a:t>
            </a:r>
            <a:r>
              <a:rPr dirty="0"/>
              <a:t>Node.js,</a:t>
            </a:r>
            <a:r>
              <a:rPr spc="10" dirty="0"/>
              <a:t> </a:t>
            </a:r>
            <a:r>
              <a:rPr spc="85" dirty="0"/>
              <a:t>and</a:t>
            </a:r>
            <a:r>
              <a:rPr spc="5" dirty="0"/>
              <a:t> </a:t>
            </a:r>
            <a:r>
              <a:rPr spc="70" dirty="0"/>
              <a:t>EJS, </a:t>
            </a:r>
            <a:r>
              <a:rPr spc="45" dirty="0"/>
              <a:t>enabling</a:t>
            </a:r>
            <a:r>
              <a:rPr spc="10" dirty="0"/>
              <a:t> </a:t>
            </a:r>
            <a:r>
              <a:rPr spc="85" dirty="0"/>
              <a:t>user</a:t>
            </a:r>
            <a:r>
              <a:rPr spc="15" dirty="0"/>
              <a:t> </a:t>
            </a:r>
            <a:r>
              <a:rPr dirty="0"/>
              <a:t>authentication,</a:t>
            </a:r>
            <a:r>
              <a:rPr spc="15" dirty="0"/>
              <a:t> </a:t>
            </a:r>
            <a:r>
              <a:rPr spc="80" dirty="0"/>
              <a:t>blog</a:t>
            </a:r>
            <a:r>
              <a:rPr spc="10" dirty="0"/>
              <a:t> </a:t>
            </a:r>
            <a:r>
              <a:rPr spc="90" dirty="0"/>
              <a:t>post</a:t>
            </a:r>
            <a:r>
              <a:rPr spc="15" dirty="0"/>
              <a:t> </a:t>
            </a:r>
            <a:r>
              <a:rPr dirty="0"/>
              <a:t>creation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60" dirty="0"/>
              <a:t>image</a:t>
            </a:r>
            <a:r>
              <a:rPr spc="10" dirty="0"/>
              <a:t> </a:t>
            </a:r>
            <a:r>
              <a:rPr spc="45" dirty="0"/>
              <a:t>uploads,</a:t>
            </a:r>
            <a:r>
              <a:rPr spc="15" dirty="0"/>
              <a:t> </a:t>
            </a:r>
            <a:r>
              <a:rPr spc="60" dirty="0"/>
              <a:t>and </a:t>
            </a:r>
            <a:r>
              <a:rPr spc="100" dirty="0"/>
              <a:t>seamless</a:t>
            </a:r>
            <a:r>
              <a:rPr spc="-35" dirty="0"/>
              <a:t> </a:t>
            </a:r>
            <a:r>
              <a:rPr spc="45" dirty="0"/>
              <a:t>content</a:t>
            </a:r>
            <a:r>
              <a:rPr spc="-25" dirty="0"/>
              <a:t> </a:t>
            </a:r>
            <a:r>
              <a:rPr spc="-10" dirty="0"/>
              <a:t>rendering.</a:t>
            </a: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pc="-10" dirty="0"/>
          </a:p>
          <a:p>
            <a:pPr marL="12700" marR="426084">
              <a:lnSpc>
                <a:spcPct val="140100"/>
              </a:lnSpc>
            </a:pPr>
            <a:r>
              <a:rPr spc="90" dirty="0"/>
              <a:t>Through</a:t>
            </a:r>
            <a:r>
              <a:rPr spc="-1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spc="-10" dirty="0"/>
              <a:t>project, </a:t>
            </a:r>
            <a:r>
              <a:rPr dirty="0"/>
              <a:t>practical</a:t>
            </a:r>
            <a:r>
              <a:rPr spc="-5" dirty="0"/>
              <a:t> </a:t>
            </a:r>
            <a:r>
              <a:rPr spc="50" dirty="0"/>
              <a:t>experience</a:t>
            </a:r>
            <a:r>
              <a:rPr spc="-15" dirty="0"/>
              <a:t> </a:t>
            </a:r>
            <a:r>
              <a:rPr spc="140" dirty="0"/>
              <a:t>was</a:t>
            </a:r>
            <a:r>
              <a:rPr spc="-15" dirty="0"/>
              <a:t> </a:t>
            </a:r>
            <a:r>
              <a:rPr spc="70" dirty="0"/>
              <a:t>gained</a:t>
            </a:r>
            <a:r>
              <a:rPr spc="-1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80" dirty="0"/>
              <a:t>areas</a:t>
            </a:r>
            <a:r>
              <a:rPr spc="-15" dirty="0"/>
              <a:t> </a:t>
            </a:r>
            <a:r>
              <a:rPr spc="120" dirty="0"/>
              <a:t>such</a:t>
            </a:r>
            <a:r>
              <a:rPr spc="-15" dirty="0"/>
              <a:t> </a:t>
            </a:r>
            <a:r>
              <a:rPr spc="145" dirty="0"/>
              <a:t>as</a:t>
            </a:r>
            <a:r>
              <a:rPr spc="-10" dirty="0"/>
              <a:t> </a:t>
            </a:r>
            <a:r>
              <a:rPr spc="65" dirty="0"/>
              <a:t>RESTful </a:t>
            </a:r>
            <a:r>
              <a:rPr spc="95" dirty="0"/>
              <a:t>API</a:t>
            </a:r>
            <a:r>
              <a:rPr dirty="0"/>
              <a:t> </a:t>
            </a:r>
            <a:r>
              <a:rPr spc="55" dirty="0"/>
              <a:t>design,</a:t>
            </a:r>
            <a:r>
              <a:rPr spc="5" dirty="0"/>
              <a:t> </a:t>
            </a:r>
            <a:r>
              <a:rPr spc="120" dirty="0"/>
              <a:t>session-based</a:t>
            </a:r>
            <a:r>
              <a:rPr dirty="0"/>
              <a:t> authentication, </a:t>
            </a:r>
            <a:r>
              <a:rPr spc="-35" dirty="0"/>
              <a:t>file</a:t>
            </a:r>
            <a:r>
              <a:rPr dirty="0"/>
              <a:t> </a:t>
            </a:r>
            <a:r>
              <a:rPr spc="45" dirty="0"/>
              <a:t>handling</a:t>
            </a:r>
            <a:r>
              <a:rPr dirty="0"/>
              <a:t> with Multer, </a:t>
            </a:r>
            <a:r>
              <a:rPr spc="165" dirty="0"/>
              <a:t>CRUD </a:t>
            </a:r>
            <a:r>
              <a:rPr spc="55" dirty="0"/>
              <a:t>operations</a:t>
            </a:r>
            <a:r>
              <a:rPr spc="10" dirty="0"/>
              <a:t> </a:t>
            </a:r>
            <a:r>
              <a:rPr spc="90" dirty="0"/>
              <a:t>using</a:t>
            </a:r>
            <a:r>
              <a:rPr spc="10" dirty="0"/>
              <a:t> </a:t>
            </a:r>
            <a:r>
              <a:rPr spc="125" dirty="0"/>
              <a:t>Mongoose,</a:t>
            </a:r>
            <a:r>
              <a:rPr spc="15" dirty="0"/>
              <a:t> </a:t>
            </a:r>
            <a:r>
              <a:rPr spc="85" dirty="0"/>
              <a:t>and</a:t>
            </a:r>
            <a:r>
              <a:rPr spc="10" dirty="0"/>
              <a:t> </a:t>
            </a:r>
            <a:r>
              <a:rPr dirty="0"/>
              <a:t>template-</a:t>
            </a:r>
            <a:r>
              <a:rPr spc="120" dirty="0"/>
              <a:t>based</a:t>
            </a:r>
            <a:r>
              <a:rPr spc="10" dirty="0"/>
              <a:t> </a:t>
            </a:r>
            <a:r>
              <a:rPr spc="70" dirty="0"/>
              <a:t>UI</a:t>
            </a:r>
            <a:r>
              <a:rPr spc="15" dirty="0"/>
              <a:t> </a:t>
            </a:r>
            <a:r>
              <a:rPr spc="-10" dirty="0"/>
              <a:t>rendering.</a:t>
            </a: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pc="-10" dirty="0"/>
          </a:p>
          <a:p>
            <a:pPr marL="12700" marR="269240">
              <a:lnSpc>
                <a:spcPct val="140100"/>
              </a:lnSpc>
            </a:pPr>
            <a:r>
              <a:rPr spc="85" dirty="0"/>
              <a:t>The</a:t>
            </a:r>
            <a:r>
              <a:rPr dirty="0"/>
              <a:t> platform </a:t>
            </a:r>
            <a:r>
              <a:rPr spc="100" dirty="0"/>
              <a:t>encourages</a:t>
            </a:r>
            <a:r>
              <a:rPr spc="5" dirty="0"/>
              <a:t> </a:t>
            </a:r>
            <a:r>
              <a:rPr dirty="0"/>
              <a:t>creative </a:t>
            </a:r>
            <a:r>
              <a:rPr spc="80" dirty="0"/>
              <a:t>expression</a:t>
            </a:r>
            <a:r>
              <a:rPr spc="5" dirty="0"/>
              <a:t> </a:t>
            </a:r>
            <a:r>
              <a:rPr spc="85" dirty="0"/>
              <a:t>and</a:t>
            </a:r>
            <a:r>
              <a:rPr dirty="0"/>
              <a:t> mindful</a:t>
            </a:r>
            <a:r>
              <a:rPr spc="5" dirty="0"/>
              <a:t> </a:t>
            </a:r>
            <a:r>
              <a:rPr dirty="0"/>
              <a:t>living,</a:t>
            </a:r>
            <a:r>
              <a:rPr spc="10" dirty="0"/>
              <a:t> </a:t>
            </a:r>
            <a:r>
              <a:rPr spc="55" dirty="0"/>
              <a:t>providing</a:t>
            </a:r>
            <a:r>
              <a:rPr dirty="0"/>
              <a:t> </a:t>
            </a:r>
            <a:r>
              <a:rPr spc="100" dirty="0"/>
              <a:t>users </a:t>
            </a:r>
            <a:r>
              <a:rPr dirty="0"/>
              <a:t>with</a:t>
            </a:r>
            <a:r>
              <a:rPr spc="-5" dirty="0"/>
              <a:t> </a:t>
            </a:r>
            <a:r>
              <a:rPr spc="70" dirty="0"/>
              <a:t>a</a:t>
            </a:r>
            <a:r>
              <a:rPr spc="-5" dirty="0"/>
              <a:t> </a:t>
            </a:r>
            <a:r>
              <a:rPr spc="114" dirty="0"/>
              <a:t>space</a:t>
            </a:r>
            <a:r>
              <a:rPr dirty="0"/>
              <a:t> to</a:t>
            </a:r>
            <a:r>
              <a:rPr spc="-5" dirty="0"/>
              <a:t> </a:t>
            </a:r>
            <a:r>
              <a:rPr spc="85" dirty="0"/>
              <a:t>share</a:t>
            </a:r>
            <a:r>
              <a:rPr dirty="0"/>
              <a:t> travel stories,</a:t>
            </a:r>
            <a:r>
              <a:rPr spc="5" dirty="0"/>
              <a:t> </a:t>
            </a:r>
            <a:r>
              <a:rPr spc="65" dirty="0"/>
              <a:t>wellness</a:t>
            </a:r>
            <a:r>
              <a:rPr spc="-5" dirty="0"/>
              <a:t> </a:t>
            </a:r>
            <a:r>
              <a:rPr dirty="0"/>
              <a:t>tips,</a:t>
            </a:r>
            <a:r>
              <a:rPr spc="5" dirty="0"/>
              <a:t> </a:t>
            </a:r>
            <a:r>
              <a:rPr spc="85" dirty="0"/>
              <a:t>and</a:t>
            </a:r>
            <a:r>
              <a:rPr spc="-5" dirty="0"/>
              <a:t> </a:t>
            </a:r>
            <a:r>
              <a:rPr spc="60" dirty="0"/>
              <a:t>personal</a:t>
            </a:r>
            <a:r>
              <a:rPr spc="5" dirty="0"/>
              <a:t> </a:t>
            </a:r>
            <a:r>
              <a:rPr spc="-10" dirty="0"/>
              <a:t>reflections.</a:t>
            </a: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pc="-10" dirty="0"/>
          </a:p>
          <a:p>
            <a:pPr marL="12700" marR="5080">
              <a:lnSpc>
                <a:spcPct val="140100"/>
              </a:lnSpc>
            </a:pPr>
            <a:r>
              <a:rPr dirty="0"/>
              <a:t>Overall,</a:t>
            </a:r>
            <a:r>
              <a:rPr spc="20" dirty="0"/>
              <a:t> </a:t>
            </a:r>
            <a:r>
              <a:rPr dirty="0"/>
              <a:t>this</a:t>
            </a:r>
            <a:r>
              <a:rPr spc="15" dirty="0"/>
              <a:t> </a:t>
            </a:r>
            <a:r>
              <a:rPr dirty="0"/>
              <a:t>project</a:t>
            </a:r>
            <a:r>
              <a:rPr spc="25" dirty="0"/>
              <a:t> </a:t>
            </a:r>
            <a:r>
              <a:rPr spc="85" dirty="0"/>
              <a:t>enhanced</a:t>
            </a:r>
            <a:r>
              <a:rPr spc="15" dirty="0"/>
              <a:t> </a:t>
            </a:r>
            <a:r>
              <a:rPr spc="60" dirty="0"/>
              <a:t>both</a:t>
            </a:r>
            <a:r>
              <a:rPr spc="15" dirty="0"/>
              <a:t> </a:t>
            </a:r>
            <a:r>
              <a:rPr spc="90" dirty="0"/>
              <a:t>backend</a:t>
            </a:r>
            <a:r>
              <a:rPr spc="20" dirty="0"/>
              <a:t> </a:t>
            </a:r>
            <a:r>
              <a:rPr spc="85" dirty="0"/>
              <a:t>and</a:t>
            </a:r>
            <a:r>
              <a:rPr spc="15" dirty="0"/>
              <a:t> </a:t>
            </a:r>
            <a:r>
              <a:rPr dirty="0"/>
              <a:t>frontend</a:t>
            </a:r>
            <a:r>
              <a:rPr spc="15" dirty="0"/>
              <a:t> </a:t>
            </a:r>
            <a:r>
              <a:rPr spc="55" dirty="0"/>
              <a:t>development</a:t>
            </a:r>
            <a:r>
              <a:rPr spc="25" dirty="0"/>
              <a:t> </a:t>
            </a:r>
            <a:r>
              <a:rPr spc="-10" dirty="0"/>
              <a:t>skills, </a:t>
            </a:r>
            <a:r>
              <a:rPr dirty="0"/>
              <a:t>offering</a:t>
            </a:r>
            <a:r>
              <a:rPr spc="80" dirty="0"/>
              <a:t> </a:t>
            </a:r>
            <a:r>
              <a:rPr spc="70" dirty="0"/>
              <a:t>a</a:t>
            </a:r>
            <a:r>
              <a:rPr spc="80" dirty="0"/>
              <a:t> </a:t>
            </a:r>
            <a:r>
              <a:rPr spc="90" dirty="0"/>
              <a:t>strong</a:t>
            </a:r>
            <a:r>
              <a:rPr spc="85" dirty="0"/>
              <a:t> </a:t>
            </a:r>
            <a:r>
              <a:rPr dirty="0"/>
              <a:t>foundation</a:t>
            </a:r>
            <a:r>
              <a:rPr spc="80" dirty="0"/>
              <a:t> </a:t>
            </a:r>
            <a:r>
              <a:rPr dirty="0"/>
              <a:t>for</a:t>
            </a:r>
            <a:r>
              <a:rPr spc="90" dirty="0"/>
              <a:t> </a:t>
            </a:r>
            <a:r>
              <a:rPr dirty="0"/>
              <a:t>building</a:t>
            </a:r>
            <a:r>
              <a:rPr spc="80" dirty="0"/>
              <a:t> </a:t>
            </a:r>
            <a:r>
              <a:rPr spc="50" dirty="0"/>
              <a:t>scalable</a:t>
            </a:r>
            <a:r>
              <a:rPr spc="85" dirty="0"/>
              <a:t> and</a:t>
            </a:r>
            <a:r>
              <a:rPr spc="80" dirty="0"/>
              <a:t> </a:t>
            </a:r>
            <a:r>
              <a:rPr dirty="0"/>
              <a:t>interactive</a:t>
            </a:r>
            <a:r>
              <a:rPr spc="85" dirty="0"/>
              <a:t> </a:t>
            </a:r>
            <a:r>
              <a:rPr spc="105" dirty="0"/>
              <a:t>web</a:t>
            </a:r>
            <a:r>
              <a:rPr spc="80" dirty="0"/>
              <a:t> </a:t>
            </a:r>
            <a:r>
              <a:rPr spc="-10" dirty="0"/>
              <a:t>applications.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320" y="4139744"/>
            <a:ext cx="83330" cy="8333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320" y="5848023"/>
            <a:ext cx="83330" cy="8333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320" y="7556301"/>
            <a:ext cx="83330" cy="833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2320" y="8837510"/>
            <a:ext cx="83330" cy="83330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-884238" y="488301"/>
            <a:ext cx="10305881" cy="1666669"/>
          </a:xfrm>
          <a:prstGeom prst="rect">
            <a:avLst/>
          </a:prstGeom>
        </p:spPr>
        <p:txBody>
          <a:bodyPr vert="horz" wrap="square" lIns="0" tIns="568510" rIns="0" bIns="0" rtlCol="0" anchor="t">
            <a:spAutoFit/>
          </a:bodyPr>
          <a:lstStyle/>
          <a:p>
            <a:pPr marL="1073785">
              <a:lnSpc>
                <a:spcPct val="100000"/>
              </a:lnSpc>
              <a:spcBef>
                <a:spcPts val="110"/>
              </a:spcBef>
            </a:pPr>
            <a:r>
              <a:rPr lang="en-US" sz="7100" spc="310" dirty="0">
                <a:ea typeface="Tahoma"/>
                <a:cs typeface="Tahoma"/>
              </a:rPr>
              <a:t>Conclusion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5322" y="3600449"/>
            <a:ext cx="14293215" cy="3086100"/>
          </a:xfrm>
          <a:custGeom>
            <a:avLst/>
            <a:gdLst/>
            <a:ahLst/>
            <a:cxnLst/>
            <a:rect l="l" t="t" r="r" b="b"/>
            <a:pathLst>
              <a:path w="14293215" h="3086100">
                <a:moveTo>
                  <a:pt x="14292677" y="3086099"/>
                </a:moveTo>
                <a:lnTo>
                  <a:pt x="0" y="3086099"/>
                </a:lnTo>
                <a:lnTo>
                  <a:pt x="0" y="0"/>
                </a:lnTo>
                <a:lnTo>
                  <a:pt x="14292677" y="0"/>
                </a:lnTo>
                <a:lnTo>
                  <a:pt x="14292677" y="308609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600449"/>
            <a:ext cx="4368165" cy="3086735"/>
          </a:xfrm>
          <a:custGeom>
            <a:avLst/>
            <a:gdLst/>
            <a:ahLst/>
            <a:cxnLst/>
            <a:rect l="l" t="t" r="r" b="b"/>
            <a:pathLst>
              <a:path w="4368165" h="3086734">
                <a:moveTo>
                  <a:pt x="2832341" y="1522920"/>
                </a:moveTo>
                <a:lnTo>
                  <a:pt x="2017839" y="0"/>
                </a:lnTo>
                <a:lnTo>
                  <a:pt x="0" y="0"/>
                </a:lnTo>
                <a:lnTo>
                  <a:pt x="0" y="3045828"/>
                </a:lnTo>
                <a:lnTo>
                  <a:pt x="2017839" y="3045828"/>
                </a:lnTo>
                <a:lnTo>
                  <a:pt x="2832341" y="1522920"/>
                </a:lnTo>
                <a:close/>
              </a:path>
              <a:path w="4368165" h="3086734">
                <a:moveTo>
                  <a:pt x="4367809" y="12"/>
                </a:moveTo>
                <a:lnTo>
                  <a:pt x="3657562" y="12"/>
                </a:lnTo>
                <a:lnTo>
                  <a:pt x="2832290" y="1543062"/>
                </a:lnTo>
                <a:lnTo>
                  <a:pt x="3657562" y="3086112"/>
                </a:lnTo>
                <a:lnTo>
                  <a:pt x="4367809" y="3086112"/>
                </a:lnTo>
                <a:lnTo>
                  <a:pt x="4367809" y="1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04138" y="4326564"/>
            <a:ext cx="7812405" cy="148951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9600" spc="1180" dirty="0"/>
              <a:t>THANK YOU</a:t>
            </a:r>
            <a:endParaRPr lang="en-US" sz="9600" spc="1240" dirty="0">
              <a:ea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513" y="78784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131" y="78784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729" y="78784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1333" y="78784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8937" y="787843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512" y="807471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6131" y="80746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729" y="8074689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1332" y="807471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938" y="80747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513" y="827093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131" y="82709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729" y="82709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333" y="827093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68937" y="827093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90800"/>
            <a:ext cx="4911090" cy="1577975"/>
          </a:xfrm>
          <a:custGeom>
            <a:avLst/>
            <a:gdLst/>
            <a:ahLst/>
            <a:cxnLst/>
            <a:rect l="l" t="t" r="r" b="b"/>
            <a:pathLst>
              <a:path w="4911090" h="1577975">
                <a:moveTo>
                  <a:pt x="4419834" y="1577553"/>
                </a:moveTo>
                <a:lnTo>
                  <a:pt x="0" y="1577553"/>
                </a:lnTo>
                <a:lnTo>
                  <a:pt x="0" y="0"/>
                </a:lnTo>
                <a:lnTo>
                  <a:pt x="4419834" y="0"/>
                </a:lnTo>
                <a:lnTo>
                  <a:pt x="4910637" y="788776"/>
                </a:lnTo>
                <a:lnTo>
                  <a:pt x="4419834" y="15775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41350" y="691898"/>
            <a:ext cx="5862469" cy="1247066"/>
          </a:xfrm>
          <a:prstGeom prst="rect">
            <a:avLst/>
          </a:prstGeom>
        </p:spPr>
        <p:txBody>
          <a:bodyPr vert="horz" wrap="square" lIns="0" tIns="427285" rIns="0" bIns="0" rtlCol="0" anchor="t">
            <a:spAutoFit/>
          </a:bodyPr>
          <a:lstStyle/>
          <a:p>
            <a:pPr marL="973455">
              <a:lnSpc>
                <a:spcPct val="100000"/>
              </a:lnSpc>
              <a:spcBef>
                <a:spcPts val="110"/>
              </a:spcBef>
            </a:pPr>
            <a:r>
              <a:rPr lang="en-US" spc="345" dirty="0">
                <a:solidFill>
                  <a:srgbClr val="FFFFFF"/>
                </a:solidFill>
                <a:ea typeface="Calibri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2868398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40115" y="3532068"/>
            <a:ext cx="109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4390" y="2640414"/>
            <a:ext cx="15175230" cy="191452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358775" indent="3810">
              <a:lnSpc>
                <a:spcPct val="114599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Web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Development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vital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domain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Computer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Science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that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involves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creation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maintenance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30" dirty="0">
                <a:latin typeface="Trebuchet MS"/>
                <a:cs typeface="Trebuchet MS"/>
              </a:rPr>
              <a:t>of </a:t>
            </a:r>
            <a:r>
              <a:rPr sz="2400" spc="70" dirty="0">
                <a:latin typeface="Trebuchet MS"/>
                <a:cs typeface="Trebuchet MS"/>
              </a:rPr>
              <a:t>websites,focusing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on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both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structure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interactivity</a:t>
            </a:r>
            <a:endParaRPr sz="2400">
              <a:latin typeface="Trebuchet MS"/>
              <a:cs typeface="Trebuchet MS"/>
            </a:endParaRPr>
          </a:p>
          <a:p>
            <a:pPr marL="12700" marR="5080" indent="3810">
              <a:lnSpc>
                <a:spcPct val="114599"/>
              </a:lnSpc>
              <a:spcBef>
                <a:spcPts val="1670"/>
              </a:spcBef>
            </a:pPr>
            <a:r>
              <a:rPr lang="en-US" sz="2400" spc="80" dirty="0" err="1">
                <a:latin typeface="Trebuchet MS"/>
                <a:cs typeface="Trebuchet MS"/>
              </a:rPr>
              <a:t>uring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this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internship,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foundational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advanced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concepts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HTML,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were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explored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build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dynamic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interactive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pages.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5141912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54390" y="4913928"/>
            <a:ext cx="15304769" cy="475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382905">
              <a:lnSpc>
                <a:spcPct val="114599"/>
              </a:lnSpc>
              <a:spcBef>
                <a:spcPts val="100"/>
              </a:spcBef>
            </a:pPr>
            <a:r>
              <a:rPr sz="2400" spc="105" dirty="0">
                <a:latin typeface="Trebuchet MS"/>
                <a:cs typeface="Trebuchet MS"/>
              </a:rPr>
              <a:t>Web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forms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were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designed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validated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220" dirty="0">
                <a:latin typeface="Trebuchet MS"/>
                <a:cs typeface="Trebuchet MS"/>
              </a:rPr>
              <a:t>HTML5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ensure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user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input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integrity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spc="-10" dirty="0">
                <a:latin typeface="Trebuchet MS"/>
                <a:cs typeface="Trebuchet MS"/>
              </a:rPr>
              <a:t>functionality.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>
              <a:latin typeface="Trebuchet MS"/>
              <a:cs typeface="Trebuchet MS"/>
            </a:endParaRPr>
          </a:p>
          <a:p>
            <a:pPr marL="16510" marR="424815">
              <a:lnSpc>
                <a:spcPct val="114599"/>
              </a:lnSpc>
            </a:pP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was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also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utilized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manage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application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logic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simulate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backend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functionalities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within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90" dirty="0">
                <a:latin typeface="Trebuchet MS"/>
                <a:cs typeface="Trebuchet MS"/>
              </a:rPr>
              <a:t>browser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Trebuchet MS"/>
              <a:cs typeface="Trebuchet MS"/>
            </a:endParaRPr>
          </a:p>
          <a:p>
            <a:pPr marL="16510" marR="483234">
              <a:lnSpc>
                <a:spcPct val="114599"/>
              </a:lnSpc>
            </a:pPr>
            <a:r>
              <a:rPr sz="2400" spc="65" dirty="0">
                <a:latin typeface="Trebuchet MS"/>
                <a:cs typeface="Trebuchet MS"/>
              </a:rPr>
              <a:t>Styling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techniques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95" dirty="0">
                <a:latin typeface="Trebuchet MS"/>
                <a:cs typeface="Trebuchet MS"/>
              </a:rPr>
              <a:t>CSS3,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including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flexbox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grid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systems,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were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implemented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enhance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user </a:t>
            </a:r>
            <a:r>
              <a:rPr sz="2400" dirty="0">
                <a:latin typeface="Trebuchet MS"/>
                <a:cs typeface="Trebuchet MS"/>
              </a:rPr>
              <a:t>interface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design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layout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consistency.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 indent="3810">
              <a:lnSpc>
                <a:spcPct val="114599"/>
              </a:lnSpc>
            </a:pPr>
            <a:r>
              <a:rPr sz="2400" spc="105" dirty="0">
                <a:latin typeface="Trebuchet MS"/>
                <a:cs typeface="Trebuchet MS"/>
              </a:rPr>
              <a:t>The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internship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involved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hands-</a:t>
            </a:r>
            <a:r>
              <a:rPr sz="2400" spc="110" dirty="0">
                <a:latin typeface="Trebuchet MS"/>
                <a:cs typeface="Trebuchet MS"/>
              </a:rPr>
              <a:t>on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development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mini-projects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such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as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portfolio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pages,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interactive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forms, </a:t>
            </a:r>
            <a:r>
              <a:rPr sz="2400" spc="80" dirty="0">
                <a:latin typeface="Trebuchet MS"/>
                <a:cs typeface="Trebuchet MS"/>
              </a:rPr>
              <a:t>tabbed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sliders,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content,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basic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CRUD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interfaces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without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external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libraries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frameworks.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6399212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7656512"/>
            <a:ext cx="95250" cy="952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3918854"/>
            <a:ext cx="95250" cy="952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0064" y="9029082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1707"/>
            <a:ext cx="4749165" cy="1154430"/>
          </a:xfrm>
          <a:custGeom>
            <a:avLst/>
            <a:gdLst/>
            <a:ahLst/>
            <a:cxnLst/>
            <a:rect l="l" t="t" r="r" b="b"/>
            <a:pathLst>
              <a:path w="4749165" h="1154430">
                <a:moveTo>
                  <a:pt x="4440990" y="1154004"/>
                </a:moveTo>
                <a:lnTo>
                  <a:pt x="0" y="1154004"/>
                </a:lnTo>
                <a:lnTo>
                  <a:pt x="0" y="0"/>
                </a:lnTo>
                <a:lnTo>
                  <a:pt x="4440990" y="0"/>
                </a:lnTo>
                <a:lnTo>
                  <a:pt x="4749076" y="577002"/>
                </a:lnTo>
                <a:lnTo>
                  <a:pt x="4440990" y="115400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84200" y="331139"/>
            <a:ext cx="10305881" cy="1576254"/>
          </a:xfrm>
          <a:prstGeom prst="rect">
            <a:avLst/>
          </a:prstGeom>
        </p:spPr>
        <p:txBody>
          <a:bodyPr vert="horz" wrap="square" lIns="0" tIns="753290" rIns="0" bIns="0" rtlCol="0" anchor="t">
            <a:spAutoFit/>
          </a:bodyPr>
          <a:lstStyle/>
          <a:p>
            <a:pPr marL="1724025">
              <a:lnSpc>
                <a:spcPct val="100000"/>
              </a:lnSpc>
              <a:spcBef>
                <a:spcPts val="114"/>
              </a:spcBef>
            </a:pPr>
            <a:r>
              <a:rPr lang="en-US" spc="390" dirty="0"/>
              <a:t>Abstract</a:t>
            </a:r>
            <a:endParaRPr lang="en-US" spc="395" dirty="0">
              <a:ea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75045" y="9791744"/>
            <a:ext cx="5213350" cy="495300"/>
          </a:xfrm>
          <a:custGeom>
            <a:avLst/>
            <a:gdLst/>
            <a:ahLst/>
            <a:cxnLst/>
            <a:rect l="l" t="t" r="r" b="b"/>
            <a:pathLst>
              <a:path w="5213350" h="495300">
                <a:moveTo>
                  <a:pt x="306431" y="0"/>
                </a:moveTo>
                <a:lnTo>
                  <a:pt x="5212955" y="0"/>
                </a:lnTo>
                <a:lnTo>
                  <a:pt x="5212955" y="495255"/>
                </a:lnTo>
                <a:lnTo>
                  <a:pt x="0" y="495255"/>
                </a:lnTo>
                <a:lnTo>
                  <a:pt x="0" y="492597"/>
                </a:lnTo>
                <a:lnTo>
                  <a:pt x="306431" y="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3171408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34070" y="2943443"/>
            <a:ext cx="1543939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634">
              <a:lnSpc>
                <a:spcPct val="114599"/>
              </a:lnSpc>
              <a:spcBef>
                <a:spcPts val="100"/>
              </a:spcBef>
            </a:pPr>
            <a:r>
              <a:rPr sz="2400" spc="100" dirty="0">
                <a:latin typeface="Trebuchet MS"/>
                <a:cs typeface="Trebuchet MS"/>
              </a:rPr>
              <a:t>This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report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outlines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outcomes</a:t>
            </a:r>
            <a:r>
              <a:rPr sz="2400" spc="55" dirty="0">
                <a:latin typeface="Trebuchet MS"/>
                <a:cs typeface="Trebuchet MS"/>
              </a:rPr>
              <a:t> of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development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internship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focused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on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front-</a:t>
            </a:r>
            <a:r>
              <a:rPr sz="2400" spc="105" dirty="0">
                <a:latin typeface="Trebuchet MS"/>
                <a:cs typeface="Trebuchet MS"/>
              </a:rPr>
              <a:t>end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back-</a:t>
            </a:r>
            <a:r>
              <a:rPr sz="2400" spc="80" dirty="0">
                <a:latin typeface="Trebuchet MS"/>
                <a:cs typeface="Trebuchet MS"/>
              </a:rPr>
              <a:t>end </a:t>
            </a:r>
            <a:r>
              <a:rPr sz="2400" spc="60" dirty="0">
                <a:latin typeface="Trebuchet MS"/>
                <a:cs typeface="Trebuchet MS"/>
              </a:rPr>
              <a:t>fundamentals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HTML,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JavaScript.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2400" spc="235" dirty="0">
                <a:latin typeface="Trebuchet MS"/>
                <a:cs typeface="Trebuchet MS"/>
              </a:rPr>
              <a:t>As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part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dirty="0">
                <a:latin typeface="Trebuchet MS"/>
                <a:cs typeface="Trebuchet MS"/>
              </a:rPr>
              <a:t> the internship,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personal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Blogging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Website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70" dirty="0">
                <a:latin typeface="Trebuchet MS"/>
                <a:cs typeface="Trebuchet MS"/>
              </a:rPr>
              <a:t>was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developed,</a:t>
            </a:r>
            <a:r>
              <a:rPr sz="2400" dirty="0">
                <a:latin typeface="Trebuchet MS"/>
                <a:cs typeface="Trebuchet MS"/>
              </a:rPr>
              <a:t> allowing </a:t>
            </a:r>
            <a:r>
              <a:rPr sz="2400" spc="135" dirty="0">
                <a:latin typeface="Trebuchet MS"/>
                <a:cs typeface="Trebuchet MS"/>
              </a:rPr>
              <a:t>users</a:t>
            </a:r>
            <a:r>
              <a:rPr sz="2400" dirty="0">
                <a:latin typeface="Trebuchet MS"/>
                <a:cs typeface="Trebuchet MS"/>
              </a:rPr>
              <a:t> to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sign</a:t>
            </a:r>
            <a:r>
              <a:rPr sz="2400" dirty="0">
                <a:latin typeface="Trebuchet MS"/>
                <a:cs typeface="Trebuchet MS"/>
              </a:rPr>
              <a:t> up, </a:t>
            </a:r>
            <a:r>
              <a:rPr sz="2400" spc="80" dirty="0">
                <a:latin typeface="Trebuchet MS"/>
                <a:cs typeface="Trebuchet MS"/>
              </a:rPr>
              <a:t>log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spc="50" dirty="0">
                <a:latin typeface="Trebuchet MS"/>
                <a:cs typeface="Trebuchet MS"/>
              </a:rPr>
              <a:t>perform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CRUD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operations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blog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posts.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48260">
              <a:lnSpc>
                <a:spcPct val="114599"/>
              </a:lnSpc>
            </a:pPr>
            <a:r>
              <a:rPr sz="2400" spc="110" dirty="0">
                <a:latin typeface="Trebuchet MS"/>
                <a:cs typeface="Trebuchet MS"/>
              </a:rPr>
              <a:t>The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blog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emphasized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creating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responsive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modern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interface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HTML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along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dynamic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behavior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interactivity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powered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by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JavaScript.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137795">
              <a:lnSpc>
                <a:spcPct val="114599"/>
              </a:lnSpc>
            </a:pPr>
            <a:r>
              <a:rPr sz="2400" dirty="0">
                <a:latin typeface="Trebuchet MS"/>
                <a:cs typeface="Trebuchet MS"/>
              </a:rPr>
              <a:t>Functionalities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included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post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creation, editing,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deletion,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image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uploads,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along</a:t>
            </a:r>
            <a:r>
              <a:rPr sz="2400" dirty="0">
                <a:latin typeface="Trebuchet MS"/>
                <a:cs typeface="Trebuchet MS"/>
              </a:rPr>
              <a:t> with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user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authentication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profile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management—</a:t>
            </a:r>
            <a:r>
              <a:rPr sz="2400" spc="-45" dirty="0">
                <a:latin typeface="Trebuchet MS"/>
                <a:cs typeface="Trebuchet MS"/>
              </a:rPr>
              <a:t>all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without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use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advanced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40" dirty="0">
                <a:latin typeface="Trebuchet MS"/>
                <a:cs typeface="Trebuchet MS"/>
              </a:rPr>
              <a:t>frameworks.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4428708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5686008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6943307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47875"/>
            <a:ext cx="6204585" cy="990600"/>
          </a:xfrm>
          <a:custGeom>
            <a:avLst/>
            <a:gdLst/>
            <a:ahLst/>
            <a:cxnLst/>
            <a:rect l="l" t="t" r="r" b="b"/>
            <a:pathLst>
              <a:path w="6204585" h="990600">
                <a:moveTo>
                  <a:pt x="5896288" y="990272"/>
                </a:moveTo>
                <a:lnTo>
                  <a:pt x="0" y="990272"/>
                </a:lnTo>
                <a:lnTo>
                  <a:pt x="0" y="0"/>
                </a:lnTo>
                <a:lnTo>
                  <a:pt x="5896288" y="0"/>
                </a:lnTo>
                <a:lnTo>
                  <a:pt x="6204374" y="495136"/>
                </a:lnTo>
                <a:lnTo>
                  <a:pt x="5896288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5113" y="822607"/>
            <a:ext cx="3310890" cy="830356"/>
          </a:xfrm>
          <a:prstGeom prst="rect">
            <a:avLst/>
          </a:prstGeom>
        </p:spPr>
        <p:txBody>
          <a:bodyPr vert="horz" wrap="square" lIns="0" tIns="1460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pc="475" dirty="0">
                <a:ea typeface="Calibri"/>
              </a:rPr>
              <a:t>Objective</a:t>
            </a:r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2131001"/>
            <a:ext cx="95250" cy="952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4070" y="1903036"/>
            <a:ext cx="15982315" cy="715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6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gain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practical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experience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front-</a:t>
            </a:r>
            <a:r>
              <a:rPr sz="2400" spc="105" dirty="0">
                <a:latin typeface="Trebuchet MS"/>
                <a:cs typeface="Trebuchet MS"/>
              </a:rPr>
              <a:t>end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6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back-</a:t>
            </a:r>
            <a:r>
              <a:rPr sz="2400" spc="105" dirty="0">
                <a:latin typeface="Trebuchet MS"/>
                <a:cs typeface="Trebuchet MS"/>
              </a:rPr>
              <a:t>end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development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core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technologies</a:t>
            </a:r>
            <a:r>
              <a:rPr sz="2400" spc="36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such</a:t>
            </a:r>
            <a:r>
              <a:rPr sz="2400" spc="37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as </a:t>
            </a:r>
            <a:r>
              <a:rPr sz="2400" spc="145" dirty="0">
                <a:latin typeface="Trebuchet MS"/>
                <a:cs typeface="Trebuchet MS"/>
              </a:rPr>
              <a:t>HTML,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JavaScript.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 marR="980440">
              <a:lnSpc>
                <a:spcPct val="114599"/>
              </a:lnSpc>
            </a:pP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understand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implement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structure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styling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modern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60" dirty="0">
                <a:latin typeface="Trebuchet MS"/>
                <a:cs typeface="Trebuchet MS"/>
              </a:rPr>
              <a:t>pages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semantic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235" dirty="0">
                <a:latin typeface="Trebuchet MS"/>
                <a:cs typeface="Trebuchet MS"/>
              </a:rPr>
              <a:t>HTML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spc="95" dirty="0">
                <a:latin typeface="Trebuchet MS"/>
                <a:cs typeface="Trebuchet MS"/>
              </a:rPr>
              <a:t>responsive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350" dirty="0">
                <a:latin typeface="Trebuchet MS"/>
                <a:cs typeface="Trebuchet MS"/>
              </a:rPr>
              <a:t>CSS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design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principles.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tabLst>
                <a:tab pos="579755" algn="l"/>
                <a:tab pos="1941195" algn="l"/>
                <a:tab pos="3675379" algn="l"/>
                <a:tab pos="4498340" algn="l"/>
                <a:tab pos="6727190" algn="l"/>
                <a:tab pos="7713980" algn="l"/>
                <a:tab pos="9536430" algn="l"/>
                <a:tab pos="11242675" algn="l"/>
                <a:tab pos="12087860" algn="l"/>
                <a:tab pos="13895069" algn="l"/>
                <a:tab pos="15240000" algn="l"/>
              </a:tabLst>
            </a:pPr>
            <a:r>
              <a:rPr sz="2400" spc="-25" dirty="0">
                <a:latin typeface="Trebuchet MS"/>
                <a:cs typeface="Trebuchet MS"/>
              </a:rPr>
              <a:t>To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60" dirty="0">
                <a:latin typeface="Trebuchet MS"/>
                <a:cs typeface="Trebuchet MS"/>
              </a:rPr>
              <a:t>develop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" dirty="0">
                <a:latin typeface="Trebuchet MS"/>
                <a:cs typeface="Trebuchet MS"/>
              </a:rPr>
              <a:t>interactive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85" dirty="0">
                <a:latin typeface="Trebuchet MS"/>
                <a:cs typeface="Trebuchet MS"/>
              </a:rPr>
              <a:t>web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-10" dirty="0">
                <a:latin typeface="Trebuchet MS"/>
                <a:cs typeface="Trebuchet MS"/>
              </a:rPr>
              <a:t>functionalities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100" dirty="0">
                <a:latin typeface="Trebuchet MS"/>
                <a:cs typeface="Trebuchet MS"/>
              </a:rPr>
              <a:t>using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45" dirty="0">
                <a:latin typeface="Trebuchet MS"/>
                <a:cs typeface="Trebuchet MS"/>
              </a:rPr>
              <a:t>JavaScript,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80" dirty="0">
                <a:latin typeface="Trebuchet MS"/>
                <a:cs typeface="Trebuchet MS"/>
              </a:rPr>
              <a:t>enhancing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80" dirty="0">
                <a:latin typeface="Trebuchet MS"/>
                <a:cs typeface="Trebuchet MS"/>
              </a:rPr>
              <a:t>user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45" dirty="0">
                <a:latin typeface="Trebuchet MS"/>
                <a:cs typeface="Trebuchet MS"/>
              </a:rPr>
              <a:t>experience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65" dirty="0">
                <a:latin typeface="Trebuchet MS"/>
                <a:cs typeface="Trebuchet MS"/>
              </a:rPr>
              <a:t>through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280" dirty="0">
                <a:latin typeface="Trebuchet MS"/>
                <a:cs typeface="Trebuchet MS"/>
              </a:rPr>
              <a:t>DOM </a:t>
            </a:r>
            <a:r>
              <a:rPr sz="2400" dirty="0">
                <a:latin typeface="Trebuchet MS"/>
                <a:cs typeface="Trebuchet MS"/>
              </a:rPr>
              <a:t>manipulation</a:t>
            </a:r>
            <a:r>
              <a:rPr sz="2400" spc="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event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handling.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2400" spc="50" dirty="0">
                <a:latin typeface="Trebuchet MS"/>
                <a:cs typeface="Trebuchet MS"/>
              </a:rPr>
              <a:t>To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build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fully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functional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personal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blog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project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incorporating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215" dirty="0">
                <a:latin typeface="Trebuchet MS"/>
                <a:cs typeface="Trebuchet MS"/>
              </a:rPr>
              <a:t>CRUD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(Create,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Read,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Update,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Delete)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operations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front-</a:t>
            </a:r>
            <a:r>
              <a:rPr sz="2400" spc="105" dirty="0">
                <a:latin typeface="Trebuchet MS"/>
                <a:cs typeface="Trebuchet MS"/>
              </a:rPr>
              <a:t>end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logic.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implement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user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authentication,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blog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post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management,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dynamic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UI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updates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within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18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cohesive</a:t>
            </a:r>
            <a:r>
              <a:rPr sz="2400" spc="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project structure.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improve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knowledge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development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workflows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client-</a:t>
            </a:r>
            <a:r>
              <a:rPr sz="2400" spc="85" dirty="0">
                <a:latin typeface="Trebuchet MS"/>
                <a:cs typeface="Trebuchet MS"/>
              </a:rPr>
              <a:t>server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interaction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vanilla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38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spc="50" dirty="0">
                <a:latin typeface="Trebuchet MS"/>
                <a:cs typeface="Trebuchet MS"/>
              </a:rPr>
              <a:t>modular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coding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practices.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338830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4645601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5902900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7160200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8417500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91863"/>
            <a:ext cx="2926715" cy="495300"/>
          </a:xfrm>
          <a:custGeom>
            <a:avLst/>
            <a:gdLst/>
            <a:ahLst/>
            <a:cxnLst/>
            <a:rect l="l" t="t" r="r" b="b"/>
            <a:pathLst>
              <a:path w="2926715" h="495300">
                <a:moveTo>
                  <a:pt x="2926417" y="495136"/>
                </a:moveTo>
                <a:lnTo>
                  <a:pt x="0" y="495136"/>
                </a:lnTo>
                <a:lnTo>
                  <a:pt x="0" y="0"/>
                </a:lnTo>
                <a:lnTo>
                  <a:pt x="2619985" y="0"/>
                </a:lnTo>
                <a:lnTo>
                  <a:pt x="2926417" y="492478"/>
                </a:lnTo>
                <a:lnTo>
                  <a:pt x="2926417" y="49513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792875" y="8402776"/>
            <a:ext cx="495300" cy="1884680"/>
          </a:xfrm>
          <a:custGeom>
            <a:avLst/>
            <a:gdLst/>
            <a:ahLst/>
            <a:cxnLst/>
            <a:rect l="l" t="t" r="r" b="b"/>
            <a:pathLst>
              <a:path w="495300" h="1884679">
                <a:moveTo>
                  <a:pt x="495124" y="0"/>
                </a:moveTo>
                <a:lnTo>
                  <a:pt x="495124" y="1884223"/>
                </a:lnTo>
                <a:lnTo>
                  <a:pt x="0" y="1884223"/>
                </a:lnTo>
                <a:lnTo>
                  <a:pt x="0" y="308086"/>
                </a:lnTo>
                <a:lnTo>
                  <a:pt x="495124" y="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28700"/>
            <a:ext cx="7787005" cy="990600"/>
          </a:xfrm>
          <a:custGeom>
            <a:avLst/>
            <a:gdLst/>
            <a:ahLst/>
            <a:cxnLst/>
            <a:rect l="l" t="t" r="r" b="b"/>
            <a:pathLst>
              <a:path w="7787005" h="990600">
                <a:moveTo>
                  <a:pt x="7480356" y="990272"/>
                </a:moveTo>
                <a:lnTo>
                  <a:pt x="0" y="990272"/>
                </a:lnTo>
                <a:lnTo>
                  <a:pt x="0" y="0"/>
                </a:lnTo>
                <a:lnTo>
                  <a:pt x="7480356" y="0"/>
                </a:lnTo>
                <a:lnTo>
                  <a:pt x="7786788" y="492478"/>
                </a:lnTo>
                <a:lnTo>
                  <a:pt x="7786788" y="497794"/>
                </a:lnTo>
                <a:lnTo>
                  <a:pt x="7480356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1155700" y="624032"/>
            <a:ext cx="10305881" cy="1395038"/>
          </a:xfrm>
          <a:prstGeom prst="rect">
            <a:avLst/>
          </a:prstGeom>
        </p:spPr>
        <p:txBody>
          <a:bodyPr vert="horz" wrap="square" lIns="0" tIns="573826" rIns="0" bIns="0" rtlCol="0" anchor="t">
            <a:spAutoFit/>
          </a:bodyPr>
          <a:lstStyle/>
          <a:p>
            <a:pPr marL="1318260">
              <a:spcBef>
                <a:spcPts val="135"/>
              </a:spcBef>
            </a:pPr>
            <a:r>
              <a:rPr lang="en-US" spc="490" dirty="0"/>
              <a:t>Introduction to HTML</a:t>
            </a:r>
            <a:endParaRPr lang="en-US" spc="300" dirty="0">
              <a:ea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63357" y="2699612"/>
            <a:ext cx="14954746" cy="5377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229" dirty="0">
                <a:latin typeface="Trebuchet MS"/>
                <a:cs typeface="Trebuchet MS"/>
              </a:rPr>
              <a:t>HTML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standard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markup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language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used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create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pages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80" dirty="0">
                <a:latin typeface="Trebuchet MS"/>
                <a:cs typeface="Trebuchet MS"/>
              </a:rPr>
              <a:t>Defines</a:t>
            </a:r>
            <a:r>
              <a:rPr sz="2400" dirty="0">
                <a:latin typeface="Trebuchet MS"/>
                <a:cs typeface="Trebuchet MS"/>
              </a:rPr>
              <a:t> the structure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content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webpage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tags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elements</a:t>
            </a:r>
            <a:endParaRPr sz="2400" dirty="0">
              <a:latin typeface="Trebuchet MS"/>
              <a:cs typeface="Trebuchet MS"/>
            </a:endParaRPr>
          </a:p>
          <a:p>
            <a:pPr marL="355600" marR="176276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35" dirty="0">
                <a:latin typeface="Trebuchet MS"/>
                <a:cs typeface="Trebuchet MS"/>
              </a:rPr>
              <a:t>Consists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elements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like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headings,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paragraphs,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links,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images,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lists,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tables,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forms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browsers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interpret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render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HTML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display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websites</a:t>
            </a:r>
            <a:endParaRPr lang="en-IN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110" dirty="0">
                <a:latin typeface="Trebuchet MS"/>
                <a:cs typeface="Trebuchet MS"/>
              </a:rPr>
              <a:t>Works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combination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350" dirty="0">
                <a:latin typeface="Trebuchet MS"/>
                <a:cs typeface="Trebuchet MS"/>
              </a:rPr>
              <a:t>CSS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styling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interactivity</a:t>
            </a:r>
            <a:endParaRPr lang="en-IN" sz="24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4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b="1" spc="-10" dirty="0">
                <a:latin typeface="Trebuchet MS"/>
                <a:cs typeface="Trebuchet MS"/>
              </a:rPr>
              <a:t>APPLICATIONS:</a:t>
            </a:r>
            <a:endParaRPr lang="en-IN" sz="2400" b="1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lang="en-IN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105" dirty="0">
                <a:latin typeface="Trebuchet MS"/>
                <a:cs typeface="Trebuchet MS"/>
              </a:rPr>
              <a:t>Designing</a:t>
            </a:r>
            <a:r>
              <a:rPr lang="en-US" sz="2400" spc="5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the</a:t>
            </a:r>
            <a:r>
              <a:rPr lang="en-US" sz="2400" spc="5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structure</a:t>
            </a:r>
            <a:r>
              <a:rPr lang="en-US" sz="2400" spc="55" dirty="0">
                <a:latin typeface="Trebuchet MS"/>
                <a:cs typeface="Trebuchet MS"/>
              </a:rPr>
              <a:t> of</a:t>
            </a:r>
            <a:r>
              <a:rPr lang="en-US" sz="2400" spc="5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static</a:t>
            </a:r>
            <a:r>
              <a:rPr lang="en-US" sz="2400" spc="55" dirty="0">
                <a:latin typeface="Trebuchet MS"/>
                <a:cs typeface="Trebuchet MS"/>
              </a:rPr>
              <a:t> </a:t>
            </a:r>
            <a:r>
              <a:rPr lang="en-US" sz="2400" spc="105" dirty="0">
                <a:latin typeface="Trebuchet MS"/>
                <a:cs typeface="Trebuchet MS"/>
              </a:rPr>
              <a:t>and</a:t>
            </a:r>
            <a:r>
              <a:rPr lang="en-US" sz="2400" spc="55" dirty="0">
                <a:latin typeface="Trebuchet MS"/>
                <a:cs typeface="Trebuchet MS"/>
              </a:rPr>
              <a:t> </a:t>
            </a:r>
            <a:r>
              <a:rPr lang="en-US" sz="2400" spc="75" dirty="0">
                <a:latin typeface="Trebuchet MS"/>
                <a:cs typeface="Trebuchet MS"/>
              </a:rPr>
              <a:t>dynamic</a:t>
            </a:r>
            <a:r>
              <a:rPr lang="en-US" sz="2400" spc="50" dirty="0">
                <a:latin typeface="Trebuchet MS"/>
                <a:cs typeface="Trebuchet MS"/>
              </a:rPr>
              <a:t> </a:t>
            </a:r>
            <a:r>
              <a:rPr lang="en-US" sz="2400" spc="75" dirty="0">
                <a:latin typeface="Trebuchet MS"/>
                <a:cs typeface="Trebuchet MS"/>
              </a:rPr>
              <a:t>websites</a:t>
            </a:r>
            <a:endParaRPr lang="en-US" sz="2400" dirty="0">
              <a:latin typeface="Trebuchet MS"/>
              <a:cs typeface="Trebuchet MS"/>
            </a:endParaRPr>
          </a:p>
          <a:p>
            <a:pPr marL="355600" marR="100520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spc="60" dirty="0">
                <a:latin typeface="Trebuchet MS"/>
                <a:cs typeface="Trebuchet MS"/>
              </a:rPr>
              <a:t>Creating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lang="en-US" sz="2400" spc="110" dirty="0">
                <a:latin typeface="Trebuchet MS"/>
                <a:cs typeface="Trebuchet MS"/>
              </a:rPr>
              <a:t>web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lang="en-US" sz="2400" spc="75" dirty="0">
                <a:latin typeface="Trebuchet MS"/>
                <a:cs typeface="Trebuchet MS"/>
              </a:rPr>
              <a:t>forms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for </a:t>
            </a:r>
            <a:r>
              <a:rPr lang="en-US" sz="2400" spc="95" dirty="0">
                <a:latin typeface="Trebuchet MS"/>
                <a:cs typeface="Trebuchet MS"/>
              </a:rPr>
              <a:t>user</a:t>
            </a:r>
            <a:r>
              <a:rPr lang="en-US" sz="2400" dirty="0">
                <a:latin typeface="Trebuchet MS"/>
                <a:cs typeface="Trebuchet MS"/>
              </a:rPr>
              <a:t> input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(e.g.,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lang="en-US" sz="2400" spc="55" dirty="0">
                <a:latin typeface="Trebuchet MS"/>
                <a:cs typeface="Trebuchet MS"/>
              </a:rPr>
              <a:t>contact</a:t>
            </a:r>
            <a:r>
              <a:rPr lang="en-US" sz="2400" spc="-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forms, login </a:t>
            </a:r>
            <a:r>
              <a:rPr lang="en-US" sz="2400" spc="114" dirty="0">
                <a:latin typeface="Trebuchet MS"/>
                <a:cs typeface="Trebuchet MS"/>
              </a:rPr>
              <a:t>pages) </a:t>
            </a:r>
            <a:r>
              <a:rPr lang="en-US" sz="2400" spc="100" dirty="0">
                <a:latin typeface="Trebuchet MS"/>
                <a:cs typeface="Trebuchet MS"/>
              </a:rPr>
              <a:t>Embedding</a:t>
            </a:r>
            <a:r>
              <a:rPr lang="en-US" sz="2400" spc="-3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multimedia</a:t>
            </a:r>
            <a:r>
              <a:rPr lang="en-US" sz="2400" spc="-30" dirty="0">
                <a:latin typeface="Trebuchet MS"/>
                <a:cs typeface="Trebuchet MS"/>
              </a:rPr>
              <a:t> </a:t>
            </a:r>
            <a:r>
              <a:rPr lang="en-US" sz="2400" spc="45" dirty="0">
                <a:latin typeface="Trebuchet MS"/>
                <a:cs typeface="Trebuchet MS"/>
              </a:rPr>
              <a:t>content</a:t>
            </a:r>
            <a:r>
              <a:rPr lang="en-US" sz="2400" spc="-25" dirty="0">
                <a:latin typeface="Trebuchet MS"/>
                <a:cs typeface="Trebuchet MS"/>
              </a:rPr>
              <a:t> </a:t>
            </a:r>
            <a:r>
              <a:rPr lang="en-US" sz="2400" spc="145" dirty="0">
                <a:latin typeface="Trebuchet MS"/>
                <a:cs typeface="Trebuchet MS"/>
              </a:rPr>
              <a:t>such</a:t>
            </a:r>
            <a:r>
              <a:rPr lang="en-US" sz="2400" spc="-30" dirty="0">
                <a:latin typeface="Trebuchet MS"/>
                <a:cs typeface="Trebuchet MS"/>
              </a:rPr>
              <a:t> </a:t>
            </a:r>
            <a:r>
              <a:rPr lang="en-US" sz="2400" spc="175" dirty="0">
                <a:latin typeface="Trebuchet MS"/>
                <a:cs typeface="Trebuchet MS"/>
              </a:rPr>
              <a:t>as</a:t>
            </a:r>
            <a:r>
              <a:rPr lang="en-US" sz="2400" spc="-30" dirty="0">
                <a:latin typeface="Trebuchet MS"/>
                <a:cs typeface="Trebuchet MS"/>
              </a:rPr>
              <a:t> </a:t>
            </a:r>
            <a:r>
              <a:rPr lang="en-US" sz="2400" spc="55" dirty="0">
                <a:latin typeface="Trebuchet MS"/>
                <a:cs typeface="Trebuchet MS"/>
              </a:rPr>
              <a:t>images,</a:t>
            </a:r>
            <a:r>
              <a:rPr lang="en-US" sz="2400" spc="-2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audio,</a:t>
            </a:r>
            <a:r>
              <a:rPr lang="en-US" sz="2400" spc="-30" dirty="0">
                <a:latin typeface="Trebuchet MS"/>
                <a:cs typeface="Trebuchet MS"/>
              </a:rPr>
              <a:t> </a:t>
            </a:r>
            <a:r>
              <a:rPr lang="en-US" sz="2400" spc="105" dirty="0">
                <a:latin typeface="Trebuchet MS"/>
                <a:cs typeface="Trebuchet MS"/>
              </a:rPr>
              <a:t>and</a:t>
            </a:r>
            <a:r>
              <a:rPr lang="en-US" sz="2400" spc="-25" dirty="0">
                <a:latin typeface="Trebuchet MS"/>
                <a:cs typeface="Trebuchet MS"/>
              </a:rPr>
              <a:t> </a:t>
            </a:r>
            <a:r>
              <a:rPr lang="en-US" sz="2400" spc="110" dirty="0">
                <a:latin typeface="Trebuchet MS"/>
                <a:cs typeface="Trebuchet MS"/>
              </a:rPr>
              <a:t>videos </a:t>
            </a:r>
            <a:r>
              <a:rPr lang="en-US" sz="2400" dirty="0">
                <a:latin typeface="Trebuchet MS"/>
                <a:cs typeface="Trebuchet MS"/>
              </a:rPr>
              <a:t>Building</a:t>
            </a:r>
            <a:r>
              <a:rPr lang="en-US" sz="2400" spc="15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email</a:t>
            </a:r>
            <a:r>
              <a:rPr lang="en-US" sz="2400" spc="15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templates</a:t>
            </a:r>
            <a:r>
              <a:rPr lang="en-US" sz="2400" spc="150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for</a:t>
            </a:r>
            <a:r>
              <a:rPr lang="en-US" sz="2400" spc="155" dirty="0">
                <a:latin typeface="Trebuchet MS"/>
                <a:cs typeface="Trebuchet MS"/>
              </a:rPr>
              <a:t> </a:t>
            </a:r>
            <a:r>
              <a:rPr lang="en-US" sz="2400" dirty="0">
                <a:latin typeface="Trebuchet MS"/>
                <a:cs typeface="Trebuchet MS"/>
              </a:rPr>
              <a:t>marketing</a:t>
            </a:r>
            <a:r>
              <a:rPr lang="en-US" sz="2400" spc="150" dirty="0">
                <a:latin typeface="Trebuchet MS"/>
                <a:cs typeface="Trebuchet MS"/>
              </a:rPr>
              <a:t> </a:t>
            </a:r>
            <a:r>
              <a:rPr lang="en-US" sz="2400" spc="95" dirty="0">
                <a:latin typeface="Trebuchet MS"/>
                <a:cs typeface="Trebuchet MS"/>
              </a:rPr>
              <a:t>campaigns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563"/>
            <a:ext cx="7787005" cy="990600"/>
          </a:xfrm>
          <a:custGeom>
            <a:avLst/>
            <a:gdLst/>
            <a:ahLst/>
            <a:cxnLst/>
            <a:rect l="l" t="t" r="r" b="b"/>
            <a:pathLst>
              <a:path w="7787005" h="990600">
                <a:moveTo>
                  <a:pt x="7480356" y="990272"/>
                </a:moveTo>
                <a:lnTo>
                  <a:pt x="0" y="990272"/>
                </a:lnTo>
                <a:lnTo>
                  <a:pt x="0" y="0"/>
                </a:lnTo>
                <a:lnTo>
                  <a:pt x="7480356" y="0"/>
                </a:lnTo>
                <a:lnTo>
                  <a:pt x="7786788" y="492477"/>
                </a:lnTo>
                <a:lnTo>
                  <a:pt x="7786788" y="497794"/>
                </a:lnTo>
                <a:lnTo>
                  <a:pt x="7480356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00196" y="571468"/>
            <a:ext cx="10305881" cy="882244"/>
          </a:xfrm>
          <a:prstGeom prst="rect">
            <a:avLst/>
          </a:prstGeom>
        </p:spPr>
        <p:txBody>
          <a:bodyPr vert="horz" wrap="square" lIns="0" tIns="65992" rIns="0" bIns="0" rtlCol="0" anchor="t">
            <a:spAutoFit/>
          </a:bodyPr>
          <a:lstStyle/>
          <a:p>
            <a:pPr marL="1426845">
              <a:lnSpc>
                <a:spcPct val="100000"/>
              </a:lnSpc>
              <a:spcBef>
                <a:spcPts val="114"/>
              </a:spcBef>
            </a:pPr>
            <a:r>
              <a:rPr lang="en-US" spc="490" dirty="0"/>
              <a:t>Introduction to CSS</a:t>
            </a:r>
            <a:endParaRPr lang="en-US" sz="7150" dirty="0">
              <a:ea typeface="Calibri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80140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7745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35362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2960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90565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8168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0140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7745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35362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62960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9056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8170" y="100273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0140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07745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35363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62960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90565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8168" y="102235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9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724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341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939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6544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4148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9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72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341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939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654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4148" y="100273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9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723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342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940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544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4147" y="102235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16543" y="1894687"/>
            <a:ext cx="15253172" cy="66057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350" dirty="0">
                <a:latin typeface="Trebuchet MS"/>
                <a:cs typeface="Trebuchet MS"/>
              </a:rPr>
              <a:t>CSS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used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style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layout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HTML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elements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webpage</a:t>
            </a:r>
            <a:endParaRPr sz="2400" dirty="0">
              <a:latin typeface="Trebuchet MS"/>
              <a:cs typeface="Trebuchet MS"/>
            </a:endParaRPr>
          </a:p>
          <a:p>
            <a:pPr marL="355600" marR="2032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75" dirty="0">
                <a:latin typeface="Trebuchet MS"/>
                <a:cs typeface="Trebuchet MS"/>
              </a:rPr>
              <a:t>Controls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colors,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fonts,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spacing,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positioning,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8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responsiveness </a:t>
            </a:r>
            <a:r>
              <a:rPr sz="2400" spc="90" dirty="0">
                <a:latin typeface="Trebuchet MS"/>
                <a:cs typeface="Trebuchet MS"/>
              </a:rPr>
              <a:t>Enables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separation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content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(HTML)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presentation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85" dirty="0">
                <a:latin typeface="Trebuchet MS"/>
                <a:cs typeface="Trebuchet MS"/>
              </a:rPr>
              <a:t>(CSS) </a:t>
            </a:r>
            <a:r>
              <a:rPr sz="2400" spc="125" dirty="0">
                <a:latin typeface="Trebuchet MS"/>
                <a:cs typeface="Trebuchet MS"/>
              </a:rPr>
              <a:t>Supports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selectors,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pseudo-</a:t>
            </a:r>
            <a:r>
              <a:rPr sz="2400" spc="90" dirty="0">
                <a:latin typeface="Trebuchet MS"/>
                <a:cs typeface="Trebuchet MS"/>
              </a:rPr>
              <a:t>classes,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animations</a:t>
            </a:r>
            <a:endParaRPr sz="2400" dirty="0">
              <a:latin typeface="Trebuchet MS"/>
              <a:cs typeface="Trebuchet MS"/>
            </a:endParaRPr>
          </a:p>
          <a:p>
            <a:pPr marL="355600" marR="207137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60" dirty="0">
                <a:latin typeface="Trebuchet MS"/>
                <a:cs typeface="Trebuchet MS"/>
              </a:rPr>
              <a:t>Essential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modern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UI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design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theming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70" dirty="0">
                <a:latin typeface="Trebuchet MS"/>
                <a:cs typeface="Trebuchet MS"/>
              </a:rPr>
              <a:t>Used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frameworks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like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Bootstrap,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Tailwind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Materialize</a:t>
            </a:r>
            <a:endParaRPr lang="en-IN" sz="2400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IN" sz="2400" b="1" spc="-1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lang="en-IN" sz="2400" b="1" spc="-10" dirty="0">
                <a:latin typeface="Trebuchet MS"/>
                <a:cs typeface="Trebuchet MS"/>
              </a:rPr>
              <a:t>APPLICATIONS</a:t>
            </a:r>
            <a:r>
              <a:rPr lang="en-IN" sz="2400" spc="-1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n-IN" sz="2400" spc="-1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65" dirty="0">
                <a:latin typeface="Trebuchet MS"/>
                <a:cs typeface="Trebuchet MS"/>
              </a:rPr>
              <a:t>Styling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websites</a:t>
            </a: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with</a:t>
            </a: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dirty="0" err="1">
                <a:latin typeface="Trebuchet MS"/>
                <a:cs typeface="Trebuchet MS"/>
              </a:rPr>
              <a:t>colors</a:t>
            </a:r>
            <a:r>
              <a:rPr lang="en-IN" sz="2400" dirty="0">
                <a:latin typeface="Trebuchet MS"/>
                <a:cs typeface="Trebuchet MS"/>
              </a:rPr>
              <a:t>,</a:t>
            </a: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layouts,</a:t>
            </a: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spc="105" dirty="0">
                <a:latin typeface="Trebuchet MS"/>
                <a:cs typeface="Trebuchet MS"/>
              </a:rPr>
              <a:t>and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50" dirty="0">
                <a:latin typeface="Trebuchet MS"/>
                <a:cs typeface="Trebuchet MS"/>
              </a:rPr>
              <a:t>fonts</a:t>
            </a:r>
            <a:endParaRPr lang="en-IN"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140" dirty="0">
                <a:latin typeface="Trebuchet MS"/>
                <a:cs typeface="Trebuchet MS"/>
              </a:rPr>
              <a:t>Making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90" dirty="0">
                <a:latin typeface="Trebuchet MS"/>
                <a:cs typeface="Trebuchet MS"/>
              </a:rPr>
              <a:t>responsive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websites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110" dirty="0">
                <a:latin typeface="Trebuchet MS"/>
                <a:cs typeface="Trebuchet MS"/>
              </a:rPr>
              <a:t>using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50" dirty="0">
                <a:latin typeface="Trebuchet MS"/>
                <a:cs typeface="Trebuchet MS"/>
              </a:rPr>
              <a:t>media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55" dirty="0">
                <a:latin typeface="Trebuchet MS"/>
                <a:cs typeface="Trebuchet MS"/>
              </a:rPr>
              <a:t>queries</a:t>
            </a:r>
            <a:endParaRPr lang="en-IN" sz="2400" dirty="0">
              <a:latin typeface="Trebuchet MS"/>
              <a:cs typeface="Trebuchet MS"/>
            </a:endParaRPr>
          </a:p>
          <a:p>
            <a:pPr marL="355600" marR="239839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110" dirty="0">
                <a:latin typeface="Trebuchet MS"/>
                <a:cs typeface="Trebuchet MS"/>
              </a:rPr>
              <a:t>Adding</a:t>
            </a: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spc="45" dirty="0">
                <a:latin typeface="Trebuchet MS"/>
                <a:cs typeface="Trebuchet MS"/>
              </a:rPr>
              <a:t>animations </a:t>
            </a:r>
            <a:r>
              <a:rPr lang="en-IN" sz="2400" spc="105" dirty="0">
                <a:latin typeface="Trebuchet MS"/>
                <a:cs typeface="Trebuchet MS"/>
              </a:rPr>
              <a:t>and</a:t>
            </a:r>
            <a:r>
              <a:rPr lang="en-IN" sz="2400" spc="4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transitions</a:t>
            </a:r>
            <a:r>
              <a:rPr lang="en-IN" sz="2400" spc="4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for</a:t>
            </a:r>
            <a:r>
              <a:rPr lang="en-IN" sz="2400" spc="4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better</a:t>
            </a:r>
            <a:r>
              <a:rPr lang="en-IN" sz="2400" spc="45" dirty="0">
                <a:latin typeface="Trebuchet MS"/>
                <a:cs typeface="Trebuchet MS"/>
              </a:rPr>
              <a:t> </a:t>
            </a:r>
            <a:r>
              <a:rPr lang="en-IN" sz="2400" spc="95" dirty="0">
                <a:latin typeface="Trebuchet MS"/>
                <a:cs typeface="Trebuchet MS"/>
              </a:rPr>
              <a:t>user</a:t>
            </a:r>
            <a:r>
              <a:rPr lang="en-IN" sz="2400" spc="45" dirty="0">
                <a:latin typeface="Trebuchet MS"/>
                <a:cs typeface="Trebuchet MS"/>
              </a:rPr>
              <a:t> </a:t>
            </a:r>
            <a:r>
              <a:rPr lang="en-IN" sz="2400" spc="40" dirty="0">
                <a:latin typeface="Trebuchet MS"/>
                <a:cs typeface="Trebuchet MS"/>
              </a:rPr>
              <a:t>experience</a:t>
            </a:r>
          </a:p>
          <a:p>
            <a:pPr marL="355600" marR="239839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40" dirty="0">
                <a:latin typeface="Trebuchet MS"/>
                <a:cs typeface="Trebuchet MS"/>
              </a:rPr>
              <a:t> </a:t>
            </a:r>
            <a:r>
              <a:rPr lang="en-IN" sz="2400" spc="60" dirty="0">
                <a:latin typeface="Trebuchet MS"/>
                <a:cs typeface="Trebuchet MS"/>
              </a:rPr>
              <a:t>Creating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themes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105" dirty="0">
                <a:latin typeface="Trebuchet MS"/>
                <a:cs typeface="Trebuchet MS"/>
              </a:rPr>
              <a:t>and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114" dirty="0">
                <a:latin typeface="Trebuchet MS"/>
                <a:cs typeface="Trebuchet MS"/>
              </a:rPr>
              <a:t>skins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for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Customizing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80" dirty="0">
                <a:latin typeface="Trebuchet MS"/>
                <a:cs typeface="Trebuchet MS"/>
              </a:rPr>
              <a:t>UI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in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mobile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105" dirty="0">
                <a:latin typeface="Trebuchet MS"/>
                <a:cs typeface="Trebuchet MS"/>
              </a:rPr>
              <a:t>and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110" dirty="0">
                <a:latin typeface="Trebuchet MS"/>
                <a:cs typeface="Trebuchet MS"/>
              </a:rPr>
              <a:t>web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75" dirty="0">
                <a:latin typeface="Trebuchet MS"/>
                <a:cs typeface="Trebuchet MS"/>
              </a:rPr>
              <a:t>frameworks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spc="-65" dirty="0">
                <a:latin typeface="Trebuchet MS"/>
                <a:cs typeface="Trebuchet MS"/>
              </a:rPr>
              <a:t>(e.g.,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45" dirty="0">
                <a:latin typeface="Trebuchet MS"/>
                <a:cs typeface="Trebuchet MS"/>
              </a:rPr>
              <a:t>Bootstrap,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Tailwind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229" dirty="0">
                <a:latin typeface="Trebuchet MS"/>
                <a:cs typeface="Trebuchet MS"/>
              </a:rPr>
              <a:t>CSS)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26589"/>
            <a:ext cx="7787005" cy="990600"/>
          </a:xfrm>
          <a:custGeom>
            <a:avLst/>
            <a:gdLst/>
            <a:ahLst/>
            <a:cxnLst/>
            <a:rect l="l" t="t" r="r" b="b"/>
            <a:pathLst>
              <a:path w="7787005" h="990600">
                <a:moveTo>
                  <a:pt x="7480356" y="990272"/>
                </a:moveTo>
                <a:lnTo>
                  <a:pt x="0" y="990272"/>
                </a:lnTo>
                <a:lnTo>
                  <a:pt x="0" y="0"/>
                </a:lnTo>
                <a:lnTo>
                  <a:pt x="7480356" y="0"/>
                </a:lnTo>
                <a:lnTo>
                  <a:pt x="7786788" y="492477"/>
                </a:lnTo>
                <a:lnTo>
                  <a:pt x="7786788" y="497794"/>
                </a:lnTo>
                <a:lnTo>
                  <a:pt x="7480356" y="9902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598488" y="802626"/>
            <a:ext cx="8648531" cy="6283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847725">
              <a:spcBef>
                <a:spcPts val="100"/>
              </a:spcBef>
            </a:pPr>
            <a:r>
              <a:rPr sz="4000" spc="490" dirty="0"/>
              <a:t>Introduction</a:t>
            </a:r>
            <a:r>
              <a:rPr sz="4000" spc="280" dirty="0"/>
              <a:t> </a:t>
            </a:r>
            <a:r>
              <a:rPr lang="en-US" sz="4000" spc="430" dirty="0"/>
              <a:t>to Java Script</a:t>
            </a:r>
            <a:endParaRPr lang="en-US" sz="4000" spc="520" dirty="0">
              <a:solidFill>
                <a:srgbClr val="FFFFFF"/>
              </a:solidFill>
              <a:ea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80140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7745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35362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762960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990565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18168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080140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7745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35362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762960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9056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8170" y="100273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080140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307745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535363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62960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90565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218168" y="102235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19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3724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341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8939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6544" y="983106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4148" y="983106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19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372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1341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8939" y="1002731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6543" y="10027341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44148" y="10027340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9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3723" y="1022355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89" h="59690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342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8940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6544" y="1022355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44147" y="10223556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90">
                <a:moveTo>
                  <a:pt x="0" y="33753"/>
                </a:moveTo>
                <a:lnTo>
                  <a:pt x="22065" y="754"/>
                </a:lnTo>
                <a:lnTo>
                  <a:pt x="25868" y="0"/>
                </a:lnTo>
                <a:lnTo>
                  <a:pt x="33773" y="3"/>
                </a:lnTo>
                <a:lnTo>
                  <a:pt x="59615" y="25857"/>
                </a:lnTo>
                <a:lnTo>
                  <a:pt x="59615" y="29809"/>
                </a:lnTo>
                <a:lnTo>
                  <a:pt x="59615" y="33762"/>
                </a:lnTo>
                <a:lnTo>
                  <a:pt x="33757" y="59617"/>
                </a:lnTo>
                <a:lnTo>
                  <a:pt x="25851" y="59615"/>
                </a:lnTo>
                <a:lnTo>
                  <a:pt x="755" y="37556"/>
                </a:lnTo>
                <a:lnTo>
                  <a:pt x="0" y="337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39143" y="2191172"/>
            <a:ext cx="15928291" cy="83831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scripting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language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used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create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dynamic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interactive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web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pages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85" dirty="0">
                <a:latin typeface="Trebuchet MS"/>
                <a:cs typeface="Trebuchet MS"/>
              </a:rPr>
              <a:t>Executes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client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side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within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browser</a:t>
            </a:r>
            <a:endParaRPr sz="2400" dirty="0">
              <a:latin typeface="Trebuchet MS"/>
              <a:cs typeface="Trebuchet MS"/>
            </a:endParaRPr>
          </a:p>
          <a:p>
            <a:pPr marL="355600" marR="15748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75" dirty="0">
                <a:latin typeface="Trebuchet MS"/>
                <a:cs typeface="Trebuchet MS"/>
              </a:rPr>
              <a:t>Controls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webpage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behavior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such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as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form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validation,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animations,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event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handling </a:t>
            </a:r>
            <a:r>
              <a:rPr sz="2400" spc="50" dirty="0">
                <a:latin typeface="Trebuchet MS"/>
                <a:cs typeface="Trebuchet MS"/>
              </a:rPr>
              <a:t>Lightweight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interpreted,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making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fast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flexible</a:t>
            </a:r>
            <a:endParaRPr sz="2400" dirty="0">
              <a:latin typeface="Trebuchet MS"/>
              <a:cs typeface="Trebuchet MS"/>
            </a:endParaRPr>
          </a:p>
          <a:p>
            <a:pPr marL="355600" marR="277431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10" dirty="0">
                <a:latin typeface="Trebuchet MS"/>
                <a:cs typeface="Trebuchet MS"/>
              </a:rPr>
              <a:t>Works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seamlessly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229" dirty="0">
                <a:latin typeface="Trebuchet MS"/>
                <a:cs typeface="Trebuchet MS"/>
              </a:rPr>
              <a:t>HTML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350" dirty="0">
                <a:latin typeface="Trebuchet MS"/>
                <a:cs typeface="Trebuchet MS"/>
              </a:rPr>
              <a:t>CSS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enhance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UI/UX </a:t>
            </a:r>
            <a:endParaRPr lang="en-IN" sz="2400" spc="-10" dirty="0">
              <a:latin typeface="Trebuchet MS"/>
              <a:cs typeface="Trebuchet MS"/>
            </a:endParaRPr>
          </a:p>
          <a:p>
            <a:pPr marL="355600" marR="277431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spc="125" dirty="0">
                <a:latin typeface="Trebuchet MS"/>
                <a:cs typeface="Trebuchet MS"/>
              </a:rPr>
              <a:t>Supports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popular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frameworks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like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React,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Vue,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Angular </a:t>
            </a:r>
            <a:r>
              <a:rPr sz="2400" spc="55" dirty="0">
                <a:latin typeface="Trebuchet MS"/>
                <a:cs typeface="Trebuchet MS"/>
              </a:rPr>
              <a:t>Follows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object</a:t>
            </a:r>
            <a:r>
              <a:rPr lang="en-IN" sz="24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oriented</a:t>
            </a:r>
            <a:r>
              <a:rPr lang="en-IN" sz="2400" spc="114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event-</a:t>
            </a:r>
            <a:r>
              <a:rPr sz="2400" dirty="0">
                <a:latin typeface="Trebuchet MS"/>
                <a:cs typeface="Trebuchet MS"/>
              </a:rPr>
              <a:t>driven</a:t>
            </a:r>
            <a:r>
              <a:rPr sz="2400" spc="120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programming</a:t>
            </a:r>
            <a:r>
              <a:rPr sz="2400" spc="11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principles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Trebuchet MS"/>
                <a:cs typeface="Trebuchet MS"/>
              </a:rPr>
              <a:t>Widely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used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both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frontend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backend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development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(e.g.,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Node.js)</a:t>
            </a:r>
            <a:endParaRPr lang="en-IN" sz="2400" spc="-10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IN" sz="2400" b="1" spc="-10" dirty="0">
                <a:latin typeface="Trebuchet MS"/>
                <a:cs typeface="Trebuchet MS"/>
              </a:rPr>
              <a:t>APPLICATIONS: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2400" spc="110" dirty="0">
                <a:latin typeface="Trebuchet MS"/>
                <a:cs typeface="Trebuchet MS"/>
              </a:rPr>
              <a:t>Adding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interactivity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(form</a:t>
            </a:r>
            <a:r>
              <a:rPr lang="en-IN" sz="2400" spc="-2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validation,</a:t>
            </a:r>
            <a:r>
              <a:rPr lang="en-IN" sz="2400" spc="-25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dropdowns,</a:t>
            </a:r>
            <a:r>
              <a:rPr lang="en-IN" sz="2400" spc="-20" dirty="0">
                <a:latin typeface="Trebuchet MS"/>
                <a:cs typeface="Trebuchet MS"/>
              </a:rPr>
              <a:t> </a:t>
            </a:r>
            <a:r>
              <a:rPr lang="en-IN" sz="2400" spc="40" dirty="0">
                <a:latin typeface="Trebuchet MS"/>
                <a:cs typeface="Trebuchet MS"/>
              </a:rPr>
              <a:t>sliders)</a:t>
            </a:r>
            <a:endParaRPr lang="en-IN" sz="2400" dirty="0">
              <a:latin typeface="Trebuchet MS"/>
              <a:cs typeface="Trebuchet MS"/>
            </a:endParaRPr>
          </a:p>
          <a:p>
            <a:pPr marL="355600" marR="397573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60" dirty="0">
                <a:latin typeface="Trebuchet MS"/>
                <a:cs typeface="Trebuchet MS"/>
              </a:rPr>
              <a:t>Manipulating</a:t>
            </a:r>
            <a:r>
              <a:rPr lang="en-IN" sz="2400" spc="30" dirty="0">
                <a:latin typeface="Trebuchet MS"/>
                <a:cs typeface="Trebuchet MS"/>
              </a:rPr>
              <a:t> </a:t>
            </a:r>
            <a:r>
              <a:rPr lang="en-IN" sz="2400" spc="229" dirty="0">
                <a:latin typeface="Trebuchet MS"/>
                <a:cs typeface="Trebuchet MS"/>
              </a:rPr>
              <a:t>HTML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105" dirty="0">
                <a:latin typeface="Trebuchet MS"/>
                <a:cs typeface="Trebuchet MS"/>
              </a:rPr>
              <a:t>and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350" dirty="0">
                <a:latin typeface="Trebuchet MS"/>
                <a:cs typeface="Trebuchet MS"/>
              </a:rPr>
              <a:t>CSS</a:t>
            </a:r>
            <a:r>
              <a:rPr lang="en-IN" sz="2400" spc="3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dynamically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110" dirty="0">
                <a:latin typeface="Trebuchet MS"/>
                <a:cs typeface="Trebuchet MS"/>
              </a:rPr>
              <a:t>using</a:t>
            </a:r>
            <a:r>
              <a:rPr lang="en-IN" sz="2400" spc="35" dirty="0">
                <a:latin typeface="Trebuchet MS"/>
                <a:cs typeface="Trebuchet MS"/>
              </a:rPr>
              <a:t> </a:t>
            </a:r>
            <a:r>
              <a:rPr lang="en-IN" sz="2400" spc="275" dirty="0">
                <a:latin typeface="Trebuchet MS"/>
                <a:cs typeface="Trebuchet MS"/>
              </a:rPr>
              <a:t>DOM </a:t>
            </a:r>
          </a:p>
          <a:p>
            <a:pPr marL="355600" marR="397573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75" dirty="0">
                <a:latin typeface="Trebuchet MS"/>
                <a:cs typeface="Trebuchet MS"/>
              </a:rPr>
              <a:t>Developing</a:t>
            </a:r>
            <a:r>
              <a:rPr lang="en-IN" sz="2400" spc="140" dirty="0">
                <a:latin typeface="Trebuchet MS"/>
                <a:cs typeface="Trebuchet MS"/>
              </a:rPr>
              <a:t> </a:t>
            </a:r>
            <a:r>
              <a:rPr lang="en-IN" sz="2400" spc="85" dirty="0">
                <a:latin typeface="Trebuchet MS"/>
                <a:cs typeface="Trebuchet MS"/>
              </a:rPr>
              <a:t>single-</a:t>
            </a:r>
            <a:r>
              <a:rPr lang="en-IN" sz="2400" spc="130" dirty="0">
                <a:latin typeface="Trebuchet MS"/>
                <a:cs typeface="Trebuchet MS"/>
              </a:rPr>
              <a:t>page</a:t>
            </a:r>
            <a:r>
              <a:rPr lang="en-IN" sz="2400" spc="140" dirty="0">
                <a:latin typeface="Trebuchet MS"/>
                <a:cs typeface="Trebuchet MS"/>
              </a:rPr>
              <a:t> </a:t>
            </a:r>
            <a:r>
              <a:rPr lang="en-IN" sz="2400" dirty="0">
                <a:latin typeface="Trebuchet MS"/>
                <a:cs typeface="Trebuchet MS"/>
              </a:rPr>
              <a:t>applications</a:t>
            </a:r>
            <a:r>
              <a:rPr lang="en-IN" sz="2400" spc="145" dirty="0">
                <a:latin typeface="Trebuchet MS"/>
                <a:cs typeface="Trebuchet MS"/>
              </a:rPr>
              <a:t> </a:t>
            </a:r>
            <a:r>
              <a:rPr lang="en-IN" sz="2400" spc="114" dirty="0">
                <a:latin typeface="Trebuchet MS"/>
                <a:cs typeface="Trebuchet MS"/>
              </a:rPr>
              <a:t>(SPAs)</a:t>
            </a:r>
            <a:endParaRPr lang="en-IN" sz="2400" dirty="0">
              <a:latin typeface="Trebuchet MS"/>
              <a:cs typeface="Trebuchet MS"/>
            </a:endParaRPr>
          </a:p>
          <a:p>
            <a:pPr marL="355600" marR="435991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spc="75" dirty="0">
                <a:latin typeface="Trebuchet MS"/>
                <a:cs typeface="Trebuchet MS"/>
              </a:rPr>
              <a:t>Powering</a:t>
            </a:r>
            <a:r>
              <a:rPr lang="en-IN" sz="2400" spc="-35" dirty="0">
                <a:latin typeface="Trebuchet MS"/>
                <a:cs typeface="Trebuchet MS"/>
              </a:rPr>
              <a:t> </a:t>
            </a:r>
            <a:r>
              <a:rPr lang="en-IN" sz="2400" spc="100" dirty="0">
                <a:latin typeface="Trebuchet MS"/>
                <a:cs typeface="Trebuchet MS"/>
              </a:rPr>
              <a:t>backend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55" dirty="0">
                <a:latin typeface="Trebuchet MS"/>
                <a:cs typeface="Trebuchet MS"/>
              </a:rPr>
              <a:t>development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75" dirty="0">
                <a:latin typeface="Trebuchet MS"/>
                <a:cs typeface="Trebuchet MS"/>
              </a:rPr>
              <a:t>through</a:t>
            </a:r>
            <a:r>
              <a:rPr lang="en-IN" sz="2400" spc="-30" dirty="0">
                <a:latin typeface="Trebuchet MS"/>
                <a:cs typeface="Trebuchet MS"/>
              </a:rPr>
              <a:t> </a:t>
            </a:r>
            <a:r>
              <a:rPr lang="en-IN" sz="2400" spc="35" dirty="0">
                <a:latin typeface="Trebuchet MS"/>
                <a:cs typeface="Trebuchet MS"/>
              </a:rPr>
              <a:t>Node.js</a:t>
            </a:r>
            <a:endParaRPr lang="en-IN" sz="2400" dirty="0">
              <a:latin typeface="Trebuchet MS"/>
              <a:cs typeface="Trebuchet MS"/>
            </a:endParaRPr>
          </a:p>
          <a:p>
            <a:pPr>
              <a:lnSpc>
                <a:spcPct val="150000"/>
              </a:lnSpc>
              <a:spcBef>
                <a:spcPts val="930"/>
              </a:spcBef>
            </a:pPr>
            <a:endParaRPr lang="en-IN" sz="2400" dirty="0">
              <a:latin typeface="Trebuchet MS"/>
              <a:cs typeface="Trebuchet MS"/>
            </a:endParaRPr>
          </a:p>
          <a:p>
            <a:pPr marL="12700">
              <a:lnSpc>
                <a:spcPct val="150000"/>
              </a:lnSpc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32159" y="20404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5" y="1"/>
                </a:lnTo>
                <a:lnTo>
                  <a:pt x="59615" y="29801"/>
                </a:lnTo>
                <a:lnTo>
                  <a:pt x="59615" y="33754"/>
                </a:lnTo>
                <a:lnTo>
                  <a:pt x="58860" y="37557"/>
                </a:lnTo>
                <a:lnTo>
                  <a:pt x="25856" y="59615"/>
                </a:lnTo>
                <a:lnTo>
                  <a:pt x="22053" y="58859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9764" y="20404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6" y="59615"/>
                </a:lnTo>
                <a:lnTo>
                  <a:pt x="22054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7381" y="20404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14979" y="20404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42584" y="2040403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2"/>
                </a:moveTo>
                <a:lnTo>
                  <a:pt x="22052" y="756"/>
                </a:lnTo>
                <a:lnTo>
                  <a:pt x="25854" y="0"/>
                </a:lnTo>
                <a:lnTo>
                  <a:pt x="33759" y="0"/>
                </a:lnTo>
                <a:lnTo>
                  <a:pt x="59615" y="29800"/>
                </a:lnTo>
                <a:lnTo>
                  <a:pt x="59616" y="33753"/>
                </a:lnTo>
                <a:lnTo>
                  <a:pt x="58860" y="37556"/>
                </a:lnTo>
                <a:lnTo>
                  <a:pt x="25859" y="59615"/>
                </a:lnTo>
                <a:lnTo>
                  <a:pt x="22056" y="58859"/>
                </a:lnTo>
                <a:lnTo>
                  <a:pt x="0" y="3376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70188" y="204040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5"/>
                </a:moveTo>
                <a:lnTo>
                  <a:pt x="22065" y="754"/>
                </a:lnTo>
                <a:lnTo>
                  <a:pt x="25868" y="0"/>
                </a:lnTo>
                <a:lnTo>
                  <a:pt x="33772" y="3"/>
                </a:lnTo>
                <a:lnTo>
                  <a:pt x="59615" y="29802"/>
                </a:lnTo>
                <a:lnTo>
                  <a:pt x="59616" y="33755"/>
                </a:lnTo>
                <a:lnTo>
                  <a:pt x="58860" y="37558"/>
                </a:lnTo>
                <a:lnTo>
                  <a:pt x="33761" y="59616"/>
                </a:lnTo>
                <a:lnTo>
                  <a:pt x="25855" y="59616"/>
                </a:lnTo>
                <a:lnTo>
                  <a:pt x="0" y="3375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32159" y="223665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9"/>
                </a:moveTo>
                <a:lnTo>
                  <a:pt x="22058" y="755"/>
                </a:lnTo>
                <a:lnTo>
                  <a:pt x="25861" y="0"/>
                </a:lnTo>
                <a:lnTo>
                  <a:pt x="33766" y="0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5" y="33754"/>
                </a:lnTo>
                <a:lnTo>
                  <a:pt x="25856" y="59616"/>
                </a:lnTo>
                <a:lnTo>
                  <a:pt x="22053" y="58859"/>
                </a:lnTo>
                <a:lnTo>
                  <a:pt x="756" y="37561"/>
                </a:lnTo>
                <a:lnTo>
                  <a:pt x="0" y="33759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59764" y="22366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1" y="33768"/>
                </a:moveTo>
                <a:lnTo>
                  <a:pt x="22057" y="755"/>
                </a:lnTo>
                <a:lnTo>
                  <a:pt x="25861" y="0"/>
                </a:lnTo>
                <a:lnTo>
                  <a:pt x="33764" y="0"/>
                </a:lnTo>
                <a:lnTo>
                  <a:pt x="59615" y="29775"/>
                </a:lnTo>
                <a:lnTo>
                  <a:pt x="59620" y="33728"/>
                </a:lnTo>
                <a:lnTo>
                  <a:pt x="25874" y="59618"/>
                </a:lnTo>
                <a:lnTo>
                  <a:pt x="22070" y="58864"/>
                </a:lnTo>
                <a:lnTo>
                  <a:pt x="759" y="37571"/>
                </a:lnTo>
                <a:lnTo>
                  <a:pt x="1" y="33768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87381" y="223665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14979" y="2236652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3"/>
                </a:moveTo>
                <a:lnTo>
                  <a:pt x="22052" y="757"/>
                </a:lnTo>
                <a:lnTo>
                  <a:pt x="33760" y="0"/>
                </a:lnTo>
                <a:lnTo>
                  <a:pt x="37562" y="755"/>
                </a:lnTo>
                <a:lnTo>
                  <a:pt x="59615" y="25849"/>
                </a:lnTo>
                <a:lnTo>
                  <a:pt x="59615" y="29801"/>
                </a:lnTo>
                <a:lnTo>
                  <a:pt x="59616" y="33754"/>
                </a:lnTo>
                <a:lnTo>
                  <a:pt x="25859" y="59616"/>
                </a:lnTo>
                <a:lnTo>
                  <a:pt x="22056" y="58860"/>
                </a:lnTo>
                <a:lnTo>
                  <a:pt x="757" y="37565"/>
                </a:lnTo>
                <a:lnTo>
                  <a:pt x="0" y="3376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42582" y="2236678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2" y="33772"/>
                </a:moveTo>
                <a:lnTo>
                  <a:pt x="22052" y="757"/>
                </a:lnTo>
                <a:lnTo>
                  <a:pt x="33758" y="0"/>
                </a:lnTo>
                <a:lnTo>
                  <a:pt x="37559" y="754"/>
                </a:lnTo>
                <a:lnTo>
                  <a:pt x="59616" y="29775"/>
                </a:lnTo>
                <a:lnTo>
                  <a:pt x="59620" y="33728"/>
                </a:lnTo>
                <a:lnTo>
                  <a:pt x="25877" y="59618"/>
                </a:lnTo>
                <a:lnTo>
                  <a:pt x="22073" y="58864"/>
                </a:lnTo>
                <a:lnTo>
                  <a:pt x="761" y="37575"/>
                </a:lnTo>
                <a:lnTo>
                  <a:pt x="2" y="33772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70189" y="2236677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5"/>
                </a:moveTo>
                <a:lnTo>
                  <a:pt x="22063" y="755"/>
                </a:lnTo>
                <a:lnTo>
                  <a:pt x="25866" y="0"/>
                </a:lnTo>
                <a:lnTo>
                  <a:pt x="33769" y="2"/>
                </a:lnTo>
                <a:lnTo>
                  <a:pt x="59615" y="29775"/>
                </a:lnTo>
                <a:lnTo>
                  <a:pt x="59619" y="33729"/>
                </a:lnTo>
                <a:lnTo>
                  <a:pt x="25871" y="59618"/>
                </a:lnTo>
                <a:lnTo>
                  <a:pt x="22067" y="58864"/>
                </a:lnTo>
                <a:lnTo>
                  <a:pt x="757" y="37568"/>
                </a:lnTo>
                <a:lnTo>
                  <a:pt x="0" y="33765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32159" y="24328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6" y="1"/>
                </a:lnTo>
                <a:lnTo>
                  <a:pt x="59615" y="25856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6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659764" y="2432894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56"/>
                </a:moveTo>
                <a:lnTo>
                  <a:pt x="22059" y="755"/>
                </a:lnTo>
                <a:lnTo>
                  <a:pt x="25861" y="0"/>
                </a:lnTo>
                <a:lnTo>
                  <a:pt x="33767" y="0"/>
                </a:lnTo>
                <a:lnTo>
                  <a:pt x="59616" y="25855"/>
                </a:lnTo>
                <a:lnTo>
                  <a:pt x="59615" y="29808"/>
                </a:lnTo>
                <a:lnTo>
                  <a:pt x="59615" y="33761"/>
                </a:lnTo>
                <a:lnTo>
                  <a:pt x="33758" y="59615"/>
                </a:lnTo>
                <a:lnTo>
                  <a:pt x="25852" y="59615"/>
                </a:lnTo>
                <a:lnTo>
                  <a:pt x="755" y="37559"/>
                </a:lnTo>
                <a:lnTo>
                  <a:pt x="0" y="33756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887382" y="24328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59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14980" y="24328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42584" y="2432895"/>
            <a:ext cx="59690" cy="59690"/>
          </a:xfrm>
          <a:custGeom>
            <a:avLst/>
            <a:gdLst/>
            <a:ahLst/>
            <a:cxnLst/>
            <a:rect l="l" t="t" r="r" b="b"/>
            <a:pathLst>
              <a:path w="59690" h="59689">
                <a:moveTo>
                  <a:pt x="0" y="33760"/>
                </a:moveTo>
                <a:lnTo>
                  <a:pt x="0" y="25854"/>
                </a:lnTo>
                <a:lnTo>
                  <a:pt x="756" y="22052"/>
                </a:lnTo>
                <a:lnTo>
                  <a:pt x="25854" y="0"/>
                </a:lnTo>
                <a:lnTo>
                  <a:pt x="33760" y="0"/>
                </a:lnTo>
                <a:lnTo>
                  <a:pt x="59614" y="25854"/>
                </a:lnTo>
                <a:lnTo>
                  <a:pt x="59614" y="29807"/>
                </a:lnTo>
                <a:lnTo>
                  <a:pt x="59614" y="33760"/>
                </a:lnTo>
                <a:lnTo>
                  <a:pt x="33760" y="59614"/>
                </a:lnTo>
                <a:lnTo>
                  <a:pt x="25854" y="59614"/>
                </a:lnTo>
                <a:lnTo>
                  <a:pt x="756" y="37562"/>
                </a:lnTo>
                <a:lnTo>
                  <a:pt x="0" y="33760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1444673" y="2040371"/>
            <a:ext cx="6229350" cy="8020050"/>
            <a:chOff x="11444673" y="2040371"/>
            <a:chExt cx="6229350" cy="8020050"/>
          </a:xfrm>
        </p:grpSpPr>
        <p:sp>
          <p:nvSpPr>
            <p:cNvPr id="20" name="object 20"/>
            <p:cNvSpPr/>
            <p:nvPr/>
          </p:nvSpPr>
          <p:spPr>
            <a:xfrm>
              <a:off x="11570188" y="2432893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0" y="33753"/>
                  </a:moveTo>
                  <a:lnTo>
                    <a:pt x="22065" y="754"/>
                  </a:lnTo>
                  <a:lnTo>
                    <a:pt x="25868" y="0"/>
                  </a:lnTo>
                  <a:lnTo>
                    <a:pt x="33773" y="3"/>
                  </a:lnTo>
                  <a:lnTo>
                    <a:pt x="59615" y="25857"/>
                  </a:lnTo>
                  <a:lnTo>
                    <a:pt x="59615" y="29809"/>
                  </a:lnTo>
                  <a:lnTo>
                    <a:pt x="59615" y="33762"/>
                  </a:lnTo>
                  <a:lnTo>
                    <a:pt x="33757" y="59617"/>
                  </a:lnTo>
                  <a:lnTo>
                    <a:pt x="25851" y="59615"/>
                  </a:lnTo>
                  <a:lnTo>
                    <a:pt x="755" y="37556"/>
                  </a:lnTo>
                  <a:lnTo>
                    <a:pt x="0" y="33753"/>
                  </a:lnTo>
                  <a:close/>
                </a:path>
              </a:pathLst>
            </a:custGeom>
            <a:solidFill>
              <a:srgbClr val="2A48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4673" y="2040371"/>
              <a:ext cx="6229350" cy="8020049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7675976" y="942656"/>
            <a:ext cx="612140" cy="38100"/>
          </a:xfrm>
          <a:custGeom>
            <a:avLst/>
            <a:gdLst/>
            <a:ahLst/>
            <a:cxnLst/>
            <a:rect l="l" t="t" r="r" b="b"/>
            <a:pathLst>
              <a:path w="612140" h="38100">
                <a:moveTo>
                  <a:pt x="612023" y="38064"/>
                </a:moveTo>
                <a:lnTo>
                  <a:pt x="0" y="38064"/>
                </a:lnTo>
                <a:lnTo>
                  <a:pt x="0" y="0"/>
                </a:lnTo>
                <a:lnTo>
                  <a:pt x="612023" y="0"/>
                </a:lnTo>
                <a:lnTo>
                  <a:pt x="612023" y="38064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462816"/>
            <a:ext cx="6050915" cy="1577975"/>
          </a:xfrm>
          <a:custGeom>
            <a:avLst/>
            <a:gdLst/>
            <a:ahLst/>
            <a:cxnLst/>
            <a:rect l="l" t="t" r="r" b="b"/>
            <a:pathLst>
              <a:path w="6050915" h="1577975">
                <a:moveTo>
                  <a:pt x="5559971" y="1577553"/>
                </a:moveTo>
                <a:lnTo>
                  <a:pt x="0" y="1577553"/>
                </a:lnTo>
                <a:lnTo>
                  <a:pt x="0" y="0"/>
                </a:lnTo>
                <a:lnTo>
                  <a:pt x="5559971" y="0"/>
                </a:lnTo>
                <a:lnTo>
                  <a:pt x="6050767" y="788776"/>
                </a:lnTo>
                <a:lnTo>
                  <a:pt x="5559971" y="1577553"/>
                </a:lnTo>
                <a:close/>
              </a:path>
            </a:pathLst>
          </a:custGeom>
          <a:solidFill>
            <a:srgbClr val="2A48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8738" y="745476"/>
            <a:ext cx="10430896" cy="1016856"/>
          </a:xfrm>
          <a:prstGeom prst="rect">
            <a:avLst/>
          </a:prstGeom>
        </p:spPr>
        <p:txBody>
          <a:bodyPr vert="horz" wrap="square" lIns="0" tIns="199302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80" dirty="0"/>
              <a:t>Project</a:t>
            </a:r>
            <a:r>
              <a:rPr spc="254" dirty="0"/>
              <a:t> </a:t>
            </a:r>
            <a:r>
              <a:rPr lang="en-US" spc="545" dirty="0"/>
              <a:t>Overview</a:t>
            </a:r>
            <a:endParaRPr lang="en-US" sz="7100" spc="-1620" dirty="0" err="1">
              <a:solidFill>
                <a:srgbClr val="2A485E"/>
              </a:solidFill>
              <a:ea typeface="Calibri"/>
              <a:cs typeface="Tahom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3027832"/>
            <a:ext cx="95250" cy="952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06608" y="2799848"/>
            <a:ext cx="9246870" cy="589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Features: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registration,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login/logout,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create/edit/delete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blog </a:t>
            </a:r>
            <a:r>
              <a:rPr sz="2400" spc="125" dirty="0">
                <a:latin typeface="Trebuchet MS"/>
                <a:cs typeface="Trebuchet MS"/>
              </a:rPr>
              <a:t>posts</a:t>
            </a:r>
            <a:endParaRPr sz="2400">
              <a:latin typeface="Trebuchet MS"/>
              <a:cs typeface="Trebuchet MS"/>
            </a:endParaRPr>
          </a:p>
          <a:p>
            <a:pPr marL="12700" marR="638810">
              <a:lnSpc>
                <a:spcPct val="114599"/>
              </a:lnSpc>
            </a:pPr>
            <a:r>
              <a:rPr sz="2400" spc="170" dirty="0">
                <a:latin typeface="Trebuchet MS"/>
                <a:cs typeface="Trebuchet MS"/>
              </a:rPr>
              <a:t>Used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155" dirty="0">
                <a:latin typeface="Trebuchet MS"/>
                <a:cs typeface="Trebuchet MS"/>
              </a:rPr>
              <a:t>MongoDB,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Express.js,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Node.js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backend </a:t>
            </a:r>
            <a:r>
              <a:rPr sz="2400" spc="60" dirty="0">
                <a:latin typeface="Trebuchet MS"/>
                <a:cs typeface="Trebuchet MS"/>
              </a:rPr>
              <a:t>Frontend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designed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HTML,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204" dirty="0">
                <a:latin typeface="Trebuchet MS"/>
                <a:cs typeface="Trebuchet MS"/>
              </a:rPr>
              <a:t>CSS,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JavaScript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35" dirty="0">
                <a:latin typeface="Trebuchet MS"/>
                <a:cs typeface="Trebuchet MS"/>
              </a:rPr>
              <a:t>a </a:t>
            </a:r>
            <a:r>
              <a:rPr sz="2400" spc="80" dirty="0">
                <a:latin typeface="Trebuchet MS"/>
                <a:cs typeface="Trebuchet MS"/>
              </a:rPr>
              <a:t>modern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layout</a:t>
            </a:r>
            <a:endParaRPr sz="2400">
              <a:latin typeface="Trebuchet MS"/>
              <a:cs typeface="Trebuchet MS"/>
            </a:endParaRPr>
          </a:p>
          <a:p>
            <a:pPr marL="12700" marR="41275">
              <a:lnSpc>
                <a:spcPct val="114599"/>
              </a:lnSpc>
            </a:pPr>
            <a:r>
              <a:rPr sz="2400" spc="210" dirty="0">
                <a:latin typeface="Trebuchet MS"/>
                <a:cs typeface="Trebuchet MS"/>
              </a:rPr>
              <a:t>CRUD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operations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allowed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users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manage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their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own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25" dirty="0">
                <a:latin typeface="Trebuchet MS"/>
                <a:cs typeface="Trebuchet MS"/>
              </a:rPr>
              <a:t>posts </a:t>
            </a:r>
            <a:r>
              <a:rPr sz="2400" spc="-10" dirty="0">
                <a:latin typeface="Trebuchet MS"/>
                <a:cs typeface="Trebuchet MS"/>
              </a:rPr>
              <a:t>dynamically</a:t>
            </a:r>
            <a:endParaRPr sz="2400">
              <a:latin typeface="Trebuchet MS"/>
              <a:cs typeface="Trebuchet MS"/>
            </a:endParaRPr>
          </a:p>
          <a:p>
            <a:pPr marL="12700" marR="160020" algn="just">
              <a:lnSpc>
                <a:spcPct val="114599"/>
              </a:lnSpc>
            </a:pPr>
            <a:r>
              <a:rPr sz="2400" dirty="0">
                <a:latin typeface="Trebuchet MS"/>
                <a:cs typeface="Trebuchet MS"/>
              </a:rPr>
              <a:t>Implemented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image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upload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support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blog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posts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110" dirty="0">
                <a:latin typeface="Trebuchet MS"/>
                <a:cs typeface="Trebuchet MS"/>
              </a:rPr>
              <a:t>using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45" dirty="0">
                <a:latin typeface="Trebuchet MS"/>
                <a:cs typeface="Trebuchet MS"/>
              </a:rPr>
              <a:t>Multer </a:t>
            </a:r>
            <a:r>
              <a:rPr sz="2400" spc="70" dirty="0">
                <a:latin typeface="Trebuchet MS"/>
                <a:cs typeface="Trebuchet MS"/>
              </a:rPr>
              <a:t>Created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user-</a:t>
            </a:r>
            <a:r>
              <a:rPr sz="2400" spc="55" dirty="0">
                <a:latin typeface="Trebuchet MS"/>
                <a:cs typeface="Trebuchet MS"/>
              </a:rPr>
              <a:t>specific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dashboard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post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management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and </a:t>
            </a:r>
            <a:r>
              <a:rPr sz="2400" dirty="0">
                <a:latin typeface="Trebuchet MS"/>
                <a:cs typeface="Trebuchet MS"/>
              </a:rPr>
              <a:t>profile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display</a:t>
            </a:r>
            <a:endParaRPr sz="2400">
              <a:latin typeface="Trebuchet MS"/>
              <a:cs typeface="Trebuchet MS"/>
            </a:endParaRPr>
          </a:p>
          <a:p>
            <a:pPr marL="12700" marR="5080" algn="just">
              <a:lnSpc>
                <a:spcPct val="114599"/>
              </a:lnSpc>
            </a:pPr>
            <a:r>
              <a:rPr sz="2400" spc="85" dirty="0">
                <a:latin typeface="Trebuchet MS"/>
                <a:cs typeface="Trebuchet MS"/>
              </a:rPr>
              <a:t>Developed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home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95" dirty="0">
                <a:latin typeface="Trebuchet MS"/>
                <a:cs typeface="Trebuchet MS"/>
              </a:rPr>
              <a:t>screen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landing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page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visual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entry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point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30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blog</a:t>
            </a:r>
            <a:endParaRPr sz="2400">
              <a:latin typeface="Trebuchet MS"/>
              <a:cs typeface="Trebuchet MS"/>
            </a:endParaRPr>
          </a:p>
          <a:p>
            <a:pPr marL="12700" marR="424815" algn="just">
              <a:lnSpc>
                <a:spcPct val="114599"/>
              </a:lnSpc>
            </a:pPr>
            <a:r>
              <a:rPr sz="2400" spc="100" dirty="0">
                <a:latin typeface="Trebuchet MS"/>
                <a:cs typeface="Trebuchet MS"/>
              </a:rPr>
              <a:t>Ensured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145" dirty="0">
                <a:latin typeface="Trebuchet MS"/>
                <a:cs typeface="Trebuchet MS"/>
              </a:rPr>
              <a:t>session-</a:t>
            </a:r>
            <a:r>
              <a:rPr sz="2400" spc="140" dirty="0">
                <a:latin typeface="Trebuchet MS"/>
                <a:cs typeface="Trebuchet MS"/>
              </a:rPr>
              <a:t>based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authentication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and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90" dirty="0">
                <a:latin typeface="Trebuchet MS"/>
                <a:cs typeface="Trebuchet MS"/>
              </a:rPr>
              <a:t>secure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routing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125" dirty="0">
                <a:latin typeface="Trebuchet MS"/>
                <a:cs typeface="Trebuchet MS"/>
              </a:rPr>
              <a:t>logged-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120" dirty="0">
                <a:latin typeface="Trebuchet MS"/>
                <a:cs typeface="Trebuchet MS"/>
              </a:rPr>
              <a:t>users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3866032"/>
            <a:ext cx="95250" cy="9524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4285132"/>
            <a:ext cx="95250" cy="9524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5123331"/>
            <a:ext cx="95250" cy="9524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5961531"/>
            <a:ext cx="95250" cy="9524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6380631"/>
            <a:ext cx="95250" cy="9524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7218832"/>
            <a:ext cx="95250" cy="9524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412" y="805703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1277</Words>
  <Application>Microsoft Office PowerPoint</Application>
  <PresentationFormat>Custom</PresentationFormat>
  <Paragraphs>144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WEB DEVELOPMENT</vt:lpstr>
      <vt:lpstr>Introduction Abstract Objective</vt:lpstr>
      <vt:lpstr>Introduction</vt:lpstr>
      <vt:lpstr>Abstract</vt:lpstr>
      <vt:lpstr>Objective</vt:lpstr>
      <vt:lpstr>Introduction to HTML</vt:lpstr>
      <vt:lpstr>Introduction to CSS</vt:lpstr>
      <vt:lpstr>Introduction to Java Script</vt:lpstr>
      <vt:lpstr>Project Overview</vt:lpstr>
      <vt:lpstr>System Architecture</vt:lpstr>
      <vt:lpstr>Tools Used</vt:lpstr>
      <vt:lpstr>Features</vt:lpstr>
      <vt:lpstr>Output</vt:lpstr>
      <vt:lpstr>Slide 14</vt:lpstr>
      <vt:lpstr>Slide 15</vt:lpstr>
      <vt:lpstr>Slide 16</vt:lpstr>
      <vt:lpstr>Slide 17</vt:lpstr>
      <vt:lpstr>Slide 18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A23126510166 PALIKALACHARITHA</dc:creator>
  <cp:keywords>DAGujT0OuCA,BAGjlg7LTyY,0</cp:keywords>
  <cp:lastModifiedBy>ADMIN</cp:lastModifiedBy>
  <cp:revision>129</cp:revision>
  <dcterms:created xsi:type="dcterms:W3CDTF">2025-09-06T05:09:54Z</dcterms:created>
  <dcterms:modified xsi:type="dcterms:W3CDTF">2025-09-06T13:19:34Z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2025-09-06T00:00:00Z</vt:filetime>
  </property>
  <property fmtid="{D5CDD505-2E9C-101B-9397-08002B2CF9AE}" pid="5" name="Producer">
    <vt:lpwstr>Canva</vt:lpwstr>
  </property>
</Properties>
</file>