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65" r:id="rId5"/>
    <p:sldId id="269" r:id="rId6"/>
    <p:sldId id="266" r:id="rId7"/>
    <p:sldId id="267" r:id="rId8"/>
    <p:sldId id="268"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5986C9-6A61-2518-BEC2-38F3B4ADB0D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E9204E8-C7F4-A497-2A76-3EC299ECCE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2C6B5B1-FB48-5E55-2B30-59A02075A953}"/>
              </a:ext>
            </a:extLst>
          </p:cNvPr>
          <p:cNvSpPr>
            <a:spLocks noGrp="1"/>
          </p:cNvSpPr>
          <p:nvPr>
            <p:ph type="dt" sz="half" idx="10"/>
          </p:nvPr>
        </p:nvSpPr>
        <p:spPr/>
        <p:txBody>
          <a:bodyPr/>
          <a:lstStyle/>
          <a:p>
            <a:fld id="{C45D0434-5CC5-4A79-8CD6-75FA6A9DEDAB}" type="datetimeFigureOut">
              <a:rPr lang="fr-FR" smtClean="0"/>
              <a:t>08/11/2022</a:t>
            </a:fld>
            <a:endParaRPr lang="fr-FR"/>
          </a:p>
        </p:txBody>
      </p:sp>
      <p:sp>
        <p:nvSpPr>
          <p:cNvPr id="5" name="Espace réservé du pied de page 4">
            <a:extLst>
              <a:ext uri="{FF2B5EF4-FFF2-40B4-BE49-F238E27FC236}">
                <a16:creationId xmlns:a16="http://schemas.microsoft.com/office/drawing/2014/main" id="{64A5B16A-0D64-FABD-1383-23274F35C31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78EA939-940B-EC69-BFE7-7A1934C93070}"/>
              </a:ext>
            </a:extLst>
          </p:cNvPr>
          <p:cNvSpPr>
            <a:spLocks noGrp="1"/>
          </p:cNvSpPr>
          <p:nvPr>
            <p:ph type="sldNum" sz="quarter" idx="12"/>
          </p:nvPr>
        </p:nvSpPr>
        <p:spPr/>
        <p:txBody>
          <a:bodyPr/>
          <a:lstStyle/>
          <a:p>
            <a:fld id="{EA554285-8736-45E1-9BBC-14FE1905743E}" type="slidenum">
              <a:rPr lang="fr-FR" smtClean="0"/>
              <a:t>‹N°›</a:t>
            </a:fld>
            <a:endParaRPr lang="fr-FR"/>
          </a:p>
        </p:txBody>
      </p:sp>
    </p:spTree>
    <p:extLst>
      <p:ext uri="{BB962C8B-B14F-4D97-AF65-F5344CB8AC3E}">
        <p14:creationId xmlns:p14="http://schemas.microsoft.com/office/powerpoint/2010/main" val="1061594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9ABE8B-8476-5879-23F3-1D206F97FBD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146AB5D-3C25-354F-9D45-0A9E2E863DC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7FA00F0-7FF3-EEE9-5BB6-3C4199064ED8}"/>
              </a:ext>
            </a:extLst>
          </p:cNvPr>
          <p:cNvSpPr>
            <a:spLocks noGrp="1"/>
          </p:cNvSpPr>
          <p:nvPr>
            <p:ph type="dt" sz="half" idx="10"/>
          </p:nvPr>
        </p:nvSpPr>
        <p:spPr/>
        <p:txBody>
          <a:bodyPr/>
          <a:lstStyle/>
          <a:p>
            <a:fld id="{C45D0434-5CC5-4A79-8CD6-75FA6A9DEDAB}" type="datetimeFigureOut">
              <a:rPr lang="fr-FR" smtClean="0"/>
              <a:t>08/11/2022</a:t>
            </a:fld>
            <a:endParaRPr lang="fr-FR"/>
          </a:p>
        </p:txBody>
      </p:sp>
      <p:sp>
        <p:nvSpPr>
          <p:cNvPr id="5" name="Espace réservé du pied de page 4">
            <a:extLst>
              <a:ext uri="{FF2B5EF4-FFF2-40B4-BE49-F238E27FC236}">
                <a16:creationId xmlns:a16="http://schemas.microsoft.com/office/drawing/2014/main" id="{B309983B-E256-DCCF-460C-FEBB471A95B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F0C92B0-F08E-FBA0-AB67-17B4C7ADEFD0}"/>
              </a:ext>
            </a:extLst>
          </p:cNvPr>
          <p:cNvSpPr>
            <a:spLocks noGrp="1"/>
          </p:cNvSpPr>
          <p:nvPr>
            <p:ph type="sldNum" sz="quarter" idx="12"/>
          </p:nvPr>
        </p:nvSpPr>
        <p:spPr/>
        <p:txBody>
          <a:bodyPr/>
          <a:lstStyle/>
          <a:p>
            <a:fld id="{EA554285-8736-45E1-9BBC-14FE1905743E}" type="slidenum">
              <a:rPr lang="fr-FR" smtClean="0"/>
              <a:t>‹N°›</a:t>
            </a:fld>
            <a:endParaRPr lang="fr-FR"/>
          </a:p>
        </p:txBody>
      </p:sp>
    </p:spTree>
    <p:extLst>
      <p:ext uri="{BB962C8B-B14F-4D97-AF65-F5344CB8AC3E}">
        <p14:creationId xmlns:p14="http://schemas.microsoft.com/office/powerpoint/2010/main" val="840618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A191674-FA0F-69D6-82B3-3F04B0CA6BF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6165432-F265-CBCC-C299-6D3B94A0021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80C92A0-B37F-6F39-76DA-246A93495B24}"/>
              </a:ext>
            </a:extLst>
          </p:cNvPr>
          <p:cNvSpPr>
            <a:spLocks noGrp="1"/>
          </p:cNvSpPr>
          <p:nvPr>
            <p:ph type="dt" sz="half" idx="10"/>
          </p:nvPr>
        </p:nvSpPr>
        <p:spPr/>
        <p:txBody>
          <a:bodyPr/>
          <a:lstStyle/>
          <a:p>
            <a:fld id="{C45D0434-5CC5-4A79-8CD6-75FA6A9DEDAB}" type="datetimeFigureOut">
              <a:rPr lang="fr-FR" smtClean="0"/>
              <a:t>08/11/2022</a:t>
            </a:fld>
            <a:endParaRPr lang="fr-FR"/>
          </a:p>
        </p:txBody>
      </p:sp>
      <p:sp>
        <p:nvSpPr>
          <p:cNvPr id="5" name="Espace réservé du pied de page 4">
            <a:extLst>
              <a:ext uri="{FF2B5EF4-FFF2-40B4-BE49-F238E27FC236}">
                <a16:creationId xmlns:a16="http://schemas.microsoft.com/office/drawing/2014/main" id="{BC0B643E-B1A9-E4D7-F7C5-B8E31E497D3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76F726C-F2B9-B12A-489A-76E1137A8BE7}"/>
              </a:ext>
            </a:extLst>
          </p:cNvPr>
          <p:cNvSpPr>
            <a:spLocks noGrp="1"/>
          </p:cNvSpPr>
          <p:nvPr>
            <p:ph type="sldNum" sz="quarter" idx="12"/>
          </p:nvPr>
        </p:nvSpPr>
        <p:spPr/>
        <p:txBody>
          <a:bodyPr/>
          <a:lstStyle/>
          <a:p>
            <a:fld id="{EA554285-8736-45E1-9BBC-14FE1905743E}" type="slidenum">
              <a:rPr lang="fr-FR" smtClean="0"/>
              <a:t>‹N°›</a:t>
            </a:fld>
            <a:endParaRPr lang="fr-FR"/>
          </a:p>
        </p:txBody>
      </p:sp>
    </p:spTree>
    <p:extLst>
      <p:ext uri="{BB962C8B-B14F-4D97-AF65-F5344CB8AC3E}">
        <p14:creationId xmlns:p14="http://schemas.microsoft.com/office/powerpoint/2010/main" val="596896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9276E9-CD9C-6E27-081F-A3507EC870F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43B0A93-C84F-E4D1-083E-F4F86C462AA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BE8ED12-525B-DB74-EAF3-E0304D407936}"/>
              </a:ext>
            </a:extLst>
          </p:cNvPr>
          <p:cNvSpPr>
            <a:spLocks noGrp="1"/>
          </p:cNvSpPr>
          <p:nvPr>
            <p:ph type="dt" sz="half" idx="10"/>
          </p:nvPr>
        </p:nvSpPr>
        <p:spPr/>
        <p:txBody>
          <a:bodyPr/>
          <a:lstStyle/>
          <a:p>
            <a:fld id="{C45D0434-5CC5-4A79-8CD6-75FA6A9DEDAB}" type="datetimeFigureOut">
              <a:rPr lang="fr-FR" smtClean="0"/>
              <a:t>08/11/2022</a:t>
            </a:fld>
            <a:endParaRPr lang="fr-FR"/>
          </a:p>
        </p:txBody>
      </p:sp>
      <p:sp>
        <p:nvSpPr>
          <p:cNvPr id="5" name="Espace réservé du pied de page 4">
            <a:extLst>
              <a:ext uri="{FF2B5EF4-FFF2-40B4-BE49-F238E27FC236}">
                <a16:creationId xmlns:a16="http://schemas.microsoft.com/office/drawing/2014/main" id="{7BA9672A-98E7-F8F1-EC0A-455A54B086B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D4E5B01-D09A-A20B-40BC-F3A075A38433}"/>
              </a:ext>
            </a:extLst>
          </p:cNvPr>
          <p:cNvSpPr>
            <a:spLocks noGrp="1"/>
          </p:cNvSpPr>
          <p:nvPr>
            <p:ph type="sldNum" sz="quarter" idx="12"/>
          </p:nvPr>
        </p:nvSpPr>
        <p:spPr/>
        <p:txBody>
          <a:bodyPr/>
          <a:lstStyle/>
          <a:p>
            <a:fld id="{EA554285-8736-45E1-9BBC-14FE1905743E}" type="slidenum">
              <a:rPr lang="fr-FR" smtClean="0"/>
              <a:t>‹N°›</a:t>
            </a:fld>
            <a:endParaRPr lang="fr-FR"/>
          </a:p>
        </p:txBody>
      </p:sp>
    </p:spTree>
    <p:extLst>
      <p:ext uri="{BB962C8B-B14F-4D97-AF65-F5344CB8AC3E}">
        <p14:creationId xmlns:p14="http://schemas.microsoft.com/office/powerpoint/2010/main" val="2184460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BDDE14-DC54-434B-CF41-4082E3AFA250}"/>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203F4489-769F-A42F-BBA2-FD0930E9FA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3A41841-0168-07AF-9F2F-52D9D20923A2}"/>
              </a:ext>
            </a:extLst>
          </p:cNvPr>
          <p:cNvSpPr>
            <a:spLocks noGrp="1"/>
          </p:cNvSpPr>
          <p:nvPr>
            <p:ph type="dt" sz="half" idx="10"/>
          </p:nvPr>
        </p:nvSpPr>
        <p:spPr/>
        <p:txBody>
          <a:bodyPr/>
          <a:lstStyle/>
          <a:p>
            <a:fld id="{C45D0434-5CC5-4A79-8CD6-75FA6A9DEDAB}" type="datetimeFigureOut">
              <a:rPr lang="fr-FR" smtClean="0"/>
              <a:t>08/11/2022</a:t>
            </a:fld>
            <a:endParaRPr lang="fr-FR"/>
          </a:p>
        </p:txBody>
      </p:sp>
      <p:sp>
        <p:nvSpPr>
          <p:cNvPr id="5" name="Espace réservé du pied de page 4">
            <a:extLst>
              <a:ext uri="{FF2B5EF4-FFF2-40B4-BE49-F238E27FC236}">
                <a16:creationId xmlns:a16="http://schemas.microsoft.com/office/drawing/2014/main" id="{DEA030B3-906C-8603-90B2-8CFA69D8A62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351C175-8ABA-DFDF-9571-CF0689BEEF38}"/>
              </a:ext>
            </a:extLst>
          </p:cNvPr>
          <p:cNvSpPr>
            <a:spLocks noGrp="1"/>
          </p:cNvSpPr>
          <p:nvPr>
            <p:ph type="sldNum" sz="quarter" idx="12"/>
          </p:nvPr>
        </p:nvSpPr>
        <p:spPr/>
        <p:txBody>
          <a:bodyPr/>
          <a:lstStyle/>
          <a:p>
            <a:fld id="{EA554285-8736-45E1-9BBC-14FE1905743E}" type="slidenum">
              <a:rPr lang="fr-FR" smtClean="0"/>
              <a:t>‹N°›</a:t>
            </a:fld>
            <a:endParaRPr lang="fr-FR"/>
          </a:p>
        </p:txBody>
      </p:sp>
    </p:spTree>
    <p:extLst>
      <p:ext uri="{BB962C8B-B14F-4D97-AF65-F5344CB8AC3E}">
        <p14:creationId xmlns:p14="http://schemas.microsoft.com/office/powerpoint/2010/main" val="919043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68313F-1681-0B33-1CA5-D5218E90BDD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8EB6041-D697-7D61-F3FD-7BDDC8992F5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84235333-8A62-1886-257A-B2EC514FFC0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5E556F71-6C7F-01BD-550D-449500C7AFAD}"/>
              </a:ext>
            </a:extLst>
          </p:cNvPr>
          <p:cNvSpPr>
            <a:spLocks noGrp="1"/>
          </p:cNvSpPr>
          <p:nvPr>
            <p:ph type="dt" sz="half" idx="10"/>
          </p:nvPr>
        </p:nvSpPr>
        <p:spPr/>
        <p:txBody>
          <a:bodyPr/>
          <a:lstStyle/>
          <a:p>
            <a:fld id="{C45D0434-5CC5-4A79-8CD6-75FA6A9DEDAB}" type="datetimeFigureOut">
              <a:rPr lang="fr-FR" smtClean="0"/>
              <a:t>08/11/2022</a:t>
            </a:fld>
            <a:endParaRPr lang="fr-FR"/>
          </a:p>
        </p:txBody>
      </p:sp>
      <p:sp>
        <p:nvSpPr>
          <p:cNvPr id="6" name="Espace réservé du pied de page 5">
            <a:extLst>
              <a:ext uri="{FF2B5EF4-FFF2-40B4-BE49-F238E27FC236}">
                <a16:creationId xmlns:a16="http://schemas.microsoft.com/office/drawing/2014/main" id="{0FCBD622-5BC5-C461-FE69-1521BB115F9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2500CBE-E50F-C27C-19F8-FCFA055DD711}"/>
              </a:ext>
            </a:extLst>
          </p:cNvPr>
          <p:cNvSpPr>
            <a:spLocks noGrp="1"/>
          </p:cNvSpPr>
          <p:nvPr>
            <p:ph type="sldNum" sz="quarter" idx="12"/>
          </p:nvPr>
        </p:nvSpPr>
        <p:spPr/>
        <p:txBody>
          <a:bodyPr/>
          <a:lstStyle/>
          <a:p>
            <a:fld id="{EA554285-8736-45E1-9BBC-14FE1905743E}" type="slidenum">
              <a:rPr lang="fr-FR" smtClean="0"/>
              <a:t>‹N°›</a:t>
            </a:fld>
            <a:endParaRPr lang="fr-FR"/>
          </a:p>
        </p:txBody>
      </p:sp>
    </p:spTree>
    <p:extLst>
      <p:ext uri="{BB962C8B-B14F-4D97-AF65-F5344CB8AC3E}">
        <p14:creationId xmlns:p14="http://schemas.microsoft.com/office/powerpoint/2010/main" val="3873440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8FBEF9-9AAE-C0E0-6595-573A7AD28AF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D1EC299-ED03-CC14-77AC-0A6D46A20A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B748AA5-A184-2548-E316-6FD0F4DFB8D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8E95751-DD27-88B7-7B31-47E02BB7E8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52AE437-E9A5-0A7F-F0D2-EDAFE40D978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8D0D53AD-A435-A878-0E0D-29CEADF87D14}"/>
              </a:ext>
            </a:extLst>
          </p:cNvPr>
          <p:cNvSpPr>
            <a:spLocks noGrp="1"/>
          </p:cNvSpPr>
          <p:nvPr>
            <p:ph type="dt" sz="half" idx="10"/>
          </p:nvPr>
        </p:nvSpPr>
        <p:spPr/>
        <p:txBody>
          <a:bodyPr/>
          <a:lstStyle/>
          <a:p>
            <a:fld id="{C45D0434-5CC5-4A79-8CD6-75FA6A9DEDAB}" type="datetimeFigureOut">
              <a:rPr lang="fr-FR" smtClean="0"/>
              <a:t>08/11/2022</a:t>
            </a:fld>
            <a:endParaRPr lang="fr-FR"/>
          </a:p>
        </p:txBody>
      </p:sp>
      <p:sp>
        <p:nvSpPr>
          <p:cNvPr id="8" name="Espace réservé du pied de page 7">
            <a:extLst>
              <a:ext uri="{FF2B5EF4-FFF2-40B4-BE49-F238E27FC236}">
                <a16:creationId xmlns:a16="http://schemas.microsoft.com/office/drawing/2014/main" id="{0EFFC964-12E7-53D8-C684-1A8FA68B4956}"/>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776ADD81-03E1-2DC5-5906-B2A344890814}"/>
              </a:ext>
            </a:extLst>
          </p:cNvPr>
          <p:cNvSpPr>
            <a:spLocks noGrp="1"/>
          </p:cNvSpPr>
          <p:nvPr>
            <p:ph type="sldNum" sz="quarter" idx="12"/>
          </p:nvPr>
        </p:nvSpPr>
        <p:spPr/>
        <p:txBody>
          <a:bodyPr/>
          <a:lstStyle/>
          <a:p>
            <a:fld id="{EA554285-8736-45E1-9BBC-14FE1905743E}" type="slidenum">
              <a:rPr lang="fr-FR" smtClean="0"/>
              <a:t>‹N°›</a:t>
            </a:fld>
            <a:endParaRPr lang="fr-FR"/>
          </a:p>
        </p:txBody>
      </p:sp>
    </p:spTree>
    <p:extLst>
      <p:ext uri="{BB962C8B-B14F-4D97-AF65-F5344CB8AC3E}">
        <p14:creationId xmlns:p14="http://schemas.microsoft.com/office/powerpoint/2010/main" val="458494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3E4C7F-3862-DE23-814F-D3297F09322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FA4D912-59E6-2AD0-13AB-279CF39E953F}"/>
              </a:ext>
            </a:extLst>
          </p:cNvPr>
          <p:cNvSpPr>
            <a:spLocks noGrp="1"/>
          </p:cNvSpPr>
          <p:nvPr>
            <p:ph type="dt" sz="half" idx="10"/>
          </p:nvPr>
        </p:nvSpPr>
        <p:spPr/>
        <p:txBody>
          <a:bodyPr/>
          <a:lstStyle/>
          <a:p>
            <a:fld id="{C45D0434-5CC5-4A79-8CD6-75FA6A9DEDAB}" type="datetimeFigureOut">
              <a:rPr lang="fr-FR" smtClean="0"/>
              <a:t>08/11/2022</a:t>
            </a:fld>
            <a:endParaRPr lang="fr-FR"/>
          </a:p>
        </p:txBody>
      </p:sp>
      <p:sp>
        <p:nvSpPr>
          <p:cNvPr id="4" name="Espace réservé du pied de page 3">
            <a:extLst>
              <a:ext uri="{FF2B5EF4-FFF2-40B4-BE49-F238E27FC236}">
                <a16:creationId xmlns:a16="http://schemas.microsoft.com/office/drawing/2014/main" id="{3DC56CE5-6540-D313-8874-003E931C162A}"/>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5ED2C83-C2A6-0D52-70F7-08D873112FA1}"/>
              </a:ext>
            </a:extLst>
          </p:cNvPr>
          <p:cNvSpPr>
            <a:spLocks noGrp="1"/>
          </p:cNvSpPr>
          <p:nvPr>
            <p:ph type="sldNum" sz="quarter" idx="12"/>
          </p:nvPr>
        </p:nvSpPr>
        <p:spPr/>
        <p:txBody>
          <a:bodyPr/>
          <a:lstStyle/>
          <a:p>
            <a:fld id="{EA554285-8736-45E1-9BBC-14FE1905743E}" type="slidenum">
              <a:rPr lang="fr-FR" smtClean="0"/>
              <a:t>‹N°›</a:t>
            </a:fld>
            <a:endParaRPr lang="fr-FR"/>
          </a:p>
        </p:txBody>
      </p:sp>
    </p:spTree>
    <p:extLst>
      <p:ext uri="{BB962C8B-B14F-4D97-AF65-F5344CB8AC3E}">
        <p14:creationId xmlns:p14="http://schemas.microsoft.com/office/powerpoint/2010/main" val="765558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A47CD6A-BD59-1F4D-33C5-F94292D12D17}"/>
              </a:ext>
            </a:extLst>
          </p:cNvPr>
          <p:cNvSpPr>
            <a:spLocks noGrp="1"/>
          </p:cNvSpPr>
          <p:nvPr>
            <p:ph type="dt" sz="half" idx="10"/>
          </p:nvPr>
        </p:nvSpPr>
        <p:spPr/>
        <p:txBody>
          <a:bodyPr/>
          <a:lstStyle/>
          <a:p>
            <a:fld id="{C45D0434-5CC5-4A79-8CD6-75FA6A9DEDAB}" type="datetimeFigureOut">
              <a:rPr lang="fr-FR" smtClean="0"/>
              <a:t>08/11/2022</a:t>
            </a:fld>
            <a:endParaRPr lang="fr-FR"/>
          </a:p>
        </p:txBody>
      </p:sp>
      <p:sp>
        <p:nvSpPr>
          <p:cNvPr id="3" name="Espace réservé du pied de page 2">
            <a:extLst>
              <a:ext uri="{FF2B5EF4-FFF2-40B4-BE49-F238E27FC236}">
                <a16:creationId xmlns:a16="http://schemas.microsoft.com/office/drawing/2014/main" id="{BB6C021A-ED50-2B46-29F1-0A8BBB8F6EC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51CF5871-1C90-CC05-F4C5-95ADFF6F85FD}"/>
              </a:ext>
            </a:extLst>
          </p:cNvPr>
          <p:cNvSpPr>
            <a:spLocks noGrp="1"/>
          </p:cNvSpPr>
          <p:nvPr>
            <p:ph type="sldNum" sz="quarter" idx="12"/>
          </p:nvPr>
        </p:nvSpPr>
        <p:spPr/>
        <p:txBody>
          <a:bodyPr/>
          <a:lstStyle/>
          <a:p>
            <a:fld id="{EA554285-8736-45E1-9BBC-14FE1905743E}" type="slidenum">
              <a:rPr lang="fr-FR" smtClean="0"/>
              <a:t>‹N°›</a:t>
            </a:fld>
            <a:endParaRPr lang="fr-FR"/>
          </a:p>
        </p:txBody>
      </p:sp>
    </p:spTree>
    <p:extLst>
      <p:ext uri="{BB962C8B-B14F-4D97-AF65-F5344CB8AC3E}">
        <p14:creationId xmlns:p14="http://schemas.microsoft.com/office/powerpoint/2010/main" val="312684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BF040D-D515-E447-98A1-A09E7E71AF9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95396D1-5970-45E8-1320-86F6D23FFE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C15FAF08-CC12-BEC5-81BC-AF0BB46C5B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09A376A-F5FA-7E3C-5049-E066C305058F}"/>
              </a:ext>
            </a:extLst>
          </p:cNvPr>
          <p:cNvSpPr>
            <a:spLocks noGrp="1"/>
          </p:cNvSpPr>
          <p:nvPr>
            <p:ph type="dt" sz="half" idx="10"/>
          </p:nvPr>
        </p:nvSpPr>
        <p:spPr/>
        <p:txBody>
          <a:bodyPr/>
          <a:lstStyle/>
          <a:p>
            <a:fld id="{C45D0434-5CC5-4A79-8CD6-75FA6A9DEDAB}" type="datetimeFigureOut">
              <a:rPr lang="fr-FR" smtClean="0"/>
              <a:t>08/11/2022</a:t>
            </a:fld>
            <a:endParaRPr lang="fr-FR"/>
          </a:p>
        </p:txBody>
      </p:sp>
      <p:sp>
        <p:nvSpPr>
          <p:cNvPr id="6" name="Espace réservé du pied de page 5">
            <a:extLst>
              <a:ext uri="{FF2B5EF4-FFF2-40B4-BE49-F238E27FC236}">
                <a16:creationId xmlns:a16="http://schemas.microsoft.com/office/drawing/2014/main" id="{6677602B-95BB-999E-7F29-C369F7C65BF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5EB5B85-7F55-BBDC-BAED-17FAE6DF1B68}"/>
              </a:ext>
            </a:extLst>
          </p:cNvPr>
          <p:cNvSpPr>
            <a:spLocks noGrp="1"/>
          </p:cNvSpPr>
          <p:nvPr>
            <p:ph type="sldNum" sz="quarter" idx="12"/>
          </p:nvPr>
        </p:nvSpPr>
        <p:spPr/>
        <p:txBody>
          <a:bodyPr/>
          <a:lstStyle/>
          <a:p>
            <a:fld id="{EA554285-8736-45E1-9BBC-14FE1905743E}" type="slidenum">
              <a:rPr lang="fr-FR" smtClean="0"/>
              <a:t>‹N°›</a:t>
            </a:fld>
            <a:endParaRPr lang="fr-FR"/>
          </a:p>
        </p:txBody>
      </p:sp>
    </p:spTree>
    <p:extLst>
      <p:ext uri="{BB962C8B-B14F-4D97-AF65-F5344CB8AC3E}">
        <p14:creationId xmlns:p14="http://schemas.microsoft.com/office/powerpoint/2010/main" val="3566265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5DF6B4-04F3-AEBC-69CB-4936390FB1A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7E14F73-8BA3-88E8-E2EF-38139FA527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C01FAC1-A086-F7EA-4B69-C659BAE901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E918B05-D0DF-96EF-926A-AAFBEA3BC39F}"/>
              </a:ext>
            </a:extLst>
          </p:cNvPr>
          <p:cNvSpPr>
            <a:spLocks noGrp="1"/>
          </p:cNvSpPr>
          <p:nvPr>
            <p:ph type="dt" sz="half" idx="10"/>
          </p:nvPr>
        </p:nvSpPr>
        <p:spPr/>
        <p:txBody>
          <a:bodyPr/>
          <a:lstStyle/>
          <a:p>
            <a:fld id="{C45D0434-5CC5-4A79-8CD6-75FA6A9DEDAB}" type="datetimeFigureOut">
              <a:rPr lang="fr-FR" smtClean="0"/>
              <a:t>08/11/2022</a:t>
            </a:fld>
            <a:endParaRPr lang="fr-FR"/>
          </a:p>
        </p:txBody>
      </p:sp>
      <p:sp>
        <p:nvSpPr>
          <p:cNvPr id="6" name="Espace réservé du pied de page 5">
            <a:extLst>
              <a:ext uri="{FF2B5EF4-FFF2-40B4-BE49-F238E27FC236}">
                <a16:creationId xmlns:a16="http://schemas.microsoft.com/office/drawing/2014/main" id="{105F476C-D4BF-FC3A-3664-437BD03778F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6CC3EF5-F4A1-4C38-E95D-D76EB2689AA8}"/>
              </a:ext>
            </a:extLst>
          </p:cNvPr>
          <p:cNvSpPr>
            <a:spLocks noGrp="1"/>
          </p:cNvSpPr>
          <p:nvPr>
            <p:ph type="sldNum" sz="quarter" idx="12"/>
          </p:nvPr>
        </p:nvSpPr>
        <p:spPr/>
        <p:txBody>
          <a:bodyPr/>
          <a:lstStyle/>
          <a:p>
            <a:fld id="{EA554285-8736-45E1-9BBC-14FE1905743E}" type="slidenum">
              <a:rPr lang="fr-FR" smtClean="0"/>
              <a:t>‹N°›</a:t>
            </a:fld>
            <a:endParaRPr lang="fr-FR"/>
          </a:p>
        </p:txBody>
      </p:sp>
    </p:spTree>
    <p:extLst>
      <p:ext uri="{BB962C8B-B14F-4D97-AF65-F5344CB8AC3E}">
        <p14:creationId xmlns:p14="http://schemas.microsoft.com/office/powerpoint/2010/main" val="790231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F08C696-435D-0AE1-A718-4FB423AFEF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A2366DD-F0A7-881B-E964-4141EE740E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A85CFCC-C2AA-7A0A-4560-57313DA080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5D0434-5CC5-4A79-8CD6-75FA6A9DEDAB}" type="datetimeFigureOut">
              <a:rPr lang="fr-FR" smtClean="0"/>
              <a:t>08/11/2022</a:t>
            </a:fld>
            <a:endParaRPr lang="fr-FR"/>
          </a:p>
        </p:txBody>
      </p:sp>
      <p:sp>
        <p:nvSpPr>
          <p:cNvPr id="5" name="Espace réservé du pied de page 4">
            <a:extLst>
              <a:ext uri="{FF2B5EF4-FFF2-40B4-BE49-F238E27FC236}">
                <a16:creationId xmlns:a16="http://schemas.microsoft.com/office/drawing/2014/main" id="{B6B3EEB6-4C68-C6B7-0ACC-CD34DA8DDE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5E62145E-C963-4F16-C9ED-D1043ED20B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554285-8736-45E1-9BBC-14FE1905743E}" type="slidenum">
              <a:rPr lang="fr-FR" smtClean="0"/>
              <a:t>‹N°›</a:t>
            </a:fld>
            <a:endParaRPr lang="fr-FR"/>
          </a:p>
        </p:txBody>
      </p:sp>
    </p:spTree>
    <p:extLst>
      <p:ext uri="{BB962C8B-B14F-4D97-AF65-F5344CB8AC3E}">
        <p14:creationId xmlns:p14="http://schemas.microsoft.com/office/powerpoint/2010/main" val="1802459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openclassrooms.com/courses/explorez-vos-donnees-avec-des-algorithmes-non-supervises"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openclassrooms.com/fr/paths/data-analyst" TargetMode="External"/><Relationship Id="rId2" Type="http://schemas.openxmlformats.org/officeDocument/2006/relationships/hyperlink" Target="https://openclassrooms.com/fr/paths/164-data-scientist" TargetMode="Externa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openclassrooms.com/courses/initiez-vous-au-machine-learning/comment-resoudre-un-probleme-de-data-science"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4CF5D2FF-B3EF-DB3D-A713-9A2FE8016E50}"/>
              </a:ext>
            </a:extLst>
          </p:cNvPr>
          <p:cNvSpPr/>
          <p:nvPr/>
        </p:nvSpPr>
        <p:spPr>
          <a:xfrm>
            <a:off x="884583" y="0"/>
            <a:ext cx="10436088" cy="6858000"/>
          </a:xfrm>
          <a:prstGeom prst="rect">
            <a:avLst/>
          </a:prstGeom>
          <a:solidFill>
            <a:schemeClr val="accent2">
              <a:lumMod val="40000"/>
              <a:lumOff val="6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5" name="Rectangle 4">
            <a:extLst>
              <a:ext uri="{FF2B5EF4-FFF2-40B4-BE49-F238E27FC236}">
                <a16:creationId xmlns:a16="http://schemas.microsoft.com/office/drawing/2014/main" id="{5309486F-341E-7792-133B-403452C45B26}"/>
              </a:ext>
            </a:extLst>
          </p:cNvPr>
          <p:cNvSpPr/>
          <p:nvPr/>
        </p:nvSpPr>
        <p:spPr>
          <a:xfrm>
            <a:off x="0" y="526774"/>
            <a:ext cx="12192000" cy="578457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1926E298-04D7-3D10-3652-734F68B6ED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320" y="647841"/>
            <a:ext cx="4110086" cy="4110086"/>
          </a:xfrm>
          <a:prstGeom prst="rect">
            <a:avLst/>
          </a:prstGeom>
        </p:spPr>
      </p:pic>
    </p:spTree>
    <p:extLst>
      <p:ext uri="{BB962C8B-B14F-4D97-AF65-F5344CB8AC3E}">
        <p14:creationId xmlns:p14="http://schemas.microsoft.com/office/powerpoint/2010/main" val="1966399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id="{987B73D3-F8D9-E39D-D11A-5FB98BDBB714}"/>
              </a:ext>
            </a:extLst>
          </p:cNvPr>
          <p:cNvSpPr txBox="1"/>
          <p:nvPr/>
        </p:nvSpPr>
        <p:spPr>
          <a:xfrm>
            <a:off x="243327" y="820738"/>
            <a:ext cx="11569157" cy="5940088"/>
          </a:xfrm>
          <a:prstGeom prst="rect">
            <a:avLst/>
          </a:prstGeom>
          <a:noFill/>
        </p:spPr>
        <p:txBody>
          <a:bodyPr wrap="square" rtlCol="0">
            <a:spAutoFit/>
          </a:bodyPr>
          <a:lstStyle/>
          <a:p>
            <a:pPr marL="285750" indent="-285750" algn="just">
              <a:buFont typeface="Arial" panose="020B0604020202020204" pitchFamily="34" charset="0"/>
              <a:buChar char="•"/>
            </a:pPr>
            <a:r>
              <a:rPr lang="fr-FR" b="1" dirty="0"/>
              <a:t>Solutions :</a:t>
            </a:r>
            <a:endParaRPr kumimoji="0" lang="fr-FR" altLang="fr-FR"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Tx/>
              <a:buAutoNum type="arabicPeriod"/>
            </a:pPr>
            <a:r>
              <a:rPr kumimoji="0" lang="fr-FR" altLang="fr-FR" b="0" i="0" u="none" strike="noStrike" cap="none" normalizeH="0" baseline="0" dirty="0">
                <a:ln>
                  <a:noFill/>
                </a:ln>
                <a:solidFill>
                  <a:srgbClr val="271A38"/>
                </a:solidFill>
                <a:effectLst/>
                <a:latin typeface="Inter"/>
              </a:rPr>
              <a:t>Concernant les valeurs manquantes, on a plusieurs méthodes :</a:t>
            </a:r>
          </a:p>
          <a:p>
            <a:pPr lvl="1" eaLnBrk="0" fontAlgn="base" hangingPunct="0">
              <a:spcBef>
                <a:spcPct val="0"/>
              </a:spcBef>
              <a:spcAft>
                <a:spcPct val="0"/>
              </a:spcAft>
              <a:buFontTx/>
              <a:buAutoNum type="arabicPeriod"/>
            </a:pPr>
            <a:r>
              <a:rPr lang="fr-FR" b="1" i="0" dirty="0">
                <a:solidFill>
                  <a:srgbClr val="271A38"/>
                </a:solidFill>
                <a:effectLst/>
                <a:latin typeface="Inter"/>
              </a:rPr>
              <a:t>Cherchez la vraie valeur, </a:t>
            </a:r>
            <a:r>
              <a:rPr lang="fr-FR" b="0" i="0" dirty="0">
                <a:solidFill>
                  <a:srgbClr val="271A38"/>
                </a:solidFill>
                <a:effectLst/>
                <a:latin typeface="Inter"/>
              </a:rPr>
              <a:t>En effet, avant de se lancer dans de grandes manœuvres, il est toujours préférable de vérifier si une recherche sur votre navigateur préféré, ou quelqu'un, ne serait pas en mesure de nous fournir la précieuse information recherchée.</a:t>
            </a:r>
          </a:p>
          <a:p>
            <a:pPr lvl="1" eaLnBrk="0" fontAlgn="base" hangingPunct="0">
              <a:spcBef>
                <a:spcPct val="0"/>
              </a:spcBef>
              <a:spcAft>
                <a:spcPct val="0"/>
              </a:spcAft>
              <a:buFontTx/>
              <a:buAutoNum type="arabicPeriod"/>
            </a:pPr>
            <a:r>
              <a:rPr lang="fr-FR" b="1" i="0" dirty="0">
                <a:solidFill>
                  <a:srgbClr val="271A38"/>
                </a:solidFill>
                <a:effectLst/>
                <a:latin typeface="Inter"/>
              </a:rPr>
              <a:t>Travaillez avec un jeu de données "gruyère« , </a:t>
            </a:r>
            <a:r>
              <a:rPr kumimoji="0" lang="fr-FR" altLang="fr-FR" sz="1800" b="0" i="0" u="none" strike="noStrike" cap="none" normalizeH="0" baseline="0" dirty="0">
                <a:ln>
                  <a:noFill/>
                </a:ln>
                <a:solidFill>
                  <a:srgbClr val="271A38"/>
                </a:solidFill>
                <a:effectLst/>
                <a:latin typeface="Inter"/>
              </a:rPr>
              <a:t>Pour une variable donnée, si la </a:t>
            </a:r>
            <a:r>
              <a:rPr kumimoji="0" lang="fr-FR" altLang="fr-FR" sz="1800" b="1" i="0" u="none" strike="noStrike" cap="none" normalizeH="0" baseline="0" dirty="0">
                <a:ln>
                  <a:noFill/>
                </a:ln>
                <a:solidFill>
                  <a:srgbClr val="271A38"/>
                </a:solidFill>
                <a:effectLst/>
                <a:latin typeface="Inter"/>
              </a:rPr>
              <a:t>proportion</a:t>
            </a:r>
            <a:r>
              <a:rPr kumimoji="0" lang="fr-FR" altLang="fr-FR" sz="1800" b="0" i="0" u="none" strike="noStrike" cap="none" normalizeH="0" baseline="0" dirty="0">
                <a:ln>
                  <a:noFill/>
                </a:ln>
                <a:solidFill>
                  <a:srgbClr val="271A38"/>
                </a:solidFill>
                <a:effectLst/>
                <a:latin typeface="Inter"/>
              </a:rPr>
              <a:t> de valeurs manquantes est </a:t>
            </a:r>
            <a:r>
              <a:rPr kumimoji="0" lang="fr-FR" altLang="fr-FR" sz="1800" b="1" i="0" u="none" strike="noStrike" cap="none" normalizeH="0" baseline="0" dirty="0">
                <a:ln>
                  <a:noFill/>
                </a:ln>
                <a:solidFill>
                  <a:srgbClr val="271A38"/>
                </a:solidFill>
                <a:effectLst/>
                <a:latin typeface="Inter"/>
              </a:rPr>
              <a:t>faible</a:t>
            </a:r>
            <a:r>
              <a:rPr kumimoji="0" lang="fr-FR" altLang="fr-FR" sz="1800" b="0" i="0" u="none" strike="noStrike" cap="none" normalizeH="0" baseline="0" dirty="0">
                <a:ln>
                  <a:noFill/>
                </a:ln>
                <a:solidFill>
                  <a:srgbClr val="271A38"/>
                </a:solidFill>
                <a:effectLst/>
                <a:latin typeface="Inter"/>
              </a:rPr>
              <a:t>, alors on peut les oublier et ne rien faire. On laisse l'échantillon intact. On travaillera alors avec un jeu de données qui contiendra des "trous", comme dans un gruyère. Selon le traitement statistique que vous appliquerez, cette solution sera ou non acceptable.</a:t>
            </a:r>
            <a:r>
              <a:rPr kumimoji="0" lang="fr-FR" altLang="fr-FR" sz="1050" b="0" i="0" u="none" strike="noStrike" cap="none" normalizeH="0" baseline="0" dirty="0">
                <a:ln>
                  <a:noFill/>
                </a:ln>
                <a:solidFill>
                  <a:schemeClr val="tx1"/>
                </a:solidFill>
                <a:effectLst/>
              </a:rPr>
              <a:t> </a:t>
            </a:r>
            <a:endParaRPr kumimoji="0" lang="fr-FR" altLang="fr-FR" sz="28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AutoNum type="arabicPeriod"/>
            </a:pPr>
            <a:r>
              <a:rPr lang="fr-FR" b="1" i="0" dirty="0">
                <a:solidFill>
                  <a:srgbClr val="271A38"/>
                </a:solidFill>
                <a:effectLst/>
                <a:latin typeface="Inter"/>
              </a:rPr>
              <a:t>Oubliez une variable, </a:t>
            </a:r>
            <a:r>
              <a:rPr lang="fr-FR" b="0" i="0" dirty="0">
                <a:solidFill>
                  <a:srgbClr val="271A38"/>
                </a:solidFill>
                <a:effectLst/>
                <a:latin typeface="Inter"/>
              </a:rPr>
              <a:t>si pour une même variable, la </a:t>
            </a:r>
            <a:r>
              <a:rPr lang="fr-FR" b="1" i="0" dirty="0">
                <a:solidFill>
                  <a:srgbClr val="271A38"/>
                </a:solidFill>
                <a:effectLst/>
                <a:latin typeface="Inter"/>
              </a:rPr>
              <a:t>proportion</a:t>
            </a:r>
            <a:r>
              <a:rPr lang="fr-FR" b="0" i="0" dirty="0">
                <a:solidFill>
                  <a:srgbClr val="271A38"/>
                </a:solidFill>
                <a:effectLst/>
                <a:latin typeface="Inter"/>
              </a:rPr>
              <a:t> de valeurs manquantes est beaucoup trop </a:t>
            </a:r>
            <a:r>
              <a:rPr lang="fr-FR" b="1" i="0" dirty="0">
                <a:solidFill>
                  <a:srgbClr val="271A38"/>
                </a:solidFill>
                <a:effectLst/>
                <a:latin typeface="Inter"/>
              </a:rPr>
              <a:t>importante</a:t>
            </a:r>
            <a:r>
              <a:rPr lang="fr-FR" b="0" i="0" dirty="0">
                <a:solidFill>
                  <a:srgbClr val="271A38"/>
                </a:solidFill>
                <a:effectLst/>
                <a:latin typeface="Inter"/>
              </a:rPr>
              <a:t>, mieux vaut l'oublier. Cela à condition que la variable ne soit pas trop importante pour l'analyse. Cela équivaut à ne pas considérer une colonne dans le tableau du </a:t>
            </a:r>
            <a:r>
              <a:rPr lang="fr-FR" b="0" i="0" dirty="0" err="1">
                <a:solidFill>
                  <a:srgbClr val="271A38"/>
                </a:solidFill>
                <a:effectLst/>
                <a:latin typeface="Inter"/>
              </a:rPr>
              <a:t>dataset</a:t>
            </a:r>
            <a:r>
              <a:rPr lang="fr-FR" b="0" i="0" dirty="0">
                <a:solidFill>
                  <a:srgbClr val="271A38"/>
                </a:solidFill>
                <a:effectLst/>
                <a:latin typeface="Inter"/>
              </a:rPr>
              <a:t>.</a:t>
            </a:r>
          </a:p>
          <a:p>
            <a:pPr lvl="1" eaLnBrk="0" fontAlgn="base" hangingPunct="0">
              <a:spcBef>
                <a:spcPct val="0"/>
              </a:spcBef>
              <a:spcAft>
                <a:spcPct val="0"/>
              </a:spcAft>
              <a:buFontTx/>
              <a:buAutoNum type="arabicPeriod"/>
            </a:pPr>
            <a:r>
              <a:rPr lang="fr-FR" b="1" i="0" dirty="0">
                <a:solidFill>
                  <a:srgbClr val="271A38"/>
                </a:solidFill>
                <a:effectLst/>
                <a:latin typeface="Inter"/>
              </a:rPr>
              <a:t>Oubliez des individus, </a:t>
            </a:r>
            <a:r>
              <a:rPr lang="fr-FR" b="0" i="0" dirty="0">
                <a:solidFill>
                  <a:srgbClr val="271A38"/>
                </a:solidFill>
                <a:effectLst/>
                <a:latin typeface="Inter"/>
              </a:rPr>
              <a:t>Si la variable qui contient des données manquantes est </a:t>
            </a:r>
            <a:r>
              <a:rPr lang="fr-FR" b="1" i="0" dirty="0">
                <a:solidFill>
                  <a:srgbClr val="271A38"/>
                </a:solidFill>
                <a:effectLst/>
                <a:latin typeface="Inter"/>
              </a:rPr>
              <a:t>cruciale</a:t>
            </a:r>
            <a:r>
              <a:rPr lang="fr-FR" b="0" i="0" dirty="0">
                <a:solidFill>
                  <a:srgbClr val="271A38"/>
                </a:solidFill>
                <a:effectLst/>
                <a:latin typeface="Inter"/>
              </a:rPr>
              <a:t> dans l'analyse, alors mieux vaut créer un sous-échantillon et y supprimer les individus pour lesquels cette variable est manquante. Cette dernière méthode contient cependant des </a:t>
            </a:r>
            <a:r>
              <a:rPr lang="fr-FR" b="1" i="0" dirty="0">
                <a:solidFill>
                  <a:srgbClr val="271A38"/>
                </a:solidFill>
                <a:effectLst/>
                <a:latin typeface="Inter"/>
              </a:rPr>
              <a:t>risques</a:t>
            </a:r>
            <a:r>
              <a:rPr lang="fr-FR" b="0" i="0" dirty="0">
                <a:solidFill>
                  <a:srgbClr val="271A38"/>
                </a:solidFill>
                <a:effectLst/>
                <a:latin typeface="Inter"/>
              </a:rPr>
              <a:t>. En effet, vous pouvez vous retrouver avec un nombre d'individus (un nombre de lignes) trop petit pour que votre analyse ait encore du sens. De plus, il se peut que votre échantillon ne soit plus représentatif de la population globale. </a:t>
            </a:r>
          </a:p>
          <a:p>
            <a:pPr lvl="1" eaLnBrk="0" fontAlgn="base" hangingPunct="0">
              <a:spcBef>
                <a:spcPct val="0"/>
              </a:spcBef>
              <a:spcAft>
                <a:spcPct val="0"/>
              </a:spcAft>
              <a:buFontTx/>
              <a:buAutoNum type="arabicPeriod"/>
            </a:pPr>
            <a:r>
              <a:rPr lang="fr-FR" b="1" dirty="0">
                <a:solidFill>
                  <a:srgbClr val="271A38"/>
                </a:solidFill>
                <a:latin typeface="Inter"/>
              </a:rPr>
              <a:t>Deviner</a:t>
            </a:r>
            <a:r>
              <a:rPr lang="fr-FR" dirty="0">
                <a:solidFill>
                  <a:srgbClr val="271A38"/>
                </a:solidFill>
                <a:latin typeface="Inter"/>
              </a:rPr>
              <a:t>, </a:t>
            </a:r>
            <a:r>
              <a:rPr kumimoji="0" lang="fr-FR" altLang="fr-FR" sz="1800" b="0" i="0" u="none" strike="noStrike" cap="none" normalizeH="0" baseline="0" dirty="0">
                <a:ln>
                  <a:noFill/>
                </a:ln>
                <a:solidFill>
                  <a:srgbClr val="271A38"/>
                </a:solidFill>
                <a:effectLst/>
                <a:latin typeface="Inter"/>
              </a:rPr>
              <a:t>Une méthode un peu plus aventurière consiste à combler les trous par des valeurs à deviner. C'est un peu la méthode des aventuriers !   </a:t>
            </a:r>
            <a:r>
              <a:rPr kumimoji="0" lang="fr-FR" altLang="fr-FR" sz="2000" b="0" i="0" u="none" strike="noStrike" cap="none" normalizeH="0" baseline="0" dirty="0">
                <a:ln>
                  <a:noFill/>
                </a:ln>
                <a:solidFill>
                  <a:srgbClr val="271A38"/>
                </a:solidFill>
                <a:effectLst/>
                <a:latin typeface="Inter"/>
              </a:rPr>
              <a:t>      </a:t>
            </a:r>
            <a:r>
              <a:rPr kumimoji="0" lang="fr-FR" altLang="fr-FR" sz="1800" b="0" i="0" u="none" strike="noStrike" cap="none" normalizeH="0" baseline="0" dirty="0">
                <a:ln>
                  <a:noFill/>
                </a:ln>
                <a:solidFill>
                  <a:srgbClr val="271A38"/>
                </a:solidFill>
                <a:effectLst/>
                <a:latin typeface="Inter"/>
              </a:rPr>
              <a:t> Bien sûr, ces valeurs ne correspondront pas à la valeur réelle, mais certaines méthodes permettent de ne pas se tromper de beaucoup. Deviner une valeur manquante s'appelle l'</a:t>
            </a:r>
            <a:r>
              <a:rPr kumimoji="0" lang="fr-FR" altLang="fr-FR" sz="1800" b="1" i="0" u="none" strike="noStrike" cap="none" normalizeH="0" baseline="0" dirty="0">
                <a:ln>
                  <a:noFill/>
                </a:ln>
                <a:solidFill>
                  <a:srgbClr val="271A38"/>
                </a:solidFill>
                <a:effectLst/>
                <a:latin typeface="Inter"/>
              </a:rPr>
              <a:t>imputation</a:t>
            </a:r>
            <a:r>
              <a:rPr kumimoji="0" lang="fr-FR" altLang="fr-FR" sz="1800" b="0" i="0" u="none" strike="noStrike" cap="none" normalizeH="0" baseline="0" dirty="0">
                <a:ln>
                  <a:noFill/>
                </a:ln>
                <a:solidFill>
                  <a:srgbClr val="271A38"/>
                </a:solidFill>
                <a:effectLst/>
                <a:latin typeface="Inter"/>
              </a:rPr>
              <a:t>.</a:t>
            </a:r>
            <a:r>
              <a:rPr lang="fr-FR" altLang="fr-FR" sz="1050" dirty="0"/>
              <a:t> </a:t>
            </a:r>
            <a:r>
              <a:rPr kumimoji="0" lang="fr-FR" altLang="fr-FR" sz="1800" b="0" i="0" u="none" strike="noStrike" cap="none" normalizeH="0" baseline="0" dirty="0">
                <a:ln>
                  <a:noFill/>
                </a:ln>
                <a:solidFill>
                  <a:srgbClr val="271A38"/>
                </a:solidFill>
                <a:effectLst/>
                <a:latin typeface="Inter"/>
              </a:rPr>
              <a:t>C'est l'</a:t>
            </a:r>
            <a:r>
              <a:rPr kumimoji="0" lang="fr-FR" altLang="fr-FR" sz="1800" b="1" i="0" u="none" strike="noStrike" cap="none" normalizeH="0" baseline="0" dirty="0">
                <a:ln>
                  <a:noFill/>
                </a:ln>
                <a:solidFill>
                  <a:srgbClr val="271A38"/>
                </a:solidFill>
                <a:effectLst/>
                <a:latin typeface="Inter"/>
              </a:rPr>
              <a:t>imputation par la moyenne</a:t>
            </a:r>
            <a:r>
              <a:rPr kumimoji="0" lang="fr-FR" altLang="fr-FR" sz="1800" b="0" i="0" u="none" strike="noStrike" cap="none" normalizeH="0" baseline="0" dirty="0">
                <a:ln>
                  <a:noFill/>
                </a:ln>
                <a:solidFill>
                  <a:srgbClr val="271A38"/>
                </a:solidFill>
                <a:effectLst/>
                <a:latin typeface="Inter"/>
              </a:rPr>
              <a:t>.</a:t>
            </a:r>
            <a:endParaRPr lang="fr-FR" b="1" dirty="0"/>
          </a:p>
        </p:txBody>
      </p:sp>
      <p:pic>
        <p:nvPicPr>
          <p:cNvPr id="5" name="Image 4">
            <a:extLst>
              <a:ext uri="{FF2B5EF4-FFF2-40B4-BE49-F238E27FC236}">
                <a16:creationId xmlns:a16="http://schemas.microsoft.com/office/drawing/2014/main" id="{EC0A1FE5-0553-BE77-9FDF-396D32013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spTree>
    <p:extLst>
      <p:ext uri="{BB962C8B-B14F-4D97-AF65-F5344CB8AC3E}">
        <p14:creationId xmlns:p14="http://schemas.microsoft.com/office/powerpoint/2010/main" val="3178254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pic>
        <p:nvPicPr>
          <p:cNvPr id="5" name="Image 4">
            <a:extLst>
              <a:ext uri="{FF2B5EF4-FFF2-40B4-BE49-F238E27FC236}">
                <a16:creationId xmlns:a16="http://schemas.microsoft.com/office/drawing/2014/main" id="{EC0A1FE5-0553-BE77-9FDF-396D32013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sp>
        <p:nvSpPr>
          <p:cNvPr id="3" name="ZoneTexte 2">
            <a:extLst>
              <a:ext uri="{FF2B5EF4-FFF2-40B4-BE49-F238E27FC236}">
                <a16:creationId xmlns:a16="http://schemas.microsoft.com/office/drawing/2014/main" id="{5B404274-F0D2-4A15-2F45-A9DEEC55140F}"/>
              </a:ext>
            </a:extLst>
          </p:cNvPr>
          <p:cNvSpPr txBox="1"/>
          <p:nvPr/>
        </p:nvSpPr>
        <p:spPr>
          <a:xfrm>
            <a:off x="311421" y="998835"/>
            <a:ext cx="11569157" cy="5355312"/>
          </a:xfrm>
          <a:prstGeom prst="rect">
            <a:avLst/>
          </a:prstGeom>
          <a:noFill/>
        </p:spPr>
        <p:txBody>
          <a:bodyPr wrap="square" rtlCol="0">
            <a:spAutoFit/>
          </a:bodyPr>
          <a:lstStyle/>
          <a:p>
            <a:pPr algn="l"/>
            <a:r>
              <a:rPr lang="fr-FR" altLang="fr-FR" dirty="0">
                <a:solidFill>
                  <a:srgbClr val="271A38"/>
                </a:solidFill>
                <a:latin typeface="Inter"/>
              </a:rPr>
              <a:t>	</a:t>
            </a:r>
            <a:r>
              <a:rPr lang="fr-FR" altLang="fr-FR" b="1" dirty="0">
                <a:solidFill>
                  <a:srgbClr val="271A38"/>
                </a:solidFill>
                <a:latin typeface="Inter"/>
              </a:rPr>
              <a:t>6. </a:t>
            </a:r>
            <a:r>
              <a:rPr lang="fr-FR" b="1" i="0" dirty="0">
                <a:solidFill>
                  <a:srgbClr val="271A38"/>
                </a:solidFill>
                <a:effectLst/>
                <a:latin typeface="Inter"/>
              </a:rPr>
              <a:t>Devinez à partir d'autres variables, </a:t>
            </a:r>
            <a:r>
              <a:rPr lang="fr-FR" b="0" i="0" dirty="0">
                <a:solidFill>
                  <a:srgbClr val="271A38"/>
                </a:solidFill>
                <a:effectLst/>
                <a:latin typeface="Inter"/>
              </a:rPr>
              <a:t>Pour remplacer une variable donnée, on peut </a:t>
            </a:r>
            <a:r>
              <a:rPr lang="fr-FR" b="1" i="0" dirty="0">
                <a:solidFill>
                  <a:srgbClr val="271A38"/>
                </a:solidFill>
                <a:effectLst/>
                <a:latin typeface="Inter"/>
              </a:rPr>
              <a:t>regarder les autres 	variables</a:t>
            </a:r>
            <a:r>
              <a:rPr lang="fr-FR" b="0" i="0" dirty="0">
                <a:solidFill>
                  <a:srgbClr val="271A38"/>
                </a:solidFill>
                <a:effectLst/>
                <a:latin typeface="Inter"/>
              </a:rPr>
              <a:t> aux alentours. Il y a plusieurs méthodes qui utilisent ce principe. Imaginons un nouvel individu : Luc, né 	en 1991, dont la taille est inconnue. Plutôt que de lui attribuer la moyenne de tout l'échantillon (1,52 m), on 	peut lui attribuer la moyenne des personnes qui ont à peu près son 	âge. Attribuons-lui donc la moyenne des 	tailles des personnes nées entre 1990 et 2000, soit 1,49 m. Ici, on a regardé la valeur de la variable 	</a:t>
            </a:r>
            <a:r>
              <a:rPr lang="fr-FR" b="0" i="1" dirty="0" err="1">
                <a:solidFill>
                  <a:srgbClr val="271A38"/>
                </a:solidFill>
                <a:effectLst/>
                <a:latin typeface="Inter"/>
              </a:rPr>
              <a:t>date_de_naissance</a:t>
            </a:r>
            <a:r>
              <a:rPr lang="fr-FR" b="0" i="0" dirty="0">
                <a:solidFill>
                  <a:srgbClr val="271A38"/>
                </a:solidFill>
                <a:effectLst/>
                <a:latin typeface="Inter"/>
              </a:rPr>
              <a:t> pour déduire la valeur de la variable </a:t>
            </a:r>
            <a:r>
              <a:rPr lang="fr-FR" b="0" i="1" dirty="0">
                <a:solidFill>
                  <a:srgbClr val="271A38"/>
                </a:solidFill>
                <a:effectLst/>
                <a:latin typeface="Inter"/>
              </a:rPr>
              <a:t>taille</a:t>
            </a:r>
            <a:r>
              <a:rPr lang="fr-FR" b="0" i="0" dirty="0">
                <a:solidFill>
                  <a:srgbClr val="271A38"/>
                </a:solidFill>
                <a:effectLst/>
                <a:latin typeface="Inter"/>
              </a:rPr>
              <a:t>. D'autres méthodes sont également basées sur le 	fait de déduire une variable à partir d'autres. On peut citer les méthodes de </a:t>
            </a:r>
            <a:r>
              <a:rPr lang="fr-FR" b="0" i="1" dirty="0">
                <a:solidFill>
                  <a:srgbClr val="271A38"/>
                </a:solidFill>
                <a:effectLst/>
                <a:latin typeface="Inter"/>
              </a:rPr>
              <a:t>Hot-deck</a:t>
            </a:r>
            <a:r>
              <a:rPr lang="fr-FR" b="0" i="0" dirty="0">
                <a:solidFill>
                  <a:srgbClr val="271A38"/>
                </a:solidFill>
                <a:effectLst/>
                <a:latin typeface="Inter"/>
              </a:rPr>
              <a:t>, ou les méthodes basées 	sur des modèles de machine </a:t>
            </a:r>
            <a:r>
              <a:rPr lang="fr-FR" b="0" i="0" dirty="0" err="1">
                <a:solidFill>
                  <a:srgbClr val="271A38"/>
                </a:solidFill>
                <a:effectLst/>
                <a:latin typeface="Inter"/>
              </a:rPr>
              <a:t>learning</a:t>
            </a:r>
            <a:r>
              <a:rPr lang="fr-FR" b="0" i="0" dirty="0">
                <a:solidFill>
                  <a:srgbClr val="271A38"/>
                </a:solidFill>
                <a:effectLst/>
                <a:latin typeface="Inter"/>
              </a:rPr>
              <a:t> (</a:t>
            </a:r>
            <a:r>
              <a:rPr lang="fr-FR" b="0" i="0" dirty="0" err="1">
                <a:solidFill>
                  <a:srgbClr val="271A38"/>
                </a:solidFill>
                <a:effectLst/>
                <a:latin typeface="Inter"/>
              </a:rPr>
              <a:t>regression</a:t>
            </a:r>
            <a:r>
              <a:rPr lang="fr-FR" b="0" i="0" dirty="0">
                <a:solidFill>
                  <a:srgbClr val="271A38"/>
                </a:solidFill>
                <a:effectLst/>
                <a:latin typeface="Inter"/>
              </a:rPr>
              <a:t>), Deviner (imputer) des valeurs modifie </a:t>
            </a:r>
            <a:r>
              <a:rPr lang="fr-FR" b="1" i="0" dirty="0">
                <a:solidFill>
                  <a:srgbClr val="271A38"/>
                </a:solidFill>
                <a:effectLst/>
                <a:latin typeface="Inter"/>
              </a:rPr>
              <a:t>forcément</a:t>
            </a:r>
            <a:r>
              <a:rPr lang="fr-FR" b="0" i="0" dirty="0">
                <a:solidFill>
                  <a:srgbClr val="271A38"/>
                </a:solidFill>
                <a:effectLst/>
                <a:latin typeface="Inter"/>
              </a:rPr>
              <a:t> votre 	échantillon, car les valeurs imputées sont fausses. En particulier, vos calculs de variances ou de corrélations 	seront faussées. Il faut donc les utiliser avec précaution, afin de ne pas trop modifier les données.</a:t>
            </a:r>
          </a:p>
          <a:p>
            <a:pPr algn="l"/>
            <a:r>
              <a:rPr lang="fr-FR" b="0" i="0" dirty="0">
                <a:solidFill>
                  <a:srgbClr val="271A38"/>
                </a:solidFill>
                <a:effectLst/>
                <a:latin typeface="Inter"/>
              </a:rPr>
              <a:t>	Une bonne pratique peut être d'observer la distribution de la variable (ou tout au moins ses quantiles) avant et 	après l'imputation, pour voir si sa forme n'a pas trop été impactée. Dans tous les cas, il est nécessaire de 	toujours préciser quelle méthode vous avez utilisée dans chacun des résultats d'analyse que vous présenterez. 	C'est une question d'honnêteté intellectuelle,</a:t>
            </a:r>
            <a:endParaRPr kumimoji="0" lang="fr-FR" altLang="fr-FR" b="0" i="0" u="none" strike="noStrike" cap="none" normalizeH="0" baseline="0" dirty="0">
              <a:ln>
                <a:noFill/>
              </a:ln>
              <a:solidFill>
                <a:srgbClr val="271A38"/>
              </a:solidFill>
              <a:effectLst/>
              <a:latin typeface="Inter"/>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fr-FR" altLang="fr-FR" b="0" i="0" u="none" strike="noStrike" cap="none" normalizeH="0" baseline="0" dirty="0">
                <a:ln>
                  <a:noFill/>
                </a:ln>
                <a:solidFill>
                  <a:srgbClr val="271A38"/>
                </a:solidFill>
                <a:effectLst/>
                <a:latin typeface="Inter"/>
              </a:rPr>
              <a:t>Pour le pays invalide, il est possible de fixer à l'avance une liste des pays autorisés, puis de supprimer les valeurs qui ne sont pas dans cette liste (ici,  </a:t>
            </a:r>
            <a:r>
              <a:rPr kumimoji="0" lang="fr-FR" altLang="fr-FR" b="0" i="0" u="none" strike="noStrike" cap="none" normalizeH="0" baseline="0" dirty="0">
                <a:ln>
                  <a:noFill/>
                </a:ln>
                <a:solidFill>
                  <a:srgbClr val="271A38"/>
                </a:solidFill>
                <a:effectLst/>
                <a:latin typeface="Courier New" panose="02070309020205020404" pitchFamily="49" charset="0"/>
                <a:cs typeface="Courier New" panose="02070309020205020404" pitchFamily="49" charset="0"/>
              </a:rPr>
              <a:t>24</a:t>
            </a:r>
            <a:r>
              <a:rPr kumimoji="0" lang="fr-FR" altLang="fr-FR" b="0" i="0" u="none" strike="noStrike" cap="none" normalizeH="0" baseline="0" dirty="0">
                <a:ln>
                  <a:noFill/>
                </a:ln>
                <a:solidFill>
                  <a:srgbClr val="271A38"/>
                </a:solidFill>
                <a:effectLst/>
                <a:latin typeface="Inter"/>
              </a:rPr>
              <a:t>  n'y sera pas). Une telle liste est souvent appelée </a:t>
            </a:r>
            <a:r>
              <a:rPr kumimoji="0" lang="fr-FR" altLang="fr-FR" b="1" i="1" u="sng" strike="noStrike" cap="none" normalizeH="0" baseline="0" dirty="0">
                <a:ln>
                  <a:noFill/>
                </a:ln>
                <a:solidFill>
                  <a:srgbClr val="271A38"/>
                </a:solidFill>
                <a:effectLst/>
                <a:latin typeface="Inter"/>
              </a:rPr>
              <a:t>dictionnaire</a:t>
            </a:r>
            <a:r>
              <a:rPr kumimoji="0" lang="fr-FR" altLang="fr-FR" b="0" i="0" u="none" strike="noStrike" cap="none" normalizeH="0" baseline="0" dirty="0">
                <a:ln>
                  <a:noFill/>
                </a:ln>
                <a:solidFill>
                  <a:srgbClr val="271A38"/>
                </a:solidFill>
                <a:effectLst/>
                <a:latin typeface="Inter"/>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fr-FR" altLang="fr-FR" b="0" i="0" u="none" strike="noStrike" cap="none" normalizeH="0" baseline="0" dirty="0">
                <a:ln>
                  <a:noFill/>
                </a:ln>
                <a:solidFill>
                  <a:srgbClr val="271A38"/>
                </a:solidFill>
                <a:effectLst/>
                <a:latin typeface="Inter"/>
              </a:rPr>
              <a:t>Pour les erreurs d'irrégularité, c'est plus compliqué ! On peut par exemple fixer un format fixe (ici : un nombre décimal suivi du caractère "m"), et supprimer les valeurs qui ne suivent pas ce format. Mais on peut faire mieux, et détecter d'abord dans quelle unité est exprimée la valeur (mètres ou centimètres), puis tout convertir en une même unité.</a:t>
            </a:r>
          </a:p>
        </p:txBody>
      </p:sp>
    </p:spTree>
    <p:extLst>
      <p:ext uri="{BB962C8B-B14F-4D97-AF65-F5344CB8AC3E}">
        <p14:creationId xmlns:p14="http://schemas.microsoft.com/office/powerpoint/2010/main" val="3332822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pic>
        <p:nvPicPr>
          <p:cNvPr id="5" name="Image 4">
            <a:extLst>
              <a:ext uri="{FF2B5EF4-FFF2-40B4-BE49-F238E27FC236}">
                <a16:creationId xmlns:a16="http://schemas.microsoft.com/office/drawing/2014/main" id="{EC0A1FE5-0553-BE77-9FDF-396D32013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sp>
        <p:nvSpPr>
          <p:cNvPr id="3" name="ZoneTexte 2">
            <a:extLst>
              <a:ext uri="{FF2B5EF4-FFF2-40B4-BE49-F238E27FC236}">
                <a16:creationId xmlns:a16="http://schemas.microsoft.com/office/drawing/2014/main" id="{BED9FD5B-403C-AD5C-9126-B2597D893BBD}"/>
              </a:ext>
            </a:extLst>
          </p:cNvPr>
          <p:cNvSpPr txBox="1"/>
          <p:nvPr/>
        </p:nvSpPr>
        <p:spPr>
          <a:xfrm>
            <a:off x="311421" y="998835"/>
            <a:ext cx="11569157" cy="563231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fr-FR" altLang="fr-FR" b="0" i="0" u="none" strike="noStrike" cap="none" normalizeH="0" baseline="0" dirty="0">
                <a:ln>
                  <a:noFill/>
                </a:ln>
                <a:solidFill>
                  <a:srgbClr val="271A38"/>
                </a:solidFill>
                <a:effectLst/>
                <a:latin typeface="Inter"/>
              </a:rPr>
              <a:t>Pour l'erreur de formatage de la double adresse e-mail, tout dépend de ce que vous souhaitez faire. Si vous n'analyserez pas les e-mails dans votre analyse future, alors pas besoin de corriger l'erreur. Si vous souhaitez connaître la proportion du nombre de personnes dont l'adresse finit par  </a:t>
            </a:r>
            <a:r>
              <a:rPr kumimoji="0" lang="fr-FR" altLang="fr-FR" b="0" i="0" u="none" strike="noStrike" cap="none" normalizeH="0" baseline="0" dirty="0">
                <a:ln>
                  <a:noFill/>
                </a:ln>
                <a:solidFill>
                  <a:srgbClr val="271A38"/>
                </a:solidFill>
                <a:effectLst/>
                <a:latin typeface="Courier New" panose="02070309020205020404" pitchFamily="49" charset="0"/>
                <a:cs typeface="Courier New" panose="02070309020205020404" pitchFamily="49" charset="0"/>
              </a:rPr>
              <a:t>@example. </a:t>
            </a:r>
            <a:r>
              <a:rPr kumimoji="0" lang="fr-FR" altLang="fr-FR" b="0" i="0" u="none" strike="noStrike" cap="none" normalizeH="0" baseline="0" dirty="0">
                <a:ln>
                  <a:noFill/>
                </a:ln>
                <a:solidFill>
                  <a:srgbClr val="271A38"/>
                </a:solidFill>
                <a:effectLst/>
                <a:latin typeface="Inter"/>
              </a:rPr>
              <a:t>etc., alors vous pouvez choisir entre :</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fr-FR" altLang="fr-FR" b="0" i="0" u="none" strike="noStrike" cap="none" normalizeH="0" baseline="0" dirty="0">
                <a:ln>
                  <a:noFill/>
                </a:ln>
                <a:solidFill>
                  <a:srgbClr val="271A38"/>
                </a:solidFill>
                <a:effectLst/>
                <a:latin typeface="Inter"/>
              </a:rPr>
              <a:t>Prendre la première adresse e-mail, et oublier la seconde.</a:t>
            </a: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fr-FR" altLang="fr-FR" b="0" i="0" u="none" strike="noStrike" cap="none" normalizeH="0" baseline="0" dirty="0">
                <a:ln>
                  <a:noFill/>
                </a:ln>
                <a:solidFill>
                  <a:srgbClr val="271A38"/>
                </a:solidFill>
                <a:effectLst/>
                <a:latin typeface="Inter"/>
              </a:rPr>
              <a:t>Garder l'ensemble des adresses e-mail.</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fr-FR" altLang="fr-FR" b="0" i="0" u="none" strike="noStrike" cap="none" normalizeH="0" baseline="0" dirty="0">
                <a:ln>
                  <a:noFill/>
                </a:ln>
                <a:solidFill>
                  <a:srgbClr val="271A38"/>
                </a:solidFill>
                <a:effectLst/>
                <a:latin typeface="Inter"/>
              </a:rPr>
              <a:t>Passons à la variable Date de naissance, elles vous donneront toujours du fil à retordre ! Il existe d'innombrables formats de date, et chaque pays a sa propre habitude quand il s'agit d'écrire une date (ex. : les Français et les Nord-Américains n'utilisent pas les mêmes formats). En plus de cela, il faut ajouter les problèmes des fuseaux horaires ! Dans notre cas, la plus simple des solutions consiste à supprimer les dates qui ne sont pas au format  </a:t>
            </a:r>
            <a:r>
              <a:rPr kumimoji="0" lang="fr-FR" altLang="fr-FR" b="0" i="0" u="none" strike="noStrike" cap="none" normalizeH="0" baseline="0" dirty="0">
                <a:ln>
                  <a:noFill/>
                </a:ln>
                <a:solidFill>
                  <a:srgbClr val="271A38"/>
                </a:solidFill>
                <a:effectLst/>
                <a:latin typeface="Courier New" panose="02070309020205020404" pitchFamily="49" charset="0"/>
                <a:cs typeface="Courier New" panose="02070309020205020404" pitchFamily="49" charset="0"/>
              </a:rPr>
              <a:t>jour/mois/année</a:t>
            </a:r>
            <a:r>
              <a:rPr kumimoji="0" lang="fr-FR" altLang="fr-FR" b="0" i="0" u="none" strike="noStrike" cap="none" normalizeH="0" baseline="0" dirty="0">
                <a:ln>
                  <a:noFill/>
                </a:ln>
                <a:solidFill>
                  <a:srgbClr val="271A38"/>
                </a:solidFill>
                <a:effectLst/>
                <a:latin typeface="Inter"/>
              </a:rPr>
              <a:t>.</a:t>
            </a:r>
          </a:p>
          <a:p>
            <a:pPr algn="l"/>
            <a:r>
              <a:rPr kumimoji="0" lang="fr-FR" altLang="fr-FR" b="0" i="0" u="none" strike="noStrike" cap="none" normalizeH="0" baseline="0" dirty="0">
                <a:ln>
                  <a:noFill/>
                </a:ln>
                <a:solidFill>
                  <a:srgbClr val="271A38"/>
                </a:solidFill>
                <a:effectLst/>
                <a:latin typeface="Inter"/>
              </a:rPr>
              <a:t>6.Pour l’</a:t>
            </a:r>
            <a:r>
              <a:rPr kumimoji="0" lang="fr-FR" altLang="fr-FR" b="0" i="0" u="none" strike="noStrike" cap="none" normalizeH="0" baseline="0" dirty="0" err="1">
                <a:ln>
                  <a:noFill/>
                </a:ln>
                <a:solidFill>
                  <a:srgbClr val="271A38"/>
                </a:solidFill>
                <a:effectLst/>
                <a:latin typeface="Inter"/>
              </a:rPr>
              <a:t>outlier</a:t>
            </a:r>
            <a:r>
              <a:rPr kumimoji="0" lang="fr-FR" altLang="fr-FR" b="0" i="0" u="none" strike="noStrike" cap="none" normalizeH="0" baseline="0" dirty="0">
                <a:ln>
                  <a:noFill/>
                </a:ln>
                <a:solidFill>
                  <a:srgbClr val="271A38"/>
                </a:solidFill>
                <a:effectLst/>
                <a:latin typeface="Inter"/>
              </a:rPr>
              <a:t>, </a:t>
            </a:r>
            <a:r>
              <a:rPr lang="fr-FR" b="0" i="0" dirty="0">
                <a:solidFill>
                  <a:srgbClr val="271A38"/>
                </a:solidFill>
                <a:effectLst/>
                <a:latin typeface="Inter"/>
              </a:rPr>
              <a:t>peut être une valeur </a:t>
            </a:r>
            <a:r>
              <a:rPr lang="fr-FR" b="1" i="0" dirty="0">
                <a:solidFill>
                  <a:srgbClr val="271A38"/>
                </a:solidFill>
                <a:effectLst/>
                <a:latin typeface="Inter"/>
              </a:rPr>
              <a:t>aberrante</a:t>
            </a:r>
            <a:r>
              <a:rPr lang="fr-FR" b="0" i="0" dirty="0">
                <a:solidFill>
                  <a:srgbClr val="271A38"/>
                </a:solidFill>
                <a:effectLst/>
                <a:latin typeface="Inter"/>
              </a:rPr>
              <a:t> : c'est une valeur qui est manifestement fausse (ex :animal de compagnie </a:t>
            </a:r>
            <a:r>
              <a:rPr lang="fr-FR" b="0" i="0" dirty="0" err="1">
                <a:solidFill>
                  <a:srgbClr val="271A38"/>
                </a:solidFill>
                <a:effectLst/>
                <a:latin typeface="Inter"/>
              </a:rPr>
              <a:t>Mamouth</a:t>
            </a:r>
            <a:r>
              <a:rPr lang="fr-FR" b="0" i="0" dirty="0">
                <a:solidFill>
                  <a:srgbClr val="271A38"/>
                </a:solidFill>
                <a:effectLst/>
                <a:latin typeface="Inter"/>
              </a:rPr>
              <a:t>), une valeur </a:t>
            </a:r>
            <a:r>
              <a:rPr lang="fr-FR" b="1" i="0" dirty="0">
                <a:solidFill>
                  <a:srgbClr val="271A38"/>
                </a:solidFill>
                <a:effectLst/>
                <a:latin typeface="Inter"/>
              </a:rPr>
              <a:t>atypique</a:t>
            </a:r>
            <a:r>
              <a:rPr lang="fr-FR" b="0" i="0" dirty="0">
                <a:solidFill>
                  <a:srgbClr val="271A38"/>
                </a:solidFill>
                <a:effectLst/>
                <a:latin typeface="Inter"/>
              </a:rPr>
              <a:t> : c'est une valeur qui "sort du lot", mais pas forcément fausse (ex : tigre).</a:t>
            </a:r>
            <a:r>
              <a:rPr kumimoji="0" lang="fr-FR" altLang="fr-FR" b="0" i="0" u="none" strike="noStrike" cap="none" normalizeH="0" baseline="0" dirty="0">
                <a:ln>
                  <a:noFill/>
                </a:ln>
                <a:solidFill>
                  <a:srgbClr val="271A38"/>
                </a:solidFill>
                <a:effectLst/>
                <a:latin typeface="Inter"/>
              </a:rPr>
              <a:t> A</a:t>
            </a:r>
            <a:r>
              <a:rPr lang="fr-FR" b="0" i="0" dirty="0">
                <a:solidFill>
                  <a:srgbClr val="271A38"/>
                </a:solidFill>
                <a:effectLst/>
                <a:latin typeface="Inter"/>
              </a:rPr>
              <a:t>insi, c'est notre connaissance du sujet qui nous  permet de faire la distinction : c'est ce que nous appelons le </a:t>
            </a:r>
            <a:r>
              <a:rPr lang="fr-FR" b="1" i="0" dirty="0">
                <a:solidFill>
                  <a:srgbClr val="271A38"/>
                </a:solidFill>
                <a:effectLst/>
                <a:latin typeface="Inter"/>
              </a:rPr>
              <a:t>contexte</a:t>
            </a:r>
            <a:r>
              <a:rPr lang="fr-FR" b="0" i="0" dirty="0">
                <a:solidFill>
                  <a:srgbClr val="271A38"/>
                </a:solidFill>
                <a:effectLst/>
                <a:latin typeface="Inter"/>
              </a:rPr>
              <a:t>. En présence d'un </a:t>
            </a:r>
            <a:r>
              <a:rPr lang="fr-FR" b="0" i="0" dirty="0" err="1">
                <a:solidFill>
                  <a:srgbClr val="271A38"/>
                </a:solidFill>
                <a:effectLst/>
                <a:latin typeface="Inter"/>
              </a:rPr>
              <a:t>outlier</a:t>
            </a:r>
            <a:r>
              <a:rPr lang="fr-FR" b="0" i="0" dirty="0">
                <a:solidFill>
                  <a:srgbClr val="271A38"/>
                </a:solidFill>
                <a:effectLst/>
                <a:latin typeface="Inter"/>
              </a:rPr>
              <a:t>, la première étape va être de </a:t>
            </a:r>
            <a:r>
              <a:rPr lang="fr-FR" b="1" i="0" dirty="0">
                <a:solidFill>
                  <a:srgbClr val="271A38"/>
                </a:solidFill>
                <a:effectLst/>
                <a:latin typeface="Inter"/>
              </a:rPr>
              <a:t>déterminer à partir du contexte</a:t>
            </a:r>
            <a:r>
              <a:rPr lang="fr-FR" b="0" i="0" dirty="0">
                <a:solidFill>
                  <a:srgbClr val="271A38"/>
                </a:solidFill>
                <a:effectLst/>
                <a:latin typeface="Inter"/>
              </a:rPr>
              <a:t> de notre étude si ce dernier est une valeur </a:t>
            </a:r>
            <a:r>
              <a:rPr lang="fr-FR" b="1" i="0" dirty="0">
                <a:solidFill>
                  <a:srgbClr val="271A38"/>
                </a:solidFill>
                <a:effectLst/>
                <a:latin typeface="Inter"/>
              </a:rPr>
              <a:t>aberrante</a:t>
            </a:r>
            <a:r>
              <a:rPr lang="fr-FR" dirty="0">
                <a:solidFill>
                  <a:srgbClr val="271A38"/>
                </a:solidFill>
                <a:latin typeface="Inter"/>
              </a:rPr>
              <a:t> </a:t>
            </a:r>
            <a:r>
              <a:rPr lang="fr-FR" b="0" i="0" dirty="0">
                <a:solidFill>
                  <a:srgbClr val="271A38"/>
                </a:solidFill>
                <a:effectLst/>
                <a:latin typeface="Inter"/>
              </a:rPr>
              <a:t>ou une valeur </a:t>
            </a:r>
            <a:r>
              <a:rPr lang="fr-FR" b="1" i="0" dirty="0">
                <a:solidFill>
                  <a:srgbClr val="271A38"/>
                </a:solidFill>
                <a:effectLst/>
                <a:latin typeface="Inter"/>
              </a:rPr>
              <a:t>atypique</a:t>
            </a:r>
            <a:r>
              <a:rPr lang="fr-FR" b="0" i="0" dirty="0">
                <a:solidFill>
                  <a:srgbClr val="271A38"/>
                </a:solidFill>
                <a:effectLst/>
                <a:latin typeface="Inter"/>
              </a:rPr>
              <a:t>. Si nous sommes sûrs que la valeur est erronée, alors il faut la supprimer s’il n’est pas possible de connaître la vraie valeur. Dans les autres cas, nous avons le choix entre :</a:t>
            </a:r>
          </a:p>
          <a:p>
            <a:pPr algn="l">
              <a:buFont typeface="Arial" panose="020B0604020202020204" pitchFamily="34" charset="0"/>
              <a:buChar char="•"/>
            </a:pPr>
            <a:r>
              <a:rPr lang="fr-FR" b="1" i="0" dirty="0">
                <a:solidFill>
                  <a:srgbClr val="271A38"/>
                </a:solidFill>
                <a:effectLst/>
                <a:latin typeface="Inter"/>
              </a:rPr>
              <a:t>Supprimer</a:t>
            </a:r>
            <a:r>
              <a:rPr lang="fr-FR" b="0" i="0" dirty="0">
                <a:solidFill>
                  <a:srgbClr val="271A38"/>
                </a:solidFill>
                <a:effectLst/>
                <a:latin typeface="Inter"/>
              </a:rPr>
              <a:t> la valeur. On se retrouve alors avec une valeur manquante, à laquelle on peut imputer une valeur comme nous l’avons vu précédemment. L’imputation n’est pas obligatoire.</a:t>
            </a:r>
          </a:p>
          <a:p>
            <a:pPr algn="l">
              <a:buFont typeface="Arial" panose="020B0604020202020204" pitchFamily="34" charset="0"/>
              <a:buChar char="•"/>
            </a:pPr>
            <a:r>
              <a:rPr lang="fr-FR" b="1" i="0" dirty="0">
                <a:solidFill>
                  <a:srgbClr val="271A38"/>
                </a:solidFill>
                <a:effectLst/>
                <a:latin typeface="Inter"/>
              </a:rPr>
              <a:t>Conserver</a:t>
            </a:r>
            <a:r>
              <a:rPr lang="fr-FR" b="0" i="0" dirty="0">
                <a:solidFill>
                  <a:srgbClr val="271A38"/>
                </a:solidFill>
                <a:effectLst/>
                <a:latin typeface="Inter"/>
              </a:rPr>
              <a:t> la valeur.</a:t>
            </a:r>
          </a:p>
          <a:p>
            <a:pPr eaLnBrk="0" fontAlgn="base" hangingPunct="0">
              <a:spcBef>
                <a:spcPct val="0"/>
              </a:spcBef>
              <a:spcAft>
                <a:spcPct val="0"/>
              </a:spcAft>
              <a:buFontTx/>
              <a:buAutoNum type="arabicPeriod" startAt="6"/>
            </a:pPr>
            <a:endParaRPr kumimoji="0" lang="fr-FR" altLang="fr-FR" b="0" i="0" u="none" strike="noStrike" cap="none" normalizeH="0" baseline="0" dirty="0">
              <a:ln>
                <a:noFill/>
              </a:ln>
              <a:solidFill>
                <a:srgbClr val="271A38"/>
              </a:solidFill>
              <a:effectLst/>
              <a:latin typeface="Inter"/>
            </a:endParaRPr>
          </a:p>
          <a:p>
            <a:pPr algn="just"/>
            <a:endParaRPr lang="fr-FR" b="1" dirty="0"/>
          </a:p>
        </p:txBody>
      </p:sp>
      <p:pic>
        <p:nvPicPr>
          <p:cNvPr id="4098" name="Picture 2" descr=";)">
            <a:extLst>
              <a:ext uri="{FF2B5EF4-FFF2-40B4-BE49-F238E27FC236}">
                <a16:creationId xmlns:a16="http://schemas.microsoft.com/office/drawing/2014/main" id="{62866A7C-9CFA-B337-B9D2-D11EBB38E7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42013" y="-136525"/>
            <a:ext cx="180975" cy="180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316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pic>
        <p:nvPicPr>
          <p:cNvPr id="5" name="Image 4">
            <a:extLst>
              <a:ext uri="{FF2B5EF4-FFF2-40B4-BE49-F238E27FC236}">
                <a16:creationId xmlns:a16="http://schemas.microsoft.com/office/drawing/2014/main" id="{EC0A1FE5-0553-BE77-9FDF-396D32013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sp>
        <p:nvSpPr>
          <p:cNvPr id="3" name="ZoneTexte 2">
            <a:extLst>
              <a:ext uri="{FF2B5EF4-FFF2-40B4-BE49-F238E27FC236}">
                <a16:creationId xmlns:a16="http://schemas.microsoft.com/office/drawing/2014/main" id="{9EDBE646-FDC9-F2FF-D189-A6FCC8330C1A}"/>
              </a:ext>
            </a:extLst>
          </p:cNvPr>
          <p:cNvSpPr txBox="1"/>
          <p:nvPr/>
        </p:nvSpPr>
        <p:spPr>
          <a:xfrm>
            <a:off x="311421" y="998835"/>
            <a:ext cx="11569157" cy="4401205"/>
          </a:xfrm>
          <a:prstGeom prst="rect">
            <a:avLst/>
          </a:prstGeom>
          <a:noFill/>
        </p:spPr>
        <p:txBody>
          <a:bodyPr wrap="square" rtlCol="0">
            <a:spAutoFit/>
          </a:bodyPr>
          <a:lstStyle/>
          <a:p>
            <a:pPr eaLnBrk="0" fontAlgn="base" hangingPunct="0">
              <a:spcBef>
                <a:spcPct val="0"/>
              </a:spcBef>
              <a:spcAft>
                <a:spcPct val="0"/>
              </a:spcAft>
            </a:pPr>
            <a:r>
              <a:rPr kumimoji="0" lang="fr-FR" altLang="fr-FR" sz="1800" b="0" i="0" u="none" strike="noStrike" cap="none" normalizeH="0" baseline="0" dirty="0">
                <a:ln>
                  <a:noFill/>
                </a:ln>
                <a:solidFill>
                  <a:srgbClr val="271A38"/>
                </a:solidFill>
                <a:effectLst/>
                <a:latin typeface="Inter"/>
              </a:rPr>
              <a:t>Comment choisir entre ces deux options ? Tout dépend des traitements que vous appliquerez par la suite. Certaines méthodes sont dites "robustes", car elles ne sont pas déstabilisées par les </a:t>
            </a:r>
            <a:r>
              <a:rPr kumimoji="0" lang="fr-FR" altLang="fr-FR" sz="1800" b="0" i="0" u="none" strike="noStrike" cap="none" normalizeH="0" baseline="0" dirty="0" err="1">
                <a:ln>
                  <a:noFill/>
                </a:ln>
                <a:solidFill>
                  <a:srgbClr val="271A38"/>
                </a:solidFill>
                <a:effectLst/>
                <a:latin typeface="Inter"/>
              </a:rPr>
              <a:t>outliers</a:t>
            </a:r>
            <a:r>
              <a:rPr kumimoji="0" lang="fr-FR" altLang="fr-FR" sz="1800" b="0" i="0" u="none" strike="noStrike" cap="none" normalizeH="0" baseline="0" dirty="0">
                <a:ln>
                  <a:noFill/>
                </a:ln>
                <a:solidFill>
                  <a:srgbClr val="271A38"/>
                </a:solidFill>
                <a:effectLst/>
                <a:latin typeface="Inter"/>
              </a:rPr>
              <a:t>. Par exemple, nous verrons par la suite que la </a:t>
            </a:r>
            <a:r>
              <a:rPr kumimoji="0" lang="fr-FR" altLang="fr-FR" sz="1800" b="1" i="0" u="none" strike="noStrike" cap="none" normalizeH="0" baseline="0" dirty="0">
                <a:ln>
                  <a:noFill/>
                </a:ln>
                <a:solidFill>
                  <a:srgbClr val="271A38"/>
                </a:solidFill>
                <a:effectLst/>
                <a:latin typeface="Inter"/>
              </a:rPr>
              <a:t>moyenne</a:t>
            </a:r>
            <a:r>
              <a:rPr kumimoji="0" lang="fr-FR" altLang="fr-FR" sz="1800" b="0" i="0" u="none" strike="noStrike" cap="none" normalizeH="0" baseline="0" dirty="0">
                <a:ln>
                  <a:noFill/>
                </a:ln>
                <a:solidFill>
                  <a:srgbClr val="271A38"/>
                </a:solidFill>
                <a:effectLst/>
                <a:latin typeface="Inter"/>
              </a:rPr>
              <a:t> est très sensible aux </a:t>
            </a:r>
            <a:r>
              <a:rPr kumimoji="0" lang="fr-FR" altLang="fr-FR" sz="1800" b="0" i="0" u="none" strike="noStrike" cap="none" normalizeH="0" baseline="0" dirty="0" err="1">
                <a:ln>
                  <a:noFill/>
                </a:ln>
                <a:solidFill>
                  <a:srgbClr val="271A38"/>
                </a:solidFill>
                <a:effectLst/>
                <a:latin typeface="Inter"/>
              </a:rPr>
              <a:t>outliers</a:t>
            </a:r>
            <a:r>
              <a:rPr kumimoji="0" lang="fr-FR" altLang="fr-FR" sz="1800" b="0" i="0" u="none" strike="noStrike" cap="none" normalizeH="0" baseline="0" dirty="0">
                <a:ln>
                  <a:noFill/>
                </a:ln>
                <a:solidFill>
                  <a:srgbClr val="271A38"/>
                </a:solidFill>
                <a:effectLst/>
                <a:latin typeface="Inter"/>
              </a:rPr>
              <a:t>, alors que la </a:t>
            </a:r>
            <a:r>
              <a:rPr kumimoji="0" lang="fr-FR" altLang="fr-FR" sz="1800" b="1" i="0" u="none" strike="noStrike" cap="none" normalizeH="0" baseline="0" dirty="0">
                <a:ln>
                  <a:noFill/>
                </a:ln>
                <a:solidFill>
                  <a:srgbClr val="271A38"/>
                </a:solidFill>
                <a:effectLst/>
                <a:latin typeface="Inter"/>
              </a:rPr>
              <a:t>médiane</a:t>
            </a:r>
            <a:r>
              <a:rPr kumimoji="0" lang="fr-FR" altLang="fr-FR" sz="1800" b="0" i="0" u="none" strike="noStrike" cap="none" normalizeH="0" baseline="0" dirty="0">
                <a:ln>
                  <a:noFill/>
                </a:ln>
                <a:solidFill>
                  <a:srgbClr val="271A38"/>
                </a:solidFill>
                <a:effectLst/>
                <a:latin typeface="Inter"/>
              </a:rPr>
              <a:t> ne l’est pas. Si vous souhaitez faire une moyenne, créez un sous-échantillon dans lequel vous ne considérez pas les </a:t>
            </a:r>
            <a:r>
              <a:rPr kumimoji="0" lang="fr-FR" altLang="fr-FR" sz="1800" b="0" i="0" u="none" strike="noStrike" cap="none" normalizeH="0" baseline="0" dirty="0" err="1">
                <a:ln>
                  <a:noFill/>
                </a:ln>
                <a:solidFill>
                  <a:srgbClr val="271A38"/>
                </a:solidFill>
                <a:effectLst/>
                <a:latin typeface="Inter"/>
              </a:rPr>
              <a:t>outliers</a:t>
            </a:r>
            <a:r>
              <a:rPr kumimoji="0" lang="fr-FR" altLang="fr-FR" sz="1800" b="0" i="0" u="none" strike="noStrike" cap="none" normalizeH="0" baseline="0" dirty="0">
                <a:ln>
                  <a:noFill/>
                </a:ln>
                <a:solidFill>
                  <a:srgbClr val="271A38"/>
                </a:solidFill>
                <a:effectLst/>
                <a:latin typeface="Inter"/>
              </a:rPr>
              <a:t>. Mais si vous calculez aussi la médiane, travaillez sur l’échantillon de départ. </a:t>
            </a:r>
            <a:r>
              <a:rPr kumimoji="0" lang="fr-FR" altLang="fr-FR" sz="1050" b="0" i="0" u="none" strike="noStrike" cap="none" normalizeH="0" baseline="0" dirty="0">
                <a:ln>
                  <a:noFill/>
                </a:ln>
                <a:solidFill>
                  <a:schemeClr val="tx1"/>
                </a:solidFill>
                <a:effectLst/>
              </a:rPr>
              <a:t>  </a:t>
            </a:r>
            <a:r>
              <a:rPr kumimoji="0" lang="fr-FR" altLang="fr-FR" sz="1600" b="0" i="0" u="none" strike="noStrike" cap="none" normalizeH="0" baseline="0" dirty="0">
                <a:ln>
                  <a:noFill/>
                </a:ln>
                <a:solidFill>
                  <a:schemeClr val="tx1"/>
                </a:solidFill>
                <a:effectLst/>
              </a:rPr>
              <a:t>     </a:t>
            </a:r>
            <a:r>
              <a:rPr kumimoji="0" lang="fr-FR" altLang="fr-FR" sz="2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rgbClr val="271A38"/>
                </a:solidFill>
                <a:effectLst/>
                <a:latin typeface="Inter"/>
              </a:rPr>
              <a:t>7.Pour le doublon, </a:t>
            </a:r>
            <a:r>
              <a:rPr kumimoji="0" lang="fr-FR" altLang="fr-FR" u="none" strike="noStrike" cap="none" normalizeH="0" baseline="0" dirty="0">
                <a:ln>
                  <a:noFill/>
                </a:ln>
                <a:solidFill>
                  <a:srgbClr val="271A38"/>
                </a:solidFill>
                <a:latin typeface="Inter"/>
              </a:rPr>
              <a:t>m</a:t>
            </a:r>
            <a:r>
              <a:rPr lang="fr-FR" b="0" i="0" dirty="0">
                <a:solidFill>
                  <a:srgbClr val="271A38"/>
                </a:solidFill>
                <a:effectLst/>
                <a:latin typeface="Inter"/>
              </a:rPr>
              <a:t>ieux vaut les </a:t>
            </a:r>
            <a:r>
              <a:rPr lang="fr-FR" b="1" i="0" dirty="0">
                <a:solidFill>
                  <a:srgbClr val="271A38"/>
                </a:solidFill>
                <a:effectLst/>
                <a:latin typeface="Inter"/>
              </a:rPr>
              <a:t>regrouper</a:t>
            </a:r>
            <a:r>
              <a:rPr lang="fr-FR" b="0" i="0" dirty="0">
                <a:solidFill>
                  <a:srgbClr val="271A38"/>
                </a:solidFill>
                <a:effectLst/>
                <a:latin typeface="Inter"/>
              </a:rPr>
              <a:t> en une ligne. En effet, parmi ces 2 lignes, la première nous informe que Samuel est né le 20/09/2001, et la seconde ligne nous informe que Samuel habite au Bénin (information qui est </a:t>
            </a:r>
            <a:r>
              <a:rPr lang="fr-FR" b="1" i="0" dirty="0">
                <a:solidFill>
                  <a:srgbClr val="271A38"/>
                </a:solidFill>
                <a:effectLst/>
                <a:latin typeface="Inter"/>
              </a:rPr>
              <a:t>manquante</a:t>
            </a:r>
            <a:r>
              <a:rPr lang="fr-FR" b="0" i="0" dirty="0">
                <a:solidFill>
                  <a:srgbClr val="271A38"/>
                </a:solidFill>
                <a:effectLst/>
                <a:latin typeface="Inter"/>
              </a:rPr>
              <a:t> dans la première ligne). Le problème, c’est pour la taille : la première ligne nous dit que Samuel mesure 1,67 m, alors que la seconde nous affirme qu’il ne mesure que 1,45 m. Il y a </a:t>
            </a:r>
            <a:r>
              <a:rPr lang="fr-FR" b="1" i="0" dirty="0">
                <a:solidFill>
                  <a:srgbClr val="271A38"/>
                </a:solidFill>
                <a:effectLst/>
                <a:latin typeface="Inter"/>
              </a:rPr>
              <a:t>contradiction</a:t>
            </a:r>
            <a:r>
              <a:rPr lang="fr-FR" b="0" i="0" dirty="0">
                <a:solidFill>
                  <a:srgbClr val="271A38"/>
                </a:solidFill>
                <a:effectLst/>
                <a:latin typeface="Inter"/>
              </a:rPr>
              <a:t>. S’il n’y a pas d’autre moyen de vérification, on peut par exemple choisir de prendre la moyenne de ces 2 valeurs.</a:t>
            </a:r>
          </a:p>
          <a:p>
            <a:pPr marL="0" marR="0" lvl="0" indent="0" algn="l" defTabSz="914400" rtl="0" eaLnBrk="0" fontAlgn="base" latinLnBrk="0" hangingPunct="0">
              <a:lnSpc>
                <a:spcPct val="100000"/>
              </a:lnSpc>
              <a:spcBef>
                <a:spcPct val="0"/>
              </a:spcBef>
              <a:spcAft>
                <a:spcPct val="0"/>
              </a:spcAft>
              <a:buClrTx/>
              <a:buSzTx/>
              <a:tabLst/>
            </a:pPr>
            <a:r>
              <a:rPr lang="fr-FR" altLang="fr-FR" b="0" i="0" dirty="0">
                <a:solidFill>
                  <a:srgbClr val="271A38"/>
                </a:solidFill>
                <a:effectLst/>
                <a:latin typeface="Inter"/>
              </a:rPr>
              <a:t>**On note que, </a:t>
            </a:r>
            <a:r>
              <a:rPr lang="fr-FR" b="0" i="0" dirty="0">
                <a:solidFill>
                  <a:srgbClr val="271A38"/>
                </a:solidFill>
                <a:effectLst/>
                <a:latin typeface="Inter"/>
              </a:rPr>
              <a:t> que peu importe la solution que vous choisirez, à partir du moment où vous supprimez des valeurs, des individus, ou réalisez des imputations, vous modifierez forcément votre jeu de données. Vous créerez donc ce qu'on appelle en statistiques un </a:t>
            </a:r>
            <a:r>
              <a:rPr lang="fr-FR" b="1" i="0" dirty="0">
                <a:solidFill>
                  <a:srgbClr val="271A38"/>
                </a:solidFill>
                <a:effectLst/>
                <a:latin typeface="Inter"/>
              </a:rPr>
              <a:t>biais</a:t>
            </a:r>
            <a:r>
              <a:rPr lang="fr-FR" b="0" i="0" dirty="0">
                <a:solidFill>
                  <a:srgbClr val="271A38"/>
                </a:solidFill>
                <a:effectLst/>
                <a:latin typeface="Inter"/>
              </a:rPr>
              <a:t> dans vos données. Ce n'est pas un problème en soi, mais il faut bien en être conscient au moment de gérer les différents types d'erreurs</a:t>
            </a:r>
            <a:endParaRPr kumimoji="0" lang="fr-FR" altLang="fr-FR" sz="1800" b="0" i="0" u="none" strike="noStrike" cap="none" normalizeH="0" baseline="0" dirty="0">
              <a:ln>
                <a:noFill/>
              </a:ln>
              <a:solidFill>
                <a:schemeClr val="tx1"/>
              </a:solidFill>
              <a:effectLst/>
              <a:latin typeface="Arial" panose="020B0604020202020204" pitchFamily="34" charset="0"/>
            </a:endParaRPr>
          </a:p>
          <a:p>
            <a:pPr algn="just"/>
            <a:endParaRPr lang="fr-FR" b="1" dirty="0"/>
          </a:p>
        </p:txBody>
      </p:sp>
    </p:spTree>
    <p:extLst>
      <p:ext uri="{BB962C8B-B14F-4D97-AF65-F5344CB8AC3E}">
        <p14:creationId xmlns:p14="http://schemas.microsoft.com/office/powerpoint/2010/main" val="2303973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id="{987B73D3-F8D9-E39D-D11A-5FB98BDBB714}"/>
              </a:ext>
            </a:extLst>
          </p:cNvPr>
          <p:cNvSpPr txBox="1"/>
          <p:nvPr/>
        </p:nvSpPr>
        <p:spPr>
          <a:xfrm>
            <a:off x="311421" y="1024668"/>
            <a:ext cx="11569157" cy="2862322"/>
          </a:xfrm>
          <a:prstGeom prst="rect">
            <a:avLst/>
          </a:prstGeom>
          <a:noFill/>
        </p:spPr>
        <p:txBody>
          <a:bodyPr wrap="square" rtlCol="0">
            <a:spAutoFit/>
          </a:bodyPr>
          <a:lstStyle/>
          <a:p>
            <a:pPr marL="285750" indent="-285750" algn="just">
              <a:buFont typeface="Arial" panose="020B0604020202020204" pitchFamily="34" charset="0"/>
              <a:buChar char="•"/>
            </a:pPr>
            <a:r>
              <a:rPr lang="fr-FR" b="1" dirty="0"/>
              <a:t>Comment représenter une variable ?</a:t>
            </a:r>
            <a:endParaRPr lang="fr-FR" b="1" i="0" dirty="0">
              <a:solidFill>
                <a:srgbClr val="271A38"/>
              </a:solidFill>
              <a:effectLst/>
              <a:latin typeface="Inter"/>
            </a:endParaRPr>
          </a:p>
          <a:p>
            <a:pPr marL="0" marR="0" lvl="0" indent="0" algn="l" defTabSz="914400" rtl="0" eaLnBrk="0" fontAlgn="base" latinLnBrk="0" hangingPunct="0">
              <a:lnSpc>
                <a:spcPct val="100000"/>
              </a:lnSpc>
              <a:spcBef>
                <a:spcPct val="0"/>
              </a:spcBef>
              <a:spcAft>
                <a:spcPct val="0"/>
              </a:spcAft>
              <a:buClrTx/>
              <a:buSzTx/>
              <a:buFontTx/>
              <a:buNone/>
              <a:tabLst/>
            </a:pPr>
            <a:r>
              <a:rPr lang="fr-FR" b="1" i="0" dirty="0">
                <a:solidFill>
                  <a:srgbClr val="271A38"/>
                </a:solidFill>
                <a:effectLst/>
                <a:latin typeface="Inter"/>
              </a:rPr>
              <a:t>distribution empirique : </a:t>
            </a:r>
            <a:r>
              <a:rPr lang="fr-FR" b="0" i="1" dirty="0">
                <a:solidFill>
                  <a:srgbClr val="271A38"/>
                </a:solidFill>
                <a:effectLst/>
                <a:latin typeface="Inter"/>
              </a:rPr>
              <a:t>Il y a 39 fois la valeur COURSES, 212 fois la valeur AUTRE, 21 fois la valeur TRANSPORT, etc. </a:t>
            </a:r>
            <a:r>
              <a:rPr kumimoji="0" lang="fr-FR" altLang="fr-FR" b="0" i="0" u="none" strike="noStrike" cap="none" normalizeH="0" baseline="0" dirty="0">
                <a:ln>
                  <a:noFill/>
                </a:ln>
                <a:solidFill>
                  <a:srgbClr val="271A38"/>
                </a:solidFill>
                <a:effectLst/>
                <a:latin typeface="Inter"/>
              </a:rPr>
              <a:t>Les différentes "possibilités" que l'on peut observer pour la variable </a:t>
            </a:r>
            <a:r>
              <a:rPr kumimoji="0" lang="fr-FR" altLang="fr-FR" b="0" i="1" u="none" strike="noStrike" cap="none" normalizeH="0" baseline="0" dirty="0" err="1">
                <a:ln>
                  <a:noFill/>
                </a:ln>
                <a:solidFill>
                  <a:srgbClr val="271A38"/>
                </a:solidFill>
                <a:effectLst/>
                <a:latin typeface="Inter"/>
              </a:rPr>
              <a:t>categ</a:t>
            </a:r>
            <a:r>
              <a:rPr kumimoji="0" lang="fr-FR" altLang="fr-FR" b="0" i="0" u="none" strike="noStrike" cap="none" normalizeH="0" baseline="0" dirty="0">
                <a:ln>
                  <a:noFill/>
                </a:ln>
                <a:solidFill>
                  <a:srgbClr val="271A38"/>
                </a:solidFill>
                <a:effectLst/>
                <a:latin typeface="Inter"/>
              </a:rPr>
              <a:t> sont ses </a:t>
            </a:r>
            <a:r>
              <a:rPr kumimoji="0" lang="fr-FR" altLang="fr-FR" b="1" i="0" u="none" strike="noStrike" cap="none" normalizeH="0" baseline="0" dirty="0">
                <a:ln>
                  <a:noFill/>
                </a:ln>
                <a:solidFill>
                  <a:srgbClr val="271A38"/>
                </a:solidFill>
                <a:effectLst/>
                <a:latin typeface="Inter"/>
              </a:rPr>
              <a:t>modalités</a:t>
            </a:r>
            <a:r>
              <a:rPr kumimoji="0" lang="fr-FR" altLang="fr-FR" b="0" i="0" u="none" strike="noStrike" cap="none" normalizeH="0" baseline="0" dirty="0">
                <a:ln>
                  <a:noFill/>
                </a:ln>
                <a:solidFill>
                  <a:srgbClr val="271A38"/>
                </a:solidFill>
                <a:effectLst/>
                <a:latin typeface="Inter"/>
              </a:rPr>
              <a:t>. Les modalités de la variable </a:t>
            </a:r>
            <a:r>
              <a:rPr kumimoji="0" lang="fr-FR" altLang="fr-FR" b="0" i="1" u="none" strike="noStrike" cap="none" normalizeH="0" baseline="0" dirty="0" err="1">
                <a:ln>
                  <a:noFill/>
                </a:ln>
                <a:solidFill>
                  <a:srgbClr val="271A38"/>
                </a:solidFill>
                <a:effectLst/>
                <a:latin typeface="Inter"/>
              </a:rPr>
              <a:t>categ</a:t>
            </a:r>
            <a:r>
              <a:rPr kumimoji="0" lang="fr-FR" altLang="fr-FR" b="0" i="0" u="none" strike="noStrike" cap="none" normalizeH="0" baseline="0" dirty="0">
                <a:ln>
                  <a:noFill/>
                </a:ln>
                <a:solidFill>
                  <a:srgbClr val="271A38"/>
                </a:solidFill>
                <a:effectLst/>
                <a:latin typeface="Inter"/>
              </a:rPr>
              <a:t> sont : </a:t>
            </a:r>
            <a:r>
              <a:rPr kumimoji="0" lang="fr-FR" altLang="fr-FR" b="0" i="1" u="none" strike="noStrike" cap="none" normalizeH="0" baseline="0" dirty="0">
                <a:ln>
                  <a:noFill/>
                </a:ln>
                <a:solidFill>
                  <a:srgbClr val="271A38"/>
                </a:solidFill>
                <a:effectLst/>
                <a:latin typeface="Inter"/>
              </a:rPr>
              <a:t>courses</a:t>
            </a:r>
            <a:r>
              <a:rPr kumimoji="0" lang="fr-FR" altLang="fr-FR" b="0" i="0" u="none" strike="noStrike" cap="none" normalizeH="0" baseline="0" dirty="0">
                <a:ln>
                  <a:noFill/>
                </a:ln>
                <a:solidFill>
                  <a:srgbClr val="271A38"/>
                </a:solidFill>
                <a:effectLst/>
                <a:latin typeface="Inter"/>
              </a:rPr>
              <a:t>, </a:t>
            </a:r>
            <a:r>
              <a:rPr kumimoji="0" lang="fr-FR" altLang="fr-FR" b="0" i="1" u="none" strike="noStrike" cap="none" normalizeH="0" baseline="0" dirty="0">
                <a:ln>
                  <a:noFill/>
                </a:ln>
                <a:solidFill>
                  <a:srgbClr val="271A38"/>
                </a:solidFill>
                <a:effectLst/>
                <a:latin typeface="Inter"/>
              </a:rPr>
              <a:t>transport</a:t>
            </a:r>
            <a:r>
              <a:rPr kumimoji="0" lang="fr-FR" altLang="fr-FR" b="0" i="0" u="none" strike="noStrike" cap="none" normalizeH="0" baseline="0" dirty="0">
                <a:ln>
                  <a:noFill/>
                </a:ln>
                <a:solidFill>
                  <a:srgbClr val="271A38"/>
                </a:solidFill>
                <a:effectLst/>
                <a:latin typeface="Inter"/>
              </a:rPr>
              <a:t>, </a:t>
            </a:r>
            <a:r>
              <a:rPr kumimoji="0" lang="fr-FR" altLang="fr-FR" b="0" i="1" u="none" strike="noStrike" cap="none" normalizeH="0" baseline="0" dirty="0">
                <a:ln>
                  <a:noFill/>
                </a:ln>
                <a:solidFill>
                  <a:srgbClr val="271A38"/>
                </a:solidFill>
                <a:effectLst/>
                <a:latin typeface="Inter"/>
              </a:rPr>
              <a:t>autre</a:t>
            </a:r>
            <a:r>
              <a:rPr kumimoji="0" lang="fr-FR" altLang="fr-FR" b="0" i="0" u="none" strike="noStrike" cap="none" normalizeH="0" baseline="0" dirty="0">
                <a:ln>
                  <a:noFill/>
                </a:ln>
                <a:solidFill>
                  <a:srgbClr val="271A38"/>
                </a:solidFill>
                <a:effectLst/>
                <a:latin typeface="Inter"/>
              </a:rPr>
              <a:t>, </a:t>
            </a:r>
            <a:r>
              <a:rPr kumimoji="0" lang="fr-FR" altLang="fr-FR" b="0" i="1" u="none" strike="noStrike" cap="none" normalizeH="0" baseline="0" dirty="0">
                <a:ln>
                  <a:noFill/>
                </a:ln>
                <a:solidFill>
                  <a:srgbClr val="271A38"/>
                </a:solidFill>
                <a:effectLst/>
                <a:latin typeface="Inter"/>
              </a:rPr>
              <a:t>loyer</a:t>
            </a:r>
            <a:r>
              <a:rPr kumimoji="0" lang="fr-FR" altLang="fr-FR" b="0" i="0" u="none" strike="noStrike" cap="none" normalizeH="0" baseline="0" dirty="0">
                <a:ln>
                  <a:noFill/>
                </a:ln>
                <a:solidFill>
                  <a:srgbClr val="271A38"/>
                </a:solidFill>
                <a:effectLst/>
                <a:latin typeface="Inter"/>
              </a:rPr>
              <a:t>, etc. Pour une variable quantitative cependant, on les appelle les </a:t>
            </a:r>
            <a:r>
              <a:rPr kumimoji="0" lang="fr-FR" altLang="fr-FR" b="1" i="0" u="none" strike="noStrike" cap="none" normalizeH="0" baseline="0" dirty="0">
                <a:ln>
                  <a:noFill/>
                </a:ln>
                <a:solidFill>
                  <a:srgbClr val="271A38"/>
                </a:solidFill>
                <a:effectLst/>
                <a:latin typeface="Inter"/>
              </a:rPr>
              <a:t>valeurs</a:t>
            </a:r>
            <a:r>
              <a:rPr kumimoji="0" lang="fr-FR" altLang="fr-FR" b="0" i="0" u="none" strike="noStrike" cap="none" normalizeH="0" baseline="0" dirty="0">
                <a:ln>
                  <a:noFill/>
                </a:ln>
                <a:solidFill>
                  <a:srgbClr val="271A38"/>
                </a:solidFill>
                <a:effectLst/>
                <a:latin typeface="Inter"/>
              </a:rPr>
              <a:t> possibles. On associe à chaque modalité (ou valeur) un </a:t>
            </a:r>
            <a:r>
              <a:rPr kumimoji="0" lang="fr-FR" altLang="fr-FR" b="1" i="0" u="none" strike="noStrike" cap="none" normalizeH="0" baseline="0" dirty="0">
                <a:ln>
                  <a:noFill/>
                </a:ln>
                <a:solidFill>
                  <a:srgbClr val="271A38"/>
                </a:solidFill>
                <a:effectLst/>
                <a:latin typeface="Inter"/>
              </a:rPr>
              <a:t>effectif</a:t>
            </a:r>
            <a:r>
              <a:rPr kumimoji="0" lang="fr-FR" altLang="fr-FR" b="0" i="0" u="none" strike="noStrike" cap="none" normalizeH="0" baseline="0" dirty="0">
                <a:ln>
                  <a:noFill/>
                </a:ln>
                <a:solidFill>
                  <a:srgbClr val="271A38"/>
                </a:solidFill>
                <a:effectLst/>
                <a:latin typeface="Inter"/>
              </a:rPr>
              <a:t>. L'effectif de la modalité </a:t>
            </a:r>
            <a:r>
              <a:rPr kumimoji="0" lang="fr-FR" altLang="fr-FR" b="0" i="1" u="none" strike="noStrike" cap="none" normalizeH="0" baseline="0" dirty="0">
                <a:ln>
                  <a:noFill/>
                </a:ln>
                <a:solidFill>
                  <a:srgbClr val="271A38"/>
                </a:solidFill>
                <a:effectLst/>
                <a:latin typeface="Inter"/>
              </a:rPr>
              <a:t>courses</a:t>
            </a:r>
            <a:r>
              <a:rPr kumimoji="0" lang="fr-FR" altLang="fr-FR" b="0" i="0" u="none" strike="noStrike" cap="none" normalizeH="0" baseline="0" dirty="0">
                <a:ln>
                  <a:noFill/>
                </a:ln>
                <a:solidFill>
                  <a:srgbClr val="271A38"/>
                </a:solidFill>
                <a:effectLst/>
                <a:latin typeface="Inter"/>
              </a:rPr>
              <a:t> est  </a:t>
            </a:r>
            <a:r>
              <a:rPr kumimoji="0" lang="fr-FR" altLang="fr-FR" b="0" i="0" u="none" strike="noStrike" cap="none" normalizeH="0" baseline="0" dirty="0" err="1">
                <a:ln>
                  <a:noFill/>
                </a:ln>
                <a:solidFill>
                  <a:srgbClr val="271A38"/>
                </a:solidFill>
                <a:effectLst/>
                <a:latin typeface="Inter"/>
              </a:rPr>
              <a:t>ncourses</a:t>
            </a:r>
            <a:r>
              <a:rPr kumimoji="0" lang="fr-FR" altLang="fr-FR" b="0" i="0" u="none" strike="noStrike" cap="none" normalizeH="0" baseline="0" dirty="0">
                <a:ln>
                  <a:noFill/>
                </a:ln>
                <a:solidFill>
                  <a:srgbClr val="271A38"/>
                </a:solidFill>
                <a:effectLst/>
                <a:latin typeface="Inter"/>
              </a:rPr>
              <a:t>=39ncourses=39  . En divisant un effectif par le nombre d'individus de l'échantillon (noté nn ), on obtient une </a:t>
            </a:r>
            <a:r>
              <a:rPr kumimoji="0" lang="fr-FR" altLang="fr-FR" b="1" i="0" u="none" strike="noStrike" cap="none" normalizeH="0" baseline="0" dirty="0">
                <a:ln>
                  <a:noFill/>
                </a:ln>
                <a:solidFill>
                  <a:srgbClr val="271A38"/>
                </a:solidFill>
                <a:effectLst/>
                <a:latin typeface="Inter"/>
              </a:rPr>
              <a:t>fréquence</a:t>
            </a:r>
            <a:r>
              <a:rPr kumimoji="0" lang="fr-FR" altLang="fr-FR" b="0" i="0" u="none" strike="noStrike" cap="none" normalizeH="0" baseline="0" dirty="0">
                <a:ln>
                  <a:noFill/>
                </a:ln>
                <a:solidFill>
                  <a:srgbClr val="271A38"/>
                </a:solidFill>
                <a:effectLst/>
                <a:latin typeface="Inter"/>
              </a:rPr>
              <a:t>. </a:t>
            </a:r>
            <a:r>
              <a:rPr lang="fr-FR" b="0" i="0" dirty="0">
                <a:solidFill>
                  <a:srgbClr val="271A38"/>
                </a:solidFill>
                <a:effectLst/>
                <a:latin typeface="Inter"/>
              </a:rPr>
              <a:t>La distribution empirique d'une variable, c'est </a:t>
            </a:r>
            <a:r>
              <a:rPr lang="fr-FR" b="0" i="1" dirty="0">
                <a:solidFill>
                  <a:srgbClr val="271A38"/>
                </a:solidFill>
                <a:effectLst/>
                <a:latin typeface="Inter"/>
              </a:rPr>
              <a:t>l’ensemble des valeurs (ou modalités) prises par cette variable, ainsi que leurs effectifs associés</a:t>
            </a:r>
            <a:r>
              <a:rPr lang="fr-FR" b="0" i="0" dirty="0">
                <a:solidFill>
                  <a:srgbClr val="271A38"/>
                </a:solidFill>
                <a:effectLst/>
                <a:latin typeface="Inter"/>
              </a:rPr>
              <a:t>. On trouve aussi une autre version : </a:t>
            </a:r>
            <a:r>
              <a:rPr lang="fr-FR" b="0" i="1" dirty="0">
                <a:solidFill>
                  <a:srgbClr val="271A38"/>
                </a:solidFill>
                <a:effectLst/>
                <a:latin typeface="Inter"/>
              </a:rPr>
              <a:t>l’ensemble des valeurs (ou modalités) prises par cette variable, ainsi que leurs fréquences associées</a:t>
            </a:r>
            <a:r>
              <a:rPr lang="fr-FR" b="0" i="0" dirty="0">
                <a:solidFill>
                  <a:srgbClr val="271A38"/>
                </a:solidFill>
                <a:effectLst/>
                <a:latin typeface="Inter"/>
              </a:rPr>
              <a:t>. On peut présenter ceci sous forme de tableau.</a:t>
            </a:r>
            <a:endParaRPr kumimoji="0" lang="fr-FR" altLang="fr-FR" b="0" i="0" u="none" strike="noStrike" cap="none" normalizeH="0" baseline="0" dirty="0">
              <a:ln>
                <a:noFill/>
              </a:ln>
              <a:solidFill>
                <a:schemeClr val="tx1"/>
              </a:solidFill>
              <a:effectLst/>
              <a:latin typeface="Inter"/>
            </a:endParaRPr>
          </a:p>
          <a:p>
            <a:pPr algn="just"/>
            <a:r>
              <a:rPr lang="fr-FR" b="0" i="1" dirty="0">
                <a:solidFill>
                  <a:srgbClr val="271A38"/>
                </a:solidFill>
                <a:effectLst/>
                <a:latin typeface="Inter"/>
              </a:rPr>
              <a:t> </a:t>
            </a:r>
            <a:endParaRPr lang="fr-FR" b="1" dirty="0"/>
          </a:p>
        </p:txBody>
      </p:sp>
      <p:pic>
        <p:nvPicPr>
          <p:cNvPr id="5" name="Image 4">
            <a:extLst>
              <a:ext uri="{FF2B5EF4-FFF2-40B4-BE49-F238E27FC236}">
                <a16:creationId xmlns:a16="http://schemas.microsoft.com/office/drawing/2014/main" id="{EC0A1FE5-0553-BE77-9FDF-396D32013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pic>
        <p:nvPicPr>
          <p:cNvPr id="7" name="Image 6" descr="Une image contenant table&#10;&#10;Description générée automatiquement">
            <a:extLst>
              <a:ext uri="{FF2B5EF4-FFF2-40B4-BE49-F238E27FC236}">
                <a16:creationId xmlns:a16="http://schemas.microsoft.com/office/drawing/2014/main" id="{0D4F27DF-AEFB-3AF4-69F7-F2504ABBF6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8771" y="3738709"/>
            <a:ext cx="4331431" cy="2465321"/>
          </a:xfrm>
          <a:prstGeom prst="rect">
            <a:avLst/>
          </a:prstGeom>
        </p:spPr>
      </p:pic>
    </p:spTree>
    <p:extLst>
      <p:ext uri="{BB962C8B-B14F-4D97-AF65-F5344CB8AC3E}">
        <p14:creationId xmlns:p14="http://schemas.microsoft.com/office/powerpoint/2010/main" val="2125455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id="{987B73D3-F8D9-E39D-D11A-5FB98BDBB714}"/>
              </a:ext>
            </a:extLst>
          </p:cNvPr>
          <p:cNvSpPr txBox="1"/>
          <p:nvPr/>
        </p:nvSpPr>
        <p:spPr>
          <a:xfrm>
            <a:off x="311421" y="1024668"/>
            <a:ext cx="11569157" cy="369332"/>
          </a:xfrm>
          <a:prstGeom prst="rect">
            <a:avLst/>
          </a:prstGeom>
          <a:noFill/>
        </p:spPr>
        <p:txBody>
          <a:bodyPr wrap="square" rtlCol="0">
            <a:spAutoFit/>
          </a:bodyPr>
          <a:lstStyle/>
          <a:p>
            <a:pPr algn="l"/>
            <a:r>
              <a:rPr lang="fr-FR" b="1" i="0" dirty="0">
                <a:solidFill>
                  <a:srgbClr val="271A38"/>
                </a:solidFill>
                <a:effectLst/>
                <a:latin typeface="Inter"/>
              </a:rPr>
              <a:t>Cas des variables qualitatives : </a:t>
            </a:r>
            <a:r>
              <a:rPr lang="fr-FR" b="0" i="0" dirty="0">
                <a:solidFill>
                  <a:srgbClr val="271A38"/>
                </a:solidFill>
                <a:effectLst/>
                <a:latin typeface="Inter"/>
              </a:rPr>
              <a:t>Voici 2 représentations possibles de la distribution de la variable </a:t>
            </a:r>
            <a:r>
              <a:rPr lang="fr-FR" b="0" i="1" dirty="0" err="1">
                <a:solidFill>
                  <a:srgbClr val="271A38"/>
                </a:solidFill>
                <a:effectLst/>
                <a:latin typeface="Inter"/>
              </a:rPr>
              <a:t>categ</a:t>
            </a:r>
            <a:r>
              <a:rPr lang="fr-FR" b="0" i="0" dirty="0">
                <a:solidFill>
                  <a:srgbClr val="271A38"/>
                </a:solidFill>
                <a:effectLst/>
                <a:latin typeface="Inter"/>
              </a:rPr>
              <a:t> :</a:t>
            </a:r>
            <a:endParaRPr lang="fr-FR" b="1" i="0" dirty="0">
              <a:solidFill>
                <a:srgbClr val="271A38"/>
              </a:solidFill>
              <a:effectLst/>
              <a:latin typeface="Inter"/>
            </a:endParaRPr>
          </a:p>
        </p:txBody>
      </p:sp>
      <p:pic>
        <p:nvPicPr>
          <p:cNvPr id="5" name="Image 4">
            <a:extLst>
              <a:ext uri="{FF2B5EF4-FFF2-40B4-BE49-F238E27FC236}">
                <a16:creationId xmlns:a16="http://schemas.microsoft.com/office/drawing/2014/main" id="{EC0A1FE5-0553-BE77-9FDF-396D32013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pic>
        <p:nvPicPr>
          <p:cNvPr id="6" name="Image 5">
            <a:extLst>
              <a:ext uri="{FF2B5EF4-FFF2-40B4-BE49-F238E27FC236}">
                <a16:creationId xmlns:a16="http://schemas.microsoft.com/office/drawing/2014/main" id="{1586E4FF-7C4E-A319-F32D-B315F1F4D4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6865" y="1582082"/>
            <a:ext cx="7561905" cy="3323809"/>
          </a:xfrm>
          <a:prstGeom prst="rect">
            <a:avLst/>
          </a:prstGeom>
        </p:spPr>
      </p:pic>
      <p:sp>
        <p:nvSpPr>
          <p:cNvPr id="8" name="ZoneTexte 7">
            <a:extLst>
              <a:ext uri="{FF2B5EF4-FFF2-40B4-BE49-F238E27FC236}">
                <a16:creationId xmlns:a16="http://schemas.microsoft.com/office/drawing/2014/main" id="{315AD34A-CBE3-B2A3-D1B2-579314C82650}"/>
              </a:ext>
            </a:extLst>
          </p:cNvPr>
          <p:cNvSpPr txBox="1"/>
          <p:nvPr/>
        </p:nvSpPr>
        <p:spPr>
          <a:xfrm>
            <a:off x="250236" y="4931563"/>
            <a:ext cx="11691526" cy="1754326"/>
          </a:xfrm>
          <a:prstGeom prst="rect">
            <a:avLst/>
          </a:prstGeom>
          <a:noFill/>
        </p:spPr>
        <p:txBody>
          <a:bodyPr wrap="square">
            <a:spAutoFit/>
          </a:bodyPr>
          <a:lstStyle/>
          <a:p>
            <a:pPr algn="l"/>
            <a:r>
              <a:rPr lang="fr-FR" b="0" i="0" dirty="0">
                <a:solidFill>
                  <a:srgbClr val="271A38"/>
                </a:solidFill>
                <a:effectLst/>
                <a:latin typeface="Inter"/>
              </a:rPr>
              <a:t>À gauche, vous avez le diagramme en secteurs, plus connu sous le nom de </a:t>
            </a:r>
            <a:r>
              <a:rPr lang="fr-FR" b="0" i="1" dirty="0">
                <a:solidFill>
                  <a:srgbClr val="271A38"/>
                </a:solidFill>
                <a:effectLst/>
                <a:latin typeface="Inter"/>
              </a:rPr>
              <a:t>diagramme en camembert</a:t>
            </a:r>
            <a:r>
              <a:rPr lang="fr-FR" b="0" i="0" dirty="0">
                <a:solidFill>
                  <a:srgbClr val="271A38"/>
                </a:solidFill>
                <a:effectLst/>
                <a:latin typeface="Inter"/>
              </a:rPr>
              <a:t>. Si les francophones y voient un camembert (fleuron de la gastronomie française), les anglophones y voient plutôt une tarte, et l'appellent donc </a:t>
            </a:r>
            <a:r>
              <a:rPr lang="fr-FR" b="1" i="0" dirty="0">
                <a:solidFill>
                  <a:srgbClr val="271A38"/>
                </a:solidFill>
                <a:effectLst/>
                <a:latin typeface="Inter"/>
              </a:rPr>
              <a:t>pie chart</a:t>
            </a:r>
            <a:r>
              <a:rPr lang="fr-FR" b="0" i="0" dirty="0">
                <a:solidFill>
                  <a:srgbClr val="271A38"/>
                </a:solidFill>
                <a:effectLst/>
                <a:latin typeface="Inter"/>
              </a:rPr>
              <a:t>. Ici, l'angle de chaque secteur est proportionnel à l'effectif de chaque modalité.</a:t>
            </a:r>
          </a:p>
          <a:p>
            <a:pPr algn="l"/>
            <a:r>
              <a:rPr lang="fr-FR" b="0" i="0" dirty="0">
                <a:solidFill>
                  <a:srgbClr val="271A38"/>
                </a:solidFill>
                <a:effectLst/>
                <a:latin typeface="Inter"/>
              </a:rPr>
              <a:t>À droite, c'est le diagramme en tuyaux d'orgue, appelé en anglais </a:t>
            </a:r>
            <a:r>
              <a:rPr lang="fr-FR" b="1" i="0" dirty="0">
                <a:solidFill>
                  <a:srgbClr val="271A38"/>
                </a:solidFill>
                <a:effectLst/>
                <a:latin typeface="Inter"/>
              </a:rPr>
              <a:t>bar chart</a:t>
            </a:r>
            <a:r>
              <a:rPr lang="fr-FR" b="0" i="0" dirty="0">
                <a:solidFill>
                  <a:srgbClr val="271A38"/>
                </a:solidFill>
                <a:effectLst/>
                <a:latin typeface="Inter"/>
              </a:rPr>
              <a:t>. La hauteur des tuyaux est égale à l'effectif de chaque modalité, ou bien (au choix) égale à la fréquence de chaque modalité, comme c'est le cas ici. Si la variable est qualitative ordinale, alors il suffit de classer sur le graphique les modalités en ordre croissant.</a:t>
            </a:r>
          </a:p>
        </p:txBody>
      </p:sp>
    </p:spTree>
    <p:extLst>
      <p:ext uri="{BB962C8B-B14F-4D97-AF65-F5344CB8AC3E}">
        <p14:creationId xmlns:p14="http://schemas.microsoft.com/office/powerpoint/2010/main" val="259564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id="{987B73D3-F8D9-E39D-D11A-5FB98BDBB714}"/>
              </a:ext>
            </a:extLst>
          </p:cNvPr>
          <p:cNvSpPr txBox="1"/>
          <p:nvPr/>
        </p:nvSpPr>
        <p:spPr>
          <a:xfrm>
            <a:off x="311421" y="1024668"/>
            <a:ext cx="11305880" cy="6432530"/>
          </a:xfrm>
          <a:prstGeom prst="rect">
            <a:avLst/>
          </a:prstGeom>
          <a:noFill/>
        </p:spPr>
        <p:txBody>
          <a:bodyPr wrap="square" rtlCol="0">
            <a:spAutoFit/>
          </a:bodyPr>
          <a:lstStyle/>
          <a:p>
            <a:pPr algn="just"/>
            <a:r>
              <a:rPr lang="fr-FR" b="1" i="0" dirty="0">
                <a:solidFill>
                  <a:srgbClr val="271A38"/>
                </a:solidFill>
                <a:effectLst/>
                <a:latin typeface="Inter"/>
              </a:rPr>
              <a:t>Cas des variables quantitatives : </a:t>
            </a:r>
          </a:p>
          <a:p>
            <a:pPr algn="just"/>
            <a:r>
              <a:rPr lang="fr-FR" b="1" i="0" dirty="0">
                <a:solidFill>
                  <a:srgbClr val="271A38"/>
                </a:solidFill>
                <a:effectLst/>
                <a:latin typeface="Inter"/>
              </a:rPr>
              <a:t>	1 - Variables discrètes</a:t>
            </a:r>
            <a:r>
              <a:rPr lang="fr-FR" b="1" dirty="0">
                <a:solidFill>
                  <a:srgbClr val="271A38"/>
                </a:solidFill>
                <a:latin typeface="Inter"/>
              </a:rPr>
              <a:t> : </a:t>
            </a:r>
            <a:r>
              <a:rPr lang="fr-FR" b="0" i="0" dirty="0">
                <a:solidFill>
                  <a:srgbClr val="271A38"/>
                </a:solidFill>
                <a:effectLst/>
                <a:latin typeface="Inter"/>
              </a:rPr>
              <a:t>Pour les variables discrètes, on les </a:t>
            </a:r>
          </a:p>
          <a:p>
            <a:pPr algn="just"/>
            <a:r>
              <a:rPr lang="fr-FR" b="0" i="0" dirty="0">
                <a:solidFill>
                  <a:srgbClr val="271A38"/>
                </a:solidFill>
                <a:effectLst/>
                <a:latin typeface="Inter"/>
              </a:rPr>
              <a:t>représente par un équivalent du diagramme en tuyaux d'orgue : le </a:t>
            </a:r>
            <a:r>
              <a:rPr lang="fr-FR" b="1" i="0" dirty="0">
                <a:solidFill>
                  <a:srgbClr val="271A38"/>
                </a:solidFill>
                <a:effectLst/>
                <a:latin typeface="Inter"/>
              </a:rPr>
              <a:t>diagramme </a:t>
            </a:r>
          </a:p>
          <a:p>
            <a:pPr algn="just"/>
            <a:r>
              <a:rPr lang="fr-FR" b="1" i="0" dirty="0">
                <a:solidFill>
                  <a:srgbClr val="271A38"/>
                </a:solidFill>
                <a:effectLst/>
                <a:latin typeface="Inter"/>
              </a:rPr>
              <a:t>en bâtons</a:t>
            </a:r>
            <a:r>
              <a:rPr lang="fr-FR" b="0" i="0" dirty="0">
                <a:solidFill>
                  <a:srgbClr val="271A38"/>
                </a:solidFill>
                <a:effectLst/>
                <a:latin typeface="Inter"/>
              </a:rPr>
              <a:t>. Cependant, avec les variables qualitatives, on pouvait placer les</a:t>
            </a:r>
          </a:p>
          <a:p>
            <a:pPr algn="just"/>
            <a:r>
              <a:rPr lang="fr-FR" b="0" i="0" dirty="0">
                <a:solidFill>
                  <a:srgbClr val="271A38"/>
                </a:solidFill>
                <a:effectLst/>
                <a:latin typeface="Inter"/>
              </a:rPr>
              <a:t> tuyaux un peu n'importe où sur l'axe horizontal. Mais avec une variable </a:t>
            </a:r>
          </a:p>
          <a:p>
            <a:pPr algn="just"/>
            <a:r>
              <a:rPr lang="fr-FR" b="0" i="0" dirty="0">
                <a:solidFill>
                  <a:srgbClr val="271A38"/>
                </a:solidFill>
                <a:effectLst/>
                <a:latin typeface="Inter"/>
              </a:rPr>
              <a:t>quantitative, on est contraint à placer précisément les bâtons sur l'axe </a:t>
            </a:r>
          </a:p>
          <a:p>
            <a:pPr algn="just"/>
            <a:r>
              <a:rPr lang="fr-FR" b="0" i="0" dirty="0">
                <a:solidFill>
                  <a:srgbClr val="271A38"/>
                </a:solidFill>
                <a:effectLst/>
                <a:latin typeface="Inter"/>
              </a:rPr>
              <a:t>horizontal. Comme on doit être précis, on préfère que les bâtons soient très fins. </a:t>
            </a:r>
          </a:p>
          <a:p>
            <a:pPr algn="just"/>
            <a:r>
              <a:rPr lang="fr-FR" dirty="0">
                <a:solidFill>
                  <a:srgbClr val="271A38"/>
                </a:solidFill>
                <a:latin typeface="Inter"/>
              </a:rPr>
              <a:t>	</a:t>
            </a:r>
            <a:r>
              <a:rPr lang="fr-FR" b="1" dirty="0">
                <a:solidFill>
                  <a:srgbClr val="271A38"/>
                </a:solidFill>
                <a:latin typeface="Inter"/>
              </a:rPr>
              <a:t>2 - </a:t>
            </a:r>
            <a:r>
              <a:rPr lang="fr-FR" b="1" i="0" dirty="0">
                <a:solidFill>
                  <a:srgbClr val="271A38"/>
                </a:solidFill>
                <a:effectLst/>
                <a:latin typeface="Inter"/>
              </a:rPr>
              <a:t>Variables continues</a:t>
            </a:r>
            <a:r>
              <a:rPr lang="fr-FR" b="1" dirty="0">
                <a:solidFill>
                  <a:srgbClr val="271A38"/>
                </a:solidFill>
                <a:latin typeface="Inter"/>
              </a:rPr>
              <a:t> : </a:t>
            </a:r>
            <a:r>
              <a:rPr lang="fr-FR" b="0" i="0" dirty="0">
                <a:solidFill>
                  <a:srgbClr val="271A38"/>
                </a:solidFill>
                <a:effectLst/>
                <a:latin typeface="Inter"/>
              </a:rPr>
              <a:t>Prenons l'exemple de la taille d'une personne :</a:t>
            </a:r>
          </a:p>
          <a:p>
            <a:pPr algn="just"/>
            <a:r>
              <a:rPr lang="fr-FR" b="0" i="0" dirty="0">
                <a:solidFill>
                  <a:srgbClr val="271A38"/>
                </a:solidFill>
                <a:effectLst/>
                <a:latin typeface="Inter"/>
              </a:rPr>
              <a:t> c'est une variable continue. On peut très bien avoir une personne de taille </a:t>
            </a:r>
          </a:p>
          <a:p>
            <a:pPr marL="0" marR="0" lvl="0" indent="0" algn="l" defTabSz="914400" rtl="0" eaLnBrk="0" fontAlgn="base" latinLnBrk="0" hangingPunct="0">
              <a:lnSpc>
                <a:spcPct val="100000"/>
              </a:lnSpc>
              <a:spcBef>
                <a:spcPct val="0"/>
              </a:spcBef>
              <a:spcAft>
                <a:spcPct val="0"/>
              </a:spcAft>
              <a:buClrTx/>
              <a:buSzTx/>
              <a:buFontTx/>
              <a:buNone/>
              <a:tabLst/>
            </a:pPr>
            <a:r>
              <a:rPr lang="fr-FR" b="0" i="0" dirty="0">
                <a:solidFill>
                  <a:srgbClr val="271A38"/>
                </a:solidFill>
                <a:effectLst/>
                <a:latin typeface="Inter"/>
              </a:rPr>
              <a:t>1,47801 m et une autre de 1,47802 m. Ces deux tailles sont différentes : faut-il alors afficher sur notre graphique 2 bâtons, un pour chacune des 2 tailles ? Il faut donc c</a:t>
            </a:r>
            <a:r>
              <a:rPr kumimoji="0" lang="fr-FR" altLang="fr-FR" sz="1800" b="0" i="0" u="none" strike="noStrike" cap="none" normalizeH="0" baseline="0" dirty="0">
                <a:ln>
                  <a:noFill/>
                </a:ln>
                <a:solidFill>
                  <a:srgbClr val="271A38"/>
                </a:solidFill>
                <a:effectLst/>
                <a:latin typeface="Inter"/>
              </a:rPr>
              <a:t>onsidérer que 1,47801 m et 1,47802 m sont presque égales, c'est </a:t>
            </a:r>
            <a:r>
              <a:rPr kumimoji="0" lang="fr-FR" altLang="fr-FR" sz="1800" b="0" i="1" u="none" strike="noStrike" cap="none" normalizeH="0" baseline="0" dirty="0">
                <a:ln>
                  <a:noFill/>
                </a:ln>
                <a:solidFill>
                  <a:srgbClr val="271A38"/>
                </a:solidFill>
                <a:effectLst/>
                <a:latin typeface="Inter"/>
              </a:rPr>
              <a:t>regrouper</a:t>
            </a:r>
            <a:r>
              <a:rPr kumimoji="0" lang="fr-FR" altLang="fr-FR" sz="1800" b="0" i="0" u="none" strike="noStrike" cap="none" normalizeH="0" baseline="0" dirty="0">
                <a:ln>
                  <a:noFill/>
                </a:ln>
                <a:solidFill>
                  <a:srgbClr val="271A38"/>
                </a:solidFill>
                <a:effectLst/>
                <a:latin typeface="Inter"/>
              </a:rPr>
              <a:t> ces valeurs. On dit alors que l'on </a:t>
            </a:r>
            <a:r>
              <a:rPr kumimoji="0" lang="fr-FR" altLang="fr-FR" sz="1800" b="1" i="0" u="none" strike="noStrike" cap="none" normalizeH="0" baseline="0" dirty="0">
                <a:ln>
                  <a:noFill/>
                </a:ln>
                <a:solidFill>
                  <a:srgbClr val="271A38"/>
                </a:solidFill>
                <a:effectLst/>
                <a:latin typeface="Inter"/>
              </a:rPr>
              <a:t>agrège</a:t>
            </a:r>
            <a:r>
              <a:rPr kumimoji="0" lang="fr-FR" altLang="fr-FR" sz="1800" b="0" i="0" u="none" strike="noStrike" cap="none" normalizeH="0" baseline="0" dirty="0">
                <a:ln>
                  <a:noFill/>
                </a:ln>
                <a:solidFill>
                  <a:srgbClr val="271A38"/>
                </a:solidFill>
                <a:effectLst/>
                <a:latin typeface="Inter"/>
              </a:rPr>
              <a:t> des valeurs en </a:t>
            </a:r>
            <a:r>
              <a:rPr kumimoji="0" lang="fr-FR" altLang="fr-FR" sz="1800" b="1" i="0" u="none" strike="noStrike" cap="none" normalizeH="0" baseline="0" dirty="0">
                <a:ln>
                  <a:noFill/>
                </a:ln>
                <a:solidFill>
                  <a:srgbClr val="271A38"/>
                </a:solidFill>
                <a:effectLst/>
                <a:latin typeface="Inter"/>
              </a:rPr>
              <a:t>classes</a:t>
            </a:r>
            <a:r>
              <a:rPr kumimoji="0" lang="fr-FR" altLang="fr-FR" sz="1800" b="0" i="0" u="none" strike="noStrike" cap="none" normalizeH="0" baseline="0" dirty="0">
                <a:ln>
                  <a:noFill/>
                </a:ln>
                <a:solidFill>
                  <a:srgbClr val="271A38"/>
                </a:solidFill>
                <a:effectLst/>
                <a:latin typeface="Inter"/>
              </a:rPr>
              <a:t>. Si on décide d'agréger en classes de taille 0,2 m, alors ces 2 valeurs seront toutes les deux situées dans la classe </a:t>
            </a:r>
            <a:r>
              <a:rPr kumimoji="0" lang="fr-FR" altLang="fr-FR" sz="2400" b="0" i="0" u="none" strike="noStrike" cap="none" normalizeH="0" baseline="0" dirty="0">
                <a:ln>
                  <a:noFill/>
                </a:ln>
                <a:solidFill>
                  <a:srgbClr val="271A38"/>
                </a:solidFill>
                <a:effectLst/>
                <a:latin typeface="MathJax_Main"/>
              </a:rPr>
              <a:t>[1.4</a:t>
            </a:r>
            <a:r>
              <a:rPr kumimoji="0" lang="fr-FR" altLang="fr-FR" sz="2400" b="0" i="0" u="none" strike="noStrike" cap="none" normalizeH="0" baseline="0" dirty="0">
                <a:ln>
                  <a:noFill/>
                </a:ln>
                <a:solidFill>
                  <a:srgbClr val="271A38"/>
                </a:solidFill>
                <a:effectLst/>
                <a:latin typeface="MathJax_Math-italic"/>
              </a:rPr>
              <a:t>m</a:t>
            </a:r>
            <a:r>
              <a:rPr kumimoji="0" lang="fr-FR" altLang="fr-FR" sz="2400" b="0" i="0" u="none" strike="noStrike" cap="none" normalizeH="0" baseline="0" dirty="0">
                <a:ln>
                  <a:noFill/>
                </a:ln>
                <a:solidFill>
                  <a:srgbClr val="271A38"/>
                </a:solidFill>
                <a:effectLst/>
                <a:latin typeface="MathJax_Main"/>
              </a:rPr>
              <a:t>;1.6</a:t>
            </a:r>
            <a:r>
              <a:rPr kumimoji="0" lang="fr-FR" altLang="fr-FR" sz="2400" b="0" i="0" u="none" strike="noStrike" cap="none" normalizeH="0" baseline="0" dirty="0">
                <a:ln>
                  <a:noFill/>
                </a:ln>
                <a:solidFill>
                  <a:srgbClr val="271A38"/>
                </a:solidFill>
                <a:effectLst/>
                <a:latin typeface="MathJax_Math-italic"/>
              </a:rPr>
              <a:t>m</a:t>
            </a:r>
            <a:r>
              <a:rPr kumimoji="0" lang="fr-FR" altLang="fr-FR" sz="2400" b="0" i="0" u="none" strike="noStrike" cap="none" normalizeH="0" baseline="0" dirty="0">
                <a:ln>
                  <a:noFill/>
                </a:ln>
                <a:solidFill>
                  <a:srgbClr val="271A38"/>
                </a:solidFill>
                <a:effectLst/>
                <a:latin typeface="MathJax_Main"/>
              </a:rPr>
              <a:t>[</a:t>
            </a:r>
            <a:r>
              <a:rPr kumimoji="0" lang="fr-FR" altLang="fr-FR" sz="1800" b="0" i="0" u="none" strike="noStrike" cap="none" normalizeH="0" baseline="0" dirty="0">
                <a:ln>
                  <a:noFill/>
                </a:ln>
                <a:solidFill>
                  <a:srgbClr val="271A38"/>
                </a:solidFill>
                <a:effectLst/>
                <a:latin typeface="Inter"/>
              </a:rPr>
              <a:t>[1.4m;1.6m[ </a:t>
            </a:r>
            <a:r>
              <a:rPr kumimoji="0" lang="fr-FR" altLang="fr-FR" b="0" i="0" u="none" strike="noStrike" cap="none" normalizeH="0" baseline="0" dirty="0">
                <a:ln>
                  <a:noFill/>
                </a:ln>
                <a:solidFill>
                  <a:srgbClr val="271A38"/>
                </a:solidFill>
                <a:effectLst/>
                <a:latin typeface="Inter"/>
              </a:rPr>
              <a: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a:ln>
                  <a:noFill/>
                </a:ln>
                <a:solidFill>
                  <a:schemeClr val="tx1"/>
                </a:solidFill>
                <a:effectLst/>
                <a:latin typeface="Arial" panose="020B0604020202020204" pitchFamily="34" charset="0"/>
              </a:rPr>
              <a:t>Notez qu'il est possible d'agréger en classes de largeurs inégales. Par exemple, on peut avoir des classes de largeur 0,5 m pour les tailles inférieures à 1 m, puis des classes de largeur 0,2 m pour les tailles supérieures à 1 m. On aura ceci : </a:t>
            </a:r>
            <a:r>
              <a:rPr kumimoji="0" lang="fr-FR" altLang="fr-FR" b="0" i="0" u="none" strike="noStrike" cap="none" normalizeH="0" baseline="0" dirty="0">
                <a:ln>
                  <a:noFill/>
                </a:ln>
                <a:solidFill>
                  <a:schemeClr val="tx1"/>
                </a:solidFill>
                <a:effectLst/>
                <a:latin typeface="MathJax_Main"/>
              </a:rPr>
              <a:t>[0</a:t>
            </a:r>
            <a:r>
              <a:rPr kumimoji="0" lang="fr-FR" altLang="fr-FR" b="0" i="0" u="none" strike="noStrike" cap="none" normalizeH="0" baseline="0" dirty="0">
                <a:ln>
                  <a:noFill/>
                </a:ln>
                <a:solidFill>
                  <a:schemeClr val="tx1"/>
                </a:solidFill>
                <a:effectLst/>
                <a:latin typeface="MathJax_Math-italic"/>
              </a:rPr>
              <a:t>m</a:t>
            </a:r>
            <a:r>
              <a:rPr kumimoji="0" lang="fr-FR" altLang="fr-FR" b="0" i="0" u="none" strike="noStrike" cap="none" normalizeH="0" baseline="0" dirty="0">
                <a:ln>
                  <a:noFill/>
                </a:ln>
                <a:solidFill>
                  <a:schemeClr val="tx1"/>
                </a:solidFill>
                <a:effectLst/>
                <a:latin typeface="MathJax_Main"/>
              </a:rPr>
              <a:t>;0.5</a:t>
            </a:r>
            <a:r>
              <a:rPr kumimoji="0" lang="fr-FR" altLang="fr-FR" b="0" i="0" u="none" strike="noStrike" cap="none" normalizeH="0" baseline="0" dirty="0">
                <a:ln>
                  <a:noFill/>
                </a:ln>
                <a:solidFill>
                  <a:schemeClr val="tx1"/>
                </a:solidFill>
                <a:effectLst/>
                <a:latin typeface="MathJax_Math-italic"/>
              </a:rPr>
              <a:t>m</a:t>
            </a:r>
            <a:r>
              <a:rPr kumimoji="0" lang="fr-FR" altLang="fr-FR" b="0" i="0" u="none" strike="noStrike" cap="none" normalizeH="0" baseline="0" dirty="0">
                <a:ln>
                  <a:noFill/>
                </a:ln>
                <a:solidFill>
                  <a:schemeClr val="tx1"/>
                </a:solidFill>
                <a:effectLst/>
                <a:latin typeface="MathJax_Main"/>
              </a:rPr>
              <a:t>[</a:t>
            </a:r>
            <a:r>
              <a:rPr kumimoji="0" lang="fr-FR" altLang="fr-FR" b="0" i="0" u="none" strike="noStrike" cap="none" normalizeH="0" baseline="0" dirty="0">
                <a:ln>
                  <a:noFill/>
                </a:ln>
                <a:solidFill>
                  <a:schemeClr val="tx1"/>
                </a:solidFill>
                <a:effectLst/>
              </a:rPr>
              <a:t>[0m;0.5m[</a:t>
            </a:r>
            <a:r>
              <a:rPr kumimoji="0" lang="fr-FR" altLang="fr-FR" b="0" i="0" u="none" strike="noStrike" cap="none" normalizeH="0" baseline="0" dirty="0">
                <a:ln>
                  <a:noFill/>
                </a:ln>
                <a:solidFill>
                  <a:schemeClr val="tx1"/>
                </a:solidFill>
                <a:effectLst/>
                <a:latin typeface="Arial" panose="020B0604020202020204" pitchFamily="34" charset="0"/>
              </a:rPr>
              <a:t> , </a:t>
            </a:r>
            <a:r>
              <a:rPr kumimoji="0" lang="fr-FR" altLang="fr-FR" b="0" i="0" u="none" strike="noStrike" cap="none" normalizeH="0" baseline="0" dirty="0">
                <a:ln>
                  <a:noFill/>
                </a:ln>
                <a:solidFill>
                  <a:schemeClr val="tx1"/>
                </a:solidFill>
                <a:effectLst/>
                <a:latin typeface="MathJax_Main"/>
              </a:rPr>
              <a:t>[0.5</a:t>
            </a:r>
            <a:r>
              <a:rPr kumimoji="0" lang="fr-FR" altLang="fr-FR" b="0" i="0" u="none" strike="noStrike" cap="none" normalizeH="0" baseline="0" dirty="0">
                <a:ln>
                  <a:noFill/>
                </a:ln>
                <a:solidFill>
                  <a:schemeClr val="tx1"/>
                </a:solidFill>
                <a:effectLst/>
                <a:latin typeface="MathJax_Math-italic"/>
              </a:rPr>
              <a:t>m</a:t>
            </a:r>
            <a:r>
              <a:rPr kumimoji="0" lang="fr-FR" altLang="fr-FR" b="0" i="0" u="none" strike="noStrike" cap="none" normalizeH="0" baseline="0" dirty="0">
                <a:ln>
                  <a:noFill/>
                </a:ln>
                <a:solidFill>
                  <a:schemeClr val="tx1"/>
                </a:solidFill>
                <a:effectLst/>
                <a:latin typeface="MathJax_Main"/>
              </a:rPr>
              <a:t>;1</a:t>
            </a:r>
            <a:r>
              <a:rPr kumimoji="0" lang="fr-FR" altLang="fr-FR" b="0" i="0" u="none" strike="noStrike" cap="none" normalizeH="0" baseline="0" dirty="0">
                <a:ln>
                  <a:noFill/>
                </a:ln>
                <a:solidFill>
                  <a:schemeClr val="tx1"/>
                </a:solidFill>
                <a:effectLst/>
                <a:latin typeface="MathJax_Math-italic"/>
              </a:rPr>
              <a:t>m</a:t>
            </a:r>
            <a:r>
              <a:rPr kumimoji="0" lang="fr-FR" altLang="fr-FR" b="0" i="0" u="none" strike="noStrike" cap="none" normalizeH="0" baseline="0" dirty="0">
                <a:ln>
                  <a:noFill/>
                </a:ln>
                <a:solidFill>
                  <a:schemeClr val="tx1"/>
                </a:solidFill>
                <a:effectLst/>
                <a:latin typeface="MathJax_Main"/>
              </a:rPr>
              <a:t>[</a:t>
            </a:r>
            <a:r>
              <a:rPr kumimoji="0" lang="fr-FR" altLang="fr-FR" b="0" i="0" u="none" strike="noStrike" cap="none" normalizeH="0" baseline="0" dirty="0">
                <a:ln>
                  <a:noFill/>
                </a:ln>
                <a:solidFill>
                  <a:schemeClr val="tx1"/>
                </a:solidFill>
                <a:effectLst/>
              </a:rPr>
              <a:t>[0.5m;1m[</a:t>
            </a:r>
            <a:r>
              <a:rPr kumimoji="0" lang="fr-FR" altLang="fr-FR" b="0" i="0" u="none" strike="noStrike" cap="none" normalizeH="0" baseline="0" dirty="0">
                <a:ln>
                  <a:noFill/>
                </a:ln>
                <a:solidFill>
                  <a:schemeClr val="tx1"/>
                </a:solidFill>
                <a:effectLst/>
                <a:latin typeface="Arial" panose="020B0604020202020204" pitchFamily="34" charset="0"/>
              </a:rPr>
              <a:t> , </a:t>
            </a:r>
            <a:r>
              <a:rPr kumimoji="0" lang="fr-FR" altLang="fr-FR" b="0" i="0" u="none" strike="noStrike" cap="none" normalizeH="0" baseline="0" dirty="0">
                <a:ln>
                  <a:noFill/>
                </a:ln>
                <a:solidFill>
                  <a:schemeClr val="tx1"/>
                </a:solidFill>
                <a:effectLst/>
                <a:latin typeface="MathJax_Main"/>
              </a:rPr>
              <a:t>[1</a:t>
            </a:r>
            <a:r>
              <a:rPr kumimoji="0" lang="fr-FR" altLang="fr-FR" b="0" i="0" u="none" strike="noStrike" cap="none" normalizeH="0" baseline="0" dirty="0">
                <a:ln>
                  <a:noFill/>
                </a:ln>
                <a:solidFill>
                  <a:schemeClr val="tx1"/>
                </a:solidFill>
                <a:effectLst/>
                <a:latin typeface="MathJax_Math-italic"/>
              </a:rPr>
              <a:t>m</a:t>
            </a:r>
            <a:r>
              <a:rPr kumimoji="0" lang="fr-FR" altLang="fr-FR" b="0" i="0" u="none" strike="noStrike" cap="none" normalizeH="0" baseline="0" dirty="0">
                <a:ln>
                  <a:noFill/>
                </a:ln>
                <a:solidFill>
                  <a:schemeClr val="tx1"/>
                </a:solidFill>
                <a:effectLst/>
                <a:latin typeface="MathJax_Main"/>
              </a:rPr>
              <a:t>;1.2</a:t>
            </a:r>
            <a:r>
              <a:rPr kumimoji="0" lang="fr-FR" altLang="fr-FR" b="0" i="0" u="none" strike="noStrike" cap="none" normalizeH="0" baseline="0" dirty="0">
                <a:ln>
                  <a:noFill/>
                </a:ln>
                <a:solidFill>
                  <a:schemeClr val="tx1"/>
                </a:solidFill>
                <a:effectLst/>
                <a:latin typeface="MathJax_Math-italic"/>
              </a:rPr>
              <a:t>m</a:t>
            </a:r>
            <a:r>
              <a:rPr kumimoji="0" lang="fr-FR" altLang="fr-FR" b="0" i="0" u="none" strike="noStrike" cap="none" normalizeH="0" baseline="0" dirty="0">
                <a:ln>
                  <a:noFill/>
                </a:ln>
                <a:solidFill>
                  <a:schemeClr val="tx1"/>
                </a:solidFill>
                <a:effectLst/>
                <a:latin typeface="MathJax_Main"/>
              </a:rPr>
              <a:t>[</a:t>
            </a:r>
            <a:r>
              <a:rPr kumimoji="0" lang="fr-FR" altLang="fr-FR" b="0" i="0" u="none" strike="noStrike" cap="none" normalizeH="0" baseline="0" dirty="0">
                <a:ln>
                  <a:noFill/>
                </a:ln>
                <a:solidFill>
                  <a:schemeClr val="tx1"/>
                </a:solidFill>
                <a:effectLst/>
              </a:rPr>
              <a:t>[1m;1.2m[</a:t>
            </a:r>
            <a:r>
              <a:rPr kumimoji="0" lang="fr-FR" altLang="fr-FR" b="0" i="0" u="none" strike="noStrike" cap="none" normalizeH="0" baseline="0" dirty="0">
                <a:ln>
                  <a:noFill/>
                </a:ln>
                <a:solidFill>
                  <a:schemeClr val="tx1"/>
                </a:solidFill>
                <a:effectLst/>
                <a:latin typeface="Arial" panose="020B0604020202020204" pitchFamily="34" charset="0"/>
              </a:rPr>
              <a:t> , </a:t>
            </a:r>
            <a:r>
              <a:rPr kumimoji="0" lang="fr-FR" altLang="fr-FR" b="0" i="0" u="none" strike="noStrike" cap="none" normalizeH="0" baseline="0" dirty="0">
                <a:ln>
                  <a:noFill/>
                </a:ln>
                <a:solidFill>
                  <a:schemeClr val="tx1"/>
                </a:solidFill>
                <a:effectLst/>
                <a:latin typeface="MathJax_Main"/>
              </a:rPr>
              <a:t>[1.2</a:t>
            </a:r>
            <a:r>
              <a:rPr kumimoji="0" lang="fr-FR" altLang="fr-FR" b="0" i="0" u="none" strike="noStrike" cap="none" normalizeH="0" baseline="0" dirty="0">
                <a:ln>
                  <a:noFill/>
                </a:ln>
                <a:solidFill>
                  <a:schemeClr val="tx1"/>
                </a:solidFill>
                <a:effectLst/>
                <a:latin typeface="MathJax_Math-italic"/>
              </a:rPr>
              <a:t>m</a:t>
            </a:r>
            <a:r>
              <a:rPr kumimoji="0" lang="fr-FR" altLang="fr-FR" b="0" i="0" u="none" strike="noStrike" cap="none" normalizeH="0" baseline="0" dirty="0">
                <a:ln>
                  <a:noFill/>
                </a:ln>
                <a:solidFill>
                  <a:schemeClr val="tx1"/>
                </a:solidFill>
                <a:effectLst/>
                <a:latin typeface="MathJax_Main"/>
              </a:rPr>
              <a:t>;1.4</a:t>
            </a:r>
            <a:r>
              <a:rPr kumimoji="0" lang="fr-FR" altLang="fr-FR" b="0" i="0" u="none" strike="noStrike" cap="none" normalizeH="0" baseline="0" dirty="0">
                <a:ln>
                  <a:noFill/>
                </a:ln>
                <a:solidFill>
                  <a:schemeClr val="tx1"/>
                </a:solidFill>
                <a:effectLst/>
                <a:latin typeface="MathJax_Math-italic"/>
              </a:rPr>
              <a:t>m</a:t>
            </a:r>
            <a:r>
              <a:rPr kumimoji="0" lang="fr-FR" altLang="fr-FR" b="0" i="0" u="none" strike="noStrike" cap="none" normalizeH="0" baseline="0" dirty="0">
                <a:ln>
                  <a:noFill/>
                </a:ln>
                <a:solidFill>
                  <a:schemeClr val="tx1"/>
                </a:solidFill>
                <a:effectLst/>
                <a:latin typeface="MathJax_Main"/>
              </a:rPr>
              <a:t>[</a:t>
            </a:r>
            <a:r>
              <a:rPr kumimoji="0" lang="fr-FR" altLang="fr-FR" b="0" i="0" u="none" strike="noStrike" cap="none" normalizeH="0" baseline="0" dirty="0">
                <a:ln>
                  <a:noFill/>
                </a:ln>
                <a:solidFill>
                  <a:schemeClr val="tx1"/>
                </a:solidFill>
                <a:effectLst/>
              </a:rPr>
              <a:t>[1.2m;1.4m[</a:t>
            </a:r>
            <a:r>
              <a:rPr kumimoji="0" lang="fr-FR" altLang="fr-FR" b="0" i="0" u="none" strike="noStrike" cap="none" normalizeH="0" baseline="0" dirty="0">
                <a:ln>
                  <a:noFill/>
                </a:ln>
                <a:solidFill>
                  <a:schemeClr val="tx1"/>
                </a:solidFill>
                <a:effectLst/>
                <a:latin typeface="Arial" panose="020B0604020202020204" pitchFamily="34" charset="0"/>
              </a:rPr>
              <a:t> , etc.</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271A38"/>
                </a:solidFill>
                <a:effectLst/>
                <a:latin typeface="Inter"/>
              </a:rPr>
              <a:t>Le fait d'agréger une variable s'appelle la </a:t>
            </a:r>
            <a:r>
              <a:rPr kumimoji="0" lang="fr-FR" altLang="fr-FR" b="1" i="0" u="none" strike="noStrike" cap="none" normalizeH="0" baseline="0" dirty="0">
                <a:ln>
                  <a:noFill/>
                </a:ln>
                <a:solidFill>
                  <a:srgbClr val="271A38"/>
                </a:solidFill>
                <a:effectLst/>
                <a:latin typeface="Inter"/>
              </a:rPr>
              <a:t>discrétisation</a:t>
            </a:r>
            <a:r>
              <a:rPr kumimoji="0" lang="fr-FR" altLang="fr-FR" b="0" i="0" u="none" strike="noStrike" cap="none" normalizeH="0" baseline="0" dirty="0">
                <a:ln>
                  <a:noFill/>
                </a:ln>
                <a:solidFill>
                  <a:srgbClr val="271A38"/>
                </a:solidFill>
                <a:effectLst/>
                <a:latin typeface="Inter"/>
              </a:rPr>
              <a:t> (en anglais : </a:t>
            </a:r>
            <a:r>
              <a:rPr kumimoji="0" lang="fr-FR" altLang="fr-FR" b="1" i="0" u="none" strike="noStrike" cap="none" normalizeH="0" baseline="0" dirty="0" err="1">
                <a:ln>
                  <a:noFill/>
                </a:ln>
                <a:solidFill>
                  <a:srgbClr val="271A38"/>
                </a:solidFill>
                <a:effectLst/>
                <a:latin typeface="Inter"/>
              </a:rPr>
              <a:t>binning</a:t>
            </a:r>
            <a:r>
              <a:rPr kumimoji="0" lang="fr-FR" altLang="fr-FR" b="1" i="0" u="none" strike="noStrike" cap="none" normalizeH="0" baseline="0" dirty="0">
                <a:ln>
                  <a:noFill/>
                </a:ln>
                <a:solidFill>
                  <a:srgbClr val="271A38"/>
                </a:solidFill>
                <a:effectLst/>
                <a:latin typeface="Inter"/>
              </a:rPr>
              <a:t>, </a:t>
            </a:r>
            <a:r>
              <a:rPr kumimoji="0" lang="fr-FR" altLang="fr-FR" b="1" i="0" u="none" strike="noStrike" cap="none" normalizeH="0" baseline="0" dirty="0" err="1">
                <a:ln>
                  <a:noFill/>
                </a:ln>
                <a:solidFill>
                  <a:srgbClr val="271A38"/>
                </a:solidFill>
                <a:effectLst/>
                <a:latin typeface="Inter"/>
              </a:rPr>
              <a:t>bucketing</a:t>
            </a:r>
            <a:r>
              <a:rPr kumimoji="0" lang="fr-FR" altLang="fr-FR" b="0" i="0" u="none" strike="noStrike" cap="none" normalizeH="0" baseline="0" dirty="0">
                <a:ln>
                  <a:noFill/>
                </a:ln>
                <a:solidFill>
                  <a:srgbClr val="271A38"/>
                </a:solidFill>
                <a:effectLst/>
                <a:latin typeface="Inter"/>
              </a:rPr>
              <a:t> ou</a:t>
            </a:r>
            <a:r>
              <a:rPr kumimoji="0" lang="fr-FR" altLang="fr-FR" b="1" i="0" u="none" strike="noStrike" cap="none" normalizeH="0" baseline="0" dirty="0">
                <a:ln>
                  <a:noFill/>
                </a:ln>
                <a:solidFill>
                  <a:srgbClr val="271A38"/>
                </a:solidFill>
                <a:effectLst/>
                <a:latin typeface="Inter"/>
              </a:rPr>
              <a:t> </a:t>
            </a:r>
            <a:r>
              <a:rPr kumimoji="0" lang="fr-FR" altLang="fr-FR" b="1" i="0" u="none" strike="noStrike" cap="none" normalizeH="0" baseline="0" dirty="0" err="1">
                <a:ln>
                  <a:noFill/>
                </a:ln>
                <a:solidFill>
                  <a:srgbClr val="271A38"/>
                </a:solidFill>
                <a:effectLst/>
                <a:latin typeface="Inter"/>
              </a:rPr>
              <a:t>discretization</a:t>
            </a:r>
            <a:r>
              <a:rPr kumimoji="0" lang="fr-FR" altLang="fr-FR" b="0" i="0" u="none" strike="noStrike" cap="none" normalizeH="0" baseline="0" dirty="0">
                <a:ln>
                  <a:noFill/>
                </a:ln>
                <a:solidFill>
                  <a:srgbClr val="271A38"/>
                </a:solidFill>
                <a:effectLst/>
                <a:latin typeface="Inter"/>
              </a:rPr>
              <a:t>). </a:t>
            </a:r>
            <a:r>
              <a:rPr lang="fr-FR" b="0" i="0" dirty="0">
                <a:solidFill>
                  <a:srgbClr val="271A38"/>
                </a:solidFill>
                <a:effectLst/>
                <a:latin typeface="Inter"/>
              </a:rPr>
              <a:t>Ainsi, pour les variables continues, on utilise l'</a:t>
            </a:r>
            <a:r>
              <a:rPr lang="fr-FR" b="1" i="0" dirty="0">
                <a:solidFill>
                  <a:srgbClr val="271A38"/>
                </a:solidFill>
                <a:effectLst/>
                <a:latin typeface="Inter"/>
              </a:rPr>
              <a:t>histogramme</a:t>
            </a:r>
            <a:r>
              <a:rPr lang="fr-FR" b="0" i="0" dirty="0">
                <a:solidFill>
                  <a:srgbClr val="271A38"/>
                </a:solidFill>
                <a:effectLst/>
                <a:latin typeface="Inter"/>
              </a:rPr>
              <a:t>, dans lequel les valeurs sont agrégées. Ici, comme on représente des classes (ou des intervalles, si vous préférez), on n'utilise plus de fins bâtons, mais des rectangles dont la largeur correspond à la largeur de la classe.</a:t>
            </a:r>
            <a:endParaRPr kumimoji="0" lang="fr-FR" altLang="fr-FR" b="0" i="0" u="none" strike="noStrike" cap="none" normalizeH="0" baseline="0" dirty="0">
              <a:ln>
                <a:noFill/>
              </a:ln>
              <a:solidFill>
                <a:schemeClr val="tx1"/>
              </a:solidFill>
              <a:effectLst/>
              <a:latin typeface="Arial" panose="020B0604020202020204" pitchFamily="34" charset="0"/>
            </a:endParaRPr>
          </a:p>
          <a:p>
            <a:pPr algn="just"/>
            <a:endParaRPr kumimoji="0" lang="fr-FR" altLang="fr-FR" sz="2800" b="0" i="0" u="none" strike="noStrike" cap="none" normalizeH="0" baseline="0" dirty="0">
              <a:ln>
                <a:noFill/>
              </a:ln>
              <a:solidFill>
                <a:schemeClr val="tx1"/>
              </a:solidFill>
              <a:effectLst/>
              <a:latin typeface="Arial" panose="020B0604020202020204" pitchFamily="34" charset="0"/>
            </a:endParaRPr>
          </a:p>
          <a:p>
            <a:pPr algn="just"/>
            <a:endParaRPr lang="fr-FR" b="1" i="0" dirty="0">
              <a:solidFill>
                <a:srgbClr val="271A38"/>
              </a:solidFill>
              <a:effectLst/>
              <a:latin typeface="Inter"/>
            </a:endParaRPr>
          </a:p>
        </p:txBody>
      </p:sp>
      <p:pic>
        <p:nvPicPr>
          <p:cNvPr id="5" name="Image 4">
            <a:extLst>
              <a:ext uri="{FF2B5EF4-FFF2-40B4-BE49-F238E27FC236}">
                <a16:creationId xmlns:a16="http://schemas.microsoft.com/office/drawing/2014/main" id="{EC0A1FE5-0553-BE77-9FDF-396D32013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pic>
        <p:nvPicPr>
          <p:cNvPr id="6" name="Image 5">
            <a:extLst>
              <a:ext uri="{FF2B5EF4-FFF2-40B4-BE49-F238E27FC236}">
                <a16:creationId xmlns:a16="http://schemas.microsoft.com/office/drawing/2014/main" id="{B05FF8A0-7A32-9FAE-FD34-74E6A331F7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481" y="1169710"/>
            <a:ext cx="3514286" cy="2295238"/>
          </a:xfrm>
          <a:prstGeom prst="rect">
            <a:avLst/>
          </a:prstGeom>
        </p:spPr>
      </p:pic>
    </p:spTree>
    <p:extLst>
      <p:ext uri="{BB962C8B-B14F-4D97-AF65-F5344CB8AC3E}">
        <p14:creationId xmlns:p14="http://schemas.microsoft.com/office/powerpoint/2010/main" val="876326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id="{987B73D3-F8D9-E39D-D11A-5FB98BDBB714}"/>
              </a:ext>
            </a:extLst>
          </p:cNvPr>
          <p:cNvSpPr txBox="1"/>
          <p:nvPr/>
        </p:nvSpPr>
        <p:spPr>
          <a:xfrm>
            <a:off x="221589" y="4204504"/>
            <a:ext cx="11569157" cy="2585323"/>
          </a:xfrm>
          <a:prstGeom prst="rect">
            <a:avLst/>
          </a:prstGeom>
          <a:noFill/>
        </p:spPr>
        <p:txBody>
          <a:bodyPr wrap="square" rtlCol="0">
            <a:spAutoFit/>
          </a:bodyPr>
          <a:lstStyle/>
          <a:p>
            <a:pPr algn="l"/>
            <a:r>
              <a:rPr lang="fr-FR" b="0" i="0" dirty="0">
                <a:solidFill>
                  <a:srgbClr val="271A38"/>
                </a:solidFill>
                <a:effectLst/>
                <a:latin typeface="Inter"/>
              </a:rPr>
              <a:t>Aussi, l'effectif de la classe ne sera plus représenté par la hauteur du rectangle, mais par sa </a:t>
            </a:r>
            <a:r>
              <a:rPr lang="fr-FR" b="0" i="1" dirty="0">
                <a:solidFill>
                  <a:srgbClr val="271A38"/>
                </a:solidFill>
                <a:effectLst/>
                <a:latin typeface="Inter"/>
              </a:rPr>
              <a:t>surface</a:t>
            </a:r>
            <a:r>
              <a:rPr lang="fr-FR" b="0" i="0" dirty="0">
                <a:solidFill>
                  <a:srgbClr val="271A38"/>
                </a:solidFill>
                <a:effectLst/>
                <a:latin typeface="Inter"/>
              </a:rPr>
              <a:t>. Cela est dû au fait que les classes n'ont pas forcément la même largeur. Si cependant, vous ne souhaitez pas agréger les valeurs, il existe une autre solution : représenter la </a:t>
            </a:r>
            <a:r>
              <a:rPr lang="fr-FR" b="1" i="0" dirty="0">
                <a:solidFill>
                  <a:srgbClr val="271A38"/>
                </a:solidFill>
                <a:effectLst/>
                <a:latin typeface="Inter"/>
              </a:rPr>
              <a:t>fonction de répartition empirique</a:t>
            </a:r>
            <a:r>
              <a:rPr lang="fr-FR" b="0" i="0" dirty="0">
                <a:solidFill>
                  <a:srgbClr val="271A38"/>
                </a:solidFill>
                <a:effectLst/>
                <a:latin typeface="Inter"/>
              </a:rPr>
              <a:t>. Il faut vous la représenter comme un escalier. Pour la représenter, on parcourt l'axe horizontal, des petites valeurs vers les grandes valeurs. À chaque fois que l'on rencontre une valeur qui est présente dans notre échantillon, on monte d'une marche. Il y aura donc autant de marches que de valeurs, et d'ailleurs autant que d'individus. Toutes les marches ont la même hauteur.</a:t>
            </a:r>
          </a:p>
          <a:p>
            <a:r>
              <a:rPr lang="fr-FR" dirty="0">
                <a:effectLst/>
              </a:rPr>
              <a:t>Enfin... presque toutes les marches ont la même hauteur. En effet, s'il y a 2 valeurs égales ou plus, alors la marche est d'autant plus grande. Mais dans le cas de variables continues, il est assez rare d'avoir des valeurs égales.</a:t>
            </a:r>
          </a:p>
          <a:p>
            <a:pPr algn="just"/>
            <a:endParaRPr lang="fr-FR" b="1" dirty="0"/>
          </a:p>
        </p:txBody>
      </p:sp>
      <p:pic>
        <p:nvPicPr>
          <p:cNvPr id="5" name="Image 4">
            <a:extLst>
              <a:ext uri="{FF2B5EF4-FFF2-40B4-BE49-F238E27FC236}">
                <a16:creationId xmlns:a16="http://schemas.microsoft.com/office/drawing/2014/main" id="{EC0A1FE5-0553-BE77-9FDF-396D32013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pic>
        <p:nvPicPr>
          <p:cNvPr id="6" name="Image 5">
            <a:extLst>
              <a:ext uri="{FF2B5EF4-FFF2-40B4-BE49-F238E27FC236}">
                <a16:creationId xmlns:a16="http://schemas.microsoft.com/office/drawing/2014/main" id="{B0844D4B-3BE1-0466-0683-19D3281B69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091" y="1032371"/>
            <a:ext cx="10948334" cy="3030343"/>
          </a:xfrm>
          <a:prstGeom prst="rect">
            <a:avLst/>
          </a:prstGeom>
        </p:spPr>
      </p:pic>
    </p:spTree>
    <p:extLst>
      <p:ext uri="{BB962C8B-B14F-4D97-AF65-F5344CB8AC3E}">
        <p14:creationId xmlns:p14="http://schemas.microsoft.com/office/powerpoint/2010/main" val="4197529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id="{987B73D3-F8D9-E39D-D11A-5FB98BDBB714}"/>
              </a:ext>
            </a:extLst>
          </p:cNvPr>
          <p:cNvSpPr txBox="1"/>
          <p:nvPr/>
        </p:nvSpPr>
        <p:spPr>
          <a:xfrm>
            <a:off x="311421" y="1024668"/>
            <a:ext cx="11569157" cy="2862322"/>
          </a:xfrm>
          <a:prstGeom prst="rect">
            <a:avLst/>
          </a:prstGeom>
          <a:noFill/>
        </p:spPr>
        <p:txBody>
          <a:bodyPr wrap="square" rtlCol="0">
            <a:spAutoFit/>
          </a:bodyPr>
          <a:lstStyle/>
          <a:p>
            <a:pPr marL="285750" indent="-285750" algn="just">
              <a:buFont typeface="Arial" panose="020B0604020202020204" pitchFamily="34" charset="0"/>
              <a:buChar char="•"/>
            </a:pPr>
            <a:r>
              <a:rPr lang="fr-FR" b="1" dirty="0"/>
              <a:t>Analyse univariée :</a:t>
            </a:r>
          </a:p>
          <a:p>
            <a:pPr algn="l"/>
            <a:r>
              <a:rPr lang="fr-FR" b="0" i="0" dirty="0">
                <a:solidFill>
                  <a:srgbClr val="271A38"/>
                </a:solidFill>
                <a:effectLst/>
                <a:latin typeface="Inter"/>
              </a:rPr>
              <a:t>est une analyse effectuée sur </a:t>
            </a:r>
            <a:r>
              <a:rPr lang="fr-FR" b="1" i="0" dirty="0">
                <a:solidFill>
                  <a:srgbClr val="271A38"/>
                </a:solidFill>
                <a:effectLst/>
                <a:latin typeface="Inter"/>
              </a:rPr>
              <a:t>une variable</a:t>
            </a:r>
            <a:r>
              <a:rPr lang="fr-FR" b="0" i="0" dirty="0">
                <a:solidFill>
                  <a:srgbClr val="271A38"/>
                </a:solidFill>
                <a:effectLst/>
                <a:latin typeface="Inter"/>
              </a:rPr>
              <a:t> à la fois. Voici quelques exemples d'analyse univariée :</a:t>
            </a:r>
          </a:p>
          <a:p>
            <a:pPr algn="l">
              <a:buFont typeface="Arial" panose="020B0604020202020204" pitchFamily="34" charset="0"/>
              <a:buChar char="•"/>
            </a:pPr>
            <a:r>
              <a:rPr lang="fr-FR" b="0" i="0" dirty="0">
                <a:solidFill>
                  <a:srgbClr val="271A38"/>
                </a:solidFill>
                <a:effectLst/>
                <a:latin typeface="Inter"/>
              </a:rPr>
              <a:t>Faire une étude sur répartition d'âge de la population chinoise en 2010. Nous pourrions pour cela représenter cette dernière comme vu lors des chapitres précédents, ou encore calculer la moyenne d'âge de cette population.</a:t>
            </a:r>
          </a:p>
          <a:p>
            <a:pPr algn="l">
              <a:buFont typeface="Arial" panose="020B0604020202020204" pitchFamily="34" charset="0"/>
              <a:buChar char="•"/>
            </a:pPr>
            <a:r>
              <a:rPr lang="fr-FR" b="0" i="0" dirty="0" err="1">
                <a:solidFill>
                  <a:srgbClr val="271A38"/>
                </a:solidFill>
                <a:effectLst/>
                <a:latin typeface="Inter"/>
              </a:rPr>
              <a:t>OpenClassrooms</a:t>
            </a:r>
            <a:r>
              <a:rPr lang="fr-FR" b="0" i="0" dirty="0">
                <a:solidFill>
                  <a:srgbClr val="271A38"/>
                </a:solidFill>
                <a:effectLst/>
                <a:latin typeface="Inter"/>
              </a:rPr>
              <a:t> souhaite évaluer les performances des étudiants au quiz de la fin de la partie 1 de ce cours, on pourrait commencer par calculer le taux de réussite global.</a:t>
            </a:r>
          </a:p>
          <a:p>
            <a:pPr algn="l">
              <a:buFont typeface="Arial" panose="020B0604020202020204" pitchFamily="34" charset="0"/>
              <a:buChar char="•"/>
            </a:pPr>
            <a:r>
              <a:rPr lang="fr-FR" b="0" i="0" dirty="0">
                <a:solidFill>
                  <a:srgbClr val="271A38"/>
                </a:solidFill>
                <a:effectLst/>
                <a:latin typeface="Inter"/>
              </a:rPr>
              <a:t>Vous cherchez à évaluer l'évolution de l'érosion des sols de la région des Hauts-de France. On pourrait pour cela regarder l'indice d'érosion des sols.</a:t>
            </a:r>
          </a:p>
          <a:p>
            <a:pPr algn="just"/>
            <a:endParaRPr lang="fr-FR" b="1" i="0" dirty="0">
              <a:solidFill>
                <a:srgbClr val="271A38"/>
              </a:solidFill>
              <a:effectLst/>
              <a:latin typeface="Inter"/>
            </a:endParaRPr>
          </a:p>
          <a:p>
            <a:pPr algn="just"/>
            <a:endParaRPr lang="fr-FR" b="1" dirty="0"/>
          </a:p>
        </p:txBody>
      </p:sp>
      <p:pic>
        <p:nvPicPr>
          <p:cNvPr id="5" name="Image 4">
            <a:extLst>
              <a:ext uri="{FF2B5EF4-FFF2-40B4-BE49-F238E27FC236}">
                <a16:creationId xmlns:a16="http://schemas.microsoft.com/office/drawing/2014/main" id="{EC0A1FE5-0553-BE77-9FDF-396D32013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spTree>
    <p:extLst>
      <p:ext uri="{BB962C8B-B14F-4D97-AF65-F5344CB8AC3E}">
        <p14:creationId xmlns:p14="http://schemas.microsoft.com/office/powerpoint/2010/main" val="4137190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id="{987B73D3-F8D9-E39D-D11A-5FB98BDBB714}"/>
              </a:ext>
            </a:extLst>
          </p:cNvPr>
          <p:cNvSpPr txBox="1"/>
          <p:nvPr/>
        </p:nvSpPr>
        <p:spPr>
          <a:xfrm>
            <a:off x="311421" y="1024668"/>
            <a:ext cx="11569157" cy="4524315"/>
          </a:xfrm>
          <a:prstGeom prst="rect">
            <a:avLst/>
          </a:prstGeom>
          <a:noFill/>
        </p:spPr>
        <p:txBody>
          <a:bodyPr wrap="square" rtlCol="0">
            <a:spAutoFit/>
          </a:bodyPr>
          <a:lstStyle/>
          <a:p>
            <a:pPr marL="285750" indent="-285750" algn="just">
              <a:buFont typeface="Arial" panose="020B0604020202020204" pitchFamily="34" charset="0"/>
              <a:buChar char="•"/>
            </a:pPr>
            <a:r>
              <a:rPr lang="fr-FR" b="1" dirty="0"/>
              <a:t>Statistiques :</a:t>
            </a:r>
          </a:p>
          <a:p>
            <a:pPr algn="l"/>
            <a:r>
              <a:rPr lang="fr-FR" b="0" i="0" dirty="0">
                <a:solidFill>
                  <a:srgbClr val="271A38"/>
                </a:solidFill>
                <a:effectLst/>
                <a:latin typeface="Inter"/>
              </a:rPr>
              <a:t>Formellement, une </a:t>
            </a:r>
            <a:r>
              <a:rPr lang="fr-FR" b="1" i="0" dirty="0">
                <a:solidFill>
                  <a:srgbClr val="271A38"/>
                </a:solidFill>
                <a:effectLst/>
                <a:latin typeface="Inter"/>
              </a:rPr>
              <a:t>statistique</a:t>
            </a:r>
            <a:r>
              <a:rPr lang="fr-FR" b="0" i="0" dirty="0">
                <a:solidFill>
                  <a:srgbClr val="271A38"/>
                </a:solidFill>
                <a:effectLst/>
                <a:latin typeface="Inter"/>
              </a:rPr>
              <a:t>, c'est un indicateur numérique calculé à partir d'un échantillon. La moyenne d'âge est calculée à partir des habitants d'un pays, le taux de réussite à un quiz est calculé à partir des réponses données par les étudiants, et l'indice d'érosion des sols est calculé à partir de relevés effectués sur des parcelles de terrain.</a:t>
            </a:r>
          </a:p>
          <a:p>
            <a:pPr algn="l"/>
            <a:r>
              <a:rPr lang="fr-FR" b="0" i="0" dirty="0">
                <a:solidFill>
                  <a:srgbClr val="271A38"/>
                </a:solidFill>
                <a:effectLst/>
                <a:latin typeface="Inter"/>
              </a:rPr>
              <a:t>Autrement dit, dès que l'on calcule un nombre à partir d'un échantillon, on calcule une </a:t>
            </a:r>
            <a:r>
              <a:rPr lang="fr-FR" b="1" i="0" dirty="0">
                <a:solidFill>
                  <a:srgbClr val="271A38"/>
                </a:solidFill>
                <a:effectLst/>
                <a:latin typeface="Inter"/>
              </a:rPr>
              <a:t>statistique</a:t>
            </a:r>
            <a:r>
              <a:rPr lang="fr-FR" b="0" i="0" dirty="0">
                <a:solidFill>
                  <a:srgbClr val="271A38"/>
                </a:solidFill>
                <a:effectLst/>
                <a:latin typeface="Inter"/>
              </a:rPr>
              <a:t> ! Une statistique est utile car elle nous permet de résumer un grand échantillon en un seul nombre ! Certes, vous vous doutez bien qu'il y a une grande perte d'information quand on calcule une statistique : on peut calculer le taux de réussite à partir des réponses des étudiants, mais on ne peut pas retrouver les réponses des étudiants uniquement avec le taux de réussite ! Ainsi, une statistique est un indicateur, plus ou moins efficace, d'une certaine propriété d'un échantillon. Dans le monde, on calcule tellement de </a:t>
            </a:r>
            <a:r>
              <a:rPr lang="fr-FR" b="1" i="0" dirty="0">
                <a:solidFill>
                  <a:srgbClr val="271A38"/>
                </a:solidFill>
                <a:effectLst/>
                <a:latin typeface="Inter"/>
              </a:rPr>
              <a:t>statistiques</a:t>
            </a:r>
            <a:r>
              <a:rPr lang="fr-FR" b="0" i="0" dirty="0">
                <a:solidFill>
                  <a:srgbClr val="271A38"/>
                </a:solidFill>
                <a:effectLst/>
                <a:latin typeface="Inter"/>
              </a:rPr>
              <a:t> dans tous les domaines, que ce terme possède beaucoup de synonymes : </a:t>
            </a:r>
            <a:r>
              <a:rPr lang="fr-FR" b="1" i="0" dirty="0">
                <a:solidFill>
                  <a:srgbClr val="271A38"/>
                </a:solidFill>
                <a:effectLst/>
                <a:latin typeface="Inter"/>
              </a:rPr>
              <a:t>donnée statistique</a:t>
            </a:r>
            <a:r>
              <a:rPr lang="fr-FR" b="0" i="0" dirty="0">
                <a:solidFill>
                  <a:srgbClr val="271A38"/>
                </a:solidFill>
                <a:effectLst/>
                <a:latin typeface="Inter"/>
              </a:rPr>
              <a:t>, </a:t>
            </a:r>
            <a:r>
              <a:rPr lang="fr-FR" b="1" i="0" dirty="0">
                <a:solidFill>
                  <a:srgbClr val="271A38"/>
                </a:solidFill>
                <a:effectLst/>
                <a:latin typeface="Inter"/>
              </a:rPr>
              <a:t>indicateur statistique</a:t>
            </a:r>
            <a:r>
              <a:rPr lang="fr-FR" b="0" i="0" dirty="0">
                <a:solidFill>
                  <a:srgbClr val="271A38"/>
                </a:solidFill>
                <a:effectLst/>
                <a:latin typeface="Inter"/>
              </a:rPr>
              <a:t>, </a:t>
            </a:r>
            <a:r>
              <a:rPr lang="fr-FR" b="1" i="0" dirty="0">
                <a:solidFill>
                  <a:srgbClr val="271A38"/>
                </a:solidFill>
                <a:effectLst/>
                <a:latin typeface="Inter"/>
              </a:rPr>
              <a:t>mesure statistique</a:t>
            </a:r>
            <a:r>
              <a:rPr lang="fr-FR" b="0" i="0" dirty="0">
                <a:solidFill>
                  <a:srgbClr val="271A38"/>
                </a:solidFill>
                <a:effectLst/>
                <a:latin typeface="Inter"/>
              </a:rPr>
              <a:t>, etc. On trouve également le terme d'</a:t>
            </a:r>
            <a:r>
              <a:rPr lang="fr-FR" b="1" i="0" dirty="0">
                <a:solidFill>
                  <a:srgbClr val="271A38"/>
                </a:solidFill>
                <a:effectLst/>
                <a:latin typeface="Inter"/>
              </a:rPr>
              <a:t>indice statistique</a:t>
            </a:r>
            <a:r>
              <a:rPr lang="fr-FR" b="0" i="0" dirty="0">
                <a:solidFill>
                  <a:srgbClr val="271A38"/>
                </a:solidFill>
                <a:effectLst/>
                <a:latin typeface="Inter"/>
              </a:rPr>
              <a:t>. Un indice statistique, c'est une statistique construite à partir d'une certaine vision, à partir de connaissances d'un domaine (par ex. : l'économie). En quelque sorte, un indice est une statistique "entourée" d'une certaine philosophie. À la différence d'un indice, un </a:t>
            </a:r>
            <a:r>
              <a:rPr lang="fr-FR" b="1" i="0" dirty="0">
                <a:solidFill>
                  <a:srgbClr val="271A38"/>
                </a:solidFill>
                <a:effectLst/>
                <a:latin typeface="Inter"/>
              </a:rPr>
              <a:t>indicateur</a:t>
            </a:r>
            <a:r>
              <a:rPr lang="fr-FR" b="0" i="0" dirty="0">
                <a:solidFill>
                  <a:srgbClr val="271A38"/>
                </a:solidFill>
                <a:effectLst/>
                <a:latin typeface="Inter"/>
              </a:rPr>
              <a:t> est quant à lui très neutre, comme une moyenne, par exemple.</a:t>
            </a:r>
          </a:p>
          <a:p>
            <a:pPr algn="l"/>
            <a:endParaRPr lang="fr-FR" b="0" i="0" dirty="0">
              <a:solidFill>
                <a:srgbClr val="271A38"/>
              </a:solidFill>
              <a:effectLst/>
              <a:latin typeface="Inter"/>
            </a:endParaRPr>
          </a:p>
          <a:p>
            <a:pPr algn="just"/>
            <a:endParaRPr lang="fr-FR" b="1" dirty="0"/>
          </a:p>
        </p:txBody>
      </p:sp>
      <p:pic>
        <p:nvPicPr>
          <p:cNvPr id="5" name="Image 4">
            <a:extLst>
              <a:ext uri="{FF2B5EF4-FFF2-40B4-BE49-F238E27FC236}">
                <a16:creationId xmlns:a16="http://schemas.microsoft.com/office/drawing/2014/main" id="{EC0A1FE5-0553-BE77-9FDF-396D32013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spTree>
    <p:extLst>
      <p:ext uri="{BB962C8B-B14F-4D97-AF65-F5344CB8AC3E}">
        <p14:creationId xmlns:p14="http://schemas.microsoft.com/office/powerpoint/2010/main" val="854620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a:extLst>
              <a:ext uri="{FF2B5EF4-FFF2-40B4-BE49-F238E27FC236}">
                <a16:creationId xmlns:a16="http://schemas.microsoft.com/office/drawing/2014/main" id="{2F111A78-3132-EABD-B56B-5781BBB723E4}"/>
              </a:ext>
            </a:extLst>
          </p:cNvPr>
          <p:cNvSpPr/>
          <p:nvPr/>
        </p:nvSpPr>
        <p:spPr>
          <a:xfrm>
            <a:off x="0" y="1150069"/>
            <a:ext cx="12192000" cy="4557860"/>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7" name="Rectangle 6">
            <a:extLst>
              <a:ext uri="{FF2B5EF4-FFF2-40B4-BE49-F238E27FC236}">
                <a16:creationId xmlns:a16="http://schemas.microsoft.com/office/drawing/2014/main" id="{EBB82281-F240-204A-AD9E-E3165D5481C0}"/>
              </a:ext>
            </a:extLst>
          </p:cNvPr>
          <p:cNvSpPr/>
          <p:nvPr/>
        </p:nvSpPr>
        <p:spPr>
          <a:xfrm>
            <a:off x="0" y="2217655"/>
            <a:ext cx="12192000" cy="242268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a:extLst>
              <a:ext uri="{FF2B5EF4-FFF2-40B4-BE49-F238E27FC236}">
                <a16:creationId xmlns:a16="http://schemas.microsoft.com/office/drawing/2014/main" id="{C852B75F-B008-2212-2668-1EAAA5620827}"/>
              </a:ext>
            </a:extLst>
          </p:cNvPr>
          <p:cNvSpPr txBox="1"/>
          <p:nvPr/>
        </p:nvSpPr>
        <p:spPr>
          <a:xfrm>
            <a:off x="2191731" y="2820971"/>
            <a:ext cx="7808538" cy="1015663"/>
          </a:xfrm>
          <a:prstGeom prst="rect">
            <a:avLst/>
          </a:prstGeom>
          <a:noFill/>
        </p:spPr>
        <p:txBody>
          <a:bodyPr wrap="square" rtlCol="0">
            <a:spAutoFit/>
          </a:bodyPr>
          <a:lstStyle/>
          <a:p>
            <a:pPr algn="l"/>
            <a:r>
              <a:rPr lang="fr-FR" sz="6000" b="0" i="0" dirty="0">
                <a:solidFill>
                  <a:srgbClr val="271A38"/>
                </a:solidFill>
                <a:effectLst/>
                <a:latin typeface="Inter"/>
              </a:rPr>
              <a:t>Statistiques descriptives </a:t>
            </a:r>
          </a:p>
        </p:txBody>
      </p:sp>
    </p:spTree>
    <p:extLst>
      <p:ext uri="{BB962C8B-B14F-4D97-AF65-F5344CB8AC3E}">
        <p14:creationId xmlns:p14="http://schemas.microsoft.com/office/powerpoint/2010/main" val="3370828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id="{987B73D3-F8D9-E39D-D11A-5FB98BDBB714}"/>
              </a:ext>
            </a:extLst>
          </p:cNvPr>
          <p:cNvSpPr txBox="1"/>
          <p:nvPr/>
        </p:nvSpPr>
        <p:spPr>
          <a:xfrm>
            <a:off x="311421" y="1024668"/>
            <a:ext cx="11569157" cy="5909310"/>
          </a:xfrm>
          <a:prstGeom prst="rect">
            <a:avLst/>
          </a:prstGeom>
          <a:noFill/>
        </p:spPr>
        <p:txBody>
          <a:bodyPr wrap="square" rtlCol="0">
            <a:spAutoFit/>
          </a:bodyPr>
          <a:lstStyle/>
          <a:p>
            <a:pPr marL="285750" indent="-285750" algn="just">
              <a:buFont typeface="Arial" panose="020B0604020202020204" pitchFamily="34" charset="0"/>
              <a:buChar char="•"/>
            </a:pPr>
            <a:r>
              <a:rPr lang="fr-FR" b="1" dirty="0"/>
              <a:t> </a:t>
            </a:r>
            <a:r>
              <a:rPr lang="fr-FR" b="1" i="0" dirty="0">
                <a:solidFill>
                  <a:srgbClr val="271A38"/>
                </a:solidFill>
                <a:effectLst/>
                <a:latin typeface="Inter"/>
              </a:rPr>
              <a:t>Appréhendez l'importance des indicateurs et indices statistiques : </a:t>
            </a:r>
            <a:endParaRPr lang="fr-FR" b="1" dirty="0"/>
          </a:p>
          <a:p>
            <a:pPr algn="l"/>
            <a:r>
              <a:rPr lang="fr-FR" b="0" i="0" dirty="0">
                <a:solidFill>
                  <a:srgbClr val="271A38"/>
                </a:solidFill>
                <a:effectLst/>
                <a:latin typeface="Inter"/>
              </a:rPr>
              <a:t>Si on calcule autant d'indicateurs et d'indices, c'est parce qu'ils sont censés nous guider (comme leur nom l'indique !). Ils nous aident à prendre des décisions. Les indicateurs et indices économiques, écologiques, sociologiques, etc., aident par exemple à prendre des décisions politiques.</a:t>
            </a:r>
          </a:p>
          <a:p>
            <a:pPr algn="l"/>
            <a:r>
              <a:rPr lang="fr-FR" b="0" i="0" dirty="0">
                <a:solidFill>
                  <a:srgbClr val="271A38"/>
                </a:solidFill>
                <a:effectLst/>
                <a:latin typeface="Inter"/>
              </a:rPr>
              <a:t>Certains indicateurs et indices résultent d'un calcul très simple, comme le chiffre d'affaires d'une entreprise (il suffit d'additionner toutes ses recettes).</a:t>
            </a:r>
          </a:p>
          <a:p>
            <a:pPr algn="l"/>
            <a:r>
              <a:rPr lang="fr-FR" b="0" i="0" dirty="0">
                <a:solidFill>
                  <a:srgbClr val="271A38"/>
                </a:solidFill>
                <a:effectLst/>
                <a:latin typeface="Inter"/>
              </a:rPr>
              <a:t>D'autres au contraire résultent d'un calcul plus complexe, comme ceux qui conjuguent plusieurs caractéristiques d'une population. C'est le cas de l'indice de développement humain (IDH), calculé à partir du PIB par habitant, l'espérance de vie à la naissance et le niveau d'éducation.</a:t>
            </a:r>
          </a:p>
          <a:p>
            <a:pPr algn="l"/>
            <a:r>
              <a:rPr lang="fr-FR" b="0" i="0" dirty="0">
                <a:solidFill>
                  <a:srgbClr val="271A38"/>
                </a:solidFill>
                <a:effectLst/>
                <a:latin typeface="Inter"/>
              </a:rPr>
              <a:t>Dans le domaine de l'environnement, on trouve les indices de "biocapacité" et d'empreinte écologique de l'homme, </a:t>
            </a:r>
            <a:r>
              <a:rPr lang="fr-FR" b="0" i="0" dirty="0" err="1">
                <a:solidFill>
                  <a:srgbClr val="271A38"/>
                </a:solidFill>
                <a:effectLst/>
                <a:latin typeface="Inter"/>
              </a:rPr>
              <a:t>eux-même</a:t>
            </a:r>
            <a:r>
              <a:rPr lang="fr-FR" b="0" i="0" dirty="0">
                <a:solidFill>
                  <a:srgbClr val="271A38"/>
                </a:solidFill>
                <a:effectLst/>
                <a:latin typeface="Inter"/>
              </a:rPr>
              <a:t> calculés à partir de données concernant les forêts, les terrains construits, les champs cultivés, etc.</a:t>
            </a:r>
          </a:p>
          <a:p>
            <a:pPr marL="285750" indent="-285750">
              <a:buFont typeface="Arial" panose="020B0604020202020204" pitchFamily="34" charset="0"/>
              <a:buChar char="•"/>
            </a:pPr>
            <a:r>
              <a:rPr lang="fr-FR" b="1" i="0" dirty="0">
                <a:solidFill>
                  <a:srgbClr val="271A38"/>
                </a:solidFill>
                <a:effectLst/>
                <a:latin typeface="Inter"/>
              </a:rPr>
              <a:t>Que nous disent les indicateurs ?</a:t>
            </a:r>
          </a:p>
          <a:p>
            <a:r>
              <a:rPr lang="fr-FR" b="0" i="0" dirty="0">
                <a:solidFill>
                  <a:srgbClr val="271A38"/>
                </a:solidFill>
                <a:effectLst/>
                <a:latin typeface="Inter"/>
              </a:rPr>
              <a:t>Sur une même population, on peut bien sûr calculer plusieurs indicateurs. Chacun d'entre eux nous donnera une indication sur une caractéristique différente de la population. Par exemple, la moyenne d'une classe à un examen nous indiquera si l'examen a été bien réussi ou pas. Mais sur cette même population, </a:t>
            </a:r>
            <a:r>
              <a:rPr lang="fr-FR" b="1" i="0" dirty="0">
                <a:solidFill>
                  <a:srgbClr val="271A38"/>
                </a:solidFill>
                <a:effectLst/>
                <a:latin typeface="Inter"/>
              </a:rPr>
              <a:t>l'écart-type</a:t>
            </a:r>
            <a:r>
              <a:rPr lang="fr-FR" b="0" i="0" dirty="0">
                <a:solidFill>
                  <a:srgbClr val="271A38"/>
                </a:solidFill>
                <a:effectLst/>
                <a:latin typeface="Inter"/>
              </a:rPr>
              <a:t> des notes nous indiquera s'il y a de grandes disparités de notes parmi les étudiants</a:t>
            </a:r>
            <a:r>
              <a:rPr lang="fr-FR" b="1" i="0" dirty="0">
                <a:solidFill>
                  <a:srgbClr val="271A38"/>
                </a:solidFill>
                <a:effectLst/>
                <a:latin typeface="Inter"/>
              </a:rPr>
              <a:t>. </a:t>
            </a:r>
          </a:p>
          <a:p>
            <a:r>
              <a:rPr lang="fr-FR" b="1" i="0" dirty="0">
                <a:solidFill>
                  <a:srgbClr val="271A38"/>
                </a:solidFill>
                <a:effectLst/>
                <a:latin typeface="Inter"/>
              </a:rPr>
              <a:t>NOTA : </a:t>
            </a:r>
            <a:r>
              <a:rPr lang="fr-FR" b="0" i="0" dirty="0">
                <a:solidFill>
                  <a:srgbClr val="271A38"/>
                </a:solidFill>
                <a:effectLst/>
                <a:latin typeface="Inter"/>
              </a:rPr>
              <a:t>Il ne faut jamais faire confiance à 100 % à un indicateur. Vous vous imaginez bien que résumer une réalité complexe en un seul nombre, c'est forcément faire l'impasse sur certains aspects importants de cette réalité. Ainsi, quand on utilise un indicateur, il faut toujours savoir ce qu'il mesure, et ce qu'il ne mesure pas !</a:t>
            </a:r>
            <a:endParaRPr lang="fr-FR" b="1" i="0" dirty="0">
              <a:solidFill>
                <a:srgbClr val="271A38"/>
              </a:solidFill>
              <a:effectLst/>
              <a:latin typeface="Inter"/>
            </a:endParaRPr>
          </a:p>
          <a:p>
            <a:pPr algn="l"/>
            <a:endParaRPr lang="fr-FR" b="0" i="0" dirty="0">
              <a:solidFill>
                <a:srgbClr val="271A38"/>
              </a:solidFill>
              <a:effectLst/>
              <a:latin typeface="Inter"/>
            </a:endParaRPr>
          </a:p>
          <a:p>
            <a:pPr algn="just"/>
            <a:endParaRPr lang="fr-FR" b="1" dirty="0"/>
          </a:p>
        </p:txBody>
      </p:sp>
      <p:pic>
        <p:nvPicPr>
          <p:cNvPr id="5" name="Image 4">
            <a:extLst>
              <a:ext uri="{FF2B5EF4-FFF2-40B4-BE49-F238E27FC236}">
                <a16:creationId xmlns:a16="http://schemas.microsoft.com/office/drawing/2014/main" id="{EC0A1FE5-0553-BE77-9FDF-396D32013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spTree>
    <p:extLst>
      <p:ext uri="{BB962C8B-B14F-4D97-AF65-F5344CB8AC3E}">
        <p14:creationId xmlns:p14="http://schemas.microsoft.com/office/powerpoint/2010/main" val="57641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987B73D3-F8D9-E39D-D11A-5FB98BDBB714}"/>
                  </a:ext>
                </a:extLst>
              </p:cNvPr>
              <p:cNvSpPr txBox="1"/>
              <p:nvPr/>
            </p:nvSpPr>
            <p:spPr>
              <a:xfrm>
                <a:off x="311421" y="920496"/>
                <a:ext cx="11569157" cy="6371488"/>
              </a:xfrm>
              <a:prstGeom prst="rect">
                <a:avLst/>
              </a:prstGeom>
              <a:noFill/>
            </p:spPr>
            <p:txBody>
              <a:bodyPr wrap="square" rtlCol="0">
                <a:spAutoFit/>
              </a:bodyPr>
              <a:lstStyle/>
              <a:p>
                <a:pPr marL="285750" indent="-285750" algn="l">
                  <a:buFont typeface="Arial" panose="020B0604020202020204" pitchFamily="34" charset="0"/>
                  <a:buChar char="•"/>
                </a:pPr>
                <a:r>
                  <a:rPr lang="fr-FR" b="1" i="0" dirty="0">
                    <a:solidFill>
                      <a:srgbClr val="271A38"/>
                    </a:solidFill>
                    <a:effectLst/>
                    <a:latin typeface="Inter"/>
                  </a:rPr>
                  <a:t>Découvrez les mesures de tendance centrale :</a:t>
                </a:r>
              </a:p>
              <a:p>
                <a:pPr algn="l"/>
                <a:r>
                  <a:rPr lang="fr-FR" b="1" dirty="0">
                    <a:solidFill>
                      <a:srgbClr val="271A38"/>
                    </a:solidFill>
                    <a:latin typeface="Inter"/>
                  </a:rPr>
                  <a:t>1 -  Mode : </a:t>
                </a:r>
                <a:endParaRPr lang="fr-FR" b="1" i="0" dirty="0">
                  <a:solidFill>
                    <a:srgbClr val="271A38"/>
                  </a:solidFill>
                  <a:effectLst/>
                  <a:latin typeface="Inter"/>
                </a:endParaRPr>
              </a:p>
              <a:p>
                <a:pPr algn="just"/>
                <a:r>
                  <a:rPr lang="fr-FR" b="0" i="0" dirty="0">
                    <a:solidFill>
                      <a:srgbClr val="271A38"/>
                    </a:solidFill>
                    <a:effectLst/>
                    <a:latin typeface="Inter"/>
                  </a:rPr>
                  <a:t>« </a:t>
                </a:r>
                <a:r>
                  <a:rPr lang="fr-FR" b="1" i="0" dirty="0">
                    <a:solidFill>
                      <a:srgbClr val="271A38"/>
                    </a:solidFill>
                    <a:effectLst/>
                    <a:latin typeface="Inter"/>
                  </a:rPr>
                  <a:t>La plupart du temps, je mets entre 40 et 45 min. » </a:t>
                </a:r>
                <a:r>
                  <a:rPr lang="fr-FR" i="0" dirty="0">
                    <a:solidFill>
                      <a:srgbClr val="271A38"/>
                    </a:solidFill>
                    <a:effectLst/>
                    <a:latin typeface="Inter"/>
                  </a:rPr>
                  <a:t>quand une personne </a:t>
                </a:r>
                <a:r>
                  <a:rPr lang="fr-FR" b="0" i="0" dirty="0">
                    <a:solidFill>
                      <a:srgbClr val="271A38"/>
                    </a:solidFill>
                    <a:effectLst/>
                    <a:latin typeface="Inter"/>
                  </a:rPr>
                  <a:t>dit cela, il vous donne une mesure de tendance centrale qui s'appelle </a:t>
                </a:r>
                <a:r>
                  <a:rPr lang="fr-FR" b="1" i="0" dirty="0">
                    <a:solidFill>
                      <a:srgbClr val="271A38"/>
                    </a:solidFill>
                    <a:effectLst/>
                    <a:latin typeface="Inter"/>
                  </a:rPr>
                  <a:t>le mode</a:t>
                </a:r>
                <a:r>
                  <a:rPr lang="fr-FR" b="0" i="0" dirty="0">
                    <a:solidFill>
                      <a:srgbClr val="271A38"/>
                    </a:solidFill>
                    <a:effectLst/>
                    <a:latin typeface="Inter"/>
                  </a:rPr>
                  <a:t>.</a:t>
                </a:r>
                <a:r>
                  <a:rPr lang="fr-FR" b="1" i="0" dirty="0">
                    <a:solidFill>
                      <a:srgbClr val="271A38"/>
                    </a:solidFill>
                    <a:effectLst/>
                    <a:latin typeface="Inter"/>
                  </a:rPr>
                  <a:t> </a:t>
                </a:r>
                <a:r>
                  <a:rPr lang="fr-FR" i="0" dirty="0">
                    <a:solidFill>
                      <a:srgbClr val="271A38"/>
                    </a:solidFill>
                    <a:effectLst/>
                    <a:latin typeface="Inter"/>
                  </a:rPr>
                  <a:t>Pour les variables qualitatives, ou pour les variables quantitatives discrètes, le </a:t>
                </a:r>
                <a:r>
                  <a:rPr lang="fr-FR" b="1" i="0" dirty="0">
                    <a:solidFill>
                      <a:srgbClr val="271A38"/>
                    </a:solidFill>
                    <a:effectLst/>
                    <a:latin typeface="Inter"/>
                  </a:rPr>
                  <a:t>mode</a:t>
                </a:r>
                <a:r>
                  <a:rPr lang="fr-FR" i="0" dirty="0">
                    <a:solidFill>
                      <a:srgbClr val="271A38"/>
                    </a:solidFill>
                    <a:effectLst/>
                    <a:latin typeface="Inter"/>
                  </a:rPr>
                  <a:t> est la </a:t>
                </a:r>
                <a:r>
                  <a:rPr lang="fr-FR" b="1" i="0" dirty="0">
                    <a:solidFill>
                      <a:srgbClr val="271A38"/>
                    </a:solidFill>
                    <a:effectLst/>
                    <a:latin typeface="Inter"/>
                  </a:rPr>
                  <a:t>modalité</a:t>
                </a:r>
                <a:r>
                  <a:rPr lang="fr-FR" i="0" dirty="0">
                    <a:solidFill>
                      <a:srgbClr val="271A38"/>
                    </a:solidFill>
                    <a:effectLst/>
                    <a:latin typeface="Inter"/>
                  </a:rPr>
                  <a:t> ou la valeur la plus fréquente. Dans notre relevé bancaire, le mode de la variable </a:t>
                </a:r>
                <a:r>
                  <a:rPr lang="fr-FR" i="0" dirty="0" err="1">
                    <a:solidFill>
                      <a:srgbClr val="271A38"/>
                    </a:solidFill>
                    <a:effectLst/>
                    <a:latin typeface="Inter"/>
                  </a:rPr>
                  <a:t>categ</a:t>
                </a:r>
                <a:r>
                  <a:rPr lang="fr-FR" i="0" dirty="0">
                    <a:solidFill>
                      <a:srgbClr val="271A38"/>
                    </a:solidFill>
                    <a:effectLst/>
                    <a:latin typeface="Inter"/>
                  </a:rPr>
                  <a:t> est "Autre", car la modalité "Autre" est présente 212 fois dans l'échantillon, et toutes les autres modalités ("loyer", "courses", etc.) sont présentes moins de fois. Pour les variables quantitatives continues, on travaille dans le cas agrégé, en regroupant les valeurs par classes. </a:t>
                </a:r>
                <a:r>
                  <a:rPr lang="fr-FR" b="1" i="0" dirty="0">
                    <a:solidFill>
                      <a:srgbClr val="271A38"/>
                    </a:solidFill>
                    <a:effectLst/>
                    <a:latin typeface="Inter"/>
                  </a:rPr>
                  <a:t>La classe modale </a:t>
                </a:r>
                <a:r>
                  <a:rPr lang="fr-FR" i="0" dirty="0">
                    <a:solidFill>
                      <a:srgbClr val="271A38"/>
                    </a:solidFill>
                    <a:effectLst/>
                    <a:latin typeface="Inter"/>
                  </a:rPr>
                  <a:t>est la classe la plus fréquente. Votre ami a découpé sa variable en tranches de 5 minutes, et a déterminé que la tranche la plus fréquente était [40min;45min[ .  </a:t>
                </a:r>
                <a:r>
                  <a:rPr lang="fr-FR" b="0" i="0" dirty="0">
                    <a:solidFill>
                      <a:srgbClr val="271A38"/>
                    </a:solidFill>
                    <a:effectLst/>
                    <a:latin typeface="Inter"/>
                  </a:rPr>
                  <a:t>Il arrive que l'on extrapole la définition du mode en l'assimilant au(x) pic(s) d'une distribution. Le mode n’est donc pas obligatoirement unique. Lorsqu’une distribution n’a qu’un seul pic, on parle de distribution </a:t>
                </a:r>
                <a:r>
                  <a:rPr lang="fr-FR" b="1" i="0" dirty="0">
                    <a:solidFill>
                      <a:srgbClr val="271A38"/>
                    </a:solidFill>
                    <a:effectLst/>
                    <a:latin typeface="Inter"/>
                  </a:rPr>
                  <a:t>unimodale</a:t>
                </a:r>
                <a:r>
                  <a:rPr lang="fr-FR" b="0" i="0" dirty="0">
                    <a:solidFill>
                      <a:srgbClr val="271A38"/>
                    </a:solidFill>
                    <a:effectLst/>
                    <a:latin typeface="Inter"/>
                  </a:rPr>
                  <a:t>. Il arrive aussi qu’une distribution présente deux ou plusieurs pics : on parle alors de distribution </a:t>
                </a:r>
                <a:r>
                  <a:rPr lang="fr-FR" b="1" i="0" dirty="0">
                    <a:solidFill>
                      <a:srgbClr val="271A38"/>
                    </a:solidFill>
                    <a:effectLst/>
                    <a:latin typeface="Inter"/>
                  </a:rPr>
                  <a:t>bimodale</a:t>
                </a:r>
                <a:r>
                  <a:rPr lang="fr-FR" b="0" i="0" dirty="0">
                    <a:solidFill>
                      <a:srgbClr val="271A38"/>
                    </a:solidFill>
                    <a:effectLst/>
                    <a:latin typeface="Inter"/>
                  </a:rPr>
                  <a:t> ou </a:t>
                </a:r>
                <a:r>
                  <a:rPr lang="fr-FR" b="1" i="0" dirty="0">
                    <a:solidFill>
                      <a:srgbClr val="271A38"/>
                    </a:solidFill>
                    <a:effectLst/>
                    <a:latin typeface="Inter"/>
                  </a:rPr>
                  <a:t>plurimodale</a:t>
                </a:r>
                <a:r>
                  <a:rPr lang="fr-FR" b="0" i="0" dirty="0">
                    <a:solidFill>
                      <a:srgbClr val="271A38"/>
                    </a:solidFill>
                    <a:effectLst/>
                    <a:latin typeface="Inter"/>
                  </a:rPr>
                  <a:t>.</a:t>
                </a:r>
              </a:p>
              <a:p>
                <a:pPr algn="just"/>
                <a:r>
                  <a:rPr lang="fr-FR" b="1" dirty="0">
                    <a:solidFill>
                      <a:srgbClr val="271A38"/>
                    </a:solidFill>
                    <a:latin typeface="Inter"/>
                  </a:rPr>
                  <a:t>2 – Moyenne : </a:t>
                </a:r>
                <a:r>
                  <a:rPr lang="fr-FR" dirty="0">
                    <a:solidFill>
                      <a:srgbClr val="271A38"/>
                    </a:solidFill>
                    <a:latin typeface="Inter"/>
                  </a:rPr>
                  <a:t>c’est le </a:t>
                </a:r>
                <a:r>
                  <a:rPr lang="fr-FR" b="0" i="0" dirty="0">
                    <a:solidFill>
                      <a:srgbClr val="271A38"/>
                    </a:solidFill>
                    <a:effectLst/>
                    <a:latin typeface="Inter"/>
                  </a:rPr>
                  <a:t>centre de gravité de l'ensemble des valeurs d'une variable quantitative. Pour calculer la moyenne de valeurs, on additionne celles-ci, puis on divise le résultat par le nombre de valeurs, très sensible aux valeurs atypiques(sensible aux </a:t>
                </a:r>
                <a:r>
                  <a:rPr lang="fr-FR" b="0" i="0" dirty="0" err="1">
                    <a:solidFill>
                      <a:srgbClr val="271A38"/>
                    </a:solidFill>
                    <a:effectLst/>
                    <a:latin typeface="Inter"/>
                  </a:rPr>
                  <a:t>outliers</a:t>
                </a:r>
                <a:r>
                  <a:rPr lang="fr-FR" b="0" i="0" dirty="0">
                    <a:solidFill>
                      <a:srgbClr val="271A38"/>
                    </a:solidFill>
                    <a:effectLst/>
                    <a:latin typeface="Inter"/>
                  </a:rPr>
                  <a:t>.).</a:t>
                </a:r>
              </a:p>
              <a:p>
                <a:pPr algn="just"/>
                <a:r>
                  <a:rPr lang="fr-FR" b="1" dirty="0">
                    <a:solidFill>
                      <a:srgbClr val="271A38"/>
                    </a:solidFill>
                    <a:latin typeface="Inter"/>
                  </a:rPr>
                  <a:t>3 - </a:t>
                </a:r>
                <a:r>
                  <a:rPr lang="fr-FR" b="1" i="0" dirty="0">
                    <a:solidFill>
                      <a:srgbClr val="271A38"/>
                    </a:solidFill>
                    <a:effectLst/>
                    <a:latin typeface="Inter"/>
                  </a:rPr>
                  <a:t>La médiane : </a:t>
                </a:r>
                <a:r>
                  <a:rPr lang="fr-FR" b="0" i="0" dirty="0">
                    <a:solidFill>
                      <a:srgbClr val="271A38"/>
                    </a:solidFill>
                    <a:effectLst/>
                    <a:latin typeface="Inter"/>
                  </a:rPr>
                  <a:t> (notée </a:t>
                </a:r>
                <a:r>
                  <a:rPr lang="fr-FR" b="0" i="1" dirty="0">
                    <a:solidFill>
                      <a:srgbClr val="271A38"/>
                    </a:solidFill>
                    <a:effectLst/>
                    <a:latin typeface="Inter"/>
                  </a:rPr>
                  <a:t>Med</a:t>
                </a:r>
                <a:r>
                  <a:rPr lang="fr-FR" b="0" i="0" dirty="0">
                    <a:solidFill>
                      <a:srgbClr val="271A38"/>
                    </a:solidFill>
                    <a:effectLst/>
                    <a:latin typeface="Inter"/>
                  </a:rPr>
                  <a:t>), est la valeur telle que le nombre d’observations supérieures à cette valeur est égal au nombre d’observations inférieures à cette valeur. </a:t>
                </a:r>
                <a:r>
                  <a:rPr kumimoji="0" lang="fr-FR" altLang="fr-FR" b="0" i="0" u="none" strike="noStrike" cap="none" normalizeH="0" baseline="0" dirty="0">
                    <a:ln>
                      <a:noFill/>
                    </a:ln>
                    <a:solidFill>
                      <a:srgbClr val="271A38"/>
                    </a:solidFill>
                    <a:effectLst/>
                    <a:latin typeface="Inter"/>
                  </a:rPr>
                  <a:t>En gros, pour trouver la médiane de vos </a:t>
                </a:r>
                <a:r>
                  <a:rPr kumimoji="0" lang="fr-FR" altLang="fr-FR" b="0" i="0" u="none" strike="noStrike" cap="none" normalizeH="0" baseline="0" dirty="0">
                    <a:ln>
                      <a:noFill/>
                    </a:ln>
                    <a:solidFill>
                      <a:srgbClr val="271A38"/>
                    </a:solidFill>
                    <a:effectLst/>
                    <a:latin typeface="MathJax_Math-italic"/>
                  </a:rPr>
                  <a:t>n</a:t>
                </a:r>
                <a:r>
                  <a:rPr kumimoji="0" lang="fr-FR" altLang="fr-FR" b="0" i="0" u="none" strike="noStrike" cap="none" normalizeH="0" baseline="0" dirty="0">
                    <a:ln>
                      <a:noFill/>
                    </a:ln>
                    <a:solidFill>
                      <a:srgbClr val="271A38"/>
                    </a:solidFill>
                    <a:effectLst/>
                    <a:latin typeface="Inter"/>
                  </a:rPr>
                  <a:t>n valeurs, il faut commencer par les trier. Une fois triées, on appelle </a:t>
                </a:r>
                <a:r>
                  <a:rPr kumimoji="0" lang="fr-FR" altLang="fr-FR" b="0" i="0" u="none" strike="noStrike" cap="none" normalizeH="0" baseline="0" dirty="0">
                    <a:ln>
                      <a:noFill/>
                    </a:ln>
                    <a:solidFill>
                      <a:srgbClr val="271A38"/>
                    </a:solidFill>
                    <a:effectLst/>
                    <a:latin typeface="MathJax_Math-italic"/>
                  </a:rPr>
                  <a:t>x</a:t>
                </a:r>
                <a:r>
                  <a:rPr kumimoji="0" lang="fr-FR" altLang="fr-FR" b="0" i="0" u="none" strike="noStrike" cap="none" normalizeH="0" baseline="0" dirty="0">
                    <a:ln>
                      <a:noFill/>
                    </a:ln>
                    <a:solidFill>
                      <a:srgbClr val="271A38"/>
                    </a:solidFill>
                    <a:effectLst/>
                    <a:latin typeface="MathJax_Main"/>
                  </a:rPr>
                  <a:t>(1)</a:t>
                </a:r>
                <a:r>
                  <a:rPr kumimoji="0" lang="fr-FR" altLang="fr-FR" b="0" i="0" u="none" strike="noStrike" cap="none" normalizeH="0" baseline="0" dirty="0">
                    <a:ln>
                      <a:noFill/>
                    </a:ln>
                    <a:solidFill>
                      <a:srgbClr val="271A38"/>
                    </a:solidFill>
                    <a:effectLst/>
                    <a:latin typeface="Inter"/>
                  </a:rPr>
                  <a:t> la première valeur, </a:t>
                </a:r>
                <a:r>
                  <a:rPr kumimoji="0" lang="fr-FR" altLang="fr-FR" b="0" i="0" u="none" strike="noStrike" cap="none" normalizeH="0" baseline="0" dirty="0">
                    <a:ln>
                      <a:noFill/>
                    </a:ln>
                    <a:solidFill>
                      <a:srgbClr val="271A38"/>
                    </a:solidFill>
                    <a:effectLst/>
                    <a:latin typeface="MathJax_Math-italic"/>
                  </a:rPr>
                  <a:t>x</a:t>
                </a:r>
                <a:r>
                  <a:rPr kumimoji="0" lang="fr-FR" altLang="fr-FR" b="0" i="0" u="none" strike="noStrike" cap="none" normalizeH="0" baseline="0" dirty="0">
                    <a:ln>
                      <a:noFill/>
                    </a:ln>
                    <a:solidFill>
                      <a:srgbClr val="271A38"/>
                    </a:solidFill>
                    <a:effectLst/>
                    <a:latin typeface="MathJax_Main"/>
                  </a:rPr>
                  <a:t>(2)</a:t>
                </a:r>
                <a:r>
                  <a:rPr kumimoji="0" lang="fr-FR" altLang="fr-FR" b="0" i="0" u="none" strike="noStrike" cap="none" normalizeH="0" baseline="0" dirty="0">
                    <a:ln>
                      <a:noFill/>
                    </a:ln>
                    <a:solidFill>
                      <a:srgbClr val="271A38"/>
                    </a:solidFill>
                    <a:effectLst/>
                    <a:latin typeface="Inter"/>
                  </a:rPr>
                  <a:t>x(2) la deuxième valeur, ... , et </a:t>
                </a:r>
                <a:r>
                  <a:rPr kumimoji="0" lang="fr-FR" altLang="fr-FR" b="0" i="0" u="none" strike="noStrike" cap="none" normalizeH="0" baseline="0" dirty="0">
                    <a:ln>
                      <a:noFill/>
                    </a:ln>
                    <a:solidFill>
                      <a:srgbClr val="271A38"/>
                    </a:solidFill>
                    <a:effectLst/>
                    <a:latin typeface="MathJax_Math-italic"/>
                  </a:rPr>
                  <a:t>x</a:t>
                </a:r>
                <a:r>
                  <a:rPr kumimoji="0" lang="fr-FR" altLang="fr-FR" b="0" i="0" u="none" strike="noStrike" cap="none" normalizeH="0" baseline="0" dirty="0">
                    <a:ln>
                      <a:noFill/>
                    </a:ln>
                    <a:solidFill>
                      <a:srgbClr val="271A38"/>
                    </a:solidFill>
                    <a:effectLst/>
                    <a:latin typeface="MathJax_Main"/>
                  </a:rPr>
                  <a:t>(</a:t>
                </a:r>
                <a:r>
                  <a:rPr kumimoji="0" lang="fr-FR" altLang="fr-FR" b="0" i="0" u="none" strike="noStrike" cap="none" normalizeH="0" baseline="0" dirty="0">
                    <a:ln>
                      <a:noFill/>
                    </a:ln>
                    <a:solidFill>
                      <a:srgbClr val="271A38"/>
                    </a:solidFill>
                    <a:effectLst/>
                    <a:latin typeface="MathJax_Math-italic"/>
                  </a:rPr>
                  <a:t>n</a:t>
                </a:r>
                <a:r>
                  <a:rPr kumimoji="0" lang="fr-FR" altLang="fr-FR" b="0" i="0" u="none" strike="noStrike" cap="none" normalizeH="0" baseline="0" dirty="0">
                    <a:ln>
                      <a:noFill/>
                    </a:ln>
                    <a:solidFill>
                      <a:srgbClr val="271A38"/>
                    </a:solidFill>
                    <a:effectLst/>
                    <a:latin typeface="MathJax_Main"/>
                  </a:rPr>
                  <a:t>)</a:t>
                </a:r>
                <a:r>
                  <a:rPr kumimoji="0" lang="fr-FR" altLang="fr-FR" b="0" i="0" u="none" strike="noStrike" cap="none" normalizeH="0" baseline="0" dirty="0">
                    <a:ln>
                      <a:noFill/>
                    </a:ln>
                    <a:solidFill>
                      <a:srgbClr val="271A38"/>
                    </a:solidFill>
                    <a:effectLst/>
                    <a:latin typeface="Inter"/>
                  </a:rPr>
                  <a:t>x(n) la dernière valeur. La médiane, c'est la valeur qui sera exactement au milieu du classement, soit :</a:t>
                </a:r>
                <a:r>
                  <a:rPr kumimoji="0" lang="fr-FR" altLang="fr-FR" b="0" i="0" u="none" strike="noStrike" cap="none" normalizeH="0" baseline="0" dirty="0">
                    <a:ln>
                      <a:noFill/>
                    </a:ln>
                    <a:solidFill>
                      <a:schemeClr val="tx1"/>
                    </a:solidFill>
                    <a:effectLst/>
                  </a:rPr>
                  <a:t>  Med= </a:t>
                </a:r>
                <a14:m>
                  <m:oMath xmlns:m="http://schemas.openxmlformats.org/officeDocument/2006/math">
                    <m:sSub>
                      <m:sSubPr>
                        <m:ctrlPr>
                          <a:rPr kumimoji="0" lang="fr-FR" altLang="fr-FR" b="0" i="1" u="none" strike="noStrike" cap="none" normalizeH="0" baseline="0" dirty="0" smtClean="0">
                            <a:ln>
                              <a:noFill/>
                            </a:ln>
                            <a:solidFill>
                              <a:schemeClr val="tx1"/>
                            </a:solidFill>
                            <a:effectLst/>
                            <a:latin typeface="Cambria Math" panose="02040503050406030204" pitchFamily="18" charset="0"/>
                          </a:rPr>
                        </m:ctrlPr>
                      </m:sSubPr>
                      <m:e>
                        <m:r>
                          <a:rPr kumimoji="0" lang="fr-FR" altLang="fr-FR" b="0" i="0" u="none" strike="noStrike" cap="none" normalizeH="0" baseline="0" dirty="0" smtClean="0">
                            <a:ln>
                              <a:noFill/>
                            </a:ln>
                            <a:solidFill>
                              <a:schemeClr val="tx1"/>
                            </a:solidFill>
                            <a:effectLst/>
                            <a:latin typeface="Cambria Math" panose="02040503050406030204" pitchFamily="18" charset="0"/>
                          </a:rPr>
                          <m:t>𝑥</m:t>
                        </m:r>
                      </m:e>
                      <m:sub>
                        <m:d>
                          <m:dPr>
                            <m:ctrlPr>
                              <a:rPr kumimoji="0" lang="fr-FR" altLang="fr-FR" b="0" i="1" u="none" strike="noStrike" cap="none" normalizeH="0" baseline="0" dirty="0" smtClean="0">
                                <a:ln>
                                  <a:noFill/>
                                </a:ln>
                                <a:solidFill>
                                  <a:schemeClr val="tx1"/>
                                </a:solidFill>
                                <a:effectLst/>
                                <a:latin typeface="Cambria Math" panose="02040503050406030204" pitchFamily="18" charset="0"/>
                              </a:rPr>
                            </m:ctrlPr>
                          </m:dPr>
                          <m:e>
                            <m:f>
                              <m:fPr>
                                <m:ctrlPr>
                                  <a:rPr kumimoji="0" lang="fr-FR" altLang="fr-FR" b="0" i="1" u="none" strike="noStrike" cap="none" normalizeH="0" baseline="0" dirty="0" smtClean="0">
                                    <a:ln>
                                      <a:noFill/>
                                    </a:ln>
                                    <a:solidFill>
                                      <a:schemeClr val="tx1"/>
                                    </a:solidFill>
                                    <a:effectLst/>
                                    <a:latin typeface="Cambria Math" panose="02040503050406030204" pitchFamily="18" charset="0"/>
                                  </a:rPr>
                                </m:ctrlPr>
                              </m:fPr>
                              <m:num>
                                <m:r>
                                  <a:rPr kumimoji="0" lang="fr-FR" altLang="fr-FR" b="0" i="0" u="none" strike="noStrike" cap="none" normalizeH="0" baseline="0" dirty="0" smtClean="0">
                                    <a:ln>
                                      <a:noFill/>
                                    </a:ln>
                                    <a:solidFill>
                                      <a:schemeClr val="tx1"/>
                                    </a:solidFill>
                                    <a:effectLst/>
                                    <a:latin typeface="Cambria Math" panose="02040503050406030204" pitchFamily="18" charset="0"/>
                                  </a:rPr>
                                  <m:t>𝑛</m:t>
                                </m:r>
                                <m:r>
                                  <a:rPr kumimoji="0" lang="fr-FR" altLang="fr-FR" b="0" i="0" u="none" strike="noStrike" cap="none" normalizeH="0" baseline="0" dirty="0" smtClean="0">
                                    <a:ln>
                                      <a:noFill/>
                                    </a:ln>
                                    <a:solidFill>
                                      <a:schemeClr val="tx1"/>
                                    </a:solidFill>
                                    <a:effectLst/>
                                    <a:latin typeface="Cambria Math" panose="02040503050406030204" pitchFamily="18" charset="0"/>
                                  </a:rPr>
                                  <m:t>+1</m:t>
                                </m:r>
                              </m:num>
                              <m:den>
                                <m:r>
                                  <a:rPr kumimoji="0" lang="fr-FR" altLang="fr-FR" b="0" i="0" u="none" strike="noStrike" cap="none" normalizeH="0" baseline="0" dirty="0" smtClean="0">
                                    <a:ln>
                                      <a:noFill/>
                                    </a:ln>
                                    <a:solidFill>
                                      <a:schemeClr val="tx1"/>
                                    </a:solidFill>
                                    <a:effectLst/>
                                    <a:latin typeface="Cambria Math" panose="02040503050406030204" pitchFamily="18" charset="0"/>
                                  </a:rPr>
                                  <m:t>2</m:t>
                                </m:r>
                              </m:den>
                            </m:f>
                          </m:e>
                        </m:d>
                      </m:sub>
                    </m:sSub>
                  </m:oMath>
                </a14:m>
                <a:r>
                  <a:rPr kumimoji="0" lang="fr-FR" altLang="fr-FR" b="0" i="0" u="none" strike="noStrike" cap="none" normalizeH="0" baseline="0" dirty="0">
                    <a:ln>
                      <a:noFill/>
                    </a:ln>
                    <a:solidFill>
                      <a:schemeClr val="tx1"/>
                    </a:solidFill>
                    <a:effectLst/>
                    <a:latin typeface="Arial" panose="020B0604020202020204" pitchFamily="34" charset="0"/>
                  </a:rPr>
                  <a:t>, ce calcule marche si n est impair,</a:t>
                </a:r>
                <a:r>
                  <a:rPr kumimoji="0" lang="fr-FR" altLang="fr-FR" b="0" i="0" u="none" strike="noStrike" cap="none" normalizeH="0" dirty="0">
                    <a:ln>
                      <a:noFill/>
                    </a:ln>
                    <a:solidFill>
                      <a:schemeClr val="tx1"/>
                    </a:solidFill>
                    <a:effectLst/>
                    <a:latin typeface="Arial" panose="020B0604020202020204" pitchFamily="34" charset="0"/>
                  </a:rPr>
                  <a:t> sinon Med =</a:t>
                </a:r>
                <a14:m>
                  <m:oMath xmlns:m="http://schemas.openxmlformats.org/officeDocument/2006/math">
                    <m:f>
                      <m:fPr>
                        <m:ctrlPr>
                          <a:rPr kumimoji="0" lang="fr-FR" altLang="fr-FR" b="0" i="1" u="none" strike="noStrike" cap="none" normalizeH="0" baseline="0" dirty="0" smtClean="0">
                            <a:ln>
                              <a:noFill/>
                            </a:ln>
                            <a:solidFill>
                              <a:schemeClr val="tx1"/>
                            </a:solidFill>
                            <a:effectLst/>
                            <a:latin typeface="Cambria Math" panose="02040503050406030204" pitchFamily="18" charset="0"/>
                          </a:rPr>
                        </m:ctrlPr>
                      </m:fPr>
                      <m:num>
                        <m:r>
                          <a:rPr kumimoji="0" lang="fr-FR" altLang="fr-FR" b="0" i="0" u="none" strike="noStrike" cap="none" normalizeH="0" baseline="0" dirty="0" smtClean="0">
                            <a:ln>
                              <a:noFill/>
                            </a:ln>
                            <a:solidFill>
                              <a:schemeClr val="tx1"/>
                            </a:solidFill>
                            <a:effectLst/>
                            <a:latin typeface="Cambria Math" panose="02040503050406030204" pitchFamily="18" charset="0"/>
                          </a:rPr>
                          <m:t>1</m:t>
                        </m:r>
                      </m:num>
                      <m:den>
                        <m:r>
                          <a:rPr kumimoji="0" lang="fr-FR" altLang="fr-FR" b="0" i="0" u="none" strike="noStrike" cap="none" normalizeH="0" baseline="0" dirty="0" smtClean="0">
                            <a:ln>
                              <a:noFill/>
                            </a:ln>
                            <a:solidFill>
                              <a:schemeClr val="tx1"/>
                            </a:solidFill>
                            <a:effectLst/>
                            <a:latin typeface="Cambria Math" panose="02040503050406030204" pitchFamily="18" charset="0"/>
                          </a:rPr>
                          <m:t>2</m:t>
                        </m:r>
                      </m:den>
                    </m:f>
                    <m:d>
                      <m:dPr>
                        <m:ctrlPr>
                          <a:rPr kumimoji="0" lang="fr-FR" altLang="fr-FR" b="0" i="1" u="none" strike="noStrike" cap="none" normalizeH="0" baseline="0" dirty="0" smtClean="0">
                            <a:ln>
                              <a:noFill/>
                            </a:ln>
                            <a:solidFill>
                              <a:schemeClr val="tx1"/>
                            </a:solidFill>
                            <a:effectLst/>
                            <a:latin typeface="Cambria Math" panose="02040503050406030204" pitchFamily="18" charset="0"/>
                          </a:rPr>
                        </m:ctrlPr>
                      </m:dPr>
                      <m:e>
                        <m:sSub>
                          <m:sSubPr>
                            <m:ctrlPr>
                              <a:rPr kumimoji="0" lang="fr-FR" altLang="fr-FR" b="0" i="1" u="none" strike="noStrike" cap="none" normalizeH="0" baseline="0" dirty="0" smtClean="0">
                                <a:ln>
                                  <a:noFill/>
                                </a:ln>
                                <a:solidFill>
                                  <a:schemeClr val="tx1"/>
                                </a:solidFill>
                                <a:effectLst/>
                                <a:latin typeface="Cambria Math" panose="02040503050406030204" pitchFamily="18" charset="0"/>
                              </a:rPr>
                            </m:ctrlPr>
                          </m:sSubPr>
                          <m:e>
                            <m:r>
                              <a:rPr kumimoji="0" lang="fr-FR" altLang="fr-FR" b="0" i="0" u="none" strike="noStrike" cap="none" normalizeH="0" baseline="0" dirty="0" smtClean="0">
                                <a:ln>
                                  <a:noFill/>
                                </a:ln>
                                <a:solidFill>
                                  <a:schemeClr val="tx1"/>
                                </a:solidFill>
                                <a:effectLst/>
                                <a:latin typeface="Cambria Math" panose="02040503050406030204" pitchFamily="18" charset="0"/>
                              </a:rPr>
                              <m:t>𝑥</m:t>
                            </m:r>
                          </m:e>
                          <m:sub>
                            <m:d>
                              <m:dPr>
                                <m:ctrlPr>
                                  <a:rPr kumimoji="0" lang="fr-FR" altLang="fr-FR" b="0" i="1" u="none" strike="noStrike" cap="none" normalizeH="0" baseline="0" dirty="0" smtClean="0">
                                    <a:ln>
                                      <a:noFill/>
                                    </a:ln>
                                    <a:solidFill>
                                      <a:schemeClr val="tx1"/>
                                    </a:solidFill>
                                    <a:effectLst/>
                                    <a:latin typeface="Cambria Math" panose="02040503050406030204" pitchFamily="18" charset="0"/>
                                  </a:rPr>
                                </m:ctrlPr>
                              </m:dPr>
                              <m:e>
                                <m:f>
                                  <m:fPr>
                                    <m:ctrlPr>
                                      <a:rPr kumimoji="0" lang="fr-FR" altLang="fr-FR" b="0" i="1" u="none" strike="noStrike" cap="none" normalizeH="0" baseline="0" dirty="0" smtClean="0">
                                        <a:ln>
                                          <a:noFill/>
                                        </a:ln>
                                        <a:solidFill>
                                          <a:schemeClr val="tx1"/>
                                        </a:solidFill>
                                        <a:effectLst/>
                                        <a:latin typeface="Cambria Math" panose="02040503050406030204" pitchFamily="18" charset="0"/>
                                      </a:rPr>
                                    </m:ctrlPr>
                                  </m:fPr>
                                  <m:num>
                                    <m:r>
                                      <a:rPr kumimoji="0" lang="fr-FR" altLang="fr-FR" b="0" i="0" u="none" strike="noStrike" cap="none" normalizeH="0" baseline="0" dirty="0" smtClean="0">
                                        <a:ln>
                                          <a:noFill/>
                                        </a:ln>
                                        <a:solidFill>
                                          <a:schemeClr val="tx1"/>
                                        </a:solidFill>
                                        <a:effectLst/>
                                        <a:latin typeface="Cambria Math" panose="02040503050406030204" pitchFamily="18" charset="0"/>
                                      </a:rPr>
                                      <m:t>𝑛</m:t>
                                    </m:r>
                                  </m:num>
                                  <m:den>
                                    <m:r>
                                      <a:rPr kumimoji="0" lang="fr-FR" altLang="fr-FR" b="0" i="0" u="none" strike="noStrike" cap="none" normalizeH="0" baseline="0" dirty="0" smtClean="0">
                                        <a:ln>
                                          <a:noFill/>
                                        </a:ln>
                                        <a:solidFill>
                                          <a:schemeClr val="tx1"/>
                                        </a:solidFill>
                                        <a:effectLst/>
                                        <a:latin typeface="Cambria Math" panose="02040503050406030204" pitchFamily="18" charset="0"/>
                                      </a:rPr>
                                      <m:t>2</m:t>
                                    </m:r>
                                  </m:den>
                                </m:f>
                              </m:e>
                            </m:d>
                          </m:sub>
                        </m:sSub>
                        <m:r>
                          <a:rPr kumimoji="0" lang="fr-FR" altLang="fr-FR" b="0" i="0" u="none" strike="noStrike" cap="none" normalizeH="0" baseline="0" dirty="0" smtClean="0">
                            <a:ln>
                              <a:noFill/>
                            </a:ln>
                            <a:solidFill>
                              <a:schemeClr val="tx1"/>
                            </a:solidFill>
                            <a:effectLst/>
                            <a:latin typeface="Cambria Math" panose="02040503050406030204" pitchFamily="18" charset="0"/>
                          </a:rPr>
                          <m:t>+</m:t>
                        </m:r>
                        <m:sSub>
                          <m:sSubPr>
                            <m:ctrlPr>
                              <a:rPr kumimoji="0" lang="fr-FR" altLang="fr-FR" b="0" i="1" u="none" strike="noStrike" cap="none" normalizeH="0" baseline="0" dirty="0" smtClean="0">
                                <a:ln>
                                  <a:noFill/>
                                </a:ln>
                                <a:solidFill>
                                  <a:schemeClr val="tx1"/>
                                </a:solidFill>
                                <a:effectLst/>
                                <a:latin typeface="Cambria Math" panose="02040503050406030204" pitchFamily="18" charset="0"/>
                              </a:rPr>
                            </m:ctrlPr>
                          </m:sSubPr>
                          <m:e>
                            <m:r>
                              <a:rPr kumimoji="0" lang="fr-FR" altLang="fr-FR" b="0" i="0" u="none" strike="noStrike" cap="none" normalizeH="0" baseline="0" dirty="0" smtClean="0">
                                <a:ln>
                                  <a:noFill/>
                                </a:ln>
                                <a:solidFill>
                                  <a:schemeClr val="tx1"/>
                                </a:solidFill>
                                <a:effectLst/>
                                <a:latin typeface="Cambria Math" panose="02040503050406030204" pitchFamily="18" charset="0"/>
                              </a:rPr>
                              <m:t>𝑥</m:t>
                            </m:r>
                          </m:e>
                          <m:sub>
                            <m:d>
                              <m:dPr>
                                <m:ctrlPr>
                                  <a:rPr kumimoji="0" lang="fr-FR" altLang="fr-FR" b="0" i="1" u="none" strike="noStrike" cap="none" normalizeH="0" baseline="0" dirty="0" smtClean="0">
                                    <a:ln>
                                      <a:noFill/>
                                    </a:ln>
                                    <a:solidFill>
                                      <a:schemeClr val="tx1"/>
                                    </a:solidFill>
                                    <a:effectLst/>
                                    <a:latin typeface="Cambria Math" panose="02040503050406030204" pitchFamily="18" charset="0"/>
                                  </a:rPr>
                                </m:ctrlPr>
                              </m:dPr>
                              <m:e>
                                <m:f>
                                  <m:fPr>
                                    <m:ctrlPr>
                                      <a:rPr kumimoji="0" lang="fr-FR" altLang="fr-FR" b="0" i="1" u="none" strike="noStrike" cap="none" normalizeH="0" baseline="0" dirty="0" smtClean="0">
                                        <a:ln>
                                          <a:noFill/>
                                        </a:ln>
                                        <a:solidFill>
                                          <a:schemeClr val="tx1"/>
                                        </a:solidFill>
                                        <a:effectLst/>
                                        <a:latin typeface="Cambria Math" panose="02040503050406030204" pitchFamily="18" charset="0"/>
                                      </a:rPr>
                                    </m:ctrlPr>
                                  </m:fPr>
                                  <m:num>
                                    <m:r>
                                      <a:rPr kumimoji="0" lang="fr-FR" altLang="fr-FR" b="0" i="0" u="none" strike="noStrike" cap="none" normalizeH="0" baseline="0" dirty="0" smtClean="0">
                                        <a:ln>
                                          <a:noFill/>
                                        </a:ln>
                                        <a:solidFill>
                                          <a:schemeClr val="tx1"/>
                                        </a:solidFill>
                                        <a:effectLst/>
                                        <a:latin typeface="Cambria Math" panose="02040503050406030204" pitchFamily="18" charset="0"/>
                                      </a:rPr>
                                      <m:t>𝑛</m:t>
                                    </m:r>
                                    <m:r>
                                      <a:rPr kumimoji="0" lang="fr-FR" altLang="fr-FR" b="0" i="0" u="none" strike="noStrike" cap="none" normalizeH="0" baseline="0" dirty="0" smtClean="0">
                                        <a:ln>
                                          <a:noFill/>
                                        </a:ln>
                                        <a:solidFill>
                                          <a:schemeClr val="tx1"/>
                                        </a:solidFill>
                                        <a:effectLst/>
                                        <a:latin typeface="Cambria Math" panose="02040503050406030204" pitchFamily="18" charset="0"/>
                                      </a:rPr>
                                      <m:t>+1</m:t>
                                    </m:r>
                                  </m:num>
                                  <m:den>
                                    <m:r>
                                      <a:rPr kumimoji="0" lang="fr-FR" altLang="fr-FR" b="0" i="0" u="none" strike="noStrike" cap="none" normalizeH="0" baseline="0" dirty="0" smtClean="0">
                                        <a:ln>
                                          <a:noFill/>
                                        </a:ln>
                                        <a:solidFill>
                                          <a:schemeClr val="tx1"/>
                                        </a:solidFill>
                                        <a:effectLst/>
                                        <a:latin typeface="Cambria Math" panose="02040503050406030204" pitchFamily="18" charset="0"/>
                                      </a:rPr>
                                      <m:t>2</m:t>
                                    </m:r>
                                  </m:den>
                                </m:f>
                              </m:e>
                            </m:d>
                          </m:sub>
                        </m:sSub>
                      </m:e>
                    </m:d>
                  </m:oMath>
                </a14:m>
                <a:endParaRPr kumimoji="0" lang="fr-FR" altLang="fr-FR" b="0" i="0" u="none" strike="noStrike" cap="none" normalizeH="0" baseline="0" dirty="0">
                  <a:ln>
                    <a:noFill/>
                  </a:ln>
                  <a:solidFill>
                    <a:schemeClr val="tx1"/>
                  </a:solidFill>
                  <a:effectLst/>
                  <a:latin typeface="Arial" panose="020B0604020202020204" pitchFamily="34" charset="0"/>
                </a:endParaRPr>
              </a:p>
              <a:p>
                <a:pPr algn="just"/>
                <a:endParaRPr lang="fr-FR" b="1" i="0" dirty="0">
                  <a:solidFill>
                    <a:srgbClr val="271A38"/>
                  </a:solidFill>
                  <a:effectLst/>
                  <a:latin typeface="Inter"/>
                </a:endParaRPr>
              </a:p>
            </p:txBody>
          </p:sp>
        </mc:Choice>
        <mc:Fallback xmlns="">
          <p:sp>
            <p:nvSpPr>
              <p:cNvPr id="2" name="ZoneTexte 1">
                <a:extLst>
                  <a:ext uri="{FF2B5EF4-FFF2-40B4-BE49-F238E27FC236}">
                    <a16:creationId xmlns:a16="http://schemas.microsoft.com/office/drawing/2014/main" id="{987B73D3-F8D9-E39D-D11A-5FB98BDBB714}"/>
                  </a:ext>
                </a:extLst>
              </p:cNvPr>
              <p:cNvSpPr txBox="1">
                <a:spLocks noRot="1" noChangeAspect="1" noMove="1" noResize="1" noEditPoints="1" noAdjustHandles="1" noChangeArrowheads="1" noChangeShapeType="1" noTextEdit="1"/>
              </p:cNvSpPr>
              <p:nvPr/>
            </p:nvSpPr>
            <p:spPr>
              <a:xfrm>
                <a:off x="311421" y="920496"/>
                <a:ext cx="11569157" cy="6371488"/>
              </a:xfrm>
              <a:prstGeom prst="rect">
                <a:avLst/>
              </a:prstGeom>
              <a:blipFill>
                <a:blip r:embed="rId2"/>
                <a:stretch>
                  <a:fillRect l="-421" t="-478" r="-474"/>
                </a:stretch>
              </a:blipFill>
            </p:spPr>
            <p:txBody>
              <a:bodyPr/>
              <a:lstStyle/>
              <a:p>
                <a:r>
                  <a:rPr lang="fr-FR">
                    <a:noFill/>
                  </a:rPr>
                  <a:t> </a:t>
                </a:r>
              </a:p>
            </p:txBody>
          </p:sp>
        </mc:Fallback>
      </mc:AlternateContent>
      <p:pic>
        <p:nvPicPr>
          <p:cNvPr id="5" name="Image 4">
            <a:extLst>
              <a:ext uri="{FF2B5EF4-FFF2-40B4-BE49-F238E27FC236}">
                <a16:creationId xmlns:a16="http://schemas.microsoft.com/office/drawing/2014/main" id="{EC0A1FE5-0553-BE77-9FDF-396D320137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spTree>
    <p:extLst>
      <p:ext uri="{BB962C8B-B14F-4D97-AF65-F5344CB8AC3E}">
        <p14:creationId xmlns:p14="http://schemas.microsoft.com/office/powerpoint/2010/main" val="1264957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id="{987B73D3-F8D9-E39D-D11A-5FB98BDBB714}"/>
              </a:ext>
            </a:extLst>
          </p:cNvPr>
          <p:cNvSpPr txBox="1"/>
          <p:nvPr/>
        </p:nvSpPr>
        <p:spPr>
          <a:xfrm>
            <a:off x="311421" y="1024668"/>
            <a:ext cx="11569157" cy="923330"/>
          </a:xfrm>
          <a:prstGeom prst="rect">
            <a:avLst/>
          </a:prstGeom>
          <a:noFill/>
        </p:spPr>
        <p:txBody>
          <a:bodyPr wrap="square" rtlCol="0">
            <a:spAutoFit/>
          </a:bodyPr>
          <a:lstStyle/>
          <a:p>
            <a:pPr marL="285750" indent="-285750" algn="just">
              <a:buFont typeface="Arial" panose="020B0604020202020204" pitchFamily="34" charset="0"/>
              <a:buChar char="•"/>
            </a:pPr>
            <a:r>
              <a:rPr lang="fr-FR" b="1" dirty="0"/>
              <a:t>Types de variables :</a:t>
            </a:r>
          </a:p>
          <a:p>
            <a:pPr algn="just"/>
            <a:r>
              <a:rPr lang="fr-FR" b="1" dirty="0"/>
              <a:t>Variables quantitatives : </a:t>
            </a:r>
            <a:r>
              <a:rPr lang="fr-FR" b="0" i="0" dirty="0">
                <a:solidFill>
                  <a:srgbClr val="271A38"/>
                </a:solidFill>
                <a:effectLst/>
                <a:latin typeface="Inter"/>
              </a:rPr>
              <a:t>Ce sont</a:t>
            </a:r>
            <a:endParaRPr lang="fr-FR" b="1" i="0" dirty="0">
              <a:solidFill>
                <a:srgbClr val="271A38"/>
              </a:solidFill>
              <a:effectLst/>
              <a:latin typeface="Inter"/>
            </a:endParaRPr>
          </a:p>
          <a:p>
            <a:pPr algn="just"/>
            <a:endParaRPr lang="fr-FR" b="1" dirty="0"/>
          </a:p>
        </p:txBody>
      </p:sp>
      <p:pic>
        <p:nvPicPr>
          <p:cNvPr id="5" name="Image 4">
            <a:extLst>
              <a:ext uri="{FF2B5EF4-FFF2-40B4-BE49-F238E27FC236}">
                <a16:creationId xmlns:a16="http://schemas.microsoft.com/office/drawing/2014/main" id="{EC0A1FE5-0553-BE77-9FDF-396D32013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pic>
        <p:nvPicPr>
          <p:cNvPr id="6" name="Image 5">
            <a:extLst>
              <a:ext uri="{FF2B5EF4-FFF2-40B4-BE49-F238E27FC236}">
                <a16:creationId xmlns:a16="http://schemas.microsoft.com/office/drawing/2014/main" id="{7239AD79-E393-A496-B1B4-F6365142D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9077" y="842057"/>
            <a:ext cx="3386078" cy="5804705"/>
          </a:xfrm>
          <a:prstGeom prst="rect">
            <a:avLst/>
          </a:prstGeom>
        </p:spPr>
      </p:pic>
    </p:spTree>
    <p:extLst>
      <p:ext uri="{BB962C8B-B14F-4D97-AF65-F5344CB8AC3E}">
        <p14:creationId xmlns:p14="http://schemas.microsoft.com/office/powerpoint/2010/main" val="3180122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id="{987B73D3-F8D9-E39D-D11A-5FB98BDBB714}"/>
              </a:ext>
            </a:extLst>
          </p:cNvPr>
          <p:cNvSpPr txBox="1"/>
          <p:nvPr/>
        </p:nvSpPr>
        <p:spPr>
          <a:xfrm>
            <a:off x="311421" y="1024668"/>
            <a:ext cx="11569157" cy="5724644"/>
          </a:xfrm>
          <a:prstGeom prst="rect">
            <a:avLst/>
          </a:prstGeom>
          <a:noFill/>
        </p:spPr>
        <p:txBody>
          <a:bodyPr wrap="square" rtlCol="0">
            <a:spAutoFit/>
          </a:bodyPr>
          <a:lstStyle/>
          <a:p>
            <a:pPr marL="285750" indent="-285750" algn="l">
              <a:buFont typeface="Arial" panose="020B0604020202020204" pitchFamily="34" charset="0"/>
              <a:buChar char="•"/>
            </a:pPr>
            <a:r>
              <a:rPr lang="fr-FR" b="1" dirty="0">
                <a:solidFill>
                  <a:srgbClr val="271A38"/>
                </a:solidFill>
                <a:latin typeface="Inter"/>
              </a:rPr>
              <a:t>L</a:t>
            </a:r>
            <a:r>
              <a:rPr lang="fr-FR" b="1" i="0" dirty="0">
                <a:solidFill>
                  <a:srgbClr val="271A38"/>
                </a:solidFill>
                <a:effectLst/>
                <a:latin typeface="Inter"/>
              </a:rPr>
              <a:t>es mesures de dispersion</a:t>
            </a:r>
          </a:p>
          <a:p>
            <a:pPr algn="just"/>
            <a:r>
              <a:rPr lang="fr-FR" b="1" dirty="0"/>
              <a:t>On donne </a:t>
            </a:r>
            <a:r>
              <a:rPr lang="fr-FR" b="0" i="0" dirty="0">
                <a:solidFill>
                  <a:srgbClr val="271A38"/>
                </a:solidFill>
                <a:effectLst/>
                <a:latin typeface="Inter"/>
              </a:rPr>
              <a:t>des mesures de tendance centrale, comme par exemple la moyenne, qui est de 60 minutes par trajet. Ce qui manque, c'est de savoir si les durées des trajets sont très "resserrées" autour de 60 min (exemple :  [58, 60, 62, 59, 57...] ), ou bien si elles s'en écartent beaucoup (exemple :  [40, 70, 78, 43...] ).</a:t>
            </a:r>
          </a:p>
          <a:p>
            <a:pPr algn="just"/>
            <a:r>
              <a:rPr lang="fr-FR" b="1" i="0" dirty="0">
                <a:solidFill>
                  <a:srgbClr val="271A38"/>
                </a:solidFill>
                <a:effectLst/>
                <a:latin typeface="Inter"/>
              </a:rPr>
              <a:t>Quel intérêt ? </a:t>
            </a:r>
            <a:r>
              <a:rPr lang="fr-FR" b="0" i="0" dirty="0">
                <a:solidFill>
                  <a:srgbClr val="271A38"/>
                </a:solidFill>
                <a:effectLst/>
                <a:latin typeface="Inter"/>
              </a:rPr>
              <a:t>Si les valeurs sont très resserrées autour de 60 minutes, alors prévoyez de partir 75 minutes à l'avance. Ainsi, il est probable que vous arriverez 5 ou 10 minutes avant votre entretien. Mais si les valeurs sont très écartées, alors prévoyez plutôt de partir 100 minutes à l'avance, car il est tout à fait possible que le trajet dure 80 minutes ! Mesurer l'espacement des valeurs... il y a des mesures statistiques pour cela, on les appelle les </a:t>
            </a:r>
            <a:r>
              <a:rPr lang="fr-FR" b="1" i="0" dirty="0">
                <a:solidFill>
                  <a:srgbClr val="271A38"/>
                </a:solidFill>
                <a:effectLst/>
                <a:latin typeface="Inter"/>
              </a:rPr>
              <a:t>mesures de dispersion</a:t>
            </a:r>
            <a:r>
              <a:rPr lang="fr-FR" b="0" i="0" dirty="0">
                <a:solidFill>
                  <a:srgbClr val="271A38"/>
                </a:solidFill>
                <a:effectLst/>
                <a:latin typeface="Inter"/>
              </a:rPr>
              <a:t>.</a:t>
            </a:r>
          </a:p>
          <a:p>
            <a:pPr algn="just"/>
            <a:r>
              <a:rPr lang="fr-FR" b="1" dirty="0">
                <a:solidFill>
                  <a:srgbClr val="271A38"/>
                </a:solidFill>
                <a:latin typeface="Inter"/>
              </a:rPr>
              <a:t>Exemple :</a:t>
            </a:r>
          </a:p>
          <a:p>
            <a:pPr algn="just"/>
            <a:r>
              <a:rPr lang="fr-FR" dirty="0"/>
              <a:t>Essayons de construire notre propre indicateur de dispersion, pas à pas. Pour illustrer, prenons les valeurs suivantes (70, 60, 50, 55, 55, 65, 65), et donnons-leur à chacune un nom : xi , avec i allant de 1 à 7. Ainsi, nos valeurs portent les noms de x1 à x7 .  Formellement, on écrit  (x1,...,</a:t>
            </a:r>
            <a:r>
              <a:rPr lang="fr-FR" dirty="0" err="1"/>
              <a:t>xn</a:t>
            </a:r>
            <a:r>
              <a:rPr lang="fr-FR" dirty="0"/>
              <a:t>)=(70,60,50,55,55,65,65) avec n=7 . Remarquons que la moyenne de ces valeurs vaut 60, on la note x¯=60, et on prononce "x barre". </a:t>
            </a:r>
            <a:r>
              <a:rPr lang="fr-FR" b="0" i="0" dirty="0">
                <a:solidFill>
                  <a:srgbClr val="271A38"/>
                </a:solidFill>
                <a:effectLst/>
                <a:latin typeface="Inter"/>
              </a:rPr>
              <a:t>Facile de faire une mesure de dispersion ! Prenons toutes nos valeurs, et calculons pour chacune d'entre elles l'écart qu'elles ont avec la moyenne. Puis additionnons tous ces écarts ! </a:t>
            </a:r>
            <a:r>
              <a:rPr kumimoji="0" lang="fr-FR" altLang="fr-FR" sz="1800" b="0" i="0" u="none" strike="noStrike" cap="none" normalizeH="0" baseline="0" dirty="0">
                <a:ln>
                  <a:noFill/>
                </a:ln>
                <a:solidFill>
                  <a:srgbClr val="271A38"/>
                </a:solidFill>
                <a:effectLst/>
                <a:latin typeface="Inter"/>
              </a:rPr>
              <a:t>Comme notre moyenne est de 60, les écarts des </a:t>
            </a:r>
            <a:r>
              <a:rPr kumimoji="0" lang="fr-FR" altLang="fr-FR" sz="2400" b="0" i="0" u="none" strike="noStrike" cap="none" normalizeH="0" baseline="0" dirty="0">
                <a:ln>
                  <a:noFill/>
                </a:ln>
                <a:solidFill>
                  <a:srgbClr val="271A38"/>
                </a:solidFill>
                <a:effectLst/>
                <a:latin typeface="MathJax_Math-italic"/>
              </a:rPr>
              <a:t>x</a:t>
            </a:r>
            <a:r>
              <a:rPr kumimoji="0" lang="fr-FR" altLang="fr-FR" sz="1200" b="0" i="0" u="none" strike="noStrike" cap="none" normalizeH="0" baseline="0" dirty="0">
                <a:ln>
                  <a:noFill/>
                </a:ln>
                <a:solidFill>
                  <a:srgbClr val="271A38"/>
                </a:solidFill>
                <a:effectLst/>
                <a:latin typeface="MathJax_Math-italic"/>
              </a:rPr>
              <a:t>i</a:t>
            </a:r>
            <a:r>
              <a:rPr kumimoji="0" lang="fr-FR" altLang="fr-FR" sz="1800" b="0" i="0" u="none" strike="noStrike" cap="none" normalizeH="0" baseline="0" dirty="0">
                <a:ln>
                  <a:noFill/>
                </a:ln>
                <a:solidFill>
                  <a:srgbClr val="271A38"/>
                </a:solidFill>
                <a:effectLst/>
                <a:latin typeface="Inter"/>
              </a:rPr>
              <a:t> à la moyenne sont : (x1−x¯,...,x7−x¯)=(10,0,−10,−5,−5,5,5). Sauf que... si nous faisons la somme de ceux-ci, on obtient 0 ! On peut même le démontrer mathématiquement : quelle que soit la dispersion de vos valeurs, la somme des écarts à la moyenne vaudra toujours 0. Si ça vaut 0, c'est parce qu’il y a des nombres positifs et des nombres négatifs. Évitons cela, et mettons-les tous au carré. Un nombre mis au carré, c'est toujours positif, n'est-ce pas ? Exact ! Voici ce que ça donne : (100,0,100,25,25,25,25). Maintenant, si on fait la somme de toutes ces valeurs, on obtient 300. on calcule la moyenne on a 42,86</a:t>
            </a:r>
            <a:endParaRPr lang="fr-FR" dirty="0"/>
          </a:p>
        </p:txBody>
      </p:sp>
      <p:pic>
        <p:nvPicPr>
          <p:cNvPr id="5" name="Image 4">
            <a:extLst>
              <a:ext uri="{FF2B5EF4-FFF2-40B4-BE49-F238E27FC236}">
                <a16:creationId xmlns:a16="http://schemas.microsoft.com/office/drawing/2014/main" id="{EC0A1FE5-0553-BE77-9FDF-396D32013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spTree>
    <p:extLst>
      <p:ext uri="{BB962C8B-B14F-4D97-AF65-F5344CB8AC3E}">
        <p14:creationId xmlns:p14="http://schemas.microsoft.com/office/powerpoint/2010/main" val="1812014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id="{987B73D3-F8D9-E39D-D11A-5FB98BDBB714}"/>
              </a:ext>
            </a:extLst>
          </p:cNvPr>
          <p:cNvSpPr txBox="1"/>
          <p:nvPr/>
        </p:nvSpPr>
        <p:spPr>
          <a:xfrm>
            <a:off x="311421" y="1024668"/>
            <a:ext cx="11569157" cy="6001643"/>
          </a:xfrm>
          <a:prstGeom prst="rect">
            <a:avLst/>
          </a:prstGeom>
          <a:noFill/>
        </p:spPr>
        <p:txBody>
          <a:bodyPr wrap="square" rtlCol="0">
            <a:spAutoFit/>
          </a:bodyPr>
          <a:lstStyle/>
          <a:p>
            <a:pPr marL="285750" indent="-285750" algn="just">
              <a:buFont typeface="Arial" panose="020B0604020202020204" pitchFamily="34" charset="0"/>
              <a:buChar char="•"/>
            </a:pPr>
            <a:r>
              <a:rPr lang="fr-FR" b="1" dirty="0"/>
              <a:t>Exemples de mesures de dispersion :</a:t>
            </a:r>
          </a:p>
          <a:p>
            <a:pPr algn="just"/>
            <a:r>
              <a:rPr lang="fr-FR" b="1" i="0" dirty="0">
                <a:solidFill>
                  <a:srgbClr val="271A38"/>
                </a:solidFill>
                <a:effectLst/>
                <a:latin typeface="Inter"/>
              </a:rPr>
              <a:t>La variance empirique</a:t>
            </a:r>
            <a:r>
              <a:rPr lang="fr-FR" b="1" dirty="0"/>
              <a:t> : </a:t>
            </a:r>
            <a:r>
              <a:rPr lang="fr-FR" b="0" i="0" dirty="0">
                <a:solidFill>
                  <a:srgbClr val="271A38"/>
                </a:solidFill>
                <a:effectLst/>
                <a:latin typeface="Inter"/>
              </a:rPr>
              <a:t>Aussi, vous trouverez souvent une version "corrigée" de la variance empirique, que l'on qualifie de non biaisée. En effet, quand on se plonge dans les calculs, on s'aperçoit que la variance empirique donne des valeurs qui (en moyenne) sont inférieures à la variance de la variable aléatoire. Il s'agit de la notion de biais d'un estimateur. Un estimateur sans biais est meilleur qu'un estimateur biaisé.</a:t>
            </a:r>
          </a:p>
          <a:p>
            <a:pPr algn="just"/>
            <a:endParaRPr lang="fr-FR" b="0" i="0" dirty="0">
              <a:solidFill>
                <a:srgbClr val="271A38"/>
              </a:solidFill>
              <a:effectLst/>
              <a:latin typeface="Inter"/>
            </a:endParaRPr>
          </a:p>
          <a:p>
            <a:pPr algn="just"/>
            <a:r>
              <a:rPr lang="fr-FR" b="0" i="0" dirty="0">
                <a:solidFill>
                  <a:srgbClr val="271A38"/>
                </a:solidFill>
                <a:effectLst/>
                <a:latin typeface="Inter"/>
              </a:rPr>
              <a:t>Pour corriger ce biais, on a créé la variance empirique corrigée, ou variance empirique sans biais. Elle est souvent notée s′2 , et est égale à s′2=nn−1v , où v est la variance empirique, et n la taille de l'échantillon. Quand la taille de l'échantillon est grande, la variance empirique et la variance empirique corrigée sont presque égales.</a:t>
            </a:r>
          </a:p>
          <a:p>
            <a:pPr algn="just"/>
            <a:r>
              <a:rPr lang="fr-FR" b="1" i="0" dirty="0">
                <a:solidFill>
                  <a:srgbClr val="271A38"/>
                </a:solidFill>
                <a:effectLst/>
                <a:latin typeface="Inter"/>
              </a:rPr>
              <a:t>L'écart-type empirique :  </a:t>
            </a:r>
            <a:r>
              <a:rPr kumimoji="0" lang="fr-FR" altLang="fr-FR" sz="1800" b="0" i="0" u="none" strike="noStrike" cap="none" normalizeH="0" baseline="0" dirty="0">
                <a:ln>
                  <a:noFill/>
                </a:ln>
                <a:solidFill>
                  <a:srgbClr val="271A38"/>
                </a:solidFill>
                <a:effectLst/>
                <a:latin typeface="Inter"/>
              </a:rPr>
              <a:t>c'est la racine carrée de la variance empirique. On l'appelle en anglais </a:t>
            </a:r>
            <a:r>
              <a:rPr kumimoji="0" lang="fr-FR" altLang="fr-FR" sz="1800" b="0" i="1" u="none" strike="noStrike" cap="none" normalizeH="0" baseline="0" dirty="0">
                <a:ln>
                  <a:noFill/>
                </a:ln>
                <a:solidFill>
                  <a:srgbClr val="271A38"/>
                </a:solidFill>
                <a:effectLst/>
                <a:latin typeface="Inter"/>
              </a:rPr>
              <a:t>standard </a:t>
            </a:r>
            <a:r>
              <a:rPr kumimoji="0" lang="fr-FR" altLang="fr-FR" sz="1800" b="0" i="1" u="none" strike="noStrike" cap="none" normalizeH="0" baseline="0" dirty="0" err="1">
                <a:ln>
                  <a:noFill/>
                </a:ln>
                <a:solidFill>
                  <a:srgbClr val="271A38"/>
                </a:solidFill>
                <a:effectLst/>
                <a:latin typeface="Inter"/>
              </a:rPr>
              <a:t>deviation</a:t>
            </a:r>
            <a:r>
              <a:rPr kumimoji="0" lang="fr-FR" altLang="fr-FR" sz="1800" b="0" i="0" u="none" strike="noStrike" cap="none" normalizeH="0" baseline="0" dirty="0">
                <a:ln>
                  <a:noFill/>
                </a:ln>
                <a:solidFill>
                  <a:srgbClr val="271A38"/>
                </a:solidFill>
                <a:effectLst/>
                <a:latin typeface="Inter"/>
              </a:rPr>
              <a:t>, souvent abrégé </a:t>
            </a:r>
            <a:r>
              <a:rPr kumimoji="0" lang="fr-FR" altLang="fr-FR" sz="1800" b="0" i="1" u="none" strike="noStrike" cap="none" normalizeH="0" baseline="0" dirty="0">
                <a:ln>
                  <a:noFill/>
                </a:ln>
                <a:solidFill>
                  <a:srgbClr val="271A38"/>
                </a:solidFill>
                <a:effectLst/>
                <a:latin typeface="Inter"/>
              </a:rPr>
              <a:t>std</a:t>
            </a:r>
            <a:r>
              <a:rPr kumimoji="0" lang="fr-FR" altLang="fr-FR" sz="1800" b="0" i="0" u="none" strike="noStrike" cap="none" normalizeH="0" baseline="0" dirty="0">
                <a:ln>
                  <a:noFill/>
                </a:ln>
                <a:solidFill>
                  <a:srgbClr val="271A38"/>
                </a:solidFill>
                <a:effectLst/>
                <a:latin typeface="Inter"/>
              </a:rPr>
              <a:t>. En fait, quand on calcule la variance empirique des temps de trajet, le résultat a pour unité la minute </a:t>
            </a:r>
            <a:r>
              <a:rPr kumimoji="0" lang="fr-FR" altLang="fr-FR" sz="1200" b="0" i="0" u="none" strike="noStrike" cap="none" normalizeH="0" baseline="0" dirty="0">
                <a:ln>
                  <a:noFill/>
                </a:ln>
                <a:solidFill>
                  <a:srgbClr val="271A38"/>
                </a:solidFill>
                <a:effectLst/>
                <a:latin typeface="MathJax_Main"/>
              </a:rPr>
              <a:t>2</a:t>
            </a:r>
            <a:r>
              <a:rPr kumimoji="0" lang="fr-FR" altLang="fr-FR" sz="1800" b="0" i="0" u="none" strike="noStrike" cap="none" normalizeH="0" baseline="0" dirty="0">
                <a:ln>
                  <a:noFill/>
                </a:ln>
                <a:solidFill>
                  <a:srgbClr val="271A38"/>
                </a:solidFill>
                <a:effectLst/>
                <a:latin typeface="Inter"/>
              </a:rPr>
              <a:t>2 , ce qui n'est pas très intelligible. En prenant la racine carrée, l'unité redevient la minute. Ici, notre écart-type vaut 6,55 minutes. On le note </a:t>
            </a:r>
            <a:r>
              <a:rPr kumimoji="0" lang="fr-FR" altLang="fr-FR" sz="2400" b="0" i="0" u="none" strike="noStrike" cap="none" normalizeH="0" baseline="0" dirty="0">
                <a:ln>
                  <a:noFill/>
                </a:ln>
                <a:solidFill>
                  <a:srgbClr val="271A38"/>
                </a:solidFill>
                <a:effectLst/>
                <a:latin typeface="MathJax_Math-italic"/>
              </a:rPr>
              <a:t>s</a:t>
            </a:r>
            <a:r>
              <a:rPr kumimoji="0" lang="fr-FR" altLang="fr-FR" sz="1800" b="0" i="0" u="none" strike="noStrike" cap="none" normalizeH="0" baseline="0" dirty="0">
                <a:ln>
                  <a:noFill/>
                </a:ln>
                <a:solidFill>
                  <a:srgbClr val="271A38"/>
                </a:solidFill>
                <a:effectLst/>
                <a:latin typeface="Inter"/>
              </a:rPr>
              <a:t> .</a:t>
            </a:r>
            <a:r>
              <a:rPr kumimoji="0" lang="fr-FR" altLang="fr-FR" sz="1050" b="0" i="0" u="none" strike="noStrike" cap="none" normalizeH="0" baseline="0" dirty="0">
                <a:ln>
                  <a:noFill/>
                </a:ln>
                <a:solidFill>
                  <a:schemeClr val="tx1"/>
                </a:solidFill>
                <a:effectLst/>
              </a:rPr>
              <a:t>                                          </a:t>
            </a:r>
            <a:r>
              <a:rPr kumimoji="0" lang="fr-FR" altLang="fr-FR" b="0" i="0" u="none" strike="noStrike" cap="none" normalizeH="0" baseline="0" dirty="0">
                <a:ln>
                  <a:noFill/>
                </a:ln>
                <a:solidFill>
                  <a:schemeClr val="tx1"/>
                </a:solidFill>
                <a:effectLst/>
              </a:rPr>
              <a:t>Mais lorsque vous faites un trajet, un écart-type de 6,55 minutes sur un trajet de 1 h (1h en moyenne), ce n'est pas la même chose qu'un écart-type de 6,55 minutes sur un trajet de 24 h (24h en moyenne) ! Pour remédier à cela, on a donc créé le coefficient de variation qui est l'écart-type empirique divisé par la moyenne :</a:t>
            </a:r>
          </a:p>
          <a:p>
            <a:pPr algn="just"/>
            <a:r>
              <a:rPr lang="fr-FR" b="1" i="0" dirty="0">
                <a:solidFill>
                  <a:srgbClr val="271A38"/>
                </a:solidFill>
                <a:effectLst/>
                <a:latin typeface="Inter"/>
              </a:rPr>
              <a:t>MAD :  </a:t>
            </a:r>
            <a:r>
              <a:rPr lang="fr-FR" b="0" i="0" dirty="0">
                <a:solidFill>
                  <a:srgbClr val="271A38"/>
                </a:solidFill>
                <a:effectLst/>
                <a:latin typeface="Inter"/>
              </a:rPr>
              <a:t>une mesure plus robuste, qui est la médiane des écarts absolus par rapport à la médiane.</a:t>
            </a:r>
            <a:endParaRPr kumimoji="0" lang="fr-FR" altLang="fr-FR" b="0" i="0" u="none" strike="noStrike" cap="none" normalizeH="0" baseline="0" dirty="0">
              <a:ln>
                <a:noFill/>
              </a:ln>
              <a:solidFill>
                <a:schemeClr val="tx1"/>
              </a:solidFill>
              <a:effectLst/>
              <a:latin typeface="Arial" panose="020B0604020202020204" pitchFamily="34" charset="0"/>
            </a:endParaRPr>
          </a:p>
          <a:p>
            <a:pPr algn="just"/>
            <a:r>
              <a:rPr lang="fr-FR" b="1" i="0" dirty="0">
                <a:solidFill>
                  <a:srgbClr val="271A38"/>
                </a:solidFill>
                <a:effectLst/>
                <a:latin typeface="Inter"/>
              </a:rPr>
              <a:t>EMA :  </a:t>
            </a:r>
            <a:r>
              <a:rPr lang="fr-FR" i="0" dirty="0">
                <a:solidFill>
                  <a:srgbClr val="271A38"/>
                </a:solidFill>
                <a:effectLst/>
                <a:latin typeface="Inter"/>
              </a:rPr>
              <a:t>écart moyen absolue, Il y a deux versions : l'une où on mesure les écarts à la moyenne, l'autre où on mesure les écarts à la médiane.</a:t>
            </a:r>
          </a:p>
          <a:p>
            <a:pPr algn="just"/>
            <a:endParaRPr kumimoji="0" lang="fr-FR" altLang="fr-FR" b="0" i="0" u="none" strike="noStrike" cap="none" normalizeH="0" baseline="0" dirty="0">
              <a:ln>
                <a:noFill/>
              </a:ln>
              <a:solidFill>
                <a:schemeClr val="tx1"/>
              </a:solidFill>
              <a:effectLst/>
              <a:latin typeface="Arial" panose="020B0604020202020204" pitchFamily="34" charset="0"/>
            </a:endParaRPr>
          </a:p>
          <a:p>
            <a:pPr algn="just"/>
            <a:endParaRPr lang="fr-FR" b="1" dirty="0"/>
          </a:p>
        </p:txBody>
      </p:sp>
      <p:pic>
        <p:nvPicPr>
          <p:cNvPr id="5" name="Image 4">
            <a:extLst>
              <a:ext uri="{FF2B5EF4-FFF2-40B4-BE49-F238E27FC236}">
                <a16:creationId xmlns:a16="http://schemas.microsoft.com/office/drawing/2014/main" id="{EC0A1FE5-0553-BE77-9FDF-396D32013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pic>
        <p:nvPicPr>
          <p:cNvPr id="6" name="Image 5" descr="Une image contenant texte, montre, horloge&#10;&#10;Description générée automatiquement">
            <a:extLst>
              <a:ext uri="{FF2B5EF4-FFF2-40B4-BE49-F238E27FC236}">
                <a16:creationId xmlns:a16="http://schemas.microsoft.com/office/drawing/2014/main" id="{0E1D72F2-F2D0-CB69-89E0-C27356AE5C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5649" y="2140986"/>
            <a:ext cx="2705629" cy="579064"/>
          </a:xfrm>
          <a:prstGeom prst="rect">
            <a:avLst/>
          </a:prstGeom>
        </p:spPr>
      </p:pic>
      <p:pic>
        <p:nvPicPr>
          <p:cNvPr id="9" name="Image 8">
            <a:extLst>
              <a:ext uri="{FF2B5EF4-FFF2-40B4-BE49-F238E27FC236}">
                <a16:creationId xmlns:a16="http://schemas.microsoft.com/office/drawing/2014/main" id="{27E3F8EB-E620-FE1B-B0B4-729461A943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5068" y="2948972"/>
            <a:ext cx="960203" cy="358171"/>
          </a:xfrm>
          <a:prstGeom prst="rect">
            <a:avLst/>
          </a:prstGeom>
        </p:spPr>
      </p:pic>
      <p:pic>
        <p:nvPicPr>
          <p:cNvPr id="12" name="Image 11" descr="Une image contenant montre, jauge&#10;&#10;Description générée automatiquement">
            <a:extLst>
              <a:ext uri="{FF2B5EF4-FFF2-40B4-BE49-F238E27FC236}">
                <a16:creationId xmlns:a16="http://schemas.microsoft.com/office/drawing/2014/main" id="{F5054CD3-BA64-C0E0-1B60-991E39EB77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98168" y="4337624"/>
            <a:ext cx="885407" cy="449961"/>
          </a:xfrm>
          <a:prstGeom prst="rect">
            <a:avLst/>
          </a:prstGeom>
        </p:spPr>
      </p:pic>
      <p:pic>
        <p:nvPicPr>
          <p:cNvPr id="14" name="Image 13">
            <a:extLst>
              <a:ext uri="{FF2B5EF4-FFF2-40B4-BE49-F238E27FC236}">
                <a16:creationId xmlns:a16="http://schemas.microsoft.com/office/drawing/2014/main" id="{F9376653-8644-F539-F9C4-B09025F34314}"/>
              </a:ext>
            </a:extLst>
          </p:cNvPr>
          <p:cNvPicPr>
            <a:picLocks noChangeAspect="1"/>
          </p:cNvPicPr>
          <p:nvPr/>
        </p:nvPicPr>
        <p:blipFill rotWithShape="1">
          <a:blip r:embed="rId6"/>
          <a:srcRect b="21660"/>
          <a:stretch/>
        </p:blipFill>
        <p:spPr>
          <a:xfrm>
            <a:off x="2401325" y="5251393"/>
            <a:ext cx="1000125" cy="358171"/>
          </a:xfrm>
          <a:prstGeom prst="rect">
            <a:avLst/>
          </a:prstGeom>
        </p:spPr>
      </p:pic>
      <p:pic>
        <p:nvPicPr>
          <p:cNvPr id="18" name="Image 17">
            <a:extLst>
              <a:ext uri="{FF2B5EF4-FFF2-40B4-BE49-F238E27FC236}">
                <a16:creationId xmlns:a16="http://schemas.microsoft.com/office/drawing/2014/main" id="{D7E82AF6-8D39-F138-1C4E-5492AF0DAA85}"/>
              </a:ext>
            </a:extLst>
          </p:cNvPr>
          <p:cNvPicPr>
            <a:picLocks noChangeAspect="1"/>
          </p:cNvPicPr>
          <p:nvPr/>
        </p:nvPicPr>
        <p:blipFill>
          <a:blip r:embed="rId7"/>
          <a:stretch>
            <a:fillRect/>
          </a:stretch>
        </p:blipFill>
        <p:spPr>
          <a:xfrm>
            <a:off x="2401325" y="6137941"/>
            <a:ext cx="3162300" cy="542925"/>
          </a:xfrm>
          <a:prstGeom prst="rect">
            <a:avLst/>
          </a:prstGeom>
        </p:spPr>
      </p:pic>
    </p:spTree>
    <p:extLst>
      <p:ext uri="{BB962C8B-B14F-4D97-AF65-F5344CB8AC3E}">
        <p14:creationId xmlns:p14="http://schemas.microsoft.com/office/powerpoint/2010/main" val="2818315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id="{987B73D3-F8D9-E39D-D11A-5FB98BDBB714}"/>
              </a:ext>
            </a:extLst>
          </p:cNvPr>
          <p:cNvSpPr txBox="1"/>
          <p:nvPr/>
        </p:nvSpPr>
        <p:spPr>
          <a:xfrm>
            <a:off x="311421" y="1024668"/>
            <a:ext cx="11569157" cy="6093976"/>
          </a:xfrm>
          <a:prstGeom prst="rect">
            <a:avLst/>
          </a:prstGeom>
          <a:noFill/>
        </p:spPr>
        <p:txBody>
          <a:bodyPr wrap="square" rtlCol="0">
            <a:spAutoFit/>
          </a:bodyPr>
          <a:lstStyle/>
          <a:p>
            <a:pPr eaLnBrk="0" fontAlgn="base" hangingPunct="0">
              <a:spcBef>
                <a:spcPct val="0"/>
              </a:spcBef>
              <a:spcAft>
                <a:spcPct val="0"/>
              </a:spcAft>
            </a:pPr>
            <a:r>
              <a:rPr lang="fr-FR" b="1" i="0" dirty="0">
                <a:solidFill>
                  <a:srgbClr val="271A38"/>
                </a:solidFill>
                <a:effectLst/>
                <a:latin typeface="Inter"/>
              </a:rPr>
              <a:t>L'écart interquartile : </a:t>
            </a:r>
            <a:r>
              <a:rPr kumimoji="0" lang="fr-FR" altLang="fr-FR" b="0" i="0" u="none" strike="noStrike" cap="none" normalizeH="0" baseline="0" dirty="0">
                <a:ln>
                  <a:noFill/>
                </a:ln>
                <a:solidFill>
                  <a:srgbClr val="271A38"/>
                </a:solidFill>
                <a:effectLst/>
                <a:latin typeface="Inter"/>
              </a:rPr>
              <a:t>Il existe 3 quartiles, notés </a:t>
            </a:r>
            <a:r>
              <a:rPr kumimoji="0" lang="fr-FR" altLang="fr-FR" b="0" i="0" u="none" strike="noStrike" cap="none" normalizeH="0" baseline="0" dirty="0">
                <a:ln>
                  <a:noFill/>
                </a:ln>
                <a:solidFill>
                  <a:srgbClr val="271A38"/>
                </a:solidFill>
                <a:effectLst/>
                <a:latin typeface="MathJax_Math-italic"/>
              </a:rPr>
              <a:t>Q</a:t>
            </a:r>
            <a:r>
              <a:rPr kumimoji="0" lang="fr-FR" altLang="fr-FR" b="0" i="0" u="none" strike="noStrike" cap="none" normalizeH="0" baseline="0" dirty="0">
                <a:ln>
                  <a:noFill/>
                </a:ln>
                <a:solidFill>
                  <a:srgbClr val="271A38"/>
                </a:solidFill>
                <a:effectLst/>
                <a:latin typeface="MathJax_Main"/>
              </a:rPr>
              <a:t>1</a:t>
            </a:r>
            <a:r>
              <a:rPr kumimoji="0" lang="fr-FR" altLang="fr-FR" b="0" i="0" u="none" strike="noStrike" cap="none" normalizeH="0" baseline="0" dirty="0">
                <a:ln>
                  <a:noFill/>
                </a:ln>
                <a:solidFill>
                  <a:srgbClr val="271A38"/>
                </a:solidFill>
                <a:effectLst/>
                <a:latin typeface="Inter"/>
              </a:rPr>
              <a:t> (premier quartile), </a:t>
            </a:r>
            <a:r>
              <a:rPr kumimoji="0" lang="fr-FR" altLang="fr-FR" b="0" i="0" u="none" strike="noStrike" cap="none" normalizeH="0" baseline="0" dirty="0">
                <a:ln>
                  <a:noFill/>
                </a:ln>
                <a:solidFill>
                  <a:srgbClr val="271A38"/>
                </a:solidFill>
                <a:effectLst/>
                <a:latin typeface="MathJax_Math-italic"/>
              </a:rPr>
              <a:t>Q</a:t>
            </a:r>
            <a:r>
              <a:rPr kumimoji="0" lang="fr-FR" altLang="fr-FR" b="0" i="0" u="none" strike="noStrike" cap="none" normalizeH="0" baseline="0" dirty="0">
                <a:ln>
                  <a:noFill/>
                </a:ln>
                <a:solidFill>
                  <a:srgbClr val="271A38"/>
                </a:solidFill>
                <a:effectLst/>
                <a:latin typeface="MathJax_Main"/>
              </a:rPr>
              <a:t>2</a:t>
            </a:r>
            <a:r>
              <a:rPr kumimoji="0" lang="fr-FR" altLang="fr-FR" b="0" i="0" u="none" strike="noStrike" cap="none" normalizeH="0" baseline="0" dirty="0">
                <a:ln>
                  <a:noFill/>
                </a:ln>
                <a:solidFill>
                  <a:srgbClr val="271A38"/>
                </a:solidFill>
                <a:effectLst/>
                <a:latin typeface="Inter"/>
              </a:rPr>
              <a:t> (deuxième quartile) et </a:t>
            </a:r>
            <a:r>
              <a:rPr kumimoji="0" lang="fr-FR" altLang="fr-FR" b="0" i="0" u="none" strike="noStrike" cap="none" normalizeH="0" baseline="0" dirty="0">
                <a:ln>
                  <a:noFill/>
                </a:ln>
                <a:solidFill>
                  <a:srgbClr val="271A38"/>
                </a:solidFill>
                <a:effectLst/>
                <a:latin typeface="MathJax_Math-italic"/>
              </a:rPr>
              <a:t>Q</a:t>
            </a:r>
            <a:r>
              <a:rPr kumimoji="0" lang="fr-FR" altLang="fr-FR" b="0" i="0" u="none" strike="noStrike" cap="none" normalizeH="0" baseline="0" dirty="0">
                <a:ln>
                  <a:noFill/>
                </a:ln>
                <a:solidFill>
                  <a:srgbClr val="271A38"/>
                </a:solidFill>
                <a:effectLst/>
                <a:latin typeface="MathJax_Main"/>
              </a:rPr>
              <a:t>3</a:t>
            </a:r>
            <a:r>
              <a:rPr kumimoji="0" lang="fr-FR" altLang="fr-FR" b="0" i="0" u="none" strike="noStrike" cap="none" normalizeH="0" baseline="0" dirty="0">
                <a:ln>
                  <a:noFill/>
                </a:ln>
                <a:solidFill>
                  <a:srgbClr val="271A38"/>
                </a:solidFill>
                <a:effectLst/>
                <a:latin typeface="Inter"/>
              </a:rPr>
              <a:t> (troisième quartile). Ainsi :</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a:ln>
                  <a:noFill/>
                </a:ln>
                <a:solidFill>
                  <a:srgbClr val="271A38"/>
                </a:solidFill>
                <a:effectLst/>
                <a:latin typeface="Inter"/>
              </a:rPr>
              <a:t>1/4 des valeurs se trouvent en dessous de </a:t>
            </a:r>
            <a:r>
              <a:rPr kumimoji="0" lang="fr-FR" altLang="fr-FR" b="0" i="0" u="none" strike="noStrike" cap="none" normalizeH="0" baseline="0" dirty="0">
                <a:ln>
                  <a:noFill/>
                </a:ln>
                <a:solidFill>
                  <a:srgbClr val="271A38"/>
                </a:solidFill>
                <a:effectLst/>
                <a:latin typeface="MathJax_Math-italic"/>
              </a:rPr>
              <a:t>Q</a:t>
            </a:r>
            <a:r>
              <a:rPr kumimoji="0" lang="fr-FR" altLang="fr-FR" b="0" i="0" u="none" strike="noStrike" cap="none" normalizeH="0" baseline="0" dirty="0">
                <a:ln>
                  <a:noFill/>
                </a:ln>
                <a:solidFill>
                  <a:srgbClr val="271A38"/>
                </a:solidFill>
                <a:effectLst/>
                <a:latin typeface="MathJax_Main"/>
              </a:rPr>
              <a:t>1</a:t>
            </a:r>
            <a:r>
              <a:rPr kumimoji="0" lang="fr-FR" altLang="fr-FR" b="0" i="0" u="none" strike="noStrike" cap="none" normalizeH="0" baseline="0" dirty="0">
                <a:ln>
                  <a:noFill/>
                </a:ln>
                <a:solidFill>
                  <a:srgbClr val="271A38"/>
                </a:solidFill>
                <a:effectLst/>
                <a:latin typeface="Inter"/>
              </a:rPr>
              <a:t> et 3/4 au-dessus, 2/4 se trouvent en dessous de </a:t>
            </a:r>
            <a:r>
              <a:rPr kumimoji="0" lang="fr-FR" altLang="fr-FR" b="0" i="0" u="none" strike="noStrike" cap="none" normalizeH="0" baseline="0" dirty="0">
                <a:ln>
                  <a:noFill/>
                </a:ln>
                <a:solidFill>
                  <a:srgbClr val="271A38"/>
                </a:solidFill>
                <a:effectLst/>
                <a:latin typeface="MathJax_Math-italic"/>
              </a:rPr>
              <a:t>Q</a:t>
            </a:r>
            <a:r>
              <a:rPr kumimoji="0" lang="fr-FR" altLang="fr-FR" b="0" i="0" u="none" strike="noStrike" cap="none" normalizeH="0" baseline="0" dirty="0">
                <a:ln>
                  <a:noFill/>
                </a:ln>
                <a:solidFill>
                  <a:srgbClr val="271A38"/>
                </a:solidFill>
                <a:effectLst/>
                <a:latin typeface="MathJax_Main"/>
              </a:rPr>
              <a:t>2</a:t>
            </a:r>
            <a:r>
              <a:rPr kumimoji="0" lang="fr-FR" altLang="fr-FR" b="0" i="0" u="none" strike="noStrike" cap="none" normalizeH="0" baseline="0" dirty="0">
                <a:ln>
                  <a:noFill/>
                </a:ln>
                <a:solidFill>
                  <a:srgbClr val="271A38"/>
                </a:solidFill>
                <a:effectLst/>
                <a:latin typeface="Inter"/>
              </a:rPr>
              <a:t> , et 2/4 au-dessus ( </a:t>
            </a:r>
            <a:r>
              <a:rPr kumimoji="0" lang="fr-FR" altLang="fr-FR" b="0" i="0" u="none" strike="noStrike" cap="none" normalizeH="0" baseline="0" dirty="0">
                <a:ln>
                  <a:noFill/>
                </a:ln>
                <a:solidFill>
                  <a:srgbClr val="271A38"/>
                </a:solidFill>
                <a:effectLst/>
                <a:latin typeface="MathJax_Math-italic"/>
              </a:rPr>
              <a:t>Q</a:t>
            </a:r>
            <a:r>
              <a:rPr kumimoji="0" lang="fr-FR" altLang="fr-FR" b="0" i="0" u="none" strike="noStrike" cap="none" normalizeH="0" baseline="0" dirty="0">
                <a:ln>
                  <a:noFill/>
                </a:ln>
                <a:solidFill>
                  <a:srgbClr val="271A38"/>
                </a:solidFill>
                <a:effectLst/>
                <a:latin typeface="MathJax_Main"/>
              </a:rPr>
              <a:t>2</a:t>
            </a:r>
            <a:r>
              <a:rPr kumimoji="0" lang="fr-FR" altLang="fr-FR" b="0" i="0" u="none" strike="noStrike" cap="none" normalizeH="0" baseline="0" dirty="0">
                <a:ln>
                  <a:noFill/>
                </a:ln>
                <a:solidFill>
                  <a:srgbClr val="271A38"/>
                </a:solidFill>
                <a:effectLst/>
                <a:latin typeface="Inter"/>
              </a:rPr>
              <a:t> est la médiane !), 3/4 se trouvent en dessous de </a:t>
            </a:r>
            <a:r>
              <a:rPr kumimoji="0" lang="fr-FR" altLang="fr-FR" b="0" i="0" u="none" strike="noStrike" cap="none" normalizeH="0" baseline="0" dirty="0">
                <a:ln>
                  <a:noFill/>
                </a:ln>
                <a:solidFill>
                  <a:srgbClr val="271A38"/>
                </a:solidFill>
                <a:effectLst/>
                <a:latin typeface="MathJax_Math-italic"/>
              </a:rPr>
              <a:t>Q</a:t>
            </a:r>
            <a:r>
              <a:rPr kumimoji="0" lang="fr-FR" altLang="fr-FR" b="0" i="0" u="none" strike="noStrike" cap="none" normalizeH="0" baseline="0" dirty="0">
                <a:ln>
                  <a:noFill/>
                </a:ln>
                <a:solidFill>
                  <a:srgbClr val="271A38"/>
                </a:solidFill>
                <a:effectLst/>
                <a:latin typeface="MathJax_Main"/>
              </a:rPr>
              <a:t>3</a:t>
            </a:r>
            <a:r>
              <a:rPr kumimoji="0" lang="fr-FR" altLang="fr-FR" b="0" i="0" u="none" strike="noStrike" cap="none" normalizeH="0" baseline="0" dirty="0">
                <a:ln>
                  <a:noFill/>
                </a:ln>
                <a:solidFill>
                  <a:srgbClr val="271A38"/>
                </a:solidFill>
                <a:effectLst/>
                <a:latin typeface="Inter"/>
              </a:rPr>
              <a:t> , et 1/4 au-dessus. La généralisation de ce concept s'appelle le </a:t>
            </a:r>
            <a:r>
              <a:rPr kumimoji="0" lang="fr-FR" altLang="fr-FR" b="1" i="0" u="none" strike="noStrike" cap="none" normalizeH="0" baseline="0" dirty="0">
                <a:ln>
                  <a:noFill/>
                </a:ln>
                <a:solidFill>
                  <a:srgbClr val="271A38"/>
                </a:solidFill>
                <a:effectLst/>
                <a:latin typeface="Inter"/>
              </a:rPr>
              <a:t>quantile d'ordre </a:t>
            </a:r>
            <a:r>
              <a:rPr kumimoji="0" lang="fr-FR" altLang="fr-FR" b="0" i="0" u="none" strike="noStrike" cap="none" normalizeH="0" baseline="0" dirty="0">
                <a:ln>
                  <a:noFill/>
                </a:ln>
                <a:solidFill>
                  <a:srgbClr val="271A38"/>
                </a:solidFill>
                <a:effectLst/>
                <a:latin typeface="MathJax_Math-italic"/>
              </a:rPr>
              <a:t>α</a:t>
            </a:r>
            <a:r>
              <a:rPr kumimoji="0" lang="fr-FR" altLang="fr-FR" b="0" i="0" u="none" strike="noStrike" cap="none" normalizeH="0" baseline="0" dirty="0">
                <a:ln>
                  <a:noFill/>
                </a:ln>
                <a:solidFill>
                  <a:srgbClr val="271A38"/>
                </a:solidFill>
                <a:effectLst/>
                <a:latin typeface="Inter"/>
              </a:rPr>
              <a:t>α. Ainsi, la médiane est le quantile d'ordre 0,5, Q1 le quantile d'ordre 0,25, Q3 le quantile d'ordre 0,75. Il y a également les </a:t>
            </a:r>
            <a:r>
              <a:rPr kumimoji="0" lang="fr-FR" altLang="fr-FR" b="1" i="0" u="none" strike="noStrike" cap="none" normalizeH="0" baseline="0" dirty="0">
                <a:ln>
                  <a:noFill/>
                </a:ln>
                <a:solidFill>
                  <a:srgbClr val="271A38"/>
                </a:solidFill>
                <a:effectLst/>
                <a:latin typeface="Inter"/>
              </a:rPr>
              <a:t>déciles</a:t>
            </a:r>
            <a:r>
              <a:rPr kumimoji="0" lang="fr-FR" altLang="fr-FR" b="0" i="0" u="none" strike="noStrike" cap="none" normalizeH="0" baseline="0" dirty="0">
                <a:ln>
                  <a:noFill/>
                </a:ln>
                <a:solidFill>
                  <a:srgbClr val="271A38"/>
                </a:solidFill>
                <a:effectLst/>
                <a:latin typeface="Inter"/>
              </a:rPr>
              <a:t> (quantiles d'ordre 0.1, 0.2, etc.), ou les </a:t>
            </a:r>
            <a:r>
              <a:rPr kumimoji="0" lang="fr-FR" altLang="fr-FR" b="1" i="0" u="none" strike="noStrike" cap="none" normalizeH="0" baseline="0" dirty="0">
                <a:ln>
                  <a:noFill/>
                </a:ln>
                <a:solidFill>
                  <a:srgbClr val="271A38"/>
                </a:solidFill>
                <a:effectLst/>
                <a:latin typeface="Inter"/>
              </a:rPr>
              <a:t>centiles</a:t>
            </a:r>
            <a:r>
              <a:rPr kumimoji="0" lang="fr-FR" altLang="fr-FR" b="0" i="0" u="none" strike="noStrike" cap="none" normalizeH="0" baseline="0" dirty="0">
                <a:ln>
                  <a:noFill/>
                </a:ln>
                <a:solidFill>
                  <a:srgbClr val="271A38"/>
                </a:solidFill>
                <a:effectLst/>
                <a:latin typeface="Inter"/>
              </a:rPr>
              <a:t>, aussi appelés percentiles (quantiles d'ordre 0,01, 0.02, etc.).</a:t>
            </a:r>
            <a:r>
              <a:rPr kumimoji="0" lang="fr-FR" altLang="fr-FR" b="0" i="0" u="none" strike="noStrike" cap="none" normalizeH="0" baseline="0" dirty="0">
                <a:ln>
                  <a:noFill/>
                </a:ln>
                <a:solidFill>
                  <a:schemeClr val="tx1"/>
                </a:solidFill>
                <a:effectLst/>
              </a:rPr>
              <a:t> </a:t>
            </a:r>
            <a:r>
              <a:rPr lang="fr-FR" b="0" i="0" dirty="0">
                <a:solidFill>
                  <a:srgbClr val="271A38"/>
                </a:solidFill>
                <a:effectLst/>
                <a:latin typeface="Inter"/>
              </a:rPr>
              <a:t>L'écart interquartile est la différence entre le 3e quartile et le 1er quartile :</a:t>
            </a:r>
          </a:p>
          <a:p>
            <a:pPr eaLnBrk="0" fontAlgn="base" hangingPunct="0">
              <a:spcBef>
                <a:spcPct val="0"/>
              </a:spcBef>
              <a:spcAft>
                <a:spcPct val="0"/>
              </a:spcAft>
            </a:pPr>
            <a:endParaRPr kumimoji="0" lang="fr-FR" altLang="fr-FR" u="none" strike="noStrike" cap="none" normalizeH="0" baseline="0" dirty="0">
              <a:ln>
                <a:noFill/>
              </a:ln>
              <a:solidFill>
                <a:srgbClr val="271A38"/>
              </a:solidFill>
              <a:latin typeface="Inter"/>
            </a:endParaRPr>
          </a:p>
          <a:p>
            <a:pPr eaLnBrk="0" fontAlgn="base" hangingPunct="0">
              <a:spcBef>
                <a:spcPct val="0"/>
              </a:spcBef>
              <a:spcAft>
                <a:spcPct val="0"/>
              </a:spcAft>
            </a:pPr>
            <a:endParaRPr lang="fr-FR" altLang="fr-FR" b="0" i="0" dirty="0">
              <a:solidFill>
                <a:srgbClr val="271A38"/>
              </a:solidFill>
              <a:effectLst/>
              <a:latin typeface="Inter"/>
            </a:endParaRPr>
          </a:p>
          <a:p>
            <a:pPr eaLnBrk="0" fontAlgn="base" hangingPunct="0">
              <a:spcBef>
                <a:spcPct val="0"/>
              </a:spcBef>
              <a:spcAft>
                <a:spcPct val="0"/>
              </a:spcAft>
            </a:pPr>
            <a:r>
              <a:rPr lang="fr-FR" b="1" i="0" dirty="0">
                <a:solidFill>
                  <a:srgbClr val="271A38"/>
                </a:solidFill>
                <a:effectLst/>
                <a:latin typeface="Inter"/>
              </a:rPr>
              <a:t>La boîte à moustaches (</a:t>
            </a:r>
            <a:r>
              <a:rPr lang="fr-FR" b="1" i="0" dirty="0" err="1">
                <a:solidFill>
                  <a:srgbClr val="271A38"/>
                </a:solidFill>
                <a:effectLst/>
                <a:latin typeface="Inter"/>
              </a:rPr>
              <a:t>boxplot</a:t>
            </a:r>
            <a:r>
              <a:rPr lang="fr-FR" b="1" i="0" dirty="0">
                <a:solidFill>
                  <a:srgbClr val="271A38"/>
                </a:solidFill>
                <a:effectLst/>
                <a:latin typeface="Inter"/>
              </a:rPr>
              <a:t>) :  </a:t>
            </a:r>
            <a:r>
              <a:rPr kumimoji="0" lang="fr-FR" altLang="fr-FR" sz="1800" b="0" i="0" u="none" strike="noStrike" cap="none" normalizeH="0" baseline="0" dirty="0">
                <a:ln>
                  <a:noFill/>
                </a:ln>
                <a:solidFill>
                  <a:srgbClr val="271A38"/>
                </a:solidFill>
                <a:effectLst/>
                <a:latin typeface="Inter"/>
              </a:rPr>
              <a:t>Elle permet de représenter schématiquement une distribution, en incluant sa dispersion. La boîte est délimitée par </a:t>
            </a:r>
            <a:r>
              <a:rPr kumimoji="0" lang="fr-FR" altLang="fr-FR" sz="2400" b="0" i="0" u="none" strike="noStrike" cap="none" normalizeH="0" baseline="0" dirty="0">
                <a:ln>
                  <a:noFill/>
                </a:ln>
                <a:solidFill>
                  <a:srgbClr val="271A38"/>
                </a:solidFill>
                <a:effectLst/>
                <a:latin typeface="MathJax_Math-italic"/>
              </a:rPr>
              <a:t>Q</a:t>
            </a:r>
            <a:r>
              <a:rPr kumimoji="0" lang="fr-FR" altLang="fr-FR" sz="1200" b="0" i="0" u="none" strike="noStrike" cap="none" normalizeH="0" baseline="0" dirty="0">
                <a:ln>
                  <a:noFill/>
                </a:ln>
                <a:solidFill>
                  <a:srgbClr val="271A38"/>
                </a:solidFill>
                <a:effectLst/>
                <a:latin typeface="MathJax_Main"/>
              </a:rPr>
              <a:t>1</a:t>
            </a:r>
            <a:r>
              <a:rPr kumimoji="0" lang="fr-FR" altLang="fr-FR" sz="1800" b="0" i="0" u="none" strike="noStrike" cap="none" normalizeH="0" baseline="0" dirty="0">
                <a:ln>
                  <a:noFill/>
                </a:ln>
                <a:solidFill>
                  <a:srgbClr val="271A38"/>
                </a:solidFill>
                <a:effectLst/>
                <a:latin typeface="Inter"/>
              </a:rPr>
              <a:t>Q1 et </a:t>
            </a:r>
            <a:r>
              <a:rPr kumimoji="0" lang="fr-FR" altLang="fr-FR" sz="2400" b="0" i="0" u="none" strike="noStrike" cap="none" normalizeH="0" baseline="0" dirty="0">
                <a:ln>
                  <a:noFill/>
                </a:ln>
                <a:solidFill>
                  <a:srgbClr val="271A38"/>
                </a:solidFill>
                <a:effectLst/>
                <a:latin typeface="MathJax_Math-italic"/>
              </a:rPr>
              <a:t>Q</a:t>
            </a:r>
            <a:r>
              <a:rPr kumimoji="0" lang="fr-FR" altLang="fr-FR" sz="1200" b="0" i="0" u="none" strike="noStrike" cap="none" normalizeH="0" baseline="0" dirty="0">
                <a:ln>
                  <a:noFill/>
                </a:ln>
                <a:solidFill>
                  <a:srgbClr val="271A38"/>
                </a:solidFill>
                <a:effectLst/>
                <a:latin typeface="MathJax_Main"/>
              </a:rPr>
              <a:t>3</a:t>
            </a:r>
            <a:r>
              <a:rPr kumimoji="0" lang="fr-FR" altLang="fr-FR" sz="1800" b="0" i="0" u="none" strike="noStrike" cap="none" normalizeH="0" baseline="0" dirty="0">
                <a:ln>
                  <a:noFill/>
                </a:ln>
                <a:solidFill>
                  <a:srgbClr val="271A38"/>
                </a:solidFill>
                <a:effectLst/>
                <a:latin typeface="Inter"/>
              </a:rPr>
              <a:t>Q3 , et on représente souvent la médiane à l’intérieur de la boîte. On dessine ensuite des moustaches à cette boîte, qui vont de la valeur minimale à la valeur maximale... à condition que la moustache (d'un côté ou de l'autre) ne mesure pas plus de 1,5 fois l'écart </a:t>
            </a:r>
            <a:r>
              <a:rPr kumimoji="0" lang="fr-FR" altLang="fr-FR" sz="1800" b="0" i="0" u="none" strike="noStrike" cap="none" normalizeH="0" baseline="0" dirty="0" err="1">
                <a:ln>
                  <a:noFill/>
                </a:ln>
                <a:solidFill>
                  <a:srgbClr val="271A38"/>
                </a:solidFill>
                <a:effectLst/>
                <a:latin typeface="Inter"/>
              </a:rPr>
              <a:t>inter-quartiles</a:t>
            </a:r>
            <a:r>
              <a:rPr kumimoji="0" lang="fr-FR" altLang="fr-FR" sz="1800" b="0" i="0" u="none" strike="noStrike" cap="none" normalizeH="0" baseline="0" dirty="0">
                <a:ln>
                  <a:noFill/>
                </a:ln>
                <a:solidFill>
                  <a:srgbClr val="271A38"/>
                </a:solidFill>
                <a:effectLst/>
                <a:latin typeface="Inter"/>
              </a:rPr>
              <a:t>. Si certaines valeurs sont au-dessous de  </a:t>
            </a:r>
            <a:r>
              <a:rPr kumimoji="0" lang="fr-FR" altLang="fr-FR" sz="2400" b="0" i="0" u="none" strike="noStrike" cap="none" normalizeH="0" baseline="0" dirty="0">
                <a:ln>
                  <a:noFill/>
                </a:ln>
                <a:solidFill>
                  <a:srgbClr val="271A38"/>
                </a:solidFill>
                <a:effectLst/>
                <a:latin typeface="MathJax_Math-italic"/>
              </a:rPr>
              <a:t>Q</a:t>
            </a:r>
            <a:r>
              <a:rPr kumimoji="0" lang="fr-FR" altLang="fr-FR" sz="1200" b="0" i="0" u="none" strike="noStrike" cap="none" normalizeH="0" baseline="0" dirty="0">
                <a:ln>
                  <a:noFill/>
                </a:ln>
                <a:solidFill>
                  <a:srgbClr val="271A38"/>
                </a:solidFill>
                <a:effectLst/>
                <a:latin typeface="MathJax_Main"/>
              </a:rPr>
              <a:t>1</a:t>
            </a:r>
            <a:r>
              <a:rPr kumimoji="0" lang="fr-FR" altLang="fr-FR" sz="2400" b="0" i="0" u="none" strike="noStrike" cap="none" normalizeH="0" baseline="0" dirty="0">
                <a:ln>
                  <a:noFill/>
                </a:ln>
                <a:solidFill>
                  <a:srgbClr val="271A38"/>
                </a:solidFill>
                <a:effectLst/>
                <a:latin typeface="MathJax_Main"/>
              </a:rPr>
              <a:t>−1.5</a:t>
            </a:r>
            <a:r>
              <a:rPr kumimoji="0" lang="fr-FR" altLang="fr-FR" sz="2400" b="0" i="0" u="none" strike="noStrike" cap="none" normalizeH="0" baseline="0" dirty="0">
                <a:ln>
                  <a:noFill/>
                </a:ln>
                <a:solidFill>
                  <a:srgbClr val="271A38"/>
                </a:solidFill>
                <a:effectLst/>
                <a:latin typeface="MathJax_Math-italic"/>
              </a:rPr>
              <a:t>IQ</a:t>
            </a:r>
            <a:r>
              <a:rPr kumimoji="0" lang="fr-FR" altLang="fr-FR" sz="1800" b="0" i="0" u="none" strike="noStrike" cap="none" normalizeH="0" baseline="0" dirty="0">
                <a:ln>
                  <a:noFill/>
                </a:ln>
                <a:solidFill>
                  <a:srgbClr val="271A38"/>
                </a:solidFill>
                <a:effectLst/>
                <a:latin typeface="Inter"/>
              </a:rPr>
              <a:t>Q1−1.5IQ ou au-dessus de </a:t>
            </a:r>
            <a:r>
              <a:rPr kumimoji="0" lang="fr-FR" altLang="fr-FR" sz="2400" b="0" i="0" u="none" strike="noStrike" cap="none" normalizeH="0" baseline="0" dirty="0">
                <a:ln>
                  <a:noFill/>
                </a:ln>
                <a:solidFill>
                  <a:srgbClr val="271A38"/>
                </a:solidFill>
                <a:effectLst/>
                <a:latin typeface="MathJax_Math-italic"/>
              </a:rPr>
              <a:t>Q</a:t>
            </a:r>
            <a:r>
              <a:rPr kumimoji="0" lang="fr-FR" altLang="fr-FR" sz="1200" b="0" i="0" u="none" strike="noStrike" cap="none" normalizeH="0" baseline="0" dirty="0">
                <a:ln>
                  <a:noFill/>
                </a:ln>
                <a:solidFill>
                  <a:srgbClr val="271A38"/>
                </a:solidFill>
                <a:effectLst/>
                <a:latin typeface="MathJax_Main"/>
              </a:rPr>
              <a:t>3</a:t>
            </a:r>
            <a:r>
              <a:rPr kumimoji="0" lang="fr-FR" altLang="fr-FR" sz="2400" b="0" i="0" u="none" strike="noStrike" cap="none" normalizeH="0" baseline="0" dirty="0">
                <a:ln>
                  <a:noFill/>
                </a:ln>
                <a:solidFill>
                  <a:srgbClr val="271A38"/>
                </a:solidFill>
                <a:effectLst/>
                <a:latin typeface="MathJax_Main"/>
              </a:rPr>
              <a:t>+1.5</a:t>
            </a:r>
            <a:r>
              <a:rPr kumimoji="0" lang="fr-FR" altLang="fr-FR" sz="2400" b="0" i="0" u="none" strike="noStrike" cap="none" normalizeH="0" baseline="0" dirty="0">
                <a:ln>
                  <a:noFill/>
                </a:ln>
                <a:solidFill>
                  <a:srgbClr val="271A38"/>
                </a:solidFill>
                <a:effectLst/>
                <a:latin typeface="MathJax_Math-italic"/>
              </a:rPr>
              <a:t>IQ</a:t>
            </a:r>
            <a:r>
              <a:rPr kumimoji="0" lang="fr-FR" altLang="fr-FR" sz="1800" b="0" i="0" u="none" strike="noStrike" cap="none" normalizeH="0" baseline="0" dirty="0">
                <a:ln>
                  <a:noFill/>
                </a:ln>
                <a:solidFill>
                  <a:srgbClr val="271A38"/>
                </a:solidFill>
                <a:effectLst/>
                <a:latin typeface="Inter"/>
              </a:rPr>
              <a:t>Q3+1.5IQ , alors on les considère comme des </a:t>
            </a:r>
            <a:r>
              <a:rPr kumimoji="0" lang="fr-FR" altLang="fr-FR" sz="1800" b="0" i="0" u="none" strike="noStrike" cap="none" normalizeH="0" baseline="0" dirty="0" err="1">
                <a:ln>
                  <a:noFill/>
                </a:ln>
                <a:solidFill>
                  <a:srgbClr val="271A38"/>
                </a:solidFill>
                <a:effectLst/>
                <a:latin typeface="Inter"/>
              </a:rPr>
              <a:t>outliers</a:t>
            </a:r>
            <a:r>
              <a:rPr kumimoji="0" lang="fr-FR" altLang="fr-FR" sz="1800" b="0" i="0" u="none" strike="noStrike" cap="none" normalizeH="0" baseline="0" dirty="0">
                <a:ln>
                  <a:noFill/>
                </a:ln>
                <a:solidFill>
                  <a:srgbClr val="271A38"/>
                </a:solidFill>
                <a:effectLst/>
                <a:latin typeface="Inter"/>
              </a:rPr>
              <a:t>, et on ne les inclut pas dans la moustache, </a:t>
            </a:r>
            <a:r>
              <a:rPr lang="fr-FR" b="0" i="0" dirty="0">
                <a:solidFill>
                  <a:srgbClr val="271A38"/>
                </a:solidFill>
                <a:effectLst/>
                <a:latin typeface="Inter"/>
              </a:rPr>
              <a:t>Les boîtes à moustaches et les </a:t>
            </a:r>
          </a:p>
          <a:p>
            <a:pPr eaLnBrk="0" fontAlgn="base" hangingPunct="0">
              <a:spcBef>
                <a:spcPct val="0"/>
              </a:spcBef>
              <a:spcAft>
                <a:spcPct val="0"/>
              </a:spcAft>
            </a:pPr>
            <a:r>
              <a:rPr lang="fr-FR" b="0" i="0" dirty="0">
                <a:solidFill>
                  <a:srgbClr val="271A38"/>
                </a:solidFill>
                <a:effectLst/>
                <a:latin typeface="Inter"/>
              </a:rPr>
              <a:t>histogrammes ont la même vocation : donner un aperçu d'une </a:t>
            </a:r>
          </a:p>
          <a:p>
            <a:pPr eaLnBrk="0" fontAlgn="base" hangingPunct="0">
              <a:spcBef>
                <a:spcPct val="0"/>
              </a:spcBef>
              <a:spcAft>
                <a:spcPct val="0"/>
              </a:spcAft>
            </a:pPr>
            <a:r>
              <a:rPr lang="fr-FR" b="0" i="0" dirty="0">
                <a:solidFill>
                  <a:srgbClr val="271A38"/>
                </a:solidFill>
                <a:effectLst/>
                <a:latin typeface="Inter"/>
              </a:rPr>
              <a:t>distribution empirique. La boîte à moustaches est plus grossière que </a:t>
            </a:r>
          </a:p>
          <a:p>
            <a:pPr eaLnBrk="0" fontAlgn="base" hangingPunct="0">
              <a:spcBef>
                <a:spcPct val="0"/>
              </a:spcBef>
              <a:spcAft>
                <a:spcPct val="0"/>
              </a:spcAft>
            </a:pPr>
            <a:r>
              <a:rPr lang="fr-FR" b="0" i="0" dirty="0">
                <a:solidFill>
                  <a:srgbClr val="271A38"/>
                </a:solidFill>
                <a:effectLst/>
                <a:latin typeface="Inter"/>
              </a:rPr>
              <a:t>l'histogramme, mais elle permet de comparer plus facilement la </a:t>
            </a:r>
          </a:p>
          <a:p>
            <a:pPr eaLnBrk="0" fontAlgn="base" hangingPunct="0">
              <a:spcBef>
                <a:spcPct val="0"/>
              </a:spcBef>
              <a:spcAft>
                <a:spcPct val="0"/>
              </a:spcAft>
            </a:pPr>
            <a:r>
              <a:rPr lang="fr-FR" b="0" i="0" dirty="0">
                <a:solidFill>
                  <a:srgbClr val="271A38"/>
                </a:solidFill>
                <a:effectLst/>
                <a:latin typeface="Inter"/>
              </a:rPr>
              <a:t>distribution de plusieurs variables (deux boîtes à moustaches sont plus </a:t>
            </a:r>
          </a:p>
          <a:p>
            <a:pPr eaLnBrk="0" fontAlgn="base" hangingPunct="0">
              <a:spcBef>
                <a:spcPct val="0"/>
              </a:spcBef>
              <a:spcAft>
                <a:spcPct val="0"/>
              </a:spcAft>
            </a:pPr>
            <a:r>
              <a:rPr lang="fr-FR" b="0" i="0" dirty="0">
                <a:solidFill>
                  <a:srgbClr val="271A38"/>
                </a:solidFill>
                <a:effectLst/>
                <a:latin typeface="Inter"/>
              </a:rPr>
              <a:t>simples à comparer que 2 histogrammes).</a:t>
            </a:r>
            <a:r>
              <a:rPr kumimoji="0" lang="fr-FR" altLang="fr-FR" sz="1800" b="0" i="0" u="none" strike="noStrike" cap="none" normalizeH="0" baseline="0" dirty="0">
                <a:ln>
                  <a:noFill/>
                </a:ln>
                <a:solidFill>
                  <a:srgbClr val="271A38"/>
                </a:solidFill>
                <a:effectLst/>
                <a:latin typeface="Inter"/>
              </a:rPr>
              <a:t> :</a:t>
            </a:r>
            <a:r>
              <a:rPr kumimoji="0" lang="fr-FR" altLang="fr-FR" sz="1050" b="0" i="0" u="none" strike="noStrike" cap="none" normalizeH="0" baseline="0" dirty="0">
                <a:ln>
                  <a:noFill/>
                </a:ln>
                <a:solidFill>
                  <a:schemeClr val="tx1"/>
                </a:solidFill>
                <a:effectLst/>
              </a:rPr>
              <a:t> </a:t>
            </a:r>
            <a:endParaRPr kumimoji="0" lang="fr-FR" altLang="fr-FR" sz="2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endParaRPr lang="fr-FR" b="1" i="0" dirty="0">
              <a:solidFill>
                <a:srgbClr val="271A38"/>
              </a:solidFill>
              <a:effectLst/>
              <a:latin typeface="Inter"/>
            </a:endParaRPr>
          </a:p>
          <a:p>
            <a:pPr eaLnBrk="0" fontAlgn="base" hangingPunct="0">
              <a:spcBef>
                <a:spcPct val="0"/>
              </a:spcBef>
              <a:spcAft>
                <a:spcPct val="0"/>
              </a:spcAft>
            </a:pPr>
            <a:endParaRPr kumimoji="0" lang="fr-FR" altLang="fr-FR" b="0" i="0" u="none" strike="noStrike" cap="none" normalizeH="0" baseline="0" dirty="0">
              <a:ln>
                <a:noFill/>
              </a:ln>
              <a:solidFill>
                <a:schemeClr val="tx1"/>
              </a:solidFill>
              <a:effectLst/>
              <a:latin typeface="Arial" panose="020B0604020202020204" pitchFamily="34" charset="0"/>
            </a:endParaRPr>
          </a:p>
        </p:txBody>
      </p:sp>
      <p:pic>
        <p:nvPicPr>
          <p:cNvPr id="5" name="Image 4">
            <a:extLst>
              <a:ext uri="{FF2B5EF4-FFF2-40B4-BE49-F238E27FC236}">
                <a16:creationId xmlns:a16="http://schemas.microsoft.com/office/drawing/2014/main" id="{EC0A1FE5-0553-BE77-9FDF-396D32013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pic>
        <p:nvPicPr>
          <p:cNvPr id="7" name="Image 6">
            <a:extLst>
              <a:ext uri="{FF2B5EF4-FFF2-40B4-BE49-F238E27FC236}">
                <a16:creationId xmlns:a16="http://schemas.microsoft.com/office/drawing/2014/main" id="{EDD807A3-D6E6-A5E5-2B07-00710CA600B3}"/>
              </a:ext>
            </a:extLst>
          </p:cNvPr>
          <p:cNvPicPr>
            <a:picLocks noChangeAspect="1"/>
          </p:cNvPicPr>
          <p:nvPr/>
        </p:nvPicPr>
        <p:blipFill>
          <a:blip r:embed="rId3"/>
          <a:stretch>
            <a:fillRect/>
          </a:stretch>
        </p:blipFill>
        <p:spPr>
          <a:xfrm>
            <a:off x="4284138" y="2802144"/>
            <a:ext cx="2125189" cy="465278"/>
          </a:xfrm>
          <a:prstGeom prst="rect">
            <a:avLst/>
          </a:prstGeom>
        </p:spPr>
      </p:pic>
      <p:pic>
        <p:nvPicPr>
          <p:cNvPr id="10" name="Image 9">
            <a:extLst>
              <a:ext uri="{FF2B5EF4-FFF2-40B4-BE49-F238E27FC236}">
                <a16:creationId xmlns:a16="http://schemas.microsoft.com/office/drawing/2014/main" id="{8A96D9FA-DFAF-D3AA-C44D-743CCAE2D3CD}"/>
              </a:ext>
            </a:extLst>
          </p:cNvPr>
          <p:cNvPicPr>
            <a:picLocks noChangeAspect="1"/>
          </p:cNvPicPr>
          <p:nvPr/>
        </p:nvPicPr>
        <p:blipFill>
          <a:blip r:embed="rId4"/>
          <a:stretch>
            <a:fillRect/>
          </a:stretch>
        </p:blipFill>
        <p:spPr>
          <a:xfrm>
            <a:off x="7131209" y="4928088"/>
            <a:ext cx="4633622" cy="1810488"/>
          </a:xfrm>
          <a:prstGeom prst="rect">
            <a:avLst/>
          </a:prstGeom>
        </p:spPr>
      </p:pic>
    </p:spTree>
    <p:extLst>
      <p:ext uri="{BB962C8B-B14F-4D97-AF65-F5344CB8AC3E}">
        <p14:creationId xmlns:p14="http://schemas.microsoft.com/office/powerpoint/2010/main" val="638685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id="{987B73D3-F8D9-E39D-D11A-5FB98BDBB714}"/>
              </a:ext>
            </a:extLst>
          </p:cNvPr>
          <p:cNvSpPr txBox="1"/>
          <p:nvPr/>
        </p:nvSpPr>
        <p:spPr>
          <a:xfrm>
            <a:off x="311421" y="1024668"/>
            <a:ext cx="11569157" cy="2862322"/>
          </a:xfrm>
          <a:prstGeom prst="rect">
            <a:avLst/>
          </a:prstGeom>
          <a:noFill/>
        </p:spPr>
        <p:txBody>
          <a:bodyPr wrap="square" rtlCol="0">
            <a:spAutoFit/>
          </a:bodyPr>
          <a:lstStyle/>
          <a:p>
            <a:pPr eaLnBrk="0" fontAlgn="base" hangingPunct="0">
              <a:spcBef>
                <a:spcPct val="0"/>
              </a:spcBef>
              <a:spcAft>
                <a:spcPct val="0"/>
              </a:spcAft>
            </a:pPr>
            <a:r>
              <a:rPr lang="fr-FR" b="1" dirty="0">
                <a:solidFill>
                  <a:srgbClr val="271A38"/>
                </a:solidFill>
                <a:latin typeface="Inter"/>
              </a:rPr>
              <a:t>Rappel </a:t>
            </a:r>
            <a:r>
              <a:rPr lang="fr-FR" b="1" i="0">
                <a:solidFill>
                  <a:srgbClr val="271A38"/>
                </a:solidFill>
                <a:effectLst/>
                <a:latin typeface="Inter"/>
              </a:rPr>
              <a:t>: </a:t>
            </a:r>
            <a:endParaRPr kumimoji="0" lang="fr-FR" altLang="fr-FR" b="0" i="0" u="none" strike="noStrike" cap="none" normalizeH="0" baseline="0" dirty="0">
              <a:ln>
                <a:noFill/>
              </a:ln>
              <a:solidFill>
                <a:srgbClr val="271A38"/>
              </a:solidFill>
              <a:effectLst/>
              <a:latin typeface="Inter"/>
            </a:endParaRPr>
          </a:p>
          <a:p>
            <a:pPr algn="l">
              <a:buFont typeface="Arial" panose="020B0604020202020204" pitchFamily="34" charset="0"/>
              <a:buChar char="•"/>
            </a:pPr>
            <a:r>
              <a:rPr lang="fr-FR" b="0" i="0" dirty="0">
                <a:solidFill>
                  <a:srgbClr val="271A38"/>
                </a:solidFill>
                <a:effectLst/>
                <a:latin typeface="Inter"/>
              </a:rPr>
              <a:t>Les mesures de dispersion permettent de compléter les mesures de tendance centrales, en précisant la façon dont les valeurs se répartissent autour de ces dernières.</a:t>
            </a:r>
          </a:p>
          <a:p>
            <a:pPr algn="l">
              <a:buFont typeface="Arial" panose="020B0604020202020204" pitchFamily="34" charset="0"/>
              <a:buChar char="•"/>
            </a:pPr>
            <a:r>
              <a:rPr lang="fr-FR" b="0" i="0" dirty="0">
                <a:solidFill>
                  <a:srgbClr val="271A38"/>
                </a:solidFill>
                <a:effectLst/>
                <a:latin typeface="Inter"/>
              </a:rPr>
              <a:t>La variance est la somme des différences à la moyenne au carré, divisée par l'effectif total.</a:t>
            </a:r>
          </a:p>
          <a:p>
            <a:pPr algn="l">
              <a:buFont typeface="Arial" panose="020B0604020202020204" pitchFamily="34" charset="0"/>
              <a:buChar char="•"/>
            </a:pPr>
            <a:r>
              <a:rPr lang="fr-FR" b="0" i="0" dirty="0">
                <a:solidFill>
                  <a:srgbClr val="271A38"/>
                </a:solidFill>
                <a:effectLst/>
                <a:latin typeface="Inter"/>
              </a:rPr>
              <a:t>L'écart-type correspond à la racine carrée de la variance.</a:t>
            </a:r>
          </a:p>
          <a:p>
            <a:pPr algn="l">
              <a:buFont typeface="Arial" panose="020B0604020202020204" pitchFamily="34" charset="0"/>
              <a:buChar char="•"/>
            </a:pPr>
            <a:r>
              <a:rPr lang="fr-FR" b="0" i="0" dirty="0">
                <a:solidFill>
                  <a:srgbClr val="271A38"/>
                </a:solidFill>
                <a:effectLst/>
                <a:latin typeface="Inter"/>
              </a:rPr>
              <a:t>L'écart moyen absolu est similaire à la variance, à la différence que le calcul fait intervenir la valeur absolue plutôt que le passage au carré.</a:t>
            </a:r>
          </a:p>
          <a:p>
            <a:pPr algn="l">
              <a:buFont typeface="Arial" panose="020B0604020202020204" pitchFamily="34" charset="0"/>
              <a:buChar char="•"/>
            </a:pPr>
            <a:r>
              <a:rPr lang="fr-FR" b="0" i="0" dirty="0">
                <a:solidFill>
                  <a:srgbClr val="271A38"/>
                </a:solidFill>
                <a:effectLst/>
                <a:latin typeface="Inter"/>
              </a:rPr>
              <a:t>Une représentation graphique intéressante pour représenter la dispersion d'une variable quantitative est la boîte à moustaches, ou </a:t>
            </a:r>
            <a:r>
              <a:rPr lang="fr-FR" b="0" i="0" dirty="0" err="1">
                <a:solidFill>
                  <a:srgbClr val="271A38"/>
                </a:solidFill>
                <a:effectLst/>
                <a:latin typeface="Inter"/>
              </a:rPr>
              <a:t>boxplot</a:t>
            </a:r>
            <a:r>
              <a:rPr lang="fr-FR" b="0" i="0" dirty="0">
                <a:solidFill>
                  <a:srgbClr val="271A38"/>
                </a:solidFill>
                <a:effectLst/>
                <a:latin typeface="Inter"/>
              </a:rPr>
              <a:t>. Cette dernière se construit à partir des différents quartiles.</a:t>
            </a:r>
          </a:p>
          <a:p>
            <a:pPr eaLnBrk="0" fontAlgn="base" hangingPunct="0">
              <a:spcBef>
                <a:spcPct val="0"/>
              </a:spcBef>
              <a:spcAft>
                <a:spcPct val="0"/>
              </a:spcAft>
            </a:pPr>
            <a:endParaRPr kumimoji="0" lang="fr-FR" altLang="fr-FR" b="0" i="0" u="none" strike="noStrike" cap="none" normalizeH="0" baseline="0" dirty="0">
              <a:ln>
                <a:noFill/>
              </a:ln>
              <a:solidFill>
                <a:schemeClr val="tx1"/>
              </a:solidFill>
              <a:effectLst/>
              <a:latin typeface="Arial" panose="020B0604020202020204" pitchFamily="34" charset="0"/>
            </a:endParaRPr>
          </a:p>
        </p:txBody>
      </p:sp>
      <p:pic>
        <p:nvPicPr>
          <p:cNvPr id="5" name="Image 4">
            <a:extLst>
              <a:ext uri="{FF2B5EF4-FFF2-40B4-BE49-F238E27FC236}">
                <a16:creationId xmlns:a16="http://schemas.microsoft.com/office/drawing/2014/main" id="{EC0A1FE5-0553-BE77-9FDF-396D32013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spTree>
    <p:extLst>
      <p:ext uri="{BB962C8B-B14F-4D97-AF65-F5344CB8AC3E}">
        <p14:creationId xmlns:p14="http://schemas.microsoft.com/office/powerpoint/2010/main" val="37417650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id="{987B73D3-F8D9-E39D-D11A-5FB98BDBB714}"/>
              </a:ext>
            </a:extLst>
          </p:cNvPr>
          <p:cNvSpPr txBox="1"/>
          <p:nvPr/>
        </p:nvSpPr>
        <p:spPr>
          <a:xfrm>
            <a:off x="311421" y="1024668"/>
            <a:ext cx="11569157" cy="369332"/>
          </a:xfrm>
          <a:prstGeom prst="rect">
            <a:avLst/>
          </a:prstGeom>
          <a:noFill/>
        </p:spPr>
        <p:txBody>
          <a:bodyPr wrap="square" rtlCol="0">
            <a:spAutoFit/>
          </a:bodyPr>
          <a:lstStyle/>
          <a:p>
            <a:pPr eaLnBrk="0" fontAlgn="base" hangingPunct="0">
              <a:spcBef>
                <a:spcPct val="0"/>
              </a:spcBef>
              <a:spcAft>
                <a:spcPct val="0"/>
              </a:spcAft>
            </a:pPr>
            <a:r>
              <a:rPr lang="fr-FR" b="1" i="0" dirty="0">
                <a:solidFill>
                  <a:srgbClr val="271A38"/>
                </a:solidFill>
                <a:effectLst/>
                <a:latin typeface="Inter"/>
              </a:rPr>
              <a:t>L'écart interquartile : </a:t>
            </a:r>
            <a:r>
              <a:rPr kumimoji="0" lang="fr-FR" altLang="fr-FR" b="0" i="0" u="none" strike="noStrike" cap="none" normalizeH="0" baseline="0" dirty="0">
                <a:ln>
                  <a:noFill/>
                </a:ln>
                <a:solidFill>
                  <a:srgbClr val="271A38"/>
                </a:solidFill>
                <a:effectLst/>
                <a:latin typeface="Inter"/>
              </a:rPr>
              <a:t>Il existe 3 </a:t>
            </a:r>
            <a:r>
              <a:rPr kumimoji="0" lang="fr-FR" altLang="fr-FR" b="0" i="0" u="none" strike="noStrike" cap="none" normalizeH="0" baseline="0" dirty="0" err="1">
                <a:ln>
                  <a:noFill/>
                </a:ln>
                <a:solidFill>
                  <a:srgbClr val="271A38"/>
                </a:solidFill>
                <a:effectLst/>
                <a:latin typeface="Inter"/>
              </a:rPr>
              <a:t>qu</a:t>
            </a:r>
            <a:endParaRPr kumimoji="0" lang="fr-FR" altLang="fr-FR" b="0" i="0" u="none" strike="noStrike" cap="none" normalizeH="0" baseline="0" dirty="0">
              <a:ln>
                <a:noFill/>
              </a:ln>
              <a:solidFill>
                <a:schemeClr val="tx1"/>
              </a:solidFill>
              <a:effectLst/>
              <a:latin typeface="Arial" panose="020B0604020202020204" pitchFamily="34" charset="0"/>
            </a:endParaRPr>
          </a:p>
        </p:txBody>
      </p:sp>
      <p:pic>
        <p:nvPicPr>
          <p:cNvPr id="5" name="Image 4">
            <a:extLst>
              <a:ext uri="{FF2B5EF4-FFF2-40B4-BE49-F238E27FC236}">
                <a16:creationId xmlns:a16="http://schemas.microsoft.com/office/drawing/2014/main" id="{EC0A1FE5-0553-BE77-9FDF-396D32013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spTree>
    <p:extLst>
      <p:ext uri="{BB962C8B-B14F-4D97-AF65-F5344CB8AC3E}">
        <p14:creationId xmlns:p14="http://schemas.microsoft.com/office/powerpoint/2010/main" val="1139502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id="{987B73D3-F8D9-E39D-D11A-5FB98BDBB714}"/>
              </a:ext>
            </a:extLst>
          </p:cNvPr>
          <p:cNvSpPr txBox="1"/>
          <p:nvPr/>
        </p:nvSpPr>
        <p:spPr>
          <a:xfrm>
            <a:off x="311421" y="1024668"/>
            <a:ext cx="11569157" cy="369332"/>
          </a:xfrm>
          <a:prstGeom prst="rect">
            <a:avLst/>
          </a:prstGeom>
          <a:noFill/>
        </p:spPr>
        <p:txBody>
          <a:bodyPr wrap="square" rtlCol="0">
            <a:spAutoFit/>
          </a:bodyPr>
          <a:lstStyle/>
          <a:p>
            <a:pPr eaLnBrk="0" fontAlgn="base" hangingPunct="0">
              <a:spcBef>
                <a:spcPct val="0"/>
              </a:spcBef>
              <a:spcAft>
                <a:spcPct val="0"/>
              </a:spcAft>
            </a:pPr>
            <a:r>
              <a:rPr lang="fr-FR" b="1" i="0" dirty="0">
                <a:solidFill>
                  <a:srgbClr val="271A38"/>
                </a:solidFill>
                <a:effectLst/>
                <a:latin typeface="Inter"/>
              </a:rPr>
              <a:t>L'écart interquartile : </a:t>
            </a:r>
            <a:r>
              <a:rPr kumimoji="0" lang="fr-FR" altLang="fr-FR" b="0" i="0" u="none" strike="noStrike" cap="none" normalizeH="0" baseline="0" dirty="0">
                <a:ln>
                  <a:noFill/>
                </a:ln>
                <a:solidFill>
                  <a:srgbClr val="271A38"/>
                </a:solidFill>
                <a:effectLst/>
                <a:latin typeface="Inter"/>
              </a:rPr>
              <a:t>Il existe 3 </a:t>
            </a:r>
            <a:r>
              <a:rPr kumimoji="0" lang="fr-FR" altLang="fr-FR" b="0" i="0" u="none" strike="noStrike" cap="none" normalizeH="0" baseline="0" dirty="0" err="1">
                <a:ln>
                  <a:noFill/>
                </a:ln>
                <a:solidFill>
                  <a:srgbClr val="271A38"/>
                </a:solidFill>
                <a:effectLst/>
                <a:latin typeface="Inter"/>
              </a:rPr>
              <a:t>qu</a:t>
            </a:r>
            <a:endParaRPr kumimoji="0" lang="fr-FR" altLang="fr-FR" b="0" i="0" u="none" strike="noStrike" cap="none" normalizeH="0" baseline="0" dirty="0">
              <a:ln>
                <a:noFill/>
              </a:ln>
              <a:solidFill>
                <a:schemeClr val="tx1"/>
              </a:solidFill>
              <a:effectLst/>
              <a:latin typeface="Arial" panose="020B0604020202020204" pitchFamily="34" charset="0"/>
            </a:endParaRPr>
          </a:p>
        </p:txBody>
      </p:sp>
      <p:pic>
        <p:nvPicPr>
          <p:cNvPr id="5" name="Image 4">
            <a:extLst>
              <a:ext uri="{FF2B5EF4-FFF2-40B4-BE49-F238E27FC236}">
                <a16:creationId xmlns:a16="http://schemas.microsoft.com/office/drawing/2014/main" id="{EC0A1FE5-0553-BE77-9FDF-396D32013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spTree>
    <p:extLst>
      <p:ext uri="{BB962C8B-B14F-4D97-AF65-F5344CB8AC3E}">
        <p14:creationId xmlns:p14="http://schemas.microsoft.com/office/powerpoint/2010/main" val="2835274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id="{987B73D3-F8D9-E39D-D11A-5FB98BDBB714}"/>
              </a:ext>
            </a:extLst>
          </p:cNvPr>
          <p:cNvSpPr txBox="1"/>
          <p:nvPr/>
        </p:nvSpPr>
        <p:spPr>
          <a:xfrm>
            <a:off x="311421" y="1024668"/>
            <a:ext cx="11569157" cy="369332"/>
          </a:xfrm>
          <a:prstGeom prst="rect">
            <a:avLst/>
          </a:prstGeom>
          <a:noFill/>
        </p:spPr>
        <p:txBody>
          <a:bodyPr wrap="square" rtlCol="0">
            <a:spAutoFit/>
          </a:bodyPr>
          <a:lstStyle/>
          <a:p>
            <a:pPr eaLnBrk="0" fontAlgn="base" hangingPunct="0">
              <a:spcBef>
                <a:spcPct val="0"/>
              </a:spcBef>
              <a:spcAft>
                <a:spcPct val="0"/>
              </a:spcAft>
            </a:pPr>
            <a:r>
              <a:rPr lang="fr-FR" b="1" i="0" dirty="0">
                <a:solidFill>
                  <a:srgbClr val="271A38"/>
                </a:solidFill>
                <a:effectLst/>
                <a:latin typeface="Inter"/>
              </a:rPr>
              <a:t>L'écart interquartile : </a:t>
            </a:r>
            <a:r>
              <a:rPr kumimoji="0" lang="fr-FR" altLang="fr-FR" b="0" i="0" u="none" strike="noStrike" cap="none" normalizeH="0" baseline="0" dirty="0">
                <a:ln>
                  <a:noFill/>
                </a:ln>
                <a:solidFill>
                  <a:srgbClr val="271A38"/>
                </a:solidFill>
                <a:effectLst/>
                <a:latin typeface="Inter"/>
              </a:rPr>
              <a:t>Il existe 3 </a:t>
            </a:r>
            <a:r>
              <a:rPr kumimoji="0" lang="fr-FR" altLang="fr-FR" b="0" i="0" u="none" strike="noStrike" cap="none" normalizeH="0" baseline="0" dirty="0" err="1">
                <a:ln>
                  <a:noFill/>
                </a:ln>
                <a:solidFill>
                  <a:srgbClr val="271A38"/>
                </a:solidFill>
                <a:effectLst/>
                <a:latin typeface="Inter"/>
              </a:rPr>
              <a:t>qu</a:t>
            </a:r>
            <a:endParaRPr kumimoji="0" lang="fr-FR" altLang="fr-FR" b="0" i="0" u="none" strike="noStrike" cap="none" normalizeH="0" baseline="0" dirty="0">
              <a:ln>
                <a:noFill/>
              </a:ln>
              <a:solidFill>
                <a:schemeClr val="tx1"/>
              </a:solidFill>
              <a:effectLst/>
              <a:latin typeface="Arial" panose="020B0604020202020204" pitchFamily="34" charset="0"/>
            </a:endParaRPr>
          </a:p>
        </p:txBody>
      </p:sp>
      <p:pic>
        <p:nvPicPr>
          <p:cNvPr id="5" name="Image 4">
            <a:extLst>
              <a:ext uri="{FF2B5EF4-FFF2-40B4-BE49-F238E27FC236}">
                <a16:creationId xmlns:a16="http://schemas.microsoft.com/office/drawing/2014/main" id="{EC0A1FE5-0553-BE77-9FDF-396D32013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spTree>
    <p:extLst>
      <p:ext uri="{BB962C8B-B14F-4D97-AF65-F5344CB8AC3E}">
        <p14:creationId xmlns:p14="http://schemas.microsoft.com/office/powerpoint/2010/main" val="1775869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id="{987B73D3-F8D9-E39D-D11A-5FB98BDBB714}"/>
              </a:ext>
            </a:extLst>
          </p:cNvPr>
          <p:cNvSpPr txBox="1"/>
          <p:nvPr/>
        </p:nvSpPr>
        <p:spPr>
          <a:xfrm>
            <a:off x="311421" y="1024668"/>
            <a:ext cx="11569157" cy="2308324"/>
          </a:xfrm>
          <a:prstGeom prst="rect">
            <a:avLst/>
          </a:prstGeom>
          <a:noFill/>
        </p:spPr>
        <p:txBody>
          <a:bodyPr wrap="square" rtlCol="0">
            <a:spAutoFit/>
          </a:bodyPr>
          <a:lstStyle/>
          <a:p>
            <a:pPr marL="285750" indent="-285750" algn="just">
              <a:buFont typeface="Arial" panose="020B0604020202020204" pitchFamily="34" charset="0"/>
              <a:buChar char="•"/>
            </a:pPr>
            <a:r>
              <a:rPr lang="fr-FR" b="1" dirty="0"/>
              <a:t>Définition :</a:t>
            </a:r>
          </a:p>
          <a:p>
            <a:pPr algn="just"/>
            <a:r>
              <a:rPr lang="fr-FR" dirty="0"/>
              <a:t>En statistique on étudie des choses – individus (objets, personnes, mesures physiques), le point commun entre ces individus c’est qu’ils ont des </a:t>
            </a:r>
            <a:r>
              <a:rPr lang="fr-FR" b="1" dirty="0"/>
              <a:t>caractéristiques</a:t>
            </a:r>
            <a:r>
              <a:rPr lang="fr-FR" dirty="0"/>
              <a:t> représentées par des </a:t>
            </a:r>
            <a:r>
              <a:rPr lang="fr-FR" b="1" dirty="0"/>
              <a:t>variables.</a:t>
            </a:r>
            <a:r>
              <a:rPr lang="fr-FR" dirty="0"/>
              <a:t> L’ensemble de tous les individus étudiés forme </a:t>
            </a:r>
            <a:r>
              <a:rPr lang="fr-FR" b="1" dirty="0"/>
              <a:t>la population (avec taille : N), </a:t>
            </a:r>
            <a:r>
              <a:rPr lang="fr-FR" dirty="0"/>
              <a:t>on note qu’on connait rarement la taille totale de </a:t>
            </a:r>
            <a:r>
              <a:rPr lang="fr-FR" b="1" dirty="0"/>
              <a:t>la population. </a:t>
            </a:r>
            <a:r>
              <a:rPr lang="fr-FR" dirty="0"/>
              <a:t>Cela dit qu’on ne travail que sur </a:t>
            </a:r>
            <a:r>
              <a:rPr lang="fr-FR" b="1" dirty="0"/>
              <a:t>un échantillon</a:t>
            </a:r>
            <a:r>
              <a:rPr lang="fr-FR" dirty="0"/>
              <a:t>, c’est une sélection d’individus parmi </a:t>
            </a:r>
            <a:r>
              <a:rPr lang="fr-FR" b="1" dirty="0"/>
              <a:t>la population (avec taille : n).</a:t>
            </a:r>
          </a:p>
          <a:p>
            <a:pPr marL="285750" indent="-285750" algn="just">
              <a:buFont typeface="Arial" panose="020B0604020202020204" pitchFamily="34" charset="0"/>
              <a:buChar char="•"/>
            </a:pPr>
            <a:r>
              <a:rPr lang="fr-FR" b="1" dirty="0"/>
              <a:t>Représentation :</a:t>
            </a:r>
          </a:p>
          <a:p>
            <a:pPr algn="just"/>
            <a:r>
              <a:rPr lang="fr-FR" dirty="0"/>
              <a:t>Nos échantillons sont souvent représentés sous forme d’un tableau, dont lequel chaque ligne représente </a:t>
            </a:r>
            <a:r>
              <a:rPr lang="fr-FR" b="1" dirty="0"/>
              <a:t>un individu </a:t>
            </a:r>
            <a:r>
              <a:rPr lang="fr-FR" dirty="0"/>
              <a:t>et chaque colonne représente </a:t>
            </a:r>
            <a:r>
              <a:rPr lang="fr-FR" b="1" dirty="0"/>
              <a:t>une variable</a:t>
            </a:r>
          </a:p>
        </p:txBody>
      </p:sp>
      <p:pic>
        <p:nvPicPr>
          <p:cNvPr id="5" name="Image 4">
            <a:extLst>
              <a:ext uri="{FF2B5EF4-FFF2-40B4-BE49-F238E27FC236}">
                <a16:creationId xmlns:a16="http://schemas.microsoft.com/office/drawing/2014/main" id="{EC0A1FE5-0553-BE77-9FDF-396D32013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pic>
        <p:nvPicPr>
          <p:cNvPr id="8" name="Image 7" descr="Une image contenant texte&#10;&#10;Description générée automatiquement">
            <a:extLst>
              <a:ext uri="{FF2B5EF4-FFF2-40B4-BE49-F238E27FC236}">
                <a16:creationId xmlns:a16="http://schemas.microsoft.com/office/drawing/2014/main" id="{F4782B09-2C7F-77C9-ACC3-ECBB8833DB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691" y="3525009"/>
            <a:ext cx="9634319" cy="2444655"/>
          </a:xfrm>
          <a:prstGeom prst="rect">
            <a:avLst/>
          </a:prstGeom>
        </p:spPr>
      </p:pic>
    </p:spTree>
    <p:extLst>
      <p:ext uri="{BB962C8B-B14F-4D97-AF65-F5344CB8AC3E}">
        <p14:creationId xmlns:p14="http://schemas.microsoft.com/office/powerpoint/2010/main" val="27901490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id="{987B73D3-F8D9-E39D-D11A-5FB98BDBB714}"/>
              </a:ext>
            </a:extLst>
          </p:cNvPr>
          <p:cNvSpPr txBox="1"/>
          <p:nvPr/>
        </p:nvSpPr>
        <p:spPr>
          <a:xfrm>
            <a:off x="311421" y="1024668"/>
            <a:ext cx="11569157" cy="369332"/>
          </a:xfrm>
          <a:prstGeom prst="rect">
            <a:avLst/>
          </a:prstGeom>
          <a:noFill/>
        </p:spPr>
        <p:txBody>
          <a:bodyPr wrap="square" rtlCol="0">
            <a:spAutoFit/>
          </a:bodyPr>
          <a:lstStyle/>
          <a:p>
            <a:pPr eaLnBrk="0" fontAlgn="base" hangingPunct="0">
              <a:spcBef>
                <a:spcPct val="0"/>
              </a:spcBef>
              <a:spcAft>
                <a:spcPct val="0"/>
              </a:spcAft>
            </a:pPr>
            <a:r>
              <a:rPr lang="fr-FR" b="1" i="0" dirty="0">
                <a:solidFill>
                  <a:srgbClr val="271A38"/>
                </a:solidFill>
                <a:effectLst/>
                <a:latin typeface="Inter"/>
              </a:rPr>
              <a:t>L'écart interquartile : </a:t>
            </a:r>
            <a:r>
              <a:rPr kumimoji="0" lang="fr-FR" altLang="fr-FR" b="0" i="0" u="none" strike="noStrike" cap="none" normalizeH="0" baseline="0" dirty="0">
                <a:ln>
                  <a:noFill/>
                </a:ln>
                <a:solidFill>
                  <a:srgbClr val="271A38"/>
                </a:solidFill>
                <a:effectLst/>
                <a:latin typeface="Inter"/>
              </a:rPr>
              <a:t>Il existe 3 </a:t>
            </a:r>
            <a:r>
              <a:rPr kumimoji="0" lang="fr-FR" altLang="fr-FR" b="0" i="0" u="none" strike="noStrike" cap="none" normalizeH="0" baseline="0" dirty="0" err="1">
                <a:ln>
                  <a:noFill/>
                </a:ln>
                <a:solidFill>
                  <a:srgbClr val="271A38"/>
                </a:solidFill>
                <a:effectLst/>
                <a:latin typeface="Inter"/>
              </a:rPr>
              <a:t>qu</a:t>
            </a:r>
            <a:endParaRPr kumimoji="0" lang="fr-FR" altLang="fr-FR" b="0" i="0" u="none" strike="noStrike" cap="none" normalizeH="0" baseline="0" dirty="0">
              <a:ln>
                <a:noFill/>
              </a:ln>
              <a:solidFill>
                <a:schemeClr val="tx1"/>
              </a:solidFill>
              <a:effectLst/>
              <a:latin typeface="Arial" panose="020B0604020202020204" pitchFamily="34" charset="0"/>
            </a:endParaRPr>
          </a:p>
        </p:txBody>
      </p:sp>
      <p:pic>
        <p:nvPicPr>
          <p:cNvPr id="5" name="Image 4">
            <a:extLst>
              <a:ext uri="{FF2B5EF4-FFF2-40B4-BE49-F238E27FC236}">
                <a16:creationId xmlns:a16="http://schemas.microsoft.com/office/drawing/2014/main" id="{EC0A1FE5-0553-BE77-9FDF-396D32013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spTree>
    <p:extLst>
      <p:ext uri="{BB962C8B-B14F-4D97-AF65-F5344CB8AC3E}">
        <p14:creationId xmlns:p14="http://schemas.microsoft.com/office/powerpoint/2010/main" val="608146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id="{987B73D3-F8D9-E39D-D11A-5FB98BDBB714}"/>
              </a:ext>
            </a:extLst>
          </p:cNvPr>
          <p:cNvSpPr txBox="1"/>
          <p:nvPr/>
        </p:nvSpPr>
        <p:spPr>
          <a:xfrm>
            <a:off x="311421" y="1024668"/>
            <a:ext cx="11569157" cy="4801314"/>
          </a:xfrm>
          <a:prstGeom prst="rect">
            <a:avLst/>
          </a:prstGeom>
          <a:noFill/>
        </p:spPr>
        <p:txBody>
          <a:bodyPr wrap="square" rtlCol="0">
            <a:spAutoFit/>
          </a:bodyPr>
          <a:lstStyle/>
          <a:p>
            <a:pPr algn="just"/>
            <a:r>
              <a:rPr lang="fr-FR" b="1" dirty="0"/>
              <a:t>Ambiguïté :</a:t>
            </a:r>
          </a:p>
          <a:p>
            <a:pPr algn="just"/>
            <a:r>
              <a:rPr lang="fr-FR" b="1" dirty="0"/>
              <a:t>Statistiques vs Probabilités ?</a:t>
            </a:r>
          </a:p>
          <a:p>
            <a:pPr algn="just"/>
            <a:r>
              <a:rPr lang="fr-FR" dirty="0"/>
              <a:t>Est-ce que les probabilités et les statistiques c’est la même chose ? Non c’est deux domaines très liés mais ils restent distincts, en effet les statistiques c’est quand on observe un phénomène objectivement et on le décrit, cependant dès qu’on commence a modéliser nos observations c’est-à-dire que l’on créée un model alors la on fait les probabilités,</a:t>
            </a:r>
          </a:p>
          <a:p>
            <a:pPr algn="just"/>
            <a:r>
              <a:rPr lang="fr-FR" b="1" dirty="0"/>
              <a:t>Modéliser ?</a:t>
            </a:r>
          </a:p>
          <a:p>
            <a:pPr algn="just"/>
            <a:r>
              <a:rPr lang="fr-FR" dirty="0"/>
              <a:t>C’est le fait d’essayer de trouver les lois mathématiques qui sont capable de générer les données que l’on observe, </a:t>
            </a:r>
          </a:p>
          <a:p>
            <a:pPr algn="just"/>
            <a:r>
              <a:rPr lang="fr-FR" b="1" dirty="0"/>
              <a:t>Statistique descriptives univariées &amp; bivariées ?</a:t>
            </a:r>
          </a:p>
          <a:p>
            <a:pPr algn="just"/>
            <a:r>
              <a:rPr lang="fr-FR" dirty="0"/>
              <a:t>Univarié signifie une seule variable, c’est-à-dire que chacune des variables de notre échantillon, nous l’étudierons d’une manière indépendante, Bivariées signifie avec deux variables, c’est la ou étudie les relations qui existent entre celle-ci, c’est assez simple de faire une analyse bivariées car on peut afficher sur des graphiques  en deux dimensions les deux variables(une sur chaque axe, x et y), cependant, dès que l’on souhaite observer les relations entre 3 variables ou plus ca devient compliqué, on est pour cela obligé d’utiliser des techniques un peu spéciale que nous verrons dans une autre cours</a:t>
            </a:r>
          </a:p>
          <a:p>
            <a:pPr algn="just"/>
            <a:r>
              <a:rPr lang="fr-FR" b="1" dirty="0" err="1"/>
              <a:t>Dataset</a:t>
            </a:r>
            <a:r>
              <a:rPr lang="fr-FR" b="1" dirty="0"/>
              <a:t>/jeu de données : </a:t>
            </a:r>
          </a:p>
          <a:p>
            <a:pPr algn="just"/>
            <a:r>
              <a:rPr lang="fr-FR" b="0" i="0" dirty="0">
                <a:solidFill>
                  <a:srgbClr val="271A38"/>
                </a:solidFill>
                <a:effectLst/>
                <a:latin typeface="Inter"/>
              </a:rPr>
              <a:t>Cela correspond à l'ensemble des informations collectées sur les individus de notre échantillon.</a:t>
            </a:r>
            <a:endParaRPr lang="fr-FR" dirty="0"/>
          </a:p>
          <a:p>
            <a:pPr algn="just"/>
            <a:endParaRPr lang="fr-FR" dirty="0"/>
          </a:p>
        </p:txBody>
      </p:sp>
      <p:pic>
        <p:nvPicPr>
          <p:cNvPr id="5" name="Image 4">
            <a:extLst>
              <a:ext uri="{FF2B5EF4-FFF2-40B4-BE49-F238E27FC236}">
                <a16:creationId xmlns:a16="http://schemas.microsoft.com/office/drawing/2014/main" id="{EC0A1FE5-0553-BE77-9FDF-396D32013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spTree>
    <p:extLst>
      <p:ext uri="{BB962C8B-B14F-4D97-AF65-F5344CB8AC3E}">
        <p14:creationId xmlns:p14="http://schemas.microsoft.com/office/powerpoint/2010/main" val="3648557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id="{987B73D3-F8D9-E39D-D11A-5FB98BDBB714}"/>
              </a:ext>
            </a:extLst>
          </p:cNvPr>
          <p:cNvSpPr txBox="1"/>
          <p:nvPr/>
        </p:nvSpPr>
        <p:spPr>
          <a:xfrm>
            <a:off x="311421" y="1024668"/>
            <a:ext cx="11569157" cy="5632311"/>
          </a:xfrm>
          <a:prstGeom prst="rect">
            <a:avLst/>
          </a:prstGeom>
          <a:noFill/>
        </p:spPr>
        <p:txBody>
          <a:bodyPr wrap="square" rtlCol="0">
            <a:spAutoFit/>
          </a:bodyPr>
          <a:lstStyle/>
          <a:p>
            <a:pPr algn="l"/>
            <a:r>
              <a:rPr lang="fr-FR" b="1" i="0" dirty="0">
                <a:solidFill>
                  <a:srgbClr val="271A38"/>
                </a:solidFill>
                <a:effectLst/>
                <a:latin typeface="Inter"/>
              </a:rPr>
              <a:t>Appréhendez les différents domaines de la statistique :</a:t>
            </a:r>
          </a:p>
          <a:p>
            <a:pPr algn="l"/>
            <a:r>
              <a:rPr lang="fr-FR" b="1" i="0" dirty="0">
                <a:solidFill>
                  <a:srgbClr val="271A38"/>
                </a:solidFill>
                <a:effectLst/>
                <a:latin typeface="Inter"/>
              </a:rPr>
              <a:t>Les statistiques descriptives</a:t>
            </a:r>
          </a:p>
          <a:p>
            <a:pPr algn="l"/>
            <a:r>
              <a:rPr lang="fr-FR" b="0" i="0" dirty="0">
                <a:solidFill>
                  <a:srgbClr val="271A38"/>
                </a:solidFill>
                <a:effectLst/>
                <a:latin typeface="Inter"/>
              </a:rPr>
              <a:t>C’est le sujet de ce cours ! Il s’agit de présenter, décrire et résumer le jeu de données, à l’aide de graphiques et de mesures (moyenne, écart-type, etc.). En statistique descriptive, chaque graphique (ou chaque mesure) est calculé(e) sur 1 ou 2 variables à la fois, pas plus. Pourquoi pas plus ? Parce que représenter les relations entre 2 variables sur un graphique est assez simple sur du papier ou sur un écran, car ceux-ci sont en 2 dimensions (longueur-largeur).</a:t>
            </a:r>
          </a:p>
          <a:p>
            <a:pPr algn="l"/>
            <a:r>
              <a:rPr lang="fr-FR" b="1" i="0" dirty="0">
                <a:solidFill>
                  <a:srgbClr val="271A38"/>
                </a:solidFill>
                <a:effectLst/>
                <a:latin typeface="Inter"/>
              </a:rPr>
              <a:t>Les statistiques inférentielles</a:t>
            </a:r>
          </a:p>
          <a:p>
            <a:pPr algn="l"/>
            <a:r>
              <a:rPr lang="fr-FR" b="0" i="0" dirty="0">
                <a:solidFill>
                  <a:srgbClr val="271A38"/>
                </a:solidFill>
                <a:effectLst/>
                <a:latin typeface="Inter"/>
              </a:rPr>
              <a:t>Ici, il s’agit d’analyser les données d’un sous-ensemble d’une population pour en déduire les caractéristiques globales de la population. Si vous entendez un jour parler d'</a:t>
            </a:r>
            <a:r>
              <a:rPr lang="fr-FR" b="1" i="0" dirty="0">
                <a:solidFill>
                  <a:srgbClr val="271A38"/>
                </a:solidFill>
                <a:effectLst/>
                <a:latin typeface="Inter"/>
              </a:rPr>
              <a:t>estimateurs</a:t>
            </a:r>
            <a:r>
              <a:rPr lang="fr-FR" b="0" i="0" dirty="0">
                <a:solidFill>
                  <a:srgbClr val="271A38"/>
                </a:solidFill>
                <a:effectLst/>
                <a:latin typeface="Inter"/>
              </a:rPr>
              <a:t> ou de </a:t>
            </a:r>
            <a:r>
              <a:rPr lang="fr-FR" b="1" i="0" dirty="0">
                <a:solidFill>
                  <a:srgbClr val="271A38"/>
                </a:solidFill>
                <a:effectLst/>
                <a:latin typeface="Inter"/>
              </a:rPr>
              <a:t>tests statistiques</a:t>
            </a:r>
            <a:r>
              <a:rPr lang="fr-FR" b="0" i="0" dirty="0">
                <a:solidFill>
                  <a:srgbClr val="271A38"/>
                </a:solidFill>
                <a:effectLst/>
                <a:latin typeface="Inter"/>
              </a:rPr>
              <a:t>, il s'agira de statistiques inférentielles. </a:t>
            </a:r>
          </a:p>
          <a:p>
            <a:pPr algn="l"/>
            <a:r>
              <a:rPr lang="fr-FR" b="1" i="0" dirty="0">
                <a:solidFill>
                  <a:srgbClr val="271A38"/>
                </a:solidFill>
                <a:effectLst/>
                <a:latin typeface="Inter"/>
              </a:rPr>
              <a:t>La modélisation statistique</a:t>
            </a:r>
          </a:p>
          <a:p>
            <a:pPr algn="l"/>
            <a:r>
              <a:rPr lang="fr-FR" b="0" i="0" dirty="0">
                <a:solidFill>
                  <a:srgbClr val="271A38"/>
                </a:solidFill>
                <a:effectLst/>
                <a:latin typeface="Inter"/>
              </a:rPr>
              <a:t>Il s’agit d’observer les caractéristiques d’un échantillon, puis de formaliser ces observations par des règles mathématiques. Cette formalisation s’appelle un </a:t>
            </a:r>
            <a:r>
              <a:rPr lang="fr-FR" b="0" i="1" dirty="0">
                <a:solidFill>
                  <a:srgbClr val="271A38"/>
                </a:solidFill>
                <a:effectLst/>
                <a:latin typeface="Inter"/>
              </a:rPr>
              <a:t>modèle probabiliste</a:t>
            </a:r>
            <a:r>
              <a:rPr lang="fr-FR" b="0" i="0" dirty="0">
                <a:solidFill>
                  <a:srgbClr val="271A38"/>
                </a:solidFill>
                <a:effectLst/>
                <a:latin typeface="Inter"/>
              </a:rPr>
              <a:t>. Une fois que l'on a décrit un phénomène par un modèle, on peut faire de la prédiction ou de la prévision.</a:t>
            </a:r>
          </a:p>
          <a:p>
            <a:pPr algn="l"/>
            <a:r>
              <a:rPr lang="fr-FR" b="1" i="0" dirty="0">
                <a:solidFill>
                  <a:srgbClr val="271A38"/>
                </a:solidFill>
                <a:effectLst/>
                <a:latin typeface="Inter"/>
              </a:rPr>
              <a:t>L'analyse multidimensionnelle</a:t>
            </a:r>
          </a:p>
          <a:p>
            <a:pPr algn="l"/>
            <a:r>
              <a:rPr lang="fr-FR" b="0" i="0" dirty="0">
                <a:solidFill>
                  <a:srgbClr val="271A38"/>
                </a:solidFill>
                <a:effectLst/>
                <a:latin typeface="Inter"/>
              </a:rPr>
              <a:t>L’analyse multidimensionnelle (appelée également </a:t>
            </a:r>
            <a:r>
              <a:rPr lang="fr-FR" b="0" i="1" dirty="0">
                <a:solidFill>
                  <a:srgbClr val="271A38"/>
                </a:solidFill>
                <a:effectLst/>
                <a:latin typeface="Inter"/>
              </a:rPr>
              <a:t>analyse exploratoire de données</a:t>
            </a:r>
            <a:r>
              <a:rPr lang="fr-FR" b="0" i="0" dirty="0">
                <a:solidFill>
                  <a:srgbClr val="271A38"/>
                </a:solidFill>
                <a:effectLst/>
                <a:latin typeface="Inter"/>
              </a:rPr>
              <a:t>) est le prolongement des statistiques descriptives, sauf que là, on étudie plutôt les relations entre 3 variables ou plus. Représenter des graphiques avec 3, 4, 5 ou 100 dimensions n’est plus possible sur du papier à 2 dimensions. Il faut donc utiliser des techniques spéciales pour continuer à </a:t>
            </a:r>
            <a:r>
              <a:rPr lang="fr-FR" b="0" i="0" u="sng" dirty="0">
                <a:solidFill>
                  <a:srgbClr val="7451EB"/>
                </a:solidFill>
                <a:effectLst/>
                <a:latin typeface="Inter"/>
                <a:hlinkClick r:id="rId2"/>
              </a:rPr>
              <a:t>décrire et explorer les données</a:t>
            </a:r>
            <a:r>
              <a:rPr lang="fr-FR" b="0" i="0" dirty="0">
                <a:solidFill>
                  <a:srgbClr val="271A38"/>
                </a:solidFill>
                <a:effectLst/>
                <a:latin typeface="Inter"/>
              </a:rPr>
              <a:t>.</a:t>
            </a:r>
          </a:p>
          <a:p>
            <a:pPr algn="l"/>
            <a:endParaRPr lang="fr-FR" b="0" i="0" dirty="0">
              <a:solidFill>
                <a:srgbClr val="271A38"/>
              </a:solidFill>
              <a:effectLst/>
              <a:latin typeface="Inter"/>
            </a:endParaRPr>
          </a:p>
          <a:p>
            <a:pPr algn="just"/>
            <a:endParaRPr lang="fr-FR" dirty="0"/>
          </a:p>
        </p:txBody>
      </p:sp>
      <p:pic>
        <p:nvPicPr>
          <p:cNvPr id="5" name="Image 4">
            <a:extLst>
              <a:ext uri="{FF2B5EF4-FFF2-40B4-BE49-F238E27FC236}">
                <a16:creationId xmlns:a16="http://schemas.microsoft.com/office/drawing/2014/main" id="{EC0A1FE5-0553-BE77-9FDF-396D320137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pic>
        <p:nvPicPr>
          <p:cNvPr id="6" name="Image 5" descr="Une image contenant intérieur, lumière, sombre&#10;&#10;Description générée automatiquement">
            <a:extLst>
              <a:ext uri="{FF2B5EF4-FFF2-40B4-BE49-F238E27FC236}">
                <a16:creationId xmlns:a16="http://schemas.microsoft.com/office/drawing/2014/main" id="{B1A544FC-E9D1-32DC-DA90-F2ECC194A4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7245" y="2702008"/>
            <a:ext cx="3333333" cy="2200000"/>
          </a:xfrm>
          <a:prstGeom prst="rect">
            <a:avLst/>
          </a:prstGeom>
        </p:spPr>
      </p:pic>
    </p:spTree>
    <p:extLst>
      <p:ext uri="{BB962C8B-B14F-4D97-AF65-F5344CB8AC3E}">
        <p14:creationId xmlns:p14="http://schemas.microsoft.com/office/powerpoint/2010/main" val="3251976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id="{987B73D3-F8D9-E39D-D11A-5FB98BDBB714}"/>
              </a:ext>
            </a:extLst>
          </p:cNvPr>
          <p:cNvSpPr txBox="1"/>
          <p:nvPr/>
        </p:nvSpPr>
        <p:spPr>
          <a:xfrm>
            <a:off x="311421" y="1024668"/>
            <a:ext cx="11569157" cy="1754326"/>
          </a:xfrm>
          <a:prstGeom prst="rect">
            <a:avLst/>
          </a:prstGeom>
          <a:noFill/>
        </p:spPr>
        <p:txBody>
          <a:bodyPr wrap="square" rtlCol="0">
            <a:spAutoFit/>
          </a:bodyPr>
          <a:lstStyle/>
          <a:p>
            <a:pPr algn="l"/>
            <a:r>
              <a:rPr lang="fr-FR" b="1" i="0" dirty="0">
                <a:solidFill>
                  <a:srgbClr val="271A38"/>
                </a:solidFill>
                <a:effectLst/>
                <a:latin typeface="Inter"/>
              </a:rPr>
              <a:t>Mais quelle est la différence entre un </a:t>
            </a:r>
            <a:r>
              <a:rPr lang="fr-FR" b="1" i="0" u="sng" dirty="0">
                <a:solidFill>
                  <a:srgbClr val="271A38"/>
                </a:solidFill>
                <a:effectLst/>
                <a:latin typeface="Inter"/>
                <a:hlinkClick r:id="rId2"/>
              </a:rPr>
              <a:t>Data </a:t>
            </a:r>
            <a:r>
              <a:rPr lang="fr-FR" b="1" i="0" u="sng" dirty="0" err="1">
                <a:solidFill>
                  <a:srgbClr val="271A38"/>
                </a:solidFill>
                <a:effectLst/>
                <a:latin typeface="Inter"/>
                <a:hlinkClick r:id="rId2"/>
              </a:rPr>
              <a:t>Scientist</a:t>
            </a:r>
            <a:r>
              <a:rPr lang="fr-FR" b="1" i="0" dirty="0">
                <a:solidFill>
                  <a:srgbClr val="271A38"/>
                </a:solidFill>
                <a:effectLst/>
                <a:latin typeface="Inter"/>
              </a:rPr>
              <a:t> et un </a:t>
            </a:r>
            <a:r>
              <a:rPr lang="fr-FR" b="1" i="0" u="sng" dirty="0">
                <a:solidFill>
                  <a:srgbClr val="271A38"/>
                </a:solidFill>
                <a:effectLst/>
                <a:latin typeface="Inter"/>
                <a:hlinkClick r:id="rId3"/>
              </a:rPr>
              <a:t>Data </a:t>
            </a:r>
            <a:r>
              <a:rPr lang="fr-FR" b="1" i="0" u="sng" dirty="0" err="1">
                <a:solidFill>
                  <a:srgbClr val="271A38"/>
                </a:solidFill>
                <a:effectLst/>
                <a:latin typeface="Inter"/>
                <a:hlinkClick r:id="rId3"/>
              </a:rPr>
              <a:t>Analyst</a:t>
            </a:r>
            <a:r>
              <a:rPr lang="fr-FR" b="1" i="0" dirty="0">
                <a:solidFill>
                  <a:srgbClr val="271A38"/>
                </a:solidFill>
                <a:effectLst/>
                <a:latin typeface="Inter"/>
              </a:rPr>
              <a:t> ?</a:t>
            </a:r>
          </a:p>
          <a:p>
            <a:pPr algn="l"/>
            <a:r>
              <a:rPr lang="fr-FR" b="0" i="0" dirty="0">
                <a:solidFill>
                  <a:srgbClr val="271A38"/>
                </a:solidFill>
                <a:effectLst/>
                <a:latin typeface="Inter"/>
              </a:rPr>
              <a:t>La frontière entre ces deux métiers est parfois assez floue, mais on peut dire que le Data </a:t>
            </a:r>
            <a:r>
              <a:rPr lang="fr-FR" b="0" i="0" dirty="0" err="1">
                <a:solidFill>
                  <a:srgbClr val="271A38"/>
                </a:solidFill>
                <a:effectLst/>
                <a:latin typeface="Inter"/>
              </a:rPr>
              <a:t>Analyst</a:t>
            </a:r>
            <a:r>
              <a:rPr lang="fr-FR" b="0" i="0" dirty="0">
                <a:solidFill>
                  <a:srgbClr val="271A38"/>
                </a:solidFill>
                <a:effectLst/>
                <a:latin typeface="Inter"/>
              </a:rPr>
              <a:t> pratique en plus du nettoyage des données les statistiques descriptives, exploratoires et inférentielles. Le Data </a:t>
            </a:r>
            <a:r>
              <a:rPr lang="fr-FR" b="0" i="0" dirty="0" err="1">
                <a:solidFill>
                  <a:srgbClr val="271A38"/>
                </a:solidFill>
                <a:effectLst/>
                <a:latin typeface="Inter"/>
              </a:rPr>
              <a:t>Scientist</a:t>
            </a:r>
            <a:r>
              <a:rPr lang="fr-FR" b="0" i="0" dirty="0">
                <a:solidFill>
                  <a:srgbClr val="271A38"/>
                </a:solidFill>
                <a:effectLst/>
                <a:latin typeface="Inter"/>
              </a:rPr>
              <a:t> doit maîtriser l'ensemble de ces domaines, et doit également être capable de modéliser des phénomènes. Il a à sa disposition une batterie d'algorithmes qui permettent de trouver la modélisation la plus performante pour le problème qu'il doit traiter. Pour plus de précisions, vous pouvez faire un tour sur le cours </a:t>
            </a:r>
            <a:r>
              <a:rPr lang="fr-FR" b="0" i="0" u="sng" dirty="0">
                <a:solidFill>
                  <a:srgbClr val="7451EB"/>
                </a:solidFill>
                <a:effectLst/>
                <a:latin typeface="Inter"/>
                <a:hlinkClick r:id="rId4"/>
              </a:rPr>
              <a:t>Initiez-vous au machine </a:t>
            </a:r>
            <a:r>
              <a:rPr lang="fr-FR" b="0" i="0" u="sng" dirty="0" err="1">
                <a:solidFill>
                  <a:srgbClr val="7451EB"/>
                </a:solidFill>
                <a:effectLst/>
                <a:latin typeface="Inter"/>
                <a:hlinkClick r:id="rId4"/>
              </a:rPr>
              <a:t>learning</a:t>
            </a:r>
            <a:r>
              <a:rPr lang="fr-FR" b="0" i="0" dirty="0">
                <a:solidFill>
                  <a:srgbClr val="271A38"/>
                </a:solidFill>
                <a:effectLst/>
                <a:latin typeface="Inter"/>
              </a:rPr>
              <a:t>.</a:t>
            </a:r>
          </a:p>
        </p:txBody>
      </p:sp>
      <p:pic>
        <p:nvPicPr>
          <p:cNvPr id="5" name="Image 4">
            <a:extLst>
              <a:ext uri="{FF2B5EF4-FFF2-40B4-BE49-F238E27FC236}">
                <a16:creationId xmlns:a16="http://schemas.microsoft.com/office/drawing/2014/main" id="{EC0A1FE5-0553-BE77-9FDF-396D320137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spTree>
    <p:extLst>
      <p:ext uri="{BB962C8B-B14F-4D97-AF65-F5344CB8AC3E}">
        <p14:creationId xmlns:p14="http://schemas.microsoft.com/office/powerpoint/2010/main" val="3836284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id="{987B73D3-F8D9-E39D-D11A-5FB98BDBB714}"/>
              </a:ext>
            </a:extLst>
          </p:cNvPr>
          <p:cNvSpPr txBox="1"/>
          <p:nvPr/>
        </p:nvSpPr>
        <p:spPr>
          <a:xfrm>
            <a:off x="311421" y="1024668"/>
            <a:ext cx="11569157" cy="3139321"/>
          </a:xfrm>
          <a:prstGeom prst="rect">
            <a:avLst/>
          </a:prstGeom>
          <a:noFill/>
        </p:spPr>
        <p:txBody>
          <a:bodyPr wrap="square" rtlCol="0">
            <a:spAutoFit/>
          </a:bodyPr>
          <a:lstStyle/>
          <a:p>
            <a:pPr marL="285750" indent="-285750" algn="just">
              <a:buFont typeface="Arial" panose="020B0604020202020204" pitchFamily="34" charset="0"/>
              <a:buChar char="•"/>
            </a:pPr>
            <a:r>
              <a:rPr lang="fr-FR" b="1" dirty="0"/>
              <a:t>Types de variables :</a:t>
            </a:r>
          </a:p>
          <a:p>
            <a:pPr algn="just"/>
            <a:r>
              <a:rPr lang="fr-FR" b="1" dirty="0"/>
              <a:t>Variables quantitatives : </a:t>
            </a:r>
            <a:r>
              <a:rPr lang="fr-FR" b="0" i="0" dirty="0">
                <a:solidFill>
                  <a:srgbClr val="271A38"/>
                </a:solidFill>
                <a:effectLst/>
                <a:latin typeface="Inter"/>
              </a:rPr>
              <a:t>Ce sont les variables qui prennent des valeurs </a:t>
            </a:r>
            <a:r>
              <a:rPr lang="fr-FR" b="1" i="0" dirty="0">
                <a:solidFill>
                  <a:srgbClr val="271A38"/>
                </a:solidFill>
                <a:effectLst/>
                <a:latin typeface="Inter"/>
              </a:rPr>
              <a:t>numériques</a:t>
            </a:r>
            <a:r>
              <a:rPr lang="fr-FR" b="0" i="0" dirty="0">
                <a:solidFill>
                  <a:srgbClr val="271A38"/>
                </a:solidFill>
                <a:effectLst/>
                <a:latin typeface="Inter"/>
              </a:rPr>
              <a:t> (des nombres), à condition que ces valeurs expriment une quantité et aient un sens lorsque l’on y applique des opérations arithmétiques.</a:t>
            </a:r>
            <a:r>
              <a:rPr lang="fr-FR" dirty="0"/>
              <a:t> </a:t>
            </a:r>
            <a:r>
              <a:rPr lang="fr-FR" b="0" i="0" dirty="0">
                <a:solidFill>
                  <a:srgbClr val="271A38"/>
                </a:solidFill>
                <a:effectLst/>
                <a:latin typeface="Inter"/>
              </a:rPr>
              <a:t>Une variable quantitative est soit </a:t>
            </a:r>
            <a:r>
              <a:rPr lang="fr-FR" b="1" u="sng" dirty="0">
                <a:solidFill>
                  <a:srgbClr val="271A38"/>
                </a:solidFill>
                <a:effectLst/>
                <a:latin typeface="Inter"/>
              </a:rPr>
              <a:t>discrète</a:t>
            </a:r>
            <a:r>
              <a:rPr lang="fr-FR" b="0" i="0" dirty="0">
                <a:solidFill>
                  <a:srgbClr val="271A38"/>
                </a:solidFill>
                <a:effectLst/>
                <a:latin typeface="Inter"/>
              </a:rPr>
              <a:t>, soit </a:t>
            </a:r>
            <a:r>
              <a:rPr lang="fr-FR" b="1" i="0" u="sng" dirty="0">
                <a:solidFill>
                  <a:srgbClr val="271A38"/>
                </a:solidFill>
                <a:effectLst/>
                <a:latin typeface="Inter"/>
              </a:rPr>
              <a:t>continue</a:t>
            </a:r>
            <a:r>
              <a:rPr lang="fr-FR" b="0" i="0" dirty="0">
                <a:solidFill>
                  <a:srgbClr val="271A38"/>
                </a:solidFill>
                <a:effectLst/>
                <a:latin typeface="Inter"/>
              </a:rPr>
              <a:t>. Si le nombre de valeurs possibles (et probables) d'une variable est très grand, alors on peut la considérer comme </a:t>
            </a:r>
            <a:r>
              <a:rPr lang="fr-FR" b="1" i="0" dirty="0">
                <a:solidFill>
                  <a:srgbClr val="271A38"/>
                </a:solidFill>
                <a:effectLst/>
                <a:latin typeface="Inter"/>
              </a:rPr>
              <a:t>continue (ex [0,100])</a:t>
            </a:r>
            <a:r>
              <a:rPr lang="fr-FR" b="0" i="0" dirty="0">
                <a:solidFill>
                  <a:srgbClr val="271A38"/>
                </a:solidFill>
                <a:effectLst/>
                <a:latin typeface="Inter"/>
              </a:rPr>
              <a:t>. Sinon, on la considère comme </a:t>
            </a:r>
            <a:r>
              <a:rPr lang="fr-FR" b="1" i="0" dirty="0">
                <a:solidFill>
                  <a:srgbClr val="271A38"/>
                </a:solidFill>
                <a:effectLst/>
                <a:latin typeface="Inter"/>
              </a:rPr>
              <a:t>discrète (ex : {1,2,3})</a:t>
            </a:r>
            <a:r>
              <a:rPr lang="fr-FR" b="0" i="0" dirty="0">
                <a:solidFill>
                  <a:srgbClr val="271A38"/>
                </a:solidFill>
                <a:effectLst/>
                <a:latin typeface="Inter"/>
              </a:rPr>
              <a:t>.</a:t>
            </a:r>
          </a:p>
          <a:p>
            <a:pPr algn="just"/>
            <a:endParaRPr lang="fr-FR" dirty="0">
              <a:solidFill>
                <a:srgbClr val="271A38"/>
              </a:solidFill>
              <a:latin typeface="Inter"/>
            </a:endParaRPr>
          </a:p>
          <a:p>
            <a:pPr algn="l">
              <a:buFont typeface="Arial" panose="020B0604020202020204" pitchFamily="34" charset="0"/>
              <a:buChar char="•"/>
            </a:pPr>
            <a:r>
              <a:rPr lang="fr-FR" b="1" dirty="0">
                <a:solidFill>
                  <a:srgbClr val="271A38"/>
                </a:solidFill>
                <a:latin typeface="Inter"/>
              </a:rPr>
              <a:t>V</a:t>
            </a:r>
            <a:r>
              <a:rPr lang="fr-FR" b="1" i="0" dirty="0">
                <a:solidFill>
                  <a:srgbClr val="271A38"/>
                </a:solidFill>
                <a:effectLst/>
                <a:latin typeface="Inter"/>
              </a:rPr>
              <a:t>ariables qualitatives :</a:t>
            </a:r>
            <a:r>
              <a:rPr lang="fr-FR" i="0" dirty="0">
                <a:solidFill>
                  <a:srgbClr val="271A38"/>
                </a:solidFill>
                <a:effectLst/>
                <a:latin typeface="Inter"/>
              </a:rPr>
              <a:t> ce </a:t>
            </a:r>
            <a:r>
              <a:rPr lang="fr-FR" b="0" i="0" dirty="0">
                <a:solidFill>
                  <a:srgbClr val="271A38"/>
                </a:solidFill>
                <a:effectLst/>
                <a:latin typeface="Inter"/>
              </a:rPr>
              <a:t>sont des variables caractérisant l'appartenance de l'individu à un groupe (ou une catégorie). les différentes valeurs possibles d'une variable qualitative sont appelées des modalités. Elle peut être </a:t>
            </a:r>
            <a:r>
              <a:rPr lang="fr-FR" b="1" i="0" u="sng" dirty="0">
                <a:solidFill>
                  <a:srgbClr val="271A38"/>
                </a:solidFill>
                <a:effectLst/>
                <a:latin typeface="Inter"/>
              </a:rPr>
              <a:t>ordinale</a:t>
            </a:r>
            <a:r>
              <a:rPr lang="fr-FR" b="0" i="0" dirty="0">
                <a:solidFill>
                  <a:srgbClr val="271A38"/>
                </a:solidFill>
                <a:effectLst/>
                <a:latin typeface="Inter"/>
              </a:rPr>
              <a:t> lorsque les modalités peuvent être ordonnées selon une certaine </a:t>
            </a:r>
            <a:r>
              <a:rPr lang="fr-FR" b="0" i="1" dirty="0">
                <a:solidFill>
                  <a:srgbClr val="271A38"/>
                </a:solidFill>
                <a:effectLst/>
                <a:latin typeface="Inter"/>
              </a:rPr>
              <a:t>hiérarchie</a:t>
            </a:r>
            <a:r>
              <a:rPr lang="fr-FR" b="0" i="0" dirty="0">
                <a:solidFill>
                  <a:srgbClr val="271A38"/>
                </a:solidFill>
                <a:effectLst/>
                <a:latin typeface="Inter"/>
              </a:rPr>
              <a:t> ou </a:t>
            </a:r>
            <a:r>
              <a:rPr lang="fr-FR" b="0" i="1" dirty="0">
                <a:solidFill>
                  <a:srgbClr val="271A38"/>
                </a:solidFill>
                <a:effectLst/>
                <a:latin typeface="Inter"/>
              </a:rPr>
              <a:t>importance, </a:t>
            </a:r>
            <a:r>
              <a:rPr lang="fr-FR" b="1" i="0" u="sng" dirty="0">
                <a:solidFill>
                  <a:srgbClr val="271A38"/>
                </a:solidFill>
                <a:effectLst/>
                <a:latin typeface="Inter"/>
              </a:rPr>
              <a:t>nominale</a:t>
            </a:r>
            <a:r>
              <a:rPr lang="fr-FR" b="0" i="0" dirty="0">
                <a:solidFill>
                  <a:srgbClr val="271A38"/>
                </a:solidFill>
                <a:effectLst/>
                <a:latin typeface="Inter"/>
              </a:rPr>
              <a:t> sinon.</a:t>
            </a:r>
          </a:p>
          <a:p>
            <a:pPr algn="just"/>
            <a:endParaRPr lang="fr-FR" b="1" i="0" dirty="0">
              <a:solidFill>
                <a:srgbClr val="271A38"/>
              </a:solidFill>
              <a:effectLst/>
              <a:latin typeface="Inter"/>
            </a:endParaRPr>
          </a:p>
          <a:p>
            <a:pPr algn="just"/>
            <a:endParaRPr lang="fr-FR" b="1" dirty="0"/>
          </a:p>
        </p:txBody>
      </p:sp>
      <p:pic>
        <p:nvPicPr>
          <p:cNvPr id="5" name="Image 4">
            <a:extLst>
              <a:ext uri="{FF2B5EF4-FFF2-40B4-BE49-F238E27FC236}">
                <a16:creationId xmlns:a16="http://schemas.microsoft.com/office/drawing/2014/main" id="{EC0A1FE5-0553-BE77-9FDF-396D32013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spTree>
    <p:extLst>
      <p:ext uri="{BB962C8B-B14F-4D97-AF65-F5344CB8AC3E}">
        <p14:creationId xmlns:p14="http://schemas.microsoft.com/office/powerpoint/2010/main" val="2847661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id="{987B73D3-F8D9-E39D-D11A-5FB98BDBB714}"/>
              </a:ext>
            </a:extLst>
          </p:cNvPr>
          <p:cNvSpPr txBox="1"/>
          <p:nvPr/>
        </p:nvSpPr>
        <p:spPr>
          <a:xfrm>
            <a:off x="179445" y="843105"/>
            <a:ext cx="11569157" cy="369332"/>
          </a:xfrm>
          <a:prstGeom prst="rect">
            <a:avLst/>
          </a:prstGeom>
          <a:noFill/>
        </p:spPr>
        <p:txBody>
          <a:bodyPr wrap="square" rtlCol="0">
            <a:spAutoFit/>
          </a:bodyPr>
          <a:lstStyle/>
          <a:p>
            <a:pPr marL="285750" indent="-285750" algn="just">
              <a:buFont typeface="Arial" panose="020B0604020202020204" pitchFamily="34" charset="0"/>
              <a:buChar char="•"/>
            </a:pPr>
            <a:r>
              <a:rPr lang="fr-FR" b="1" dirty="0"/>
              <a:t>Types d’erreurs :</a:t>
            </a:r>
          </a:p>
        </p:txBody>
      </p:sp>
      <p:pic>
        <p:nvPicPr>
          <p:cNvPr id="5" name="Image 4">
            <a:extLst>
              <a:ext uri="{FF2B5EF4-FFF2-40B4-BE49-F238E27FC236}">
                <a16:creationId xmlns:a16="http://schemas.microsoft.com/office/drawing/2014/main" id="{EC0A1FE5-0553-BE77-9FDF-396D32013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pic>
        <p:nvPicPr>
          <p:cNvPr id="6" name="Image 5" descr="Une image contenant table&#10;&#10;Description générée automatiquement">
            <a:extLst>
              <a:ext uri="{FF2B5EF4-FFF2-40B4-BE49-F238E27FC236}">
                <a16:creationId xmlns:a16="http://schemas.microsoft.com/office/drawing/2014/main" id="{9BE0BCA4-8A3C-D5FA-465B-389164A904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044" y="1359803"/>
            <a:ext cx="8311956" cy="5090474"/>
          </a:xfrm>
          <a:prstGeom prst="rect">
            <a:avLst/>
          </a:prstGeom>
        </p:spPr>
      </p:pic>
      <p:sp>
        <p:nvSpPr>
          <p:cNvPr id="8" name="ZoneTexte 7">
            <a:extLst>
              <a:ext uri="{FF2B5EF4-FFF2-40B4-BE49-F238E27FC236}">
                <a16:creationId xmlns:a16="http://schemas.microsoft.com/office/drawing/2014/main" id="{E815A0FC-B40C-F8CB-FF46-95B959E98D27}"/>
              </a:ext>
            </a:extLst>
          </p:cNvPr>
          <p:cNvSpPr txBox="1"/>
          <p:nvPr/>
        </p:nvSpPr>
        <p:spPr>
          <a:xfrm>
            <a:off x="8809438" y="1425880"/>
            <a:ext cx="3066518" cy="4247317"/>
          </a:xfrm>
          <a:prstGeom prst="rect">
            <a:avLst/>
          </a:prstGeom>
          <a:noFill/>
        </p:spPr>
        <p:txBody>
          <a:bodyPr wrap="square">
            <a:spAutoFit/>
          </a:bodyPr>
          <a:lstStyle/>
          <a:p>
            <a:pPr algn="just"/>
            <a:r>
              <a:rPr lang="fr-FR" b="1" dirty="0"/>
              <a:t>NOTA : </a:t>
            </a:r>
            <a:r>
              <a:rPr lang="fr-FR" b="0" i="0" dirty="0">
                <a:solidFill>
                  <a:srgbClr val="271A38"/>
                </a:solidFill>
                <a:effectLst/>
                <a:latin typeface="Inter"/>
              </a:rPr>
              <a:t>Il serait faux de dire que le nettoyage des données intervient avant de les analyser. Dans la plupart des cas, on est obligé de faire des allers-retours entre la phase de nettoyage et la phase de description (analyse). En phase d'analyse, on trouve souvent de nouvelles erreurs, et il faut revenir au nettoyage. De plus, le nettoyage nécessaire à l'analyse différera d'un traitement à un autre : d'où les allers-retours !</a:t>
            </a:r>
            <a:endParaRPr kumimoji="0" lang="fr-FR" altLang="fr-FR"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9789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id="{987B73D3-F8D9-E39D-D11A-5FB98BDBB714}"/>
              </a:ext>
            </a:extLst>
          </p:cNvPr>
          <p:cNvSpPr txBox="1"/>
          <p:nvPr/>
        </p:nvSpPr>
        <p:spPr>
          <a:xfrm>
            <a:off x="311421" y="902120"/>
            <a:ext cx="11569157" cy="6278642"/>
          </a:xfrm>
          <a:prstGeom prst="rect">
            <a:avLst/>
          </a:prstGeom>
          <a:noFill/>
        </p:spPr>
        <p:txBody>
          <a:bodyPr wrap="square" rtlCol="0">
            <a:spAutoFit/>
          </a:bodyPr>
          <a:lstStyle/>
          <a:p>
            <a:pPr marL="285750" indent="-285750" algn="just">
              <a:buFont typeface="Arial" panose="020B0604020202020204" pitchFamily="34" charset="0"/>
              <a:buChar char="•"/>
            </a:pPr>
            <a:r>
              <a:rPr lang="fr-FR" b="1" dirty="0"/>
              <a:t>Types d’erreurs  :</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fr-FR" altLang="fr-FR" sz="1800" b="0" i="0" u="none" strike="noStrike" cap="none" normalizeH="0" baseline="0" dirty="0">
                <a:ln>
                  <a:noFill/>
                </a:ln>
                <a:solidFill>
                  <a:srgbClr val="271A38"/>
                </a:solidFill>
                <a:effectLst/>
                <a:latin typeface="Inter"/>
              </a:rPr>
              <a:t>Tout d'abord, il y a des cases vides pour les variables Pays et Date de naissance. On appelle cela les </a:t>
            </a:r>
            <a:r>
              <a:rPr kumimoji="0" lang="fr-FR" altLang="fr-FR" sz="1800" b="1" i="0" u="sng" strike="noStrike" cap="none" normalizeH="0" baseline="0" dirty="0">
                <a:ln>
                  <a:noFill/>
                </a:ln>
                <a:solidFill>
                  <a:srgbClr val="271A38"/>
                </a:solidFill>
                <a:effectLst/>
                <a:latin typeface="Inter"/>
              </a:rPr>
              <a:t>valeurs manquantes</a:t>
            </a:r>
            <a:r>
              <a:rPr kumimoji="0" lang="fr-FR" altLang="fr-FR" sz="1800" b="0" i="0" u="none" strike="noStrike" cap="none" normalizeH="0" baseline="0" dirty="0">
                <a:ln>
                  <a:noFill/>
                </a:ln>
                <a:solidFill>
                  <a:srgbClr val="271A38"/>
                </a:solidFill>
                <a:effectLst/>
                <a:latin typeface="Inter"/>
              </a:rPr>
              <a:t>.</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fr-FR" altLang="fr-FR" sz="1800" i="0" u="none" strike="noStrike" cap="none" normalizeH="0" baseline="0" dirty="0">
                <a:ln>
                  <a:noFill/>
                </a:ln>
                <a:solidFill>
                  <a:srgbClr val="271A38"/>
                </a:solidFill>
                <a:effectLst/>
                <a:latin typeface="Inter"/>
              </a:rPr>
              <a:t>Si vous regardez dans la colonne Pays, il y a une case qui contient  </a:t>
            </a:r>
            <a:r>
              <a:rPr kumimoji="0" lang="fr-FR" altLang="fr-FR" sz="1600" i="0" u="none" strike="noStrike" cap="none" normalizeH="0" baseline="0" dirty="0">
                <a:ln>
                  <a:noFill/>
                </a:ln>
                <a:solidFill>
                  <a:srgbClr val="271A38"/>
                </a:solidFill>
                <a:effectLst/>
                <a:latin typeface="Courier New" panose="02070309020205020404" pitchFamily="49" charset="0"/>
                <a:cs typeface="Courier New" panose="02070309020205020404" pitchFamily="49" charset="0"/>
              </a:rPr>
              <a:t>24</a:t>
            </a:r>
            <a:r>
              <a:rPr kumimoji="0" lang="fr-FR" altLang="fr-FR" sz="1800" i="0" u="none" strike="noStrike" cap="none" normalizeH="0" baseline="0" dirty="0">
                <a:ln>
                  <a:noFill/>
                </a:ln>
                <a:solidFill>
                  <a:srgbClr val="271A38"/>
                </a:solidFill>
                <a:effectLst/>
                <a:latin typeface="Inter"/>
              </a:rPr>
              <a:t>  . Or, 24 n'est absolument pas un pays ! Il s'agit ici d'une </a:t>
            </a:r>
            <a:r>
              <a:rPr kumimoji="0" lang="fr-FR" altLang="fr-FR" sz="1800" b="1" i="0" u="sng" strike="noStrike" cap="none" normalizeH="0" baseline="0" dirty="0">
                <a:ln>
                  <a:noFill/>
                </a:ln>
                <a:solidFill>
                  <a:srgbClr val="271A38"/>
                </a:solidFill>
                <a:effectLst/>
                <a:latin typeface="Inter"/>
              </a:rPr>
              <a:t>erreur lexicale</a:t>
            </a:r>
            <a:r>
              <a:rPr kumimoji="0" lang="fr-FR" altLang="fr-FR" sz="1800" i="0" u="none" strike="noStrike" cap="none" normalizeH="0" baseline="0" dirty="0">
                <a:ln>
                  <a:noFill/>
                </a:ln>
                <a:solidFill>
                  <a:srgbClr val="271A38"/>
                </a:solidFill>
                <a:effectLst/>
                <a:latin typeface="Inter"/>
              </a:rPr>
              <a:t>.</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fr-FR" altLang="fr-FR" sz="1800" b="0" i="0" u="none" strike="noStrike" cap="none" normalizeH="0" baseline="0" dirty="0">
                <a:ln>
                  <a:noFill/>
                </a:ln>
                <a:solidFill>
                  <a:srgbClr val="271A38"/>
                </a:solidFill>
                <a:effectLst/>
                <a:latin typeface="Inter"/>
              </a:rPr>
              <a:t>Ensuite, vous avez peut-être vu qu'un  </a:t>
            </a:r>
            <a:r>
              <a:rPr kumimoji="0" lang="fr-FR" altLang="fr-FR" sz="1600" b="0" i="0" u="none" strike="noStrike" cap="none" normalizeH="0" baseline="0" dirty="0">
                <a:ln>
                  <a:noFill/>
                </a:ln>
                <a:solidFill>
                  <a:srgbClr val="271A38"/>
                </a:solidFill>
                <a:effectLst/>
                <a:latin typeface="Courier New" panose="02070309020205020404" pitchFamily="49" charset="0"/>
                <a:cs typeface="Courier New" panose="02070309020205020404" pitchFamily="49" charset="0"/>
              </a:rPr>
              <a:t>153 cm</a:t>
            </a:r>
            <a:r>
              <a:rPr kumimoji="0" lang="fr-FR" altLang="fr-FR" sz="2400" b="0" i="0" u="none" strike="noStrike" cap="none" normalizeH="0" baseline="0" dirty="0">
                <a:ln>
                  <a:noFill/>
                </a:ln>
                <a:solidFill>
                  <a:srgbClr val="271A38"/>
                </a:solidFill>
                <a:effectLst/>
                <a:latin typeface="Inter"/>
              </a:rPr>
              <a:t>  </a:t>
            </a:r>
            <a:r>
              <a:rPr kumimoji="0" lang="fr-FR" altLang="fr-FR" sz="1800" b="0" i="0" u="none" strike="noStrike" cap="none" normalizeH="0" baseline="0" dirty="0">
                <a:ln>
                  <a:noFill/>
                </a:ln>
                <a:solidFill>
                  <a:srgbClr val="271A38"/>
                </a:solidFill>
                <a:effectLst/>
                <a:latin typeface="Inter"/>
              </a:rPr>
              <a:t>s'est glissé dans la colonne Taille. C'est un problème car toutes les autres valeurs sont données en mètres, et pas en centimètres ! C'est une </a:t>
            </a:r>
            <a:r>
              <a:rPr kumimoji="0" lang="fr-FR" altLang="fr-FR" sz="1800" b="1" i="0" u="sng" strike="noStrike" cap="none" normalizeH="0" baseline="0" dirty="0">
                <a:ln>
                  <a:noFill/>
                </a:ln>
                <a:solidFill>
                  <a:srgbClr val="271A38"/>
                </a:solidFill>
                <a:effectLst/>
                <a:latin typeface="Inter"/>
              </a:rPr>
              <a:t>erreur d'irrégularité</a:t>
            </a:r>
            <a:r>
              <a:rPr kumimoji="0" lang="fr-FR" altLang="fr-FR" sz="1800" b="0" i="0" u="none" strike="noStrike" cap="none" normalizeH="0" baseline="0" dirty="0">
                <a:ln>
                  <a:noFill/>
                </a:ln>
                <a:solidFill>
                  <a:srgbClr val="271A38"/>
                </a:solidFill>
                <a:effectLst/>
                <a:latin typeface="Inter"/>
              </a:rPr>
              <a:t>, car la variable Taille n'est pas représentée de manière régulière.</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fr-FR" altLang="fr-FR" sz="1800" b="0" i="0" u="none" strike="noStrike" cap="none" normalizeH="0" baseline="0" dirty="0">
                <a:ln>
                  <a:noFill/>
                </a:ln>
                <a:solidFill>
                  <a:srgbClr val="271A38"/>
                </a:solidFill>
                <a:effectLst/>
                <a:latin typeface="Inter"/>
              </a:rPr>
              <a:t>Marc a 2 adresses e-mail. Ce n'est pas forcément problématique, mais si vous oubliez cela et que vous codez un programme d'analyse en faisant la supposition qu'une personne n'a qu'un seul e-mail, votre programme plantera probablement ! Si vous faites effectivement cette supposition, alors il y aura une</a:t>
            </a:r>
            <a:r>
              <a:rPr kumimoji="0" lang="fr-FR" altLang="fr-FR" sz="1800" b="1" i="0" u="none" strike="noStrike" cap="none" normalizeH="0" baseline="0" dirty="0">
                <a:ln>
                  <a:noFill/>
                </a:ln>
                <a:solidFill>
                  <a:srgbClr val="271A38"/>
                </a:solidFill>
                <a:effectLst/>
                <a:latin typeface="Inter"/>
              </a:rPr>
              <a:t> </a:t>
            </a:r>
            <a:r>
              <a:rPr kumimoji="0" lang="fr-FR" altLang="fr-FR" sz="1800" b="1" i="0" u="sng" strike="noStrike" cap="none" normalizeH="0" baseline="0" dirty="0">
                <a:ln>
                  <a:noFill/>
                </a:ln>
                <a:solidFill>
                  <a:srgbClr val="271A38"/>
                </a:solidFill>
                <a:effectLst/>
                <a:latin typeface="Inter"/>
              </a:rPr>
              <a:t>erreur de formatage</a:t>
            </a:r>
            <a:r>
              <a:rPr kumimoji="0" lang="fr-FR" altLang="fr-FR" sz="1800" b="0" i="0" u="none" strike="noStrike" cap="none" normalizeH="0" baseline="0" dirty="0">
                <a:ln>
                  <a:noFill/>
                </a:ln>
                <a:solidFill>
                  <a:srgbClr val="271A38"/>
                </a:solidFill>
                <a:effectLst/>
                <a:latin typeface="Inter"/>
              </a:rPr>
              <a:t>, car </a:t>
            </a:r>
            <a:r>
              <a:rPr kumimoji="0" lang="fr-FR" altLang="fr-FR" sz="1600" b="0" i="0" u="none" strike="noStrike" cap="none" normalizeH="0" baseline="0" dirty="0">
                <a:ln>
                  <a:noFill/>
                </a:ln>
                <a:solidFill>
                  <a:srgbClr val="271A38"/>
                </a:solidFill>
                <a:effectLst/>
                <a:latin typeface="Courier New" panose="02070309020205020404" pitchFamily="49" charset="0"/>
                <a:cs typeface="Courier New" panose="02070309020205020404" pitchFamily="49" charset="0"/>
              </a:rPr>
              <a:t>marco23@example.com, mc23@supermail.eu</a:t>
            </a:r>
            <a:r>
              <a:rPr kumimoji="0" lang="fr-FR" altLang="fr-FR" sz="2400" b="0" i="0" u="none" strike="noStrike" cap="none" normalizeH="0" baseline="0" dirty="0">
                <a:ln>
                  <a:noFill/>
                </a:ln>
                <a:solidFill>
                  <a:srgbClr val="271A38"/>
                </a:solidFill>
                <a:effectLst/>
                <a:latin typeface="Inter"/>
              </a:rPr>
              <a:t> </a:t>
            </a:r>
            <a:r>
              <a:rPr kumimoji="0" lang="fr-FR" altLang="fr-FR" sz="1800" b="0" i="0" u="none" strike="noStrike" cap="none" normalizeH="0" baseline="0" dirty="0">
                <a:ln>
                  <a:noFill/>
                </a:ln>
                <a:solidFill>
                  <a:srgbClr val="271A38"/>
                </a:solidFill>
                <a:effectLst/>
                <a:latin typeface="Inter"/>
              </a:rPr>
              <a:t>ne respecte pas le format voulu.</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fr-FR" altLang="fr-FR" sz="1800" b="0" i="0" u="none" strike="noStrike" cap="none" normalizeH="0" baseline="0" dirty="0">
                <a:ln>
                  <a:noFill/>
                </a:ln>
                <a:solidFill>
                  <a:srgbClr val="271A38"/>
                </a:solidFill>
                <a:effectLst/>
                <a:latin typeface="Inter"/>
              </a:rPr>
              <a:t>Regardez la variable Date de naissance. Il y a également une</a:t>
            </a:r>
            <a:r>
              <a:rPr kumimoji="0" lang="fr-FR" altLang="fr-FR" sz="1800" b="0" i="0" u="sng" strike="noStrike" cap="none" normalizeH="0" baseline="0" dirty="0">
                <a:ln>
                  <a:noFill/>
                </a:ln>
                <a:solidFill>
                  <a:srgbClr val="271A38"/>
                </a:solidFill>
                <a:effectLst/>
                <a:latin typeface="Inter"/>
              </a:rPr>
              <a:t> </a:t>
            </a:r>
            <a:r>
              <a:rPr kumimoji="0" lang="fr-FR" altLang="fr-FR" sz="1800" b="1" i="0" u="sng" strike="noStrike" cap="none" normalizeH="0" baseline="0" dirty="0">
                <a:ln>
                  <a:noFill/>
                </a:ln>
                <a:solidFill>
                  <a:srgbClr val="271A38"/>
                </a:solidFill>
                <a:effectLst/>
                <a:latin typeface="Inter"/>
              </a:rPr>
              <a:t>erreur de formatage</a:t>
            </a:r>
            <a:r>
              <a:rPr kumimoji="0" lang="fr-FR" altLang="fr-FR" sz="1800" b="0" i="0" u="sng" strike="noStrike" cap="none" normalizeH="0" baseline="0" dirty="0">
                <a:ln>
                  <a:noFill/>
                </a:ln>
                <a:solidFill>
                  <a:srgbClr val="271A38"/>
                </a:solidFill>
                <a:effectLst/>
                <a:latin typeface="Inter"/>
              </a:rPr>
              <a:t> </a:t>
            </a:r>
            <a:r>
              <a:rPr kumimoji="0" lang="fr-FR" altLang="fr-FR" sz="1800" b="0" i="0" u="none" strike="noStrike" cap="none" normalizeH="0" baseline="0" dirty="0">
                <a:ln>
                  <a:noFill/>
                </a:ln>
                <a:solidFill>
                  <a:srgbClr val="271A38"/>
                </a:solidFill>
                <a:effectLst/>
                <a:latin typeface="Inter"/>
              </a:rPr>
              <a:t>: la date de naissance de Radia n'est pas du même format que les autres dates.</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fr-FR" altLang="fr-FR" sz="1800" b="0" i="0" u="none" strike="noStrike" cap="none" normalizeH="0" baseline="0" dirty="0">
                <a:ln>
                  <a:noFill/>
                </a:ln>
                <a:solidFill>
                  <a:srgbClr val="271A38"/>
                </a:solidFill>
                <a:effectLst/>
                <a:latin typeface="Inter"/>
              </a:rPr>
              <a:t>Samuel est présent sur 2 lignes. Comment être sûr qu'il s'agit bien du même Samuel ? Par son adresse e-mail, bien sûr ! Il s'agit d'un </a:t>
            </a:r>
            <a:r>
              <a:rPr kumimoji="0" lang="fr-FR" altLang="fr-FR" sz="1800" b="1" i="0" u="sng" strike="noStrike" cap="none" normalizeH="0" baseline="0" dirty="0">
                <a:ln>
                  <a:noFill/>
                </a:ln>
                <a:solidFill>
                  <a:srgbClr val="271A38"/>
                </a:solidFill>
                <a:effectLst/>
                <a:latin typeface="Inter"/>
              </a:rPr>
              <a:t>doublon</a:t>
            </a:r>
            <a:r>
              <a:rPr kumimoji="0" lang="fr-FR" altLang="fr-FR" sz="1800" b="0" i="1" u="none" strike="noStrike" cap="none" normalizeH="0" baseline="0" dirty="0">
                <a:ln>
                  <a:noFill/>
                </a:ln>
                <a:solidFill>
                  <a:srgbClr val="271A38"/>
                </a:solidFill>
                <a:effectLst/>
                <a:latin typeface="Inter"/>
              </a:rPr>
              <a:t>.</a:t>
            </a:r>
            <a:r>
              <a:rPr kumimoji="0" lang="fr-FR" altLang="fr-FR" sz="1800" b="0" i="0" u="none" strike="noStrike" cap="none" normalizeH="0" baseline="0" dirty="0">
                <a:ln>
                  <a:noFill/>
                </a:ln>
                <a:solidFill>
                  <a:srgbClr val="271A38"/>
                </a:solidFill>
                <a:effectLst/>
                <a:latin typeface="Inter"/>
              </a:rPr>
              <a:t> De plus, sur les 2 lignes de Samuel, les tailles sont différentes : 1,67 m et 1,45 m, ça c'est une</a:t>
            </a:r>
            <a:r>
              <a:rPr kumimoji="0" lang="fr-FR" altLang="fr-FR" sz="1800" b="1" i="1" u="none" strike="noStrike" cap="none" normalizeH="0" baseline="0" dirty="0">
                <a:ln>
                  <a:noFill/>
                </a:ln>
                <a:solidFill>
                  <a:srgbClr val="271A38"/>
                </a:solidFill>
                <a:effectLst/>
                <a:latin typeface="Inter"/>
              </a:rPr>
              <a:t> </a:t>
            </a:r>
            <a:r>
              <a:rPr kumimoji="0" lang="fr-FR" altLang="fr-FR" sz="1800" b="1" i="0" u="sng" strike="noStrike" cap="none" normalizeH="0" baseline="0" dirty="0">
                <a:ln>
                  <a:noFill/>
                </a:ln>
                <a:solidFill>
                  <a:srgbClr val="271A38"/>
                </a:solidFill>
                <a:effectLst/>
                <a:latin typeface="Inter"/>
              </a:rPr>
              <a:t>erreur de contradiction</a:t>
            </a:r>
            <a:r>
              <a:rPr kumimoji="0" lang="fr-FR" altLang="fr-FR" sz="1800" b="0" i="0" u="none" strike="noStrike" cap="none" normalizeH="0" baseline="0" dirty="0">
                <a:ln>
                  <a:noFill/>
                </a:ln>
                <a:solidFill>
                  <a:srgbClr val="271A38"/>
                </a:solidFill>
                <a:effectLst/>
                <a:latin typeface="Inter"/>
              </a:rPr>
              <a:t>.</a:t>
            </a:r>
          </a:p>
          <a:p>
            <a:pPr marL="0" marR="0" lvl="0" indent="0" algn="just" defTabSz="914400" rtl="0" eaLnBrk="0" fontAlgn="base" latinLnBrk="0" hangingPunct="0">
              <a:lnSpc>
                <a:spcPct val="100000"/>
              </a:lnSpc>
              <a:spcBef>
                <a:spcPct val="0"/>
              </a:spcBef>
              <a:spcAft>
                <a:spcPct val="0"/>
              </a:spcAft>
              <a:buClrTx/>
              <a:buSzTx/>
              <a:buFontTx/>
              <a:buAutoNum type="arabicPeriod" startAt="7"/>
              <a:tabLst/>
            </a:pPr>
            <a:r>
              <a:rPr kumimoji="0" lang="fr-FR" altLang="fr-FR" sz="1800" b="0" i="0" u="none" strike="noStrike" cap="none" normalizeH="0" baseline="0" dirty="0">
                <a:ln>
                  <a:noFill/>
                </a:ln>
                <a:solidFill>
                  <a:srgbClr val="271A38"/>
                </a:solidFill>
                <a:effectLst/>
                <a:latin typeface="Inter"/>
              </a:rPr>
              <a:t>Hanna mesure 3,45 m. Cette taille est très différente des tailles usuelles des êtres humains : c'est une valeur qualifiée</a:t>
            </a:r>
            <a:r>
              <a:rPr kumimoji="0" lang="fr-FR" altLang="fr-FR" sz="1800" b="0" i="0" u="sng" strike="noStrike" cap="none" normalizeH="0" baseline="0" dirty="0">
                <a:ln>
                  <a:noFill/>
                </a:ln>
                <a:solidFill>
                  <a:srgbClr val="271A38"/>
                </a:solidFill>
                <a:effectLst/>
                <a:latin typeface="Inter"/>
              </a:rPr>
              <a:t> </a:t>
            </a:r>
            <a:r>
              <a:rPr kumimoji="0" lang="fr-FR" altLang="fr-FR" sz="1800" b="1" i="0" u="sng" strike="noStrike" cap="none" normalizeH="0" baseline="0" dirty="0">
                <a:ln>
                  <a:noFill/>
                </a:ln>
                <a:solidFill>
                  <a:srgbClr val="271A38"/>
                </a:solidFill>
                <a:effectLst/>
                <a:latin typeface="Inter"/>
              </a:rPr>
              <a:t>d'</a:t>
            </a:r>
            <a:r>
              <a:rPr kumimoji="0" lang="fr-FR" altLang="fr-FR" sz="1800" b="1" i="1" u="sng" strike="noStrike" cap="none" normalizeH="0" baseline="0" dirty="0" err="1">
                <a:ln>
                  <a:noFill/>
                </a:ln>
                <a:solidFill>
                  <a:srgbClr val="271A38"/>
                </a:solidFill>
                <a:effectLst/>
                <a:latin typeface="Inter"/>
              </a:rPr>
              <a:t>outlier</a:t>
            </a:r>
            <a:r>
              <a:rPr kumimoji="0" lang="fr-FR" altLang="fr-FR" sz="1800" b="0" i="0" u="none" strike="noStrike" cap="none" normalizeH="0" baseline="0" dirty="0">
                <a:ln>
                  <a:noFill/>
                </a:ln>
                <a:solidFill>
                  <a:srgbClr val="271A38"/>
                </a:solidFill>
                <a:effectLst/>
                <a:latin typeface="Inter"/>
              </a:rPr>
              <a:t>, ou </a:t>
            </a:r>
            <a:r>
              <a:rPr kumimoji="0" lang="fr-FR" altLang="fr-FR" sz="1800" b="1" i="1" u="sng" strike="noStrike" cap="none" normalizeH="0" baseline="0" dirty="0">
                <a:ln>
                  <a:noFill/>
                </a:ln>
                <a:solidFill>
                  <a:srgbClr val="271A38"/>
                </a:solidFill>
                <a:effectLst/>
                <a:latin typeface="Inter"/>
              </a:rPr>
              <a:t>valeur extrême</a:t>
            </a:r>
            <a:r>
              <a:rPr kumimoji="0" lang="fr-FR" altLang="fr-FR" sz="1800" b="0" i="1" u="none" strike="noStrike" cap="none" normalizeH="0" baseline="0" dirty="0">
                <a:ln>
                  <a:noFill/>
                </a:ln>
                <a:solidFill>
                  <a:srgbClr val="271A38"/>
                </a:solidFill>
                <a:effectLst/>
                <a:latin typeface="Inter"/>
              </a:rPr>
              <a:t>,</a:t>
            </a:r>
            <a:r>
              <a:rPr kumimoji="0" lang="fr-FR" altLang="fr-FR" sz="1800" b="0" i="0" u="none" strike="noStrike" cap="none" normalizeH="0" baseline="0" dirty="0">
                <a:ln>
                  <a:noFill/>
                </a:ln>
                <a:solidFill>
                  <a:srgbClr val="271A38"/>
                </a:solidFill>
                <a:effectLst/>
                <a:latin typeface="Inter"/>
              </a:rPr>
              <a:t> en français (</a:t>
            </a:r>
            <a:r>
              <a:rPr lang="fr-FR" b="1" i="0" dirty="0">
                <a:solidFill>
                  <a:srgbClr val="271A38"/>
                </a:solidFill>
                <a:effectLst/>
                <a:latin typeface="Inter"/>
              </a:rPr>
              <a:t>valeur atypique</a:t>
            </a:r>
            <a:r>
              <a:rPr lang="fr-FR" b="0" i="0" dirty="0">
                <a:solidFill>
                  <a:srgbClr val="271A38"/>
                </a:solidFill>
                <a:effectLst/>
                <a:latin typeface="Inter"/>
              </a:rPr>
              <a:t> ou une </a:t>
            </a:r>
            <a:r>
              <a:rPr lang="fr-FR" b="1" i="0" dirty="0">
                <a:solidFill>
                  <a:srgbClr val="271A38"/>
                </a:solidFill>
                <a:effectLst/>
                <a:latin typeface="Inter"/>
              </a:rPr>
              <a:t>valeur aberrante, </a:t>
            </a:r>
            <a:r>
              <a:rPr lang="fr-FR" b="0" i="0" dirty="0">
                <a:solidFill>
                  <a:srgbClr val="271A38"/>
                </a:solidFill>
                <a:effectLst/>
                <a:latin typeface="Inter"/>
              </a:rPr>
              <a:t>Seul le contexte permet de faire la distinction entre les deux</a:t>
            </a:r>
            <a:r>
              <a:rPr kumimoji="0" lang="fr-FR" altLang="fr-FR" sz="1800" b="0" i="0" u="none" strike="noStrike" cap="none" normalizeH="0" baseline="0" dirty="0">
                <a:ln>
                  <a:noFill/>
                </a:ln>
                <a:solidFill>
                  <a:srgbClr val="271A38"/>
                </a:solidFill>
                <a:effectLst/>
                <a:latin typeface="Inter"/>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2800" b="0" i="0" u="none" strike="noStrike" cap="none" normalizeH="0" baseline="0" dirty="0">
              <a:ln>
                <a:noFill/>
              </a:ln>
              <a:solidFill>
                <a:schemeClr val="tx1"/>
              </a:solidFill>
              <a:effectLst/>
              <a:latin typeface="Arial" panose="020B0604020202020204" pitchFamily="34" charset="0"/>
            </a:endParaRPr>
          </a:p>
          <a:p>
            <a:pPr algn="just"/>
            <a:endParaRPr lang="fr-FR" b="1" dirty="0"/>
          </a:p>
        </p:txBody>
      </p:sp>
      <p:pic>
        <p:nvPicPr>
          <p:cNvPr id="5" name="Image 4">
            <a:extLst>
              <a:ext uri="{FF2B5EF4-FFF2-40B4-BE49-F238E27FC236}">
                <a16:creationId xmlns:a16="http://schemas.microsoft.com/office/drawing/2014/main" id="{EC0A1FE5-0553-BE77-9FDF-396D32013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spTree>
    <p:extLst>
      <p:ext uri="{BB962C8B-B14F-4D97-AF65-F5344CB8AC3E}">
        <p14:creationId xmlns:p14="http://schemas.microsoft.com/office/powerpoint/2010/main" val="25283730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8939</TotalTime>
  <Words>5925</Words>
  <Application>Microsoft Office PowerPoint</Application>
  <PresentationFormat>Grand écran</PresentationFormat>
  <Paragraphs>133</Paragraphs>
  <Slides>30</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30</vt:i4>
      </vt:variant>
    </vt:vector>
  </HeadingPairs>
  <TitlesOfParts>
    <vt:vector size="39" baseType="lpstr">
      <vt:lpstr>Arial</vt:lpstr>
      <vt:lpstr>Calibri</vt:lpstr>
      <vt:lpstr>Calibri Light</vt:lpstr>
      <vt:lpstr>Cambria Math</vt:lpstr>
      <vt:lpstr>Courier New</vt:lpstr>
      <vt:lpstr>Inter</vt:lpstr>
      <vt:lpstr>MathJax_Main</vt:lpstr>
      <vt:lpstr>MathJax_Math-italic</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Fahd KORAICHE</dc:creator>
  <cp:lastModifiedBy>Fahd KORAICHE</cp:lastModifiedBy>
  <cp:revision>13</cp:revision>
  <dcterms:created xsi:type="dcterms:W3CDTF">2022-11-01T17:11:44Z</dcterms:created>
  <dcterms:modified xsi:type="dcterms:W3CDTF">2022-11-08T07:07:46Z</dcterms:modified>
</cp:coreProperties>
</file>