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6" r:id="rId18"/>
    <p:sldId id="269" r:id="rId19"/>
    <p:sldId id="270" r:id="rId20"/>
    <p:sldId id="277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76497-8431-41AC-AD71-94FEE4897B35}" v="10" dt="2022-09-23T15:30:4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0232-21DE-4F57-B595-F5453FD1E7E1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D49-93FF-4EF2-B3EF-B7BBBB4C1A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7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2DAE5-E89A-8925-4DD8-B9A791F1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1D896B-81A3-0ADB-D859-1E1BCB3C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8B2CC-1349-5E21-08DA-06995AFD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0F07D-07A2-271D-C675-B772D45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91F9C-0B52-DFE5-1FBE-269A22C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93722-3629-8290-B89F-92605D74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928F39-1B6F-D832-7A61-DC5B46BB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E4759-5B44-0899-A6AE-BF82AC9C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8E73D-C41B-4045-A844-3DD922C7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5D1DC-073A-DAC4-8E8A-EDE7CB2E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9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D4D5DD-2724-4563-FC3D-25067580B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B6BAA1-3081-EE52-E6F4-53F4DE02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15223-B500-C608-1129-FFC7BFA8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E2F06-DB14-D76E-485A-A1C75184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C98BA-C3DA-2C57-1D36-45E9FAE4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3D30B-55DD-8AA1-E072-A61A9C2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E8480-BFF1-A0BF-363C-C2EBAD57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F506A-C8D1-B06D-CB81-02E8E5D9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64D10-8DFD-508F-5B34-7B9F195D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3DAB8-179A-0A86-7E05-EA38890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93E91-08EE-2A0B-C399-72262D62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9ADB2-DB71-B2DB-E0AD-07F05C86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3EE40-5FD2-3225-00E5-B82E2473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C51CA-600B-21E6-8E41-2866F61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CB8B2-CBF1-66CF-90C4-3BDA743B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D1771-7B6F-FCC0-633D-DD7864D2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87761-CB8A-AA1E-2C42-034EA7AEC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9DCD43-7F27-0B1B-6C89-E2912598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6A9267-A26D-F742-E3E2-234A90A0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B2BF7C-144F-52B8-7266-2A289A21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614EC-6784-9249-EB14-7A4AB99E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2846-B88F-8179-97DF-5604FDB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B9DD7C-2059-A772-CFBA-6405E687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8B6850-679F-990C-DF71-02D5ECE9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0A4A94-968C-64D3-FC2A-D8386AD2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BD82E9-D48B-FA43-CBDD-65D88FED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F16FDD-D082-7524-BCC7-37CEB22A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C6FD6C-E468-EAB2-C4EA-AC969A44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59388-0097-7CD5-C938-98D64F5C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1892C-8F5E-4156-0B60-A7C1B8E1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27035B-39CF-FCD6-5531-EDE6EE69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6E362-77AA-6287-D06E-67D13FF0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8CB83E-B07C-EC4F-3BA0-C9C3024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7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EB553A-68AF-7AF1-A7FA-7A340FA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A655AF-29D0-DA5D-8DF1-2BEA1B4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067DD3-63AF-4B6E-C8BB-C67404E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CBC6E-8DE6-5B1C-9527-5844011F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9DBD1-A4C0-8097-E0DF-C61055F3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76640-789E-E420-6918-12FA9F41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8E629-5B80-8C41-D4D0-2F6AF46B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0E960-578D-7D52-390B-081608E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5200D-256C-52D5-B88A-D4330138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2561E-E404-90B0-2BE9-11FB77F8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9F5505-F7F4-2CC3-5B62-378CFAA6A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4BF9-248A-5817-223D-7D788F88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D468C5-04A7-51CA-D9C2-B080B59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9D85BE-90C7-0488-2007-4E1B9EC7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CE151-C2FC-7568-FE19-4203D368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CF80ED-BE24-D6CD-E82A-E7316A94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60639-4DB7-1C8C-0F2F-D5690716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04350A-41F2-2C40-8C4C-94A94268B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E6B1-D328-48E0-8439-796B74EAEA6D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2C42D-F84D-91C3-9617-F32CC65C1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0DF36-087B-2BE7-1596-5E948E8E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270F-4EE6-44C2-AFE7-5BC247D5AA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>
            <a:extLst>
              <a:ext uri="{FF2B5EF4-FFF2-40B4-BE49-F238E27FC236}">
                <a16:creationId xmlns:a16="http://schemas.microsoft.com/office/drawing/2014/main" id="{9A1B147C-C0FC-CE79-C0CF-19C8F49613EC}"/>
              </a:ext>
            </a:extLst>
          </p:cNvPr>
          <p:cNvSpPr/>
          <p:nvPr/>
        </p:nvSpPr>
        <p:spPr>
          <a:xfrm>
            <a:off x="884583" y="0"/>
            <a:ext cx="10436088" cy="685800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526774"/>
            <a:ext cx="12192000" cy="57845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4A00DA-0B13-4B92-35BD-72412290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323975"/>
            <a:ext cx="7810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2F92B5-4072-D985-AD82-E595438B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9" y="1098615"/>
            <a:ext cx="10443401" cy="5321038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4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F4387E3-A3BC-6FCE-B9AB-8444D22D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3" y="2119312"/>
            <a:ext cx="7715250" cy="261937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226099-0F3A-D3AD-032E-2EABDE32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261" y="1342240"/>
            <a:ext cx="1971675" cy="4324350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5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D749696-B8DE-095C-A9DD-801A174F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0" y="1065525"/>
            <a:ext cx="5616165" cy="259207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2B3A9B-2A21-D5BB-076F-714CFD25F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17"/>
          <a:stretch/>
        </p:blipFill>
        <p:spPr>
          <a:xfrm>
            <a:off x="668761" y="3926115"/>
            <a:ext cx="6182703" cy="2455831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D635C5-32F8-95B2-E84B-380BF9826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80" y="1320475"/>
            <a:ext cx="4572000" cy="393382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1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62D6C7-5198-1B9A-2802-7E12B5B3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8" y="1599414"/>
            <a:ext cx="6262424" cy="459399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482FF7-66B5-BA7D-A3A0-3854B563E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12" y="1599414"/>
            <a:ext cx="5178686" cy="459399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21B80E-E2CB-3AFD-5949-7D3711A861CF}"/>
              </a:ext>
            </a:extLst>
          </p:cNvPr>
          <p:cNvSpPr/>
          <p:nvPr/>
        </p:nvSpPr>
        <p:spPr>
          <a:xfrm>
            <a:off x="253028" y="878272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 des </a:t>
            </a:r>
            <a:r>
              <a:rPr lang="fr-FR" sz="29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teps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4353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2CDA525-080E-928C-DB0B-5E2FFA98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4" y="3110508"/>
            <a:ext cx="11236751" cy="1187125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1DD969-8602-D993-3039-672390CC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24" y="4744345"/>
            <a:ext cx="11318449" cy="122508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7B8798E-CD3C-8C7B-F2FF-793F65FF4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412" y="1318546"/>
            <a:ext cx="4769963" cy="1242249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E22ECEF-EAB4-6376-7459-DBEE67CA17E1}"/>
              </a:ext>
            </a:extLst>
          </p:cNvPr>
          <p:cNvSpPr txBox="1"/>
          <p:nvPr/>
        </p:nvSpPr>
        <p:spPr>
          <a:xfrm>
            <a:off x="609600" y="1478005"/>
            <a:ext cx="6015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Afin de pouvoir d’utiliser Spring Batch, il nous sera nécessaire de créer des classes qui implémentent </a:t>
            </a:r>
            <a:r>
              <a:rPr lang="fr-FR" err="1"/>
              <a:t>respectivements</a:t>
            </a:r>
            <a:r>
              <a:rPr lang="fr-FR"/>
              <a:t> les interfaces suivantes :</a:t>
            </a:r>
          </a:p>
        </p:txBody>
      </p:sp>
    </p:spTree>
    <p:extLst>
      <p:ext uri="{BB962C8B-B14F-4D97-AF65-F5344CB8AC3E}">
        <p14:creationId xmlns:p14="http://schemas.microsoft.com/office/powerpoint/2010/main" val="427732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6FDB75-BD75-690A-3B80-8F090983C98E}"/>
              </a:ext>
            </a:extLst>
          </p:cNvPr>
          <p:cNvSpPr/>
          <p:nvPr/>
        </p:nvSpPr>
        <p:spPr>
          <a:xfrm>
            <a:off x="253028" y="878272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Changer les </a:t>
            </a:r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ItemProcessor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0F8062-5502-8E35-D493-B4C8F37363F6}"/>
              </a:ext>
            </a:extLst>
          </p:cNvPr>
          <p:cNvSpPr txBox="1"/>
          <p:nvPr/>
        </p:nvSpPr>
        <p:spPr>
          <a:xfrm>
            <a:off x="524536" y="1597562"/>
            <a:ext cx="560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Il est utile d’utiliser une transformation, mais en utiliser plusieurs est plus bénéfique, en chainons plusieurs </a:t>
            </a:r>
            <a:r>
              <a:rPr lang="fr-FR" err="1"/>
              <a:t>ItemProcessors</a:t>
            </a:r>
            <a:r>
              <a:rPr lang="fr-FR"/>
              <a:t> avec le pattern composite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CAE86A-26DA-54C1-6C86-CEAF0B84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3" y="3165050"/>
            <a:ext cx="5868450" cy="233077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F1AAF6-4B8C-F3D6-F1E5-9D501C4F3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942" y="1057381"/>
            <a:ext cx="5800749" cy="5465967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1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25D8A6-2F65-9602-2C32-6937DD9685D9}"/>
              </a:ext>
            </a:extLst>
          </p:cNvPr>
          <p:cNvSpPr/>
          <p:nvPr/>
        </p:nvSpPr>
        <p:spPr>
          <a:xfrm>
            <a:off x="253028" y="878272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ExecutionContext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42A600-3FDB-D48E-925F-87369744C5CE}"/>
              </a:ext>
            </a:extLst>
          </p:cNvPr>
          <p:cNvSpPr txBox="1"/>
          <p:nvPr/>
        </p:nvSpPr>
        <p:spPr>
          <a:xfrm>
            <a:off x="524656" y="1416881"/>
            <a:ext cx="1141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C’est un ensemble de paires clé-valeur contenant des informations qui sont étendues à </a:t>
            </a:r>
            <a:r>
              <a:rPr lang="fr-FR" err="1"/>
              <a:t>StepExecution</a:t>
            </a:r>
            <a:r>
              <a:rPr lang="fr-FR"/>
              <a:t> ou </a:t>
            </a:r>
            <a:r>
              <a:rPr lang="fr-FR" err="1"/>
              <a:t>JobExecution</a:t>
            </a:r>
            <a:r>
              <a:rPr lang="fr-FR"/>
              <a:t>,</a:t>
            </a:r>
          </a:p>
          <a:p>
            <a:pPr algn="just"/>
            <a:r>
              <a:rPr lang="fr-FR"/>
              <a:t>Spring Batch conserve dans </a:t>
            </a:r>
            <a:r>
              <a:rPr lang="fr-FR" err="1"/>
              <a:t>ExecutionContext</a:t>
            </a:r>
            <a:r>
              <a:rPr lang="fr-FR"/>
              <a:t>, ce qui est utile dans les cas ou vous souhaitez redémarrer une exécution par lots(ex : production d’une erreur fatale,,,)</a:t>
            </a:r>
          </a:p>
          <a:p>
            <a:pPr algn="just"/>
            <a:r>
              <a:rPr lang="fr-FR"/>
              <a:t>Apres re redémarrage, les valeurs du précédent </a:t>
            </a:r>
            <a:r>
              <a:rPr lang="fr-FR" err="1"/>
              <a:t>ExecutionContext</a:t>
            </a:r>
            <a:r>
              <a:rPr lang="fr-FR"/>
              <a:t> sont restaurées à partir de la base de données et appliquées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32353-F31D-F039-9D2E-562C188DCE85}"/>
              </a:ext>
            </a:extLst>
          </p:cNvPr>
          <p:cNvSpPr/>
          <p:nvPr/>
        </p:nvSpPr>
        <p:spPr>
          <a:xfrm>
            <a:off x="253028" y="2894209"/>
            <a:ext cx="11577570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9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JobRepository</a:t>
            </a:r>
            <a:r>
              <a:rPr lang="fr-FR" sz="29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34481D-2B84-C89D-B1DB-EC1609935FE3}"/>
              </a:ext>
            </a:extLst>
          </p:cNvPr>
          <p:cNvSpPr txBox="1"/>
          <p:nvPr/>
        </p:nvSpPr>
        <p:spPr>
          <a:xfrm>
            <a:off x="524656" y="3455233"/>
            <a:ext cx="1141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C’est le mécanisme de Spring Batch qui rend toute cette persistance possible</a:t>
            </a:r>
          </a:p>
          <a:p>
            <a:pPr algn="just"/>
            <a:r>
              <a:rPr lang="fr-FR"/>
              <a:t>Il fournit des opérations CRUD pour les instanciations </a:t>
            </a:r>
            <a:r>
              <a:rPr lang="fr-FR" err="1"/>
              <a:t>JobLauncher</a:t>
            </a:r>
            <a:r>
              <a:rPr lang="fr-FR"/>
              <a:t>, Job et </a:t>
            </a:r>
            <a:r>
              <a:rPr lang="fr-FR" err="1"/>
              <a:t>Step</a:t>
            </a:r>
            <a:r>
              <a:rPr lang="fr-FR"/>
              <a:t>,</a:t>
            </a:r>
          </a:p>
          <a:p>
            <a:pPr algn="just"/>
            <a:r>
              <a:rPr lang="fr-FR"/>
              <a:t>Une fois qu’un Job est lancé, une </a:t>
            </a:r>
            <a:r>
              <a:rPr lang="fr-FR" err="1"/>
              <a:t>JobExecution</a:t>
            </a:r>
            <a:r>
              <a:rPr lang="fr-FR"/>
              <a:t> est obtenue à partir du repository et au cours de l’exécution, les instances </a:t>
            </a:r>
            <a:r>
              <a:rPr lang="fr-FR" err="1"/>
              <a:t>StepExecution</a:t>
            </a:r>
            <a:r>
              <a:rPr lang="fr-FR"/>
              <a:t> et </a:t>
            </a:r>
            <a:r>
              <a:rPr lang="fr-FR" err="1"/>
              <a:t>JobExecution</a:t>
            </a:r>
            <a:r>
              <a:rPr lang="fr-FR"/>
              <a:t> sont conservées dans le repository,</a:t>
            </a:r>
          </a:p>
        </p:txBody>
      </p:sp>
    </p:spTree>
    <p:extLst>
      <p:ext uri="{BB962C8B-B14F-4D97-AF65-F5344CB8AC3E}">
        <p14:creationId xmlns:p14="http://schemas.microsoft.com/office/powerpoint/2010/main" val="25334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2F111A78-3132-EABD-B56B-5781BBB723E4}"/>
              </a:ext>
            </a:extLst>
          </p:cNvPr>
          <p:cNvSpPr/>
          <p:nvPr/>
        </p:nvSpPr>
        <p:spPr>
          <a:xfrm>
            <a:off x="0" y="1150069"/>
            <a:ext cx="12192000" cy="455786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2217655"/>
            <a:ext cx="12192000" cy="24226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52B75F-B008-2212-2668-1EAAA5620827}"/>
              </a:ext>
            </a:extLst>
          </p:cNvPr>
          <p:cNvSpPr txBox="1"/>
          <p:nvPr/>
        </p:nvSpPr>
        <p:spPr>
          <a:xfrm>
            <a:off x="-436776" y="2690335"/>
            <a:ext cx="12710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>
                <a:solidFill>
                  <a:schemeClr val="bg1"/>
                </a:solidFill>
              </a:rPr>
              <a:t>EFK Stack</a:t>
            </a:r>
          </a:p>
        </p:txBody>
      </p:sp>
    </p:spTree>
    <p:extLst>
      <p:ext uri="{BB962C8B-B14F-4D97-AF65-F5344CB8AC3E}">
        <p14:creationId xmlns:p14="http://schemas.microsoft.com/office/powerpoint/2010/main" val="262893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612EA0D-08C8-163E-23D0-09A3EDE171EB}"/>
              </a:ext>
            </a:extLst>
          </p:cNvPr>
          <p:cNvSpPr txBox="1"/>
          <p:nvPr/>
        </p:nvSpPr>
        <p:spPr>
          <a:xfrm>
            <a:off x="723988" y="823409"/>
            <a:ext cx="112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err="1"/>
              <a:t>Elasticsearch</a:t>
            </a:r>
            <a:r>
              <a:rPr lang="fr-FR" b="1" dirty="0"/>
              <a:t> : </a:t>
            </a:r>
            <a:r>
              <a:rPr lang="fr-FR" dirty="0"/>
              <a:t>un moteur de recherche basé sur un model de stockage de donnée distribuées, ces données dans notre cas c’est des logs sous format </a:t>
            </a:r>
            <a:r>
              <a:rPr lang="fr-FR" dirty="0" err="1"/>
              <a:t>Json</a:t>
            </a:r>
            <a:r>
              <a:rPr lang="fr-FR" dirty="0"/>
              <a:t> provenant de nos machines </a:t>
            </a:r>
          </a:p>
          <a:p>
            <a:pPr algn="just"/>
            <a:r>
              <a:rPr lang="fr-FR" b="1" dirty="0" err="1"/>
              <a:t>FluentD</a:t>
            </a:r>
            <a:r>
              <a:rPr lang="fr-FR" b="1" dirty="0"/>
              <a:t> : </a:t>
            </a:r>
            <a:r>
              <a:rPr lang="fr-FR" dirty="0"/>
              <a:t>sert a envoyer les logs depuis les machine vers la base </a:t>
            </a:r>
            <a:r>
              <a:rPr lang="fr-FR" dirty="0" err="1"/>
              <a:t>elasticsearch</a:t>
            </a:r>
            <a:r>
              <a:rPr lang="fr-FR" dirty="0"/>
              <a:t>, il joue le rôle d’un </a:t>
            </a:r>
            <a:r>
              <a:rPr lang="fr-FR" dirty="0" err="1"/>
              <a:t>postman</a:t>
            </a:r>
            <a:endParaRPr lang="fr-FR" dirty="0"/>
          </a:p>
          <a:p>
            <a:pPr algn="just"/>
            <a:r>
              <a:rPr lang="fr-FR" b="1" dirty="0" err="1"/>
              <a:t>Kibana</a:t>
            </a:r>
            <a:r>
              <a:rPr lang="fr-FR" b="1" dirty="0"/>
              <a:t> : </a:t>
            </a:r>
            <a:r>
              <a:rPr lang="fr-FR" dirty="0"/>
              <a:t>sert a </a:t>
            </a:r>
            <a:r>
              <a:rPr lang="fr-FR" dirty="0" err="1"/>
              <a:t>visualier</a:t>
            </a:r>
            <a:r>
              <a:rPr lang="fr-FR" dirty="0"/>
              <a:t> les données ex : </a:t>
            </a:r>
            <a:r>
              <a:rPr lang="fr-FR" dirty="0" err="1"/>
              <a:t>dashboard</a:t>
            </a:r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8042DE2-79A3-0C72-BFAE-B8D8FC3F8D1B}"/>
              </a:ext>
            </a:extLst>
          </p:cNvPr>
          <p:cNvGrpSpPr/>
          <p:nvPr/>
        </p:nvGrpSpPr>
        <p:grpSpPr>
          <a:xfrm>
            <a:off x="1332209" y="2681697"/>
            <a:ext cx="9527582" cy="3751133"/>
            <a:chOff x="983304" y="2300737"/>
            <a:chExt cx="9527582" cy="375113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495BD63-7B45-B0AD-5DBD-C627A8BEE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304" y="2300737"/>
              <a:ext cx="9527582" cy="336977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8F5548-9ECD-8121-6E1F-9CA0F36916CA}"/>
                </a:ext>
              </a:extLst>
            </p:cNvPr>
            <p:cNvSpPr/>
            <p:nvPr/>
          </p:nvSpPr>
          <p:spPr>
            <a:xfrm>
              <a:off x="8543467" y="2428407"/>
              <a:ext cx="1905178" cy="1648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8A4FF0-07B7-CB6C-CFA6-9C5C13EEEC28}"/>
                </a:ext>
              </a:extLst>
            </p:cNvPr>
            <p:cNvSpPr/>
            <p:nvPr/>
          </p:nvSpPr>
          <p:spPr>
            <a:xfrm>
              <a:off x="6145313" y="2923447"/>
              <a:ext cx="1905178" cy="1648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81B9A6D-104F-38D4-F480-3FD804D2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5" t="21448" r="44000" b="30167"/>
            <a:stretch/>
          </p:blipFill>
          <p:spPr>
            <a:xfrm>
              <a:off x="8949301" y="2473457"/>
              <a:ext cx="1093510" cy="158766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F2E3057-E683-08C1-3049-A7F8A51CC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" t="21448" r="80193" b="30167"/>
            <a:stretch/>
          </p:blipFill>
          <p:spPr>
            <a:xfrm>
              <a:off x="6684820" y="2984232"/>
              <a:ext cx="884904" cy="158766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198AD4-3934-1D8F-7F5A-263A1930BEE8}"/>
                </a:ext>
              </a:extLst>
            </p:cNvPr>
            <p:cNvSpPr/>
            <p:nvPr/>
          </p:nvSpPr>
          <p:spPr>
            <a:xfrm>
              <a:off x="8543468" y="4571897"/>
              <a:ext cx="1967418" cy="14799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143B631-A10C-5A5F-6EB7-B1EF6A43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28" t="21448" r="13938" b="30167"/>
            <a:stretch/>
          </p:blipFill>
          <p:spPr>
            <a:xfrm>
              <a:off x="9182559" y="4629398"/>
              <a:ext cx="626993" cy="140519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2601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2F111A78-3132-EABD-B56B-5781BBB723E4}"/>
              </a:ext>
            </a:extLst>
          </p:cNvPr>
          <p:cNvSpPr/>
          <p:nvPr/>
        </p:nvSpPr>
        <p:spPr>
          <a:xfrm>
            <a:off x="0" y="1150069"/>
            <a:ext cx="12192000" cy="4557860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2217655"/>
            <a:ext cx="12192000" cy="24226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52B75F-B008-2212-2668-1EAAA5620827}"/>
              </a:ext>
            </a:extLst>
          </p:cNvPr>
          <p:cNvSpPr txBox="1"/>
          <p:nvPr/>
        </p:nvSpPr>
        <p:spPr>
          <a:xfrm>
            <a:off x="2183876" y="2690335"/>
            <a:ext cx="7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>
                <a:solidFill>
                  <a:schemeClr val="bg1"/>
                </a:solidFill>
              </a:rPr>
              <a:t>Spring Batch</a:t>
            </a:r>
          </a:p>
        </p:txBody>
      </p:sp>
    </p:spTree>
    <p:extLst>
      <p:ext uri="{BB962C8B-B14F-4D97-AF65-F5344CB8AC3E}">
        <p14:creationId xmlns:p14="http://schemas.microsoft.com/office/powerpoint/2010/main" val="3370828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87B73D3-F8D9-E39D-D11A-5FB98BDBB714}"/>
              </a:ext>
            </a:extLst>
          </p:cNvPr>
          <p:cNvSpPr txBox="1"/>
          <p:nvPr/>
        </p:nvSpPr>
        <p:spPr>
          <a:xfrm>
            <a:off x="383357" y="1052660"/>
            <a:ext cx="11569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Une infrastructure de traitements par lots légère et </a:t>
            </a:r>
            <a:r>
              <a:rPr lang="fr-FR" err="1"/>
              <a:t>cmoplete</a:t>
            </a:r>
            <a:r>
              <a:rPr lang="fr-FR"/>
              <a:t>,</a:t>
            </a:r>
          </a:p>
          <a:p>
            <a:pPr algn="just"/>
            <a:r>
              <a:rPr lang="fr-FR"/>
              <a:t>Conçue pour permettre le </a:t>
            </a:r>
            <a:r>
              <a:rPr lang="fr-FR" err="1"/>
              <a:t>devleoppement</a:t>
            </a:r>
            <a:r>
              <a:rPr lang="fr-FR"/>
              <a:t> d’</a:t>
            </a:r>
            <a:r>
              <a:rPr lang="fr-FR" err="1"/>
              <a:t>aplications</a:t>
            </a:r>
            <a:r>
              <a:rPr lang="fr-FR"/>
              <a:t> par lots robustes et vitales pour les opérations quotidiennes des systèmes d’entreprise,</a:t>
            </a:r>
          </a:p>
          <a:p>
            <a:pPr algn="just"/>
            <a:r>
              <a:rPr lang="fr-FR"/>
              <a:t>Spring Batch fournit des fonctions </a:t>
            </a:r>
            <a:r>
              <a:rPr lang="fr-FR" err="1"/>
              <a:t>reutilisables</a:t>
            </a:r>
            <a:r>
              <a:rPr lang="fr-FR"/>
              <a:t> essentielles au traitement de grands volumes d’enregistrement, notamment :</a:t>
            </a:r>
          </a:p>
          <a:p>
            <a:pPr algn="just"/>
            <a:r>
              <a:rPr lang="fr-FR"/>
              <a:t>Fournit également des fonctionnalités et des services techniques plus avancés qui permettront d’effectuer des traitements par lots extrêmement volumineux et très performants grâce a des techniques d’optimisation et de partitionnement,</a:t>
            </a:r>
          </a:p>
          <a:p>
            <a:pPr algn="just"/>
            <a:r>
              <a:rPr lang="fr-FR"/>
              <a:t>Entrées : fichiers </a:t>
            </a:r>
            <a:r>
              <a:rPr lang="fr-FR" err="1"/>
              <a:t>text</a:t>
            </a:r>
            <a:r>
              <a:rPr lang="fr-FR"/>
              <a:t>, csv, bases de donnes</a:t>
            </a:r>
          </a:p>
          <a:p>
            <a:pPr algn="just"/>
            <a:r>
              <a:rPr lang="fr-FR"/>
              <a:t>Flux : lire les </a:t>
            </a:r>
            <a:r>
              <a:rPr lang="fr-FR" err="1"/>
              <a:t>donnees</a:t>
            </a:r>
            <a:r>
              <a:rPr lang="fr-FR"/>
              <a:t> grâce aux </a:t>
            </a:r>
            <a:r>
              <a:rPr lang="fr-FR" err="1"/>
              <a:t>Readers</a:t>
            </a:r>
            <a:r>
              <a:rPr lang="fr-FR"/>
              <a:t> </a:t>
            </a:r>
          </a:p>
          <a:p>
            <a:pPr algn="just"/>
            <a:r>
              <a:rPr lang="fr-FR"/>
              <a:t>Effectuer un ensemble de traitements</a:t>
            </a:r>
          </a:p>
          <a:p>
            <a:pPr algn="just"/>
            <a:r>
              <a:rPr lang="fr-FR"/>
              <a:t>Ecrire le </a:t>
            </a:r>
            <a:r>
              <a:rPr lang="fr-FR" err="1"/>
              <a:t>resultat</a:t>
            </a:r>
            <a:r>
              <a:rPr lang="fr-FR"/>
              <a:t> finale dans des fichiers/DB/Topics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046CAE-24B3-7ACD-C2EA-BF9D0F875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16" y="3160657"/>
            <a:ext cx="5052498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F3D9745-4741-AFC6-ED25-7FE148C12AB3}"/>
              </a:ext>
            </a:extLst>
          </p:cNvPr>
          <p:cNvSpPr txBox="1"/>
          <p:nvPr/>
        </p:nvSpPr>
        <p:spPr>
          <a:xfrm>
            <a:off x="274320" y="1057656"/>
            <a:ext cx="1132027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Un programme batch typique généralement :</a:t>
            </a:r>
          </a:p>
          <a:p>
            <a:r>
              <a:rPr lang="fr-FR" dirty="0"/>
              <a:t>Lit un grand nombre d’enregistrements dans une base de données, un fichier ou une file d’attente,</a:t>
            </a:r>
            <a:endParaRPr lang="fr-FR" dirty="0">
              <a:cs typeface="Calibri"/>
            </a:endParaRPr>
          </a:p>
          <a:p>
            <a:r>
              <a:rPr lang="fr-FR" dirty="0"/>
              <a:t>Traite les données d’une certaine manière,</a:t>
            </a:r>
            <a:endParaRPr lang="fr-FR" dirty="0">
              <a:cs typeface="Calibri"/>
            </a:endParaRPr>
          </a:p>
          <a:p>
            <a:r>
              <a:rPr lang="fr-FR" dirty="0"/>
              <a:t>Ecrit les données sous une forme modifiée</a:t>
            </a:r>
            <a:endParaRPr lang="fr-FR" dirty="0">
              <a:cs typeface="Calibri"/>
            </a:endParaRPr>
          </a:p>
          <a:p>
            <a:r>
              <a:rPr lang="fr-FR" dirty="0"/>
              <a:t>Les traitements par lots font partie de la plupart des projets informatiques et Spring Batch est l’un des rares Framework open source offrant une solution robuste à l’échelle de l’entreprise,</a:t>
            </a:r>
            <a:endParaRPr lang="fr-FR" dirty="0"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B64D38-6766-BDEF-0AAF-A1A9C610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73" y="3178270"/>
            <a:ext cx="5761219" cy="29796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309434-2A45-131D-F7B5-9A55C00F5E96}"/>
              </a:ext>
            </a:extLst>
          </p:cNvPr>
          <p:cNvSpPr txBox="1"/>
          <p:nvPr/>
        </p:nvSpPr>
        <p:spPr>
          <a:xfrm>
            <a:off x="274320" y="2959949"/>
            <a:ext cx="55590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Use cases : 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la fin du mois une entreprise doit envoyer les virements des salaires des employés dans leurs comptes respectifs,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traitement des bulletins de salaire à la fin du mois,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Envoi de courriels de communication de masse,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des rapports automatisés sur une base quotidienne, hebdomadaire ou mensuelle,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Exécution automatique de flux de travail sans intervention humaine,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le commit des traitements par lots périodiquement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Traitement par lots massivement parallèles</a:t>
            </a:r>
          </a:p>
        </p:txBody>
      </p:sp>
    </p:spTree>
    <p:extLst>
      <p:ext uri="{BB962C8B-B14F-4D97-AF65-F5344CB8AC3E}">
        <p14:creationId xmlns:p14="http://schemas.microsoft.com/office/powerpoint/2010/main" val="159226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854F9C8-A8BE-F35C-566D-E24FCE6F1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63" y="1416306"/>
            <a:ext cx="3299746" cy="34597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51CD73-B0FC-B49E-9457-F07C1BDE5063}"/>
              </a:ext>
            </a:extLst>
          </p:cNvPr>
          <p:cNvSpPr txBox="1"/>
          <p:nvPr/>
        </p:nvSpPr>
        <p:spPr>
          <a:xfrm>
            <a:off x="480766" y="1299536"/>
            <a:ext cx="757915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Cette architecture en couches met en évidence trois principaux composants de haut niveau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Application :</a:t>
            </a:r>
            <a:endParaRPr lang="fr-FR" b="1" dirty="0">
              <a:cs typeface="Calibri"/>
            </a:endParaRPr>
          </a:p>
          <a:p>
            <a:r>
              <a:rPr lang="fr-FR" dirty="0"/>
              <a:t>Contient tous les traitements par lots et le code personnalisé écrits par les </a:t>
            </a:r>
            <a:r>
              <a:rPr lang="fr-FR" dirty="0" err="1"/>
              <a:t>developpeur</a:t>
            </a:r>
            <a:r>
              <a:rPr lang="fr-FR" dirty="0"/>
              <a:t> &amp; l’aide de Spring Batch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Batch </a:t>
            </a:r>
            <a:r>
              <a:rPr lang="fr-FR" b="1" dirty="0" err="1"/>
              <a:t>Core</a:t>
            </a:r>
            <a:r>
              <a:rPr lang="fr-FR" b="1" dirty="0"/>
              <a:t> :</a:t>
            </a:r>
            <a:endParaRPr lang="fr-FR" b="1" dirty="0">
              <a:cs typeface="Calibri"/>
            </a:endParaRPr>
          </a:p>
          <a:p>
            <a:r>
              <a:rPr lang="fr-FR" dirty="0"/>
              <a:t>Le noyau de lot contient les classes d’exécution principales nécessaires au lancement et au contrôle d’un traitement par lots, il comprend des </a:t>
            </a:r>
            <a:r>
              <a:rPr lang="fr-FR" dirty="0" err="1"/>
              <a:t>implementation</a:t>
            </a:r>
            <a:r>
              <a:rPr lang="fr-FR" dirty="0"/>
              <a:t> pour </a:t>
            </a:r>
            <a:r>
              <a:rPr lang="fr-FR" dirty="0" err="1"/>
              <a:t>JobLauncher</a:t>
            </a:r>
            <a:r>
              <a:rPr lang="fr-FR" dirty="0"/>
              <a:t>(lance un job), Job(contient plusieurs </a:t>
            </a:r>
            <a:r>
              <a:rPr lang="fr-FR" dirty="0" err="1"/>
              <a:t>Step</a:t>
            </a:r>
            <a:r>
              <a:rPr lang="fr-FR" dirty="0"/>
              <a:t>) et </a:t>
            </a:r>
            <a:r>
              <a:rPr lang="fr-FR" dirty="0" err="1"/>
              <a:t>Step</a:t>
            </a:r>
            <a:r>
              <a:rPr lang="fr-FR" dirty="0"/>
              <a:t>,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Batch Infrastructure :</a:t>
            </a:r>
            <a:endParaRPr lang="fr-FR" b="1" dirty="0">
              <a:cs typeface="Calibri"/>
            </a:endParaRPr>
          </a:p>
          <a:p>
            <a:r>
              <a:rPr lang="fr-FR" dirty="0"/>
              <a:t>Application et Batch </a:t>
            </a:r>
            <a:r>
              <a:rPr lang="fr-FR" dirty="0" err="1"/>
              <a:t>Core</a:t>
            </a:r>
            <a:r>
              <a:rPr lang="fr-FR" dirty="0"/>
              <a:t> sont tous les deux construits sur une infrastructure commune, Cette infrastructure contient des </a:t>
            </a:r>
            <a:r>
              <a:rPr lang="fr-FR" dirty="0" err="1"/>
              <a:t>Readers</a:t>
            </a:r>
            <a:r>
              <a:rPr lang="fr-FR" dirty="0"/>
              <a:t>, </a:t>
            </a:r>
            <a:r>
              <a:rPr lang="fr-FR" dirty="0" err="1"/>
              <a:t>Writers</a:t>
            </a:r>
            <a:r>
              <a:rPr lang="fr-FR" dirty="0"/>
              <a:t> et des services de traitement courants,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0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0B0CB87-13A0-764E-9F80-7B9083207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/>
          <a:stretch/>
        </p:blipFill>
        <p:spPr>
          <a:xfrm>
            <a:off x="1809713" y="2868535"/>
            <a:ext cx="8572573" cy="338328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319A6F-C8C2-DA5C-E4A2-3976B314C823}"/>
              </a:ext>
            </a:extLst>
          </p:cNvPr>
          <p:cNvSpPr txBox="1"/>
          <p:nvPr/>
        </p:nvSpPr>
        <p:spPr>
          <a:xfrm>
            <a:off x="240445" y="904974"/>
            <a:ext cx="11496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traitement par lots est généralement encapsulé par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job comportant plusieurs </a:t>
            </a:r>
            <a:r>
              <a:rPr lang="fr-FR" err="1"/>
              <a:t>Step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Chaque </a:t>
            </a:r>
            <a:r>
              <a:rPr lang="fr-FR" err="1"/>
              <a:t>Step</a:t>
            </a:r>
            <a:r>
              <a:rPr lang="fr-FR"/>
              <a:t> a généralement un seul </a:t>
            </a:r>
            <a:r>
              <a:rPr lang="fr-FR" err="1"/>
              <a:t>ItemReader</a:t>
            </a:r>
            <a:r>
              <a:rPr lang="fr-FR"/>
              <a:t> </a:t>
            </a:r>
            <a:r>
              <a:rPr lang="fr-FR" err="1"/>
              <a:t>ItemProcessor</a:t>
            </a:r>
            <a:r>
              <a:rPr lang="fr-FR"/>
              <a:t> et </a:t>
            </a:r>
            <a:r>
              <a:rPr lang="fr-FR" err="1"/>
              <a:t>itemWriter</a:t>
            </a:r>
            <a:r>
              <a:rPr lang="fr-FR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Job est </a:t>
            </a:r>
            <a:r>
              <a:rPr lang="fr-FR" err="1"/>
              <a:t>executé</a:t>
            </a:r>
            <a:r>
              <a:rPr lang="fr-FR"/>
              <a:t> par un </a:t>
            </a:r>
            <a:r>
              <a:rPr lang="fr-FR" err="1"/>
              <a:t>JobLauncher</a:t>
            </a:r>
            <a:r>
              <a:rPr lang="fr-FR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métadonnées relatives aux traitements configurés et exécutés sont stockées dans un </a:t>
            </a:r>
            <a:r>
              <a:rPr lang="fr-FR" err="1"/>
              <a:t>JobRepository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9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FECC7F7-020B-6E97-9022-AE5CF795B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" r="327"/>
          <a:stretch/>
        </p:blipFill>
        <p:spPr>
          <a:xfrm>
            <a:off x="5486399" y="1690003"/>
            <a:ext cx="6476213" cy="41168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88EE11-1023-51F0-D426-84C15CAA75FF}"/>
              </a:ext>
            </a:extLst>
          </p:cNvPr>
          <p:cNvSpPr txBox="1"/>
          <p:nvPr/>
        </p:nvSpPr>
        <p:spPr>
          <a:xfrm>
            <a:off x="164592" y="896112"/>
            <a:ext cx="5010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job est une entité qui encapsule un processus de traitement par lots complet,</a:t>
            </a:r>
          </a:p>
          <a:p>
            <a:r>
              <a:rPr lang="fr-FR"/>
              <a:t>Comme c’est le cas avec d’autres projets Spring, un Job est associé a :</a:t>
            </a:r>
          </a:p>
          <a:p>
            <a:r>
              <a:rPr lang="fr-FR"/>
              <a:t>Un fichier de configuration XML</a:t>
            </a:r>
          </a:p>
          <a:p>
            <a:r>
              <a:rPr lang="fr-FR"/>
              <a:t>Une classe de configuration Java</a:t>
            </a:r>
          </a:p>
          <a:p>
            <a:r>
              <a:rPr lang="fr-FR"/>
              <a:t>Un Job est simplement un conteneur pour les instances </a:t>
            </a:r>
            <a:r>
              <a:rPr lang="fr-FR" err="1"/>
              <a:t>Step</a:t>
            </a:r>
            <a:r>
              <a:rPr lang="fr-FR"/>
              <a:t>,</a:t>
            </a:r>
          </a:p>
          <a:p>
            <a:r>
              <a:rPr lang="fr-FR"/>
              <a:t>A chaque Job peut être associé a plusieurs </a:t>
            </a:r>
            <a:r>
              <a:rPr lang="fr-FR" err="1"/>
              <a:t>JobInstances</a:t>
            </a:r>
            <a:r>
              <a:rPr lang="fr-FR"/>
              <a:t>, chacune étant définie de manière unique par ses </a:t>
            </a:r>
            <a:r>
              <a:rPr lang="fr-FR" err="1"/>
              <a:t>JobParameters</a:t>
            </a:r>
            <a:r>
              <a:rPr lang="fr-FR"/>
              <a:t> particuliers utilisés pour démarrer un travail par lots,</a:t>
            </a:r>
          </a:p>
          <a:p>
            <a:r>
              <a:rPr lang="fr-FR"/>
              <a:t>Chaque exécution d’un </a:t>
            </a:r>
            <a:r>
              <a:rPr lang="fr-FR" err="1"/>
              <a:t>JobInstance</a:t>
            </a:r>
            <a:r>
              <a:rPr lang="fr-FR"/>
              <a:t> est appelée </a:t>
            </a:r>
            <a:r>
              <a:rPr lang="fr-FR" err="1"/>
              <a:t>JobExecution</a:t>
            </a:r>
            <a:endParaRPr lang="fr-FR"/>
          </a:p>
          <a:p>
            <a:r>
              <a:rPr lang="fr-FR"/>
              <a:t>Chaque </a:t>
            </a:r>
            <a:r>
              <a:rPr lang="fr-FR" err="1"/>
              <a:t>JobExecution</a:t>
            </a:r>
            <a:r>
              <a:rPr lang="fr-FR"/>
              <a:t> suit généralement ce qui s’est passé lors d’une exécution, tels que le </a:t>
            </a:r>
            <a:r>
              <a:rPr lang="fr-FR" err="1"/>
              <a:t>status</a:t>
            </a:r>
            <a:r>
              <a:rPr lang="fr-FR"/>
              <a:t> actuel et de sortie, les heures de début et de fin, </a:t>
            </a:r>
            <a:r>
              <a:rPr lang="fr-FR" err="1"/>
              <a:t>etc</a:t>
            </a:r>
            <a:r>
              <a:rPr lang="fr-FR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781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40825C-CC86-846F-A1A2-42E9BBF6F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" y="2626703"/>
            <a:ext cx="6319430" cy="32817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578BAC-1EEE-7F9F-F97C-1D3D1FF03EC3}"/>
              </a:ext>
            </a:extLst>
          </p:cNvPr>
          <p:cNvSpPr txBox="1"/>
          <p:nvPr/>
        </p:nvSpPr>
        <p:spPr>
          <a:xfrm>
            <a:off x="281354" y="1410597"/>
            <a:ext cx="1150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Un </a:t>
            </a:r>
            <a:r>
              <a:rPr lang="fr-FR" err="1"/>
              <a:t>Step</a:t>
            </a:r>
            <a:r>
              <a:rPr lang="fr-FR"/>
              <a:t> est une phase spécifique et </a:t>
            </a:r>
            <a:r>
              <a:rPr lang="fr-FR" err="1"/>
              <a:t>independante</a:t>
            </a:r>
            <a:r>
              <a:rPr lang="fr-FR"/>
              <a:t> d’un travail par lots, de sorte que chaque travail est composé d’une ou de plusieurs étapes,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E84B2-9D09-8BF3-C42D-0EE77984F939}"/>
              </a:ext>
            </a:extLst>
          </p:cNvPr>
          <p:cNvSpPr txBox="1"/>
          <p:nvPr/>
        </p:nvSpPr>
        <p:spPr>
          <a:xfrm>
            <a:off x="7156938" y="2771787"/>
            <a:ext cx="4624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Chaque </a:t>
            </a:r>
            <a:r>
              <a:rPr lang="fr-FR" err="1"/>
              <a:t>Step</a:t>
            </a:r>
            <a:r>
              <a:rPr lang="fr-FR"/>
              <a:t> utilise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</a:t>
            </a:r>
            <a:r>
              <a:rPr lang="fr-FR" b="1" err="1"/>
              <a:t>ItemReader</a:t>
            </a:r>
            <a:r>
              <a:rPr lang="fr-FR"/>
              <a:t>, permettant de lire et désérialiser les enregistrements du batch à partir d’une entrée quelconque,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</a:t>
            </a:r>
            <a:r>
              <a:rPr lang="fr-FR" b="1" err="1"/>
              <a:t>ItemProcessor</a:t>
            </a:r>
            <a:r>
              <a:rPr lang="fr-FR"/>
              <a:t> permettant de traiter les Items transmis par </a:t>
            </a:r>
            <a:r>
              <a:rPr lang="fr-FR" b="1" err="1"/>
              <a:t>ItemReader</a:t>
            </a:r>
            <a:endParaRPr lang="fr-F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 </a:t>
            </a:r>
            <a:r>
              <a:rPr lang="fr-FR" b="1" err="1"/>
              <a:t>ItemWriter</a:t>
            </a:r>
            <a:r>
              <a:rPr lang="fr-FR"/>
              <a:t> permettant d’écrire les enregistrements traités par </a:t>
            </a:r>
            <a:r>
              <a:rPr lang="fr-FR" err="1"/>
              <a:t>ItemProcessor</a:t>
            </a:r>
            <a:r>
              <a:rPr lang="fr-FR"/>
              <a:t> dans une sortie quelconque</a:t>
            </a:r>
          </a:p>
        </p:txBody>
      </p:sp>
    </p:spTree>
    <p:extLst>
      <p:ext uri="{BB962C8B-B14F-4D97-AF65-F5344CB8AC3E}">
        <p14:creationId xmlns:p14="http://schemas.microsoft.com/office/powerpoint/2010/main" val="80433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6"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3754AF-0178-F8CD-3754-79994ED0D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3617" cy="69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EB96CCD-0D22-61D2-7EE8-09DE357E64F7}"/>
              </a:ext>
            </a:extLst>
          </p:cNvPr>
          <p:cNvSpPr txBox="1"/>
          <p:nvPr/>
        </p:nvSpPr>
        <p:spPr>
          <a:xfrm>
            <a:off x="407376" y="1002323"/>
            <a:ext cx="5003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err="1"/>
              <a:t>Chunk-Oriented</a:t>
            </a:r>
            <a:r>
              <a:rPr lang="fr-FR" b="1"/>
              <a:t> </a:t>
            </a:r>
            <a:r>
              <a:rPr lang="fr-FR" b="1" err="1"/>
              <a:t>Processing</a:t>
            </a:r>
            <a:r>
              <a:rPr lang="fr-FR" b="1"/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Le traitement orienté par morceaux consiste à lire les données une par une et à créer des « morceaux » écrits dans une transaction,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Un élément est lu à partir d’un </a:t>
            </a:r>
            <a:r>
              <a:rPr lang="fr-FR" err="1"/>
              <a:t>ItemReader</a:t>
            </a:r>
            <a:r>
              <a:rPr lang="fr-FR"/>
              <a:t>, remis à un </a:t>
            </a:r>
            <a:r>
              <a:rPr lang="fr-FR" err="1"/>
              <a:t>ItemProcessor</a:t>
            </a:r>
            <a:r>
              <a:rPr lang="fr-FR"/>
              <a:t> et agrégé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Une fois que le nombre d’éléments lus est égal à l’intervalle de validation, l’élément complet est inscrit par </a:t>
            </a:r>
            <a:r>
              <a:rPr lang="fr-FR" err="1"/>
              <a:t>ItemWriter</a:t>
            </a:r>
            <a:r>
              <a:rPr lang="fr-FR"/>
              <a:t>, puis la transaction est validée,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0DE45-FFD0-8326-299F-2788F239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1" y="3757716"/>
            <a:ext cx="5481637" cy="29214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C383B5B-636D-BDF7-0DB8-3C040168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98" y="1002323"/>
            <a:ext cx="6467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4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124EB6C205543AE97BF1305E590F0" ma:contentTypeVersion="9" ma:contentTypeDescription="Crée un document." ma:contentTypeScope="" ma:versionID="1ce0845063f8d02f58d5c8792f2d4262">
  <xsd:schema xmlns:xsd="http://www.w3.org/2001/XMLSchema" xmlns:xs="http://www.w3.org/2001/XMLSchema" xmlns:p="http://schemas.microsoft.com/office/2006/metadata/properties" xmlns:ns3="ee65b073-ffcd-4d2c-8577-755f084c5e39" xmlns:ns4="40db12fb-f3c4-4bfa-a160-4995540f67e2" targetNamespace="http://schemas.microsoft.com/office/2006/metadata/properties" ma:root="true" ma:fieldsID="43130937d3db4667a8ed9e96fb5ad8f8" ns3:_="" ns4:_="">
    <xsd:import namespace="ee65b073-ffcd-4d2c-8577-755f084c5e39"/>
    <xsd:import namespace="40db12fb-f3c4-4bfa-a160-4995540f67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5b073-ffcd-4d2c-8577-755f084c5e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b12fb-f3c4-4bfa-a160-4995540f6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C81930-34C1-4F82-B8D2-A43C597E5E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61A16D-50F9-4868-A56E-F36D50C97AD2}">
  <ds:schemaRefs>
    <ds:schemaRef ds:uri="http://purl.org/dc/terms/"/>
    <ds:schemaRef ds:uri="ee65b073-ffcd-4d2c-8577-755f084c5e39"/>
    <ds:schemaRef ds:uri="40db12fb-f3c4-4bfa-a160-4995540f67e2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DE3229-BA24-4224-9E3D-185B28C9EC02}">
  <ds:schemaRefs>
    <ds:schemaRef ds:uri="40db12fb-f3c4-4bfa-a160-4995540f67e2"/>
    <ds:schemaRef ds:uri="ee65b073-ffcd-4d2c-8577-755f084c5e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918</Words>
  <Application>Microsoft Office PowerPoint</Application>
  <PresentationFormat>Grand écran</PresentationFormat>
  <Paragraphs>67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Fahd KORAICHE</dc:creator>
  <cp:lastModifiedBy>Fahd KORAICHE</cp:lastModifiedBy>
  <cp:revision>13</cp:revision>
  <dcterms:created xsi:type="dcterms:W3CDTF">2022-09-16T13:36:45Z</dcterms:created>
  <dcterms:modified xsi:type="dcterms:W3CDTF">2022-11-11T17:44:59Z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0x010100886124EB6C205543AE97BF1305E590F0</vt:lpwstr>
  </property>
</Properties>
</file>