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40"/>
  </p:notesMasterIdLst>
  <p:sldIdLst>
    <p:sldId id="301" r:id="rId5"/>
    <p:sldId id="302" r:id="rId6"/>
    <p:sldId id="300" r:id="rId7"/>
    <p:sldId id="303" r:id="rId8"/>
    <p:sldId id="305" r:id="rId9"/>
    <p:sldId id="304" r:id="rId10"/>
    <p:sldId id="306" r:id="rId11"/>
    <p:sldId id="307" r:id="rId12"/>
    <p:sldId id="313" r:id="rId13"/>
    <p:sldId id="308" r:id="rId14"/>
    <p:sldId id="309" r:id="rId15"/>
    <p:sldId id="310" r:id="rId16"/>
    <p:sldId id="314" r:id="rId17"/>
    <p:sldId id="311" r:id="rId18"/>
    <p:sldId id="312" r:id="rId19"/>
    <p:sldId id="315" r:id="rId20"/>
    <p:sldId id="321" r:id="rId21"/>
    <p:sldId id="320" r:id="rId22"/>
    <p:sldId id="316" r:id="rId23"/>
    <p:sldId id="317" r:id="rId24"/>
    <p:sldId id="318" r:id="rId25"/>
    <p:sldId id="319" r:id="rId26"/>
    <p:sldId id="322" r:id="rId27"/>
    <p:sldId id="330" r:id="rId28"/>
    <p:sldId id="331" r:id="rId29"/>
    <p:sldId id="332" r:id="rId30"/>
    <p:sldId id="333" r:id="rId31"/>
    <p:sldId id="334" r:id="rId32"/>
    <p:sldId id="323" r:id="rId33"/>
    <p:sldId id="324" r:id="rId34"/>
    <p:sldId id="325" r:id="rId35"/>
    <p:sldId id="326" r:id="rId36"/>
    <p:sldId id="327" r:id="rId37"/>
    <p:sldId id="328" r:id="rId38"/>
    <p:sldId id="329" r:id="rId3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41083E-2A6C-4BC1-A1A4-43CFC345F41F}" v="75" dt="2022-09-24T20:48:55.652"/>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2DB"/>
          </a:solidFill>
        </a:fill>
      </a:tcStyle>
    </a:wholeTbl>
    <a:band2H>
      <a:tcTxStyle/>
      <a:tcStyle>
        <a:tcBdr/>
        <a:fill>
          <a:solidFill>
            <a:srgbClr val="E7EAEE"/>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0E8"/>
          </a:solidFill>
        </a:fill>
      </a:tcStyle>
    </a:wholeTbl>
    <a:band2H>
      <a:tcTxStyle/>
      <a:tcStyle>
        <a:tcBdr/>
        <a:fill>
          <a:solidFill>
            <a:srgbClr val="E7F0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AE1"/>
          </a:solidFill>
        </a:fill>
      </a:tcStyle>
    </a:wholeTbl>
    <a:band2H>
      <a:tcTxStyle/>
      <a:tcStyle>
        <a:tcBdr/>
        <a:fill>
          <a:solidFill>
            <a:srgbClr val="E7EDF1"/>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8" name="Shape 188"/>
          <p:cNvSpPr>
            <a:spLocks noGrp="1" noRot="1" noChangeAspect="1"/>
          </p:cNvSpPr>
          <p:nvPr>
            <p:ph type="sldImg"/>
          </p:nvPr>
        </p:nvSpPr>
        <p:spPr>
          <a:xfrm>
            <a:off x="1143000" y="685800"/>
            <a:ext cx="4572000" cy="3429000"/>
          </a:xfrm>
          <a:prstGeom prst="rect">
            <a:avLst/>
          </a:prstGeom>
        </p:spPr>
        <p:txBody>
          <a:bodyPr/>
          <a:lstStyle/>
          <a:p>
            <a:endParaRPr/>
          </a:p>
        </p:txBody>
      </p:sp>
      <p:sp>
        <p:nvSpPr>
          <p:cNvPr id="189" name="Shape 18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Arial"/>
      </a:defRPr>
    </a:lvl1pPr>
    <a:lvl2pPr indent="228600" latinLnBrk="0">
      <a:defRPr sz="1200">
        <a:latin typeface="+mj-lt"/>
        <a:ea typeface="+mj-ea"/>
        <a:cs typeface="+mj-cs"/>
        <a:sym typeface="Arial"/>
      </a:defRPr>
    </a:lvl2pPr>
    <a:lvl3pPr indent="457200" latinLnBrk="0">
      <a:defRPr sz="1200">
        <a:latin typeface="+mj-lt"/>
        <a:ea typeface="+mj-ea"/>
        <a:cs typeface="+mj-cs"/>
        <a:sym typeface="Arial"/>
      </a:defRPr>
    </a:lvl3pPr>
    <a:lvl4pPr indent="685800" latinLnBrk="0">
      <a:defRPr sz="1200">
        <a:latin typeface="+mj-lt"/>
        <a:ea typeface="+mj-ea"/>
        <a:cs typeface="+mj-cs"/>
        <a:sym typeface="Arial"/>
      </a:defRPr>
    </a:lvl4pPr>
    <a:lvl5pPr indent="914400" latinLnBrk="0">
      <a:defRPr sz="1200">
        <a:latin typeface="+mj-lt"/>
        <a:ea typeface="+mj-ea"/>
        <a:cs typeface="+mj-cs"/>
        <a:sym typeface="Arial"/>
      </a:defRPr>
    </a:lvl5pPr>
    <a:lvl6pPr indent="1143000" latinLnBrk="0">
      <a:defRPr sz="1200">
        <a:latin typeface="+mj-lt"/>
        <a:ea typeface="+mj-ea"/>
        <a:cs typeface="+mj-cs"/>
        <a:sym typeface="Arial"/>
      </a:defRPr>
    </a:lvl6pPr>
    <a:lvl7pPr indent="1371600" latinLnBrk="0">
      <a:defRPr sz="1200">
        <a:latin typeface="+mj-lt"/>
        <a:ea typeface="+mj-ea"/>
        <a:cs typeface="+mj-cs"/>
        <a:sym typeface="Arial"/>
      </a:defRPr>
    </a:lvl7pPr>
    <a:lvl8pPr indent="1600200" latinLnBrk="0">
      <a:defRPr sz="1200">
        <a:latin typeface="+mj-lt"/>
        <a:ea typeface="+mj-ea"/>
        <a:cs typeface="+mj-cs"/>
        <a:sym typeface="Arial"/>
      </a:defRPr>
    </a:lvl8pPr>
    <a:lvl9pPr indent="1828800" latinLnBrk="0">
      <a:defRPr sz="12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843110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7_Contents slide layout">
    <p:bg>
      <p:bgPr>
        <a:solidFill>
          <a:srgbClr val="FFFFFF"/>
        </a:solidFill>
        <a:effectLst/>
      </p:bgPr>
    </p:bg>
    <p:spTree>
      <p:nvGrpSpPr>
        <p:cNvPr id="1" name=""/>
        <p:cNvGrpSpPr/>
        <p:nvPr/>
      </p:nvGrpSpPr>
      <p:grpSpPr>
        <a:xfrm>
          <a:off x="0" y="0"/>
          <a:ext cx="0" cy="0"/>
          <a:chOff x="0" y="0"/>
          <a:chExt cx="0" cy="0"/>
        </a:xfrm>
      </p:grpSpPr>
      <p:sp>
        <p:nvSpPr>
          <p:cNvPr id="33" name="Body Level One…"/>
          <p:cNvSpPr txBox="1">
            <a:spLocks noGrp="1"/>
          </p:cNvSpPr>
          <p:nvPr>
            <p:ph type="body" sz="quarter" idx="1"/>
          </p:nvPr>
        </p:nvSpPr>
        <p:spPr>
          <a:xfrm>
            <a:off x="323528" y="339509"/>
            <a:ext cx="11573198" cy="724248"/>
          </a:xfrm>
          <a:prstGeom prst="rect">
            <a:avLst/>
          </a:prstGeom>
        </p:spPr>
        <p:txBody>
          <a:bodyPr anchor="ctr">
            <a:normAutofit/>
          </a:bodyPr>
          <a:lstStyle>
            <a:lvl1pPr marL="0" indent="0" algn="ctr">
              <a:buSzTx/>
              <a:buFontTx/>
              <a:buNone/>
              <a:defRPr sz="5400">
                <a:solidFill>
                  <a:srgbClr val="262626"/>
                </a:solidFill>
              </a:defRPr>
            </a:lvl1pPr>
            <a:lvl2pPr marL="971550" indent="-514350" algn="ctr">
              <a:buFontTx/>
              <a:defRPr sz="5400">
                <a:solidFill>
                  <a:srgbClr val="262626"/>
                </a:solidFill>
              </a:defRPr>
            </a:lvl2pPr>
            <a:lvl3pPr marL="1531619" indent="-617219" algn="ctr">
              <a:buFontTx/>
              <a:defRPr sz="5400">
                <a:solidFill>
                  <a:srgbClr val="262626"/>
                </a:solidFill>
              </a:defRPr>
            </a:lvl3pPr>
            <a:lvl4pPr marL="2057400" indent="-685800" algn="ctr">
              <a:buFontTx/>
              <a:defRPr sz="5400">
                <a:solidFill>
                  <a:srgbClr val="262626"/>
                </a:solidFill>
              </a:defRPr>
            </a:lvl4pPr>
            <a:lvl5pPr marL="2514600" indent="-685800" algn="ctr">
              <a:buFontTx/>
              <a:defRPr sz="5400">
                <a:solidFill>
                  <a:srgbClr val="262626"/>
                </a:solidFill>
              </a:defRPr>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7_Contents slide layout">
    <p:bg>
      <p:bgPr>
        <a:solidFill>
          <a:srgbClr val="FFFFFF"/>
        </a:solidFill>
        <a:effectLst/>
      </p:bgPr>
    </p:bg>
    <p:spTree>
      <p:nvGrpSpPr>
        <p:cNvPr id="1" name=""/>
        <p:cNvGrpSpPr/>
        <p:nvPr/>
      </p:nvGrpSpPr>
      <p:grpSpPr>
        <a:xfrm>
          <a:off x="0" y="0"/>
          <a:ext cx="0" cy="0"/>
          <a:chOff x="0" y="0"/>
          <a:chExt cx="0" cy="0"/>
        </a:xfrm>
      </p:grpSpPr>
      <p:grpSp>
        <p:nvGrpSpPr>
          <p:cNvPr id="158" name="Group 7"/>
          <p:cNvGrpSpPr/>
          <p:nvPr/>
        </p:nvGrpSpPr>
        <p:grpSpPr>
          <a:xfrm>
            <a:off x="486249" y="477135"/>
            <a:ext cx="11704321" cy="5935131"/>
            <a:chOff x="0" y="0"/>
            <a:chExt cx="11704320" cy="5935129"/>
          </a:xfrm>
        </p:grpSpPr>
        <p:sp>
          <p:nvSpPr>
            <p:cNvPr id="155" name="Straight Connector 4"/>
            <p:cNvSpPr/>
            <p:nvPr/>
          </p:nvSpPr>
          <p:spPr>
            <a:xfrm>
              <a:off x="0" y="0"/>
              <a:ext cx="11704321" cy="1"/>
            </a:xfrm>
            <a:prstGeom prst="line">
              <a:avLst/>
            </a:prstGeom>
            <a:noFill/>
            <a:ln w="44450" cap="flat">
              <a:solidFill>
                <a:schemeClr val="accent1"/>
              </a:solidFill>
              <a:prstDash val="solid"/>
              <a:miter lim="800000"/>
            </a:ln>
            <a:effectLst/>
          </p:spPr>
          <p:txBody>
            <a:bodyPr wrap="square" lIns="45719" tIns="45719" rIns="45719" bIns="45719" numCol="1" anchor="t">
              <a:noAutofit/>
            </a:bodyPr>
            <a:lstStyle/>
            <a:p>
              <a:endParaRPr/>
            </a:p>
          </p:txBody>
        </p:sp>
        <p:sp>
          <p:nvSpPr>
            <p:cNvPr id="156" name="Straight Connector 5"/>
            <p:cNvSpPr/>
            <p:nvPr/>
          </p:nvSpPr>
          <p:spPr>
            <a:xfrm flipV="1">
              <a:off x="1270" y="0"/>
              <a:ext cx="1" cy="5935130"/>
            </a:xfrm>
            <a:prstGeom prst="line">
              <a:avLst/>
            </a:prstGeom>
            <a:noFill/>
            <a:ln w="44450" cap="flat">
              <a:solidFill>
                <a:schemeClr val="accent1"/>
              </a:solidFill>
              <a:prstDash val="solid"/>
              <a:miter lim="800000"/>
            </a:ln>
            <a:effectLst/>
          </p:spPr>
          <p:txBody>
            <a:bodyPr wrap="square" lIns="45719" tIns="45719" rIns="45719" bIns="45719" numCol="1" anchor="t">
              <a:noAutofit/>
            </a:bodyPr>
            <a:lstStyle/>
            <a:p>
              <a:endParaRPr/>
            </a:p>
          </p:txBody>
        </p:sp>
        <p:sp>
          <p:nvSpPr>
            <p:cNvPr id="157" name="Straight Connector 6"/>
            <p:cNvSpPr/>
            <p:nvPr/>
          </p:nvSpPr>
          <p:spPr>
            <a:xfrm>
              <a:off x="0" y="5915713"/>
              <a:ext cx="11704320" cy="13274"/>
            </a:xfrm>
            <a:prstGeom prst="line">
              <a:avLst/>
            </a:prstGeom>
            <a:noFill/>
            <a:ln w="44450" cap="flat">
              <a:solidFill>
                <a:schemeClr val="accent1"/>
              </a:solidFill>
              <a:prstDash val="solid"/>
              <a:miter lim="800000"/>
            </a:ln>
            <a:effectLst/>
          </p:spPr>
          <p:txBody>
            <a:bodyPr wrap="square" lIns="45719" tIns="45719" rIns="45719" bIns="45719" numCol="1" anchor="t">
              <a:noAutofit/>
            </a:bodyPr>
            <a:lstStyle/>
            <a:p>
              <a:endParaRPr/>
            </a:p>
          </p:txBody>
        </p:sp>
      </p:grpSp>
      <p:sp>
        <p:nvSpPr>
          <p:cNvPr id="159" name="Picture Placeholder 3"/>
          <p:cNvSpPr>
            <a:spLocks noGrp="1"/>
          </p:cNvSpPr>
          <p:nvPr>
            <p:ph type="pic" idx="13"/>
          </p:nvPr>
        </p:nvSpPr>
        <p:spPr>
          <a:xfrm>
            <a:off x="5268686" y="0"/>
            <a:ext cx="6923314" cy="6858000"/>
          </a:xfrm>
          <a:prstGeom prst="rect">
            <a:avLst/>
          </a:prstGeom>
        </p:spPr>
        <p:txBody>
          <a:bodyPr lIns="91439" rIns="91439"/>
          <a:lstStyle/>
          <a:p>
            <a:endParaRPr/>
          </a:p>
        </p:txBody>
      </p:sp>
      <p:sp>
        <p:nvSpPr>
          <p:cNvPr id="160"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32_Images &amp; Contents">
    <p:bg>
      <p:bgPr>
        <a:solidFill>
          <a:srgbClr val="FFFFFF"/>
        </a:solidFill>
        <a:effectLst/>
      </p:bgPr>
    </p:bg>
    <p:spTree>
      <p:nvGrpSpPr>
        <p:cNvPr id="1" name=""/>
        <p:cNvGrpSpPr/>
        <p:nvPr/>
      </p:nvGrpSpPr>
      <p:grpSpPr>
        <a:xfrm>
          <a:off x="0" y="0"/>
          <a:ext cx="0" cy="0"/>
          <a:chOff x="0" y="0"/>
          <a:chExt cx="0" cy="0"/>
        </a:xfrm>
      </p:grpSpPr>
      <p:sp>
        <p:nvSpPr>
          <p:cNvPr id="167" name="그림 개체 틀 7"/>
          <p:cNvSpPr>
            <a:spLocks noGrp="1"/>
          </p:cNvSpPr>
          <p:nvPr>
            <p:ph type="pic" idx="13"/>
          </p:nvPr>
        </p:nvSpPr>
        <p:spPr>
          <a:xfrm>
            <a:off x="4227514" y="0"/>
            <a:ext cx="7964490" cy="6858000"/>
          </a:xfrm>
          <a:prstGeom prst="rect">
            <a:avLst/>
          </a:prstGeom>
        </p:spPr>
        <p:txBody>
          <a:bodyPr lIns="91439" rIns="91439"/>
          <a:lstStyle/>
          <a:p>
            <a:endParaRPr/>
          </a:p>
        </p:txBody>
      </p:sp>
      <p:sp>
        <p:nvSpPr>
          <p:cNvPr id="168"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2_Contents slide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69"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13_Contents slide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76"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16_Contents slide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0" name="Rectangle 1"/>
          <p:cNvSpPr/>
          <p:nvPr/>
        </p:nvSpPr>
        <p:spPr>
          <a:xfrm>
            <a:off x="0" y="0"/>
            <a:ext cx="12192000" cy="6858000"/>
          </a:xfrm>
          <a:prstGeom prst="rect">
            <a:avLst/>
          </a:prstGeom>
          <a:solidFill>
            <a:srgbClr val="000000">
              <a:alpha val="70000"/>
            </a:srgbClr>
          </a:solidFill>
          <a:ln w="12700">
            <a:miter lim="400000"/>
          </a:ln>
        </p:spPr>
        <p:txBody>
          <a:bodyPr lIns="45719" rIns="45719" anchor="ctr"/>
          <a:lstStyle/>
          <a:p>
            <a:pPr algn="ctr">
              <a:defRPr>
                <a:solidFill>
                  <a:srgbClr val="FFFFFF"/>
                </a:solidFill>
              </a:defRPr>
            </a:pPr>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Image slide layout">
    <p:bg>
      <p:bgPr>
        <a:solidFill>
          <a:srgbClr val="FFFFFF"/>
        </a:solidFill>
        <a:effectLst/>
      </p:bgPr>
    </p:bg>
    <p:spTree>
      <p:nvGrpSpPr>
        <p:cNvPr id="1" name=""/>
        <p:cNvGrpSpPr/>
        <p:nvPr/>
      </p:nvGrpSpPr>
      <p:grpSpPr>
        <a:xfrm>
          <a:off x="0" y="0"/>
          <a:ext cx="0" cy="0"/>
          <a:chOff x="0" y="0"/>
          <a:chExt cx="0" cy="0"/>
        </a:xfrm>
      </p:grpSpPr>
      <p:sp>
        <p:nvSpPr>
          <p:cNvPr id="98" name="Picture Placeholder 2"/>
          <p:cNvSpPr>
            <a:spLocks noGrp="1"/>
          </p:cNvSpPr>
          <p:nvPr>
            <p:ph type="pic" idx="13"/>
          </p:nvPr>
        </p:nvSpPr>
        <p:spPr>
          <a:xfrm>
            <a:off x="0" y="0"/>
            <a:ext cx="12192000" cy="3135087"/>
          </a:xfrm>
          <a:prstGeom prst="rect">
            <a:avLst/>
          </a:prstGeom>
        </p:spPr>
        <p:txBody>
          <a:bodyPr lIns="91439" rIns="91439"/>
          <a:lstStyle/>
          <a:p>
            <a:endParaRPr/>
          </a:p>
        </p:txBody>
      </p:sp>
      <p:sp>
        <p:nvSpPr>
          <p:cNvPr id="99" name="Picture Placeholder 2"/>
          <p:cNvSpPr>
            <a:spLocks noGrp="1"/>
          </p:cNvSpPr>
          <p:nvPr>
            <p:ph type="pic" sz="quarter" idx="14"/>
          </p:nvPr>
        </p:nvSpPr>
        <p:spPr>
          <a:xfrm>
            <a:off x="905623" y="2078265"/>
            <a:ext cx="2298160" cy="2088002"/>
          </a:xfrm>
          <a:prstGeom prst="rect">
            <a:avLst/>
          </a:prstGeom>
        </p:spPr>
        <p:txBody>
          <a:bodyPr lIns="91439" rIns="91439"/>
          <a:lstStyle/>
          <a:p>
            <a:endParaRPr/>
          </a:p>
        </p:txBody>
      </p:sp>
      <p:sp>
        <p:nvSpPr>
          <p:cNvPr id="100" name="Picture Placeholder 2"/>
          <p:cNvSpPr>
            <a:spLocks noGrp="1"/>
          </p:cNvSpPr>
          <p:nvPr>
            <p:ph type="pic" sz="quarter" idx="15"/>
          </p:nvPr>
        </p:nvSpPr>
        <p:spPr>
          <a:xfrm>
            <a:off x="6282361" y="2078265"/>
            <a:ext cx="2298161" cy="2088002"/>
          </a:xfrm>
          <a:prstGeom prst="rect">
            <a:avLst/>
          </a:prstGeom>
        </p:spPr>
        <p:txBody>
          <a:bodyPr lIns="91439" rIns="91439"/>
          <a:lstStyle/>
          <a:p>
            <a:endParaRPr/>
          </a:p>
        </p:txBody>
      </p:sp>
      <p:sp>
        <p:nvSpPr>
          <p:cNvPr id="101" name="Picture Placeholder 2"/>
          <p:cNvSpPr>
            <a:spLocks noGrp="1"/>
          </p:cNvSpPr>
          <p:nvPr>
            <p:ph type="pic" sz="quarter" idx="16"/>
          </p:nvPr>
        </p:nvSpPr>
        <p:spPr>
          <a:xfrm>
            <a:off x="3593991" y="2078265"/>
            <a:ext cx="2298161" cy="2088002"/>
          </a:xfrm>
          <a:prstGeom prst="rect">
            <a:avLst/>
          </a:prstGeom>
        </p:spPr>
        <p:txBody>
          <a:bodyPr lIns="91439" rIns="91439"/>
          <a:lstStyle/>
          <a:p>
            <a:endParaRPr/>
          </a:p>
        </p:txBody>
      </p:sp>
      <p:sp>
        <p:nvSpPr>
          <p:cNvPr id="102" name="Picture Placeholder 2"/>
          <p:cNvSpPr>
            <a:spLocks noGrp="1"/>
          </p:cNvSpPr>
          <p:nvPr>
            <p:ph type="pic" sz="quarter" idx="17"/>
          </p:nvPr>
        </p:nvSpPr>
        <p:spPr>
          <a:xfrm>
            <a:off x="8970730" y="2078265"/>
            <a:ext cx="2298161" cy="2088002"/>
          </a:xfrm>
          <a:prstGeom prst="rect">
            <a:avLst/>
          </a:prstGeom>
        </p:spPr>
        <p:txBody>
          <a:bodyPr lIns="91439" rIns="91439"/>
          <a:lstStyle/>
          <a:p>
            <a:endParaRPr/>
          </a:p>
        </p:txBody>
      </p:sp>
      <p:sp>
        <p:nvSpPr>
          <p:cNvPr id="103" name="Body Level One…"/>
          <p:cNvSpPr txBox="1">
            <a:spLocks noGrp="1"/>
          </p:cNvSpPr>
          <p:nvPr>
            <p:ph type="body" sz="quarter" idx="1"/>
          </p:nvPr>
        </p:nvSpPr>
        <p:spPr>
          <a:xfrm>
            <a:off x="323528" y="740105"/>
            <a:ext cx="11573198" cy="724248"/>
          </a:xfrm>
          <a:prstGeom prst="rect">
            <a:avLst/>
          </a:prstGeom>
        </p:spPr>
        <p:txBody>
          <a:bodyPr anchor="ctr">
            <a:normAutofit/>
          </a:bodyPr>
          <a:lstStyle>
            <a:lvl1pPr marL="0" indent="0" algn="ctr">
              <a:buSzTx/>
              <a:buFontTx/>
              <a:buNone/>
              <a:defRPr sz="5400">
                <a:solidFill>
                  <a:srgbClr val="262626"/>
                </a:solidFill>
              </a:defRPr>
            </a:lvl1pPr>
            <a:lvl2pPr marL="971550" indent="-514350" algn="ctr">
              <a:buFontTx/>
              <a:defRPr sz="5400">
                <a:solidFill>
                  <a:srgbClr val="262626"/>
                </a:solidFill>
              </a:defRPr>
            </a:lvl2pPr>
            <a:lvl3pPr marL="1531619" indent="-617219" algn="ctr">
              <a:buFontTx/>
              <a:defRPr sz="5400">
                <a:solidFill>
                  <a:srgbClr val="262626"/>
                </a:solidFill>
              </a:defRPr>
            </a:lvl3pPr>
            <a:lvl4pPr marL="2057400" indent="-685800" algn="ctr">
              <a:buFontTx/>
              <a:defRPr sz="5400">
                <a:solidFill>
                  <a:srgbClr val="262626"/>
                </a:solidFill>
              </a:defRPr>
            </a:lvl4pPr>
            <a:lvl5pPr marL="2514600" indent="-685800" algn="ctr">
              <a:buFontTx/>
              <a:defRPr sz="5400">
                <a:solidFill>
                  <a:srgbClr val="262626"/>
                </a:solidFill>
              </a:defRPr>
            </a:lvl5pPr>
          </a:lstStyle>
          <a:p>
            <a:r>
              <a:t>Body Level One</a:t>
            </a:r>
          </a:p>
          <a:p>
            <a:pPr lvl="1"/>
            <a:r>
              <a:t>Body Level Two</a:t>
            </a:r>
          </a:p>
          <a:p>
            <a:pPr lvl="2"/>
            <a:r>
              <a:t>Body Level Three</a:t>
            </a:r>
          </a:p>
          <a:p>
            <a:pPr lvl="3"/>
            <a:r>
              <a:t>Body Level Four</a:t>
            </a:r>
          </a:p>
          <a:p>
            <a:pPr lvl="4"/>
            <a:r>
              <a:t>Body Level Five</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1_Image slide layout">
    <p:bg>
      <p:bgPr>
        <a:solidFill>
          <a:srgbClr val="FFFFFF"/>
        </a:solidFill>
        <a:effectLst/>
      </p:bgPr>
    </p:bg>
    <p:spTree>
      <p:nvGrpSpPr>
        <p:cNvPr id="1" name=""/>
        <p:cNvGrpSpPr/>
        <p:nvPr/>
      </p:nvGrpSpPr>
      <p:grpSpPr>
        <a:xfrm>
          <a:off x="0" y="0"/>
          <a:ext cx="0" cy="0"/>
          <a:chOff x="0" y="0"/>
          <a:chExt cx="0" cy="0"/>
        </a:xfrm>
      </p:grpSpPr>
      <p:sp>
        <p:nvSpPr>
          <p:cNvPr id="111" name="Body Level One…"/>
          <p:cNvSpPr txBox="1">
            <a:spLocks noGrp="1"/>
          </p:cNvSpPr>
          <p:nvPr>
            <p:ph type="body" sz="quarter" idx="1"/>
          </p:nvPr>
        </p:nvSpPr>
        <p:spPr>
          <a:xfrm>
            <a:off x="323528" y="339509"/>
            <a:ext cx="11573198" cy="724248"/>
          </a:xfrm>
          <a:prstGeom prst="rect">
            <a:avLst/>
          </a:prstGeom>
        </p:spPr>
        <p:txBody>
          <a:bodyPr anchor="ctr">
            <a:normAutofit/>
          </a:bodyPr>
          <a:lstStyle>
            <a:lvl1pPr marL="0" indent="0" algn="ctr">
              <a:buSzTx/>
              <a:buFontTx/>
              <a:buNone/>
              <a:defRPr sz="5400">
                <a:solidFill>
                  <a:srgbClr val="262626"/>
                </a:solidFill>
              </a:defRPr>
            </a:lvl1pPr>
            <a:lvl2pPr marL="971550" indent="-514350" algn="ctr">
              <a:buFontTx/>
              <a:defRPr sz="5400">
                <a:solidFill>
                  <a:srgbClr val="262626"/>
                </a:solidFill>
              </a:defRPr>
            </a:lvl2pPr>
            <a:lvl3pPr marL="1531619" indent="-617219" algn="ctr">
              <a:buFontTx/>
              <a:defRPr sz="5400">
                <a:solidFill>
                  <a:srgbClr val="262626"/>
                </a:solidFill>
              </a:defRPr>
            </a:lvl3pPr>
            <a:lvl4pPr marL="2057400" indent="-685800" algn="ctr">
              <a:buFontTx/>
              <a:defRPr sz="5400">
                <a:solidFill>
                  <a:srgbClr val="262626"/>
                </a:solidFill>
              </a:defRPr>
            </a:lvl4pPr>
            <a:lvl5pPr marL="2514600" indent="-685800" algn="ctr">
              <a:buFontTx/>
              <a:defRPr sz="5400">
                <a:solidFill>
                  <a:srgbClr val="262626"/>
                </a:solidFill>
              </a:defRPr>
            </a:lvl5pPr>
          </a:lstStyle>
          <a:p>
            <a:r>
              <a:t>Body Level One</a:t>
            </a:r>
          </a:p>
          <a:p>
            <a:pPr lvl="1"/>
            <a:r>
              <a:t>Body Level Two</a:t>
            </a:r>
          </a:p>
          <a:p>
            <a:pPr lvl="2"/>
            <a:r>
              <a:t>Body Level Three</a:t>
            </a:r>
          </a:p>
          <a:p>
            <a:pPr lvl="3"/>
            <a:r>
              <a:t>Body Level Four</a:t>
            </a:r>
          </a:p>
          <a:p>
            <a:pPr lvl="4"/>
            <a:r>
              <a:t>Body Level Five</a:t>
            </a:r>
          </a:p>
        </p:txBody>
      </p:sp>
      <p:sp>
        <p:nvSpPr>
          <p:cNvPr id="112" name="Picture Placeholder 2"/>
          <p:cNvSpPr>
            <a:spLocks noGrp="1"/>
          </p:cNvSpPr>
          <p:nvPr>
            <p:ph type="pic" sz="half" idx="13"/>
          </p:nvPr>
        </p:nvSpPr>
        <p:spPr>
          <a:xfrm>
            <a:off x="0" y="2160665"/>
            <a:ext cx="12192000" cy="2502762"/>
          </a:xfrm>
          <a:prstGeom prst="rect">
            <a:avLst/>
          </a:prstGeom>
        </p:spPr>
        <p:txBody>
          <a:bodyPr lIns="91439" rIns="91439"/>
          <a:lstStyle/>
          <a:p>
            <a:endParaRPr/>
          </a:p>
        </p:txBody>
      </p:sp>
      <p:sp>
        <p:nvSpPr>
          <p:cNvPr id="113" name="Rectangle 4"/>
          <p:cNvSpPr/>
          <p:nvPr/>
        </p:nvSpPr>
        <p:spPr>
          <a:xfrm>
            <a:off x="0" y="2026940"/>
            <a:ext cx="12192000" cy="72009"/>
          </a:xfrm>
          <a:prstGeom prst="rect">
            <a:avLst/>
          </a:prstGeom>
          <a:solidFill>
            <a:srgbClr val="0D4755"/>
          </a:solidFill>
          <a:ln w="12700">
            <a:miter lim="400000"/>
          </a:ln>
        </p:spPr>
        <p:txBody>
          <a:bodyPr lIns="45719" rIns="45719" anchor="ctr"/>
          <a:lstStyle/>
          <a:p>
            <a:pPr algn="ctr">
              <a:defRPr>
                <a:solidFill>
                  <a:srgbClr val="FFFFFF"/>
                </a:solidFill>
              </a:defRPr>
            </a:pPr>
            <a:endParaRPr/>
          </a:p>
        </p:txBody>
      </p:sp>
      <p:sp>
        <p:nvSpPr>
          <p:cNvPr id="114" name="Rectangle 5"/>
          <p:cNvSpPr/>
          <p:nvPr/>
        </p:nvSpPr>
        <p:spPr>
          <a:xfrm>
            <a:off x="0" y="4725144"/>
            <a:ext cx="12192000" cy="72009"/>
          </a:xfrm>
          <a:prstGeom prst="rect">
            <a:avLst/>
          </a:prstGeom>
          <a:solidFill>
            <a:srgbClr val="0D4755"/>
          </a:solidFill>
          <a:ln w="12700">
            <a:miter lim="400000"/>
          </a:ln>
        </p:spPr>
        <p:txBody>
          <a:bodyPr lIns="45719" rIns="45719" anchor="ctr"/>
          <a:lstStyle/>
          <a:p>
            <a:pPr algn="ctr">
              <a:defRPr>
                <a:solidFill>
                  <a:srgbClr val="FFFFFF"/>
                </a:solidFill>
              </a:defRPr>
            </a:pPr>
            <a:endParaRPr/>
          </a:p>
        </p:txBody>
      </p:sp>
      <p:sp>
        <p:nvSpPr>
          <p:cNvPr id="115"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31_Images &amp; Contents Layout">
    <p:bg>
      <p:bgPr>
        <a:solidFill>
          <a:srgbClr val="FFFFFF"/>
        </a:solidFill>
        <a:effectLst/>
      </p:bgPr>
    </p:bg>
    <p:spTree>
      <p:nvGrpSpPr>
        <p:cNvPr id="1" name=""/>
        <p:cNvGrpSpPr/>
        <p:nvPr/>
      </p:nvGrpSpPr>
      <p:grpSpPr>
        <a:xfrm>
          <a:off x="0" y="0"/>
          <a:ext cx="0" cy="0"/>
          <a:chOff x="0" y="0"/>
          <a:chExt cx="0" cy="0"/>
        </a:xfrm>
      </p:grpSpPr>
      <p:sp>
        <p:nvSpPr>
          <p:cNvPr id="122" name="그림 개체 틀 12"/>
          <p:cNvSpPr>
            <a:spLocks noGrp="1"/>
          </p:cNvSpPr>
          <p:nvPr>
            <p:ph type="pic" sz="half" idx="13"/>
          </p:nvPr>
        </p:nvSpPr>
        <p:spPr>
          <a:xfrm>
            <a:off x="799069" y="1223316"/>
            <a:ext cx="5441096" cy="4721981"/>
          </a:xfrm>
          <a:prstGeom prst="rect">
            <a:avLst/>
          </a:prstGeom>
        </p:spPr>
        <p:txBody>
          <a:bodyPr lIns="91439" rIns="91439"/>
          <a:lstStyle/>
          <a:p>
            <a:endParaRPr/>
          </a:p>
        </p:txBody>
      </p:sp>
      <p:sp>
        <p:nvSpPr>
          <p:cNvPr id="123"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3_Image slide layout">
    <p:bg>
      <p:bgPr>
        <a:solidFill>
          <a:srgbClr val="FFFFFF"/>
        </a:solidFill>
        <a:effectLst/>
      </p:bgPr>
    </p:bg>
    <p:spTree>
      <p:nvGrpSpPr>
        <p:cNvPr id="1" name=""/>
        <p:cNvGrpSpPr/>
        <p:nvPr/>
      </p:nvGrpSpPr>
      <p:grpSpPr>
        <a:xfrm>
          <a:off x="0" y="0"/>
          <a:ext cx="0" cy="0"/>
          <a:chOff x="0" y="0"/>
          <a:chExt cx="0" cy="0"/>
        </a:xfrm>
      </p:grpSpPr>
      <p:sp>
        <p:nvSpPr>
          <p:cNvPr id="130" name="Freeform: Shape 9"/>
          <p:cNvSpPr/>
          <p:nvPr/>
        </p:nvSpPr>
        <p:spPr>
          <a:xfrm flipH="1" flipV="1">
            <a:off x="5119025" y="0"/>
            <a:ext cx="7072974" cy="68580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5953"/>
                </a:lnTo>
                <a:lnTo>
                  <a:pt x="10100" y="21600"/>
                </a:lnTo>
                <a:lnTo>
                  <a:pt x="0" y="21600"/>
                </a:lnTo>
                <a:close/>
              </a:path>
            </a:pathLst>
          </a:custGeom>
          <a:solidFill>
            <a:schemeClr val="accent2"/>
          </a:solidFill>
          <a:ln w="12700">
            <a:miter lim="400000"/>
          </a:ln>
        </p:spPr>
        <p:txBody>
          <a:bodyPr lIns="45719" rIns="45719" anchor="ctr"/>
          <a:lstStyle/>
          <a:p>
            <a:pPr algn="ctr">
              <a:defRPr>
                <a:solidFill>
                  <a:srgbClr val="FFFFFF"/>
                </a:solidFill>
              </a:defRPr>
            </a:pPr>
            <a:endParaRPr/>
          </a:p>
        </p:txBody>
      </p:sp>
      <p:sp>
        <p:nvSpPr>
          <p:cNvPr id="131" name="Picture Placeholder 4"/>
          <p:cNvSpPr>
            <a:spLocks noGrp="1"/>
          </p:cNvSpPr>
          <p:nvPr>
            <p:ph type="pic" idx="13"/>
          </p:nvPr>
        </p:nvSpPr>
        <p:spPr>
          <a:xfrm>
            <a:off x="1" y="0"/>
            <a:ext cx="7072974" cy="6858000"/>
          </a:xfrm>
          <a:prstGeom prst="rect">
            <a:avLst/>
          </a:prstGeom>
        </p:spPr>
        <p:txBody>
          <a:bodyPr lIns="91439" rIns="91439"/>
          <a:lstStyle/>
          <a:p>
            <a:endParaRPr/>
          </a:p>
        </p:txBody>
      </p:sp>
      <p:sp>
        <p:nvSpPr>
          <p:cNvPr id="132"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2_Image slide layout">
    <p:bg>
      <p:bgPr>
        <a:solidFill>
          <a:srgbClr val="FFFFFF"/>
        </a:solidFill>
        <a:effectLst/>
      </p:bgPr>
    </p:bg>
    <p:spTree>
      <p:nvGrpSpPr>
        <p:cNvPr id="1" name=""/>
        <p:cNvGrpSpPr/>
        <p:nvPr/>
      </p:nvGrpSpPr>
      <p:grpSpPr>
        <a:xfrm>
          <a:off x="0" y="0"/>
          <a:ext cx="0" cy="0"/>
          <a:chOff x="0" y="0"/>
          <a:chExt cx="0" cy="0"/>
        </a:xfrm>
      </p:grpSpPr>
      <p:sp>
        <p:nvSpPr>
          <p:cNvPr id="139" name="Body Level One…"/>
          <p:cNvSpPr txBox="1">
            <a:spLocks noGrp="1"/>
          </p:cNvSpPr>
          <p:nvPr>
            <p:ph type="body" sz="quarter" idx="1"/>
          </p:nvPr>
        </p:nvSpPr>
        <p:spPr>
          <a:xfrm>
            <a:off x="323528" y="339509"/>
            <a:ext cx="11573198" cy="724248"/>
          </a:xfrm>
          <a:prstGeom prst="rect">
            <a:avLst/>
          </a:prstGeom>
        </p:spPr>
        <p:txBody>
          <a:bodyPr anchor="ctr">
            <a:normAutofit/>
          </a:bodyPr>
          <a:lstStyle>
            <a:lvl1pPr marL="0" indent="0" algn="ctr">
              <a:buSzTx/>
              <a:buFontTx/>
              <a:buNone/>
              <a:defRPr sz="5400">
                <a:solidFill>
                  <a:srgbClr val="262626"/>
                </a:solidFill>
              </a:defRPr>
            </a:lvl1pPr>
            <a:lvl2pPr marL="971550" indent="-514350" algn="ctr">
              <a:buFontTx/>
              <a:defRPr sz="5400">
                <a:solidFill>
                  <a:srgbClr val="262626"/>
                </a:solidFill>
              </a:defRPr>
            </a:lvl2pPr>
            <a:lvl3pPr marL="1531619" indent="-617219" algn="ctr">
              <a:buFontTx/>
              <a:defRPr sz="5400">
                <a:solidFill>
                  <a:srgbClr val="262626"/>
                </a:solidFill>
              </a:defRPr>
            </a:lvl3pPr>
            <a:lvl4pPr marL="2057400" indent="-685800" algn="ctr">
              <a:buFontTx/>
              <a:defRPr sz="5400">
                <a:solidFill>
                  <a:srgbClr val="262626"/>
                </a:solidFill>
              </a:defRPr>
            </a:lvl4pPr>
            <a:lvl5pPr marL="2514600" indent="-685800" algn="ctr">
              <a:buFontTx/>
              <a:defRPr sz="5400">
                <a:solidFill>
                  <a:srgbClr val="262626"/>
                </a:solidFill>
              </a:defRPr>
            </a:lvl5pPr>
          </a:lstStyle>
          <a:p>
            <a:r>
              <a:t>Body Level One</a:t>
            </a:r>
          </a:p>
          <a:p>
            <a:pPr lvl="1"/>
            <a:r>
              <a:t>Body Level Two</a:t>
            </a:r>
          </a:p>
          <a:p>
            <a:pPr lvl="2"/>
            <a:r>
              <a:t>Body Level Three</a:t>
            </a:r>
          </a:p>
          <a:p>
            <a:pPr lvl="3"/>
            <a:r>
              <a:t>Body Level Four</a:t>
            </a:r>
          </a:p>
          <a:p>
            <a:pPr lvl="4"/>
            <a:r>
              <a:t>Body Level Five</a:t>
            </a:r>
          </a:p>
        </p:txBody>
      </p:sp>
      <p:sp>
        <p:nvSpPr>
          <p:cNvPr id="140" name="Rectangle 3"/>
          <p:cNvSpPr/>
          <p:nvPr/>
        </p:nvSpPr>
        <p:spPr>
          <a:xfrm>
            <a:off x="0" y="2996951"/>
            <a:ext cx="12192000" cy="1872209"/>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grpSp>
        <p:nvGrpSpPr>
          <p:cNvPr id="146" name="Group 6"/>
          <p:cNvGrpSpPr/>
          <p:nvPr/>
        </p:nvGrpSpPr>
        <p:grpSpPr>
          <a:xfrm>
            <a:off x="4763851" y="1553600"/>
            <a:ext cx="2664297" cy="4683694"/>
            <a:chOff x="0" y="0"/>
            <a:chExt cx="2664296" cy="4683693"/>
          </a:xfrm>
        </p:grpSpPr>
        <p:sp>
          <p:nvSpPr>
            <p:cNvPr id="141" name="Rounded Rectangle 7"/>
            <p:cNvSpPr/>
            <p:nvPr/>
          </p:nvSpPr>
          <p:spPr>
            <a:xfrm>
              <a:off x="0" y="0"/>
              <a:ext cx="2664297" cy="4683694"/>
            </a:xfrm>
            <a:prstGeom prst="roundRect">
              <a:avLst>
                <a:gd name="adj" fmla="val 13580"/>
              </a:avLst>
            </a:prstGeom>
            <a:solidFill>
              <a:srgbClr val="26262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2" name="Rectangle 8"/>
            <p:cNvSpPr/>
            <p:nvPr/>
          </p:nvSpPr>
          <p:spPr>
            <a:xfrm>
              <a:off x="1177939" y="240538"/>
              <a:ext cx="272384" cy="40999"/>
            </a:xfrm>
            <a:prstGeom prst="rect">
              <a:avLst/>
            </a:prstGeom>
            <a:solidFill>
              <a:srgbClr val="B0B0B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45" name="Group 10"/>
            <p:cNvGrpSpPr/>
            <p:nvPr/>
          </p:nvGrpSpPr>
          <p:grpSpPr>
            <a:xfrm>
              <a:off x="1212973" y="4292946"/>
              <a:ext cx="267269" cy="252993"/>
              <a:chOff x="0" y="0"/>
              <a:chExt cx="267268" cy="252991"/>
            </a:xfrm>
          </p:grpSpPr>
          <p:sp>
            <p:nvSpPr>
              <p:cNvPr id="143" name="Oval 11"/>
              <p:cNvSpPr/>
              <p:nvPr/>
            </p:nvSpPr>
            <p:spPr>
              <a:xfrm>
                <a:off x="-1" y="-1"/>
                <a:ext cx="267270" cy="252993"/>
              </a:xfrm>
              <a:prstGeom prst="ellipse">
                <a:avLst/>
              </a:prstGeom>
              <a:gradFill flip="none" rotWithShape="1">
                <a:gsLst>
                  <a:gs pos="0">
                    <a:srgbClr val="0F0F0F"/>
                  </a:gs>
                  <a:gs pos="56000">
                    <a:srgbClr val="595959"/>
                  </a:gs>
                  <a:gs pos="91000">
                    <a:srgbClr val="808080"/>
                  </a:gs>
                  <a:gs pos="100000">
                    <a:srgbClr val="BFBFBF"/>
                  </a:gs>
                </a:gsLst>
                <a:lin ang="10800000" scaled="0"/>
              </a:gradFill>
              <a:ln w="3175" cap="flat">
                <a:solidFill>
                  <a:srgbClr val="26262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44" name="Rounded Rectangle 12"/>
              <p:cNvSpPr/>
              <p:nvPr/>
            </p:nvSpPr>
            <p:spPr>
              <a:xfrm>
                <a:off x="72510" y="68215"/>
                <a:ext cx="122244" cy="116562"/>
              </a:xfrm>
              <a:prstGeom prst="roundRect">
                <a:avLst>
                  <a:gd name="adj" fmla="val 16667"/>
                </a:avLst>
              </a:prstGeom>
              <a:solidFill>
                <a:srgbClr val="737373"/>
              </a:solidFill>
              <a:ln w="6350" cap="flat">
                <a:solidFill>
                  <a:srgbClr val="B0B0B0"/>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grpSp>
      </p:grpSp>
      <p:sp>
        <p:nvSpPr>
          <p:cNvPr id="147" name="Picture Placeholder 2"/>
          <p:cNvSpPr>
            <a:spLocks noGrp="1"/>
          </p:cNvSpPr>
          <p:nvPr>
            <p:ph type="pic" sz="quarter" idx="13"/>
          </p:nvPr>
        </p:nvSpPr>
        <p:spPr>
          <a:xfrm>
            <a:off x="4951769" y="1965169"/>
            <a:ext cx="2288461" cy="3753077"/>
          </a:xfrm>
          <a:prstGeom prst="rect">
            <a:avLst/>
          </a:prstGeom>
        </p:spPr>
        <p:txBody>
          <a:bodyPr lIns="91439" rIns="91439"/>
          <a:lstStyle/>
          <a:p>
            <a:endParaRPr/>
          </a:p>
        </p:txBody>
      </p:sp>
      <p:sp>
        <p:nvSpPr>
          <p:cNvPr id="148"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52" r:id="rId1"/>
    <p:sldLayoutId id="2147483657" r:id="rId2"/>
    <p:sldLayoutId id="2147483658"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Arial"/>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Arial"/>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Arial"/>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Arial"/>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Arial"/>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Arial"/>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Arial"/>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Arial"/>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Arial"/>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rial"/>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rial"/>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rial"/>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rial"/>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rial"/>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rial"/>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rial"/>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rial"/>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docker.com/docker-for-windows/" TargetMode="External"/><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hyperlink" Target="https://docs.docker.com/ee/" TargetMode="External"/><Relationship Id="rId4" Type="http://schemas.openxmlformats.org/officeDocument/2006/relationships/hyperlink" Target="https://docs.docker.com/docker-for-mac/"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a:extLst>
              <a:ext uri="{FF2B5EF4-FFF2-40B4-BE49-F238E27FC236}">
                <a16:creationId xmlns:a16="http://schemas.microsoft.com/office/drawing/2014/main" id="{BF725803-0D5E-3B71-6EA3-8594D2172082}"/>
              </a:ext>
            </a:extLst>
          </p:cNvPr>
          <p:cNvSpPr/>
          <p:nvPr/>
        </p:nvSpPr>
        <p:spPr>
          <a:xfrm>
            <a:off x="123401" y="0"/>
            <a:ext cx="11945197" cy="6858000"/>
          </a:xfrm>
          <a:prstGeom prst="rect">
            <a:avLst/>
          </a:prstGeom>
          <a:solidFill>
            <a:srgbClr val="76D6FF">
              <a:alpha val="49436"/>
            </a:srgbClr>
          </a:solidFill>
          <a:ln w="12700">
            <a:miter lim="400000"/>
          </a:ln>
        </p:spPr>
        <p:txBody>
          <a:bodyPr lIns="45719" rIns="45719" anchor="ctr"/>
          <a:lstStyle/>
          <a:p>
            <a:endParaRPr/>
          </a:p>
        </p:txBody>
      </p:sp>
      <p:pic>
        <p:nvPicPr>
          <p:cNvPr id="3" name="Image 2">
            <a:extLst>
              <a:ext uri="{FF2B5EF4-FFF2-40B4-BE49-F238E27FC236}">
                <a16:creationId xmlns:a16="http://schemas.microsoft.com/office/drawing/2014/main" id="{595B2CD8-9A3E-FF0F-52C3-C54B7F785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
        <p:nvSpPr>
          <p:cNvPr id="7" name="Rectangle 6">
            <a:extLst>
              <a:ext uri="{FF2B5EF4-FFF2-40B4-BE49-F238E27FC236}">
                <a16:creationId xmlns:a16="http://schemas.microsoft.com/office/drawing/2014/main" id="{4DD21686-A8D5-EE5F-E730-B6D48ACDA4A8}"/>
              </a:ext>
            </a:extLst>
          </p:cNvPr>
          <p:cNvSpPr/>
          <p:nvPr/>
        </p:nvSpPr>
        <p:spPr>
          <a:xfrm>
            <a:off x="-79512" y="5362125"/>
            <a:ext cx="3657600" cy="710684"/>
          </a:xfrm>
          <a:prstGeom prst="rect">
            <a:avLst/>
          </a:prstGeom>
          <a:solidFill>
            <a:schemeClr val="bg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latin typeface="+mj-lt"/>
              <a:ea typeface="+mj-ea"/>
              <a:cs typeface="+mj-cs"/>
              <a:sym typeface="Arial"/>
            </a:endParaRPr>
          </a:p>
        </p:txBody>
      </p:sp>
      <p:sp>
        <p:nvSpPr>
          <p:cNvPr id="8" name="Rectangle 7">
            <a:extLst>
              <a:ext uri="{FF2B5EF4-FFF2-40B4-BE49-F238E27FC236}">
                <a16:creationId xmlns:a16="http://schemas.microsoft.com/office/drawing/2014/main" id="{C3204146-30BE-B47C-3B50-9FD4DB21782E}"/>
              </a:ext>
            </a:extLst>
          </p:cNvPr>
          <p:cNvSpPr/>
          <p:nvPr/>
        </p:nvSpPr>
        <p:spPr>
          <a:xfrm>
            <a:off x="499442" y="5486635"/>
            <a:ext cx="2499691" cy="461663"/>
          </a:xfrm>
          <a:prstGeom prst="rect">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fr-FR" sz="2400" b="0" i="0" u="none" strike="noStrike" cap="none" spc="0" normalizeH="0" baseline="0" dirty="0">
                <a:ln>
                  <a:noFill/>
                </a:ln>
                <a:solidFill>
                  <a:srgbClr val="000000"/>
                </a:solidFill>
                <a:effectLst/>
                <a:uFillTx/>
                <a:latin typeface="+mj-lt"/>
                <a:ea typeface="+mj-ea"/>
                <a:cs typeface="+mj-cs"/>
                <a:sym typeface="Arial"/>
              </a:rPr>
              <a:t>Fahd KORAICHE</a:t>
            </a:r>
          </a:p>
        </p:txBody>
      </p:sp>
      <p:sp>
        <p:nvSpPr>
          <p:cNvPr id="9" name="Principes et Assurances Qualité">
            <a:extLst>
              <a:ext uri="{FF2B5EF4-FFF2-40B4-BE49-F238E27FC236}">
                <a16:creationId xmlns:a16="http://schemas.microsoft.com/office/drawing/2014/main" id="{C9A77EE1-3952-780F-BC51-778C11543E62}"/>
              </a:ext>
            </a:extLst>
          </p:cNvPr>
          <p:cNvSpPr txBox="1"/>
          <p:nvPr/>
        </p:nvSpPr>
        <p:spPr>
          <a:xfrm>
            <a:off x="3819939" y="3653066"/>
            <a:ext cx="4552122" cy="861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5000" b="1">
                <a:solidFill>
                  <a:srgbClr val="FFFFFF"/>
                </a:solidFill>
                <a:latin typeface="Calibri Light"/>
                <a:ea typeface="Calibri Light"/>
                <a:cs typeface="Calibri Light"/>
                <a:sym typeface="Calibri Light"/>
              </a:defRPr>
            </a:pPr>
            <a:r>
              <a:rPr lang="fr-FR" dirty="0">
                <a:solidFill>
                  <a:schemeClr val="bg1"/>
                </a:solidFill>
              </a:rPr>
              <a:t>Conteneurisation</a:t>
            </a:r>
            <a:endParaRPr dirty="0">
              <a:solidFill>
                <a:schemeClr val="bg1"/>
              </a:solidFill>
            </a:endParaRPr>
          </a:p>
        </p:txBody>
      </p:sp>
    </p:spTree>
    <p:extLst>
      <p:ext uri="{BB962C8B-B14F-4D97-AF65-F5344CB8AC3E}">
        <p14:creationId xmlns:p14="http://schemas.microsoft.com/office/powerpoint/2010/main" val="370096945"/>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id="{C09ECAEA-6991-239F-E839-358A44B331C5}"/>
              </a:ext>
            </a:extLst>
          </p:cNvPr>
          <p:cNvSpPr/>
          <p:nvPr/>
        </p:nvSpPr>
        <p:spPr>
          <a:xfrm>
            <a:off x="0" y="0"/>
            <a:ext cx="12192000" cy="695739"/>
          </a:xfrm>
          <a:prstGeom prst="rect">
            <a:avLst/>
          </a:prstGeom>
          <a:solidFill>
            <a:srgbClr val="76D6FF">
              <a:alpha val="75490"/>
            </a:srgbClr>
          </a:solidFill>
          <a:ln w="12700">
            <a:miter lim="400000"/>
          </a:ln>
        </p:spPr>
        <p:txBody>
          <a:bodyPr lIns="45719" rIns="45719" anchor="ctr"/>
          <a:lstStyle/>
          <a:p>
            <a:endParaRPr/>
          </a:p>
        </p:txBody>
      </p:sp>
      <p:pic>
        <p:nvPicPr>
          <p:cNvPr id="3" name="Image 2">
            <a:extLst>
              <a:ext uri="{FF2B5EF4-FFF2-40B4-BE49-F238E27FC236}">
                <a16:creationId xmlns:a16="http://schemas.microsoft.com/office/drawing/2014/main" id="{49DFCC5A-F097-17F9-03BA-655F13C683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43337" cy="695739"/>
          </a:xfrm>
          <a:prstGeom prst="rect">
            <a:avLst/>
          </a:prstGeom>
        </p:spPr>
      </p:pic>
      <p:sp>
        <p:nvSpPr>
          <p:cNvPr id="4" name="ZoneTexte 3">
            <a:extLst>
              <a:ext uri="{FF2B5EF4-FFF2-40B4-BE49-F238E27FC236}">
                <a16:creationId xmlns:a16="http://schemas.microsoft.com/office/drawing/2014/main" id="{0D69FCA0-302F-A115-9270-C2E532121B35}"/>
              </a:ext>
            </a:extLst>
          </p:cNvPr>
          <p:cNvSpPr txBox="1"/>
          <p:nvPr/>
        </p:nvSpPr>
        <p:spPr>
          <a:xfrm>
            <a:off x="393405" y="1044794"/>
            <a:ext cx="11551668" cy="5355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fr-FR" b="1" i="0" dirty="0">
                <a:effectLst/>
                <a:latin typeface="Calibri" panose="020F0502020204030204" pitchFamily="34" charset="0"/>
                <a:cs typeface="Calibri" panose="020F0502020204030204" pitchFamily="34" charset="0"/>
              </a:rPr>
              <a:t>Versions :</a:t>
            </a:r>
          </a:p>
          <a:p>
            <a:pPr algn="just"/>
            <a:r>
              <a:rPr lang="fr-FR" b="0" i="0" dirty="0">
                <a:effectLst/>
                <a:latin typeface="Calibri" panose="020F0502020204030204" pitchFamily="34" charset="0"/>
                <a:cs typeface="Calibri" panose="020F0502020204030204" pitchFamily="34" charset="0"/>
              </a:rPr>
              <a:t>Docker </a:t>
            </a:r>
            <a:r>
              <a:rPr lang="fr-FR" b="0" i="0" dirty="0" err="1">
                <a:effectLst/>
                <a:latin typeface="Calibri" panose="020F0502020204030204" pitchFamily="34" charset="0"/>
                <a:cs typeface="Calibri" panose="020F0502020204030204" pitchFamily="34" charset="0"/>
              </a:rPr>
              <a:t>Inc</a:t>
            </a:r>
            <a:r>
              <a:rPr lang="fr-FR" b="0" i="0" dirty="0">
                <a:effectLst/>
                <a:latin typeface="Calibri" panose="020F0502020204030204" pitchFamily="34" charset="0"/>
                <a:cs typeface="Calibri" panose="020F0502020204030204" pitchFamily="34" charset="0"/>
              </a:rPr>
              <a:t> distribue 3 versions de Docker différentes :</a:t>
            </a:r>
          </a:p>
          <a:p>
            <a:pPr algn="just">
              <a:buFont typeface="Arial" panose="020B0604020202020204" pitchFamily="34" charset="0"/>
              <a:buChar char="•"/>
            </a:pPr>
            <a:r>
              <a:rPr lang="fr-FR" b="0" i="0" dirty="0">
                <a:solidFill>
                  <a:srgbClr val="000000"/>
                </a:solidFill>
                <a:effectLst/>
                <a:latin typeface="Calibri" panose="020F0502020204030204" pitchFamily="34" charset="0"/>
                <a:cs typeface="Calibri" panose="020F0502020204030204" pitchFamily="34" charset="0"/>
              </a:rPr>
              <a:t>Docker Community Edition (Linux seulement) ;</a:t>
            </a:r>
          </a:p>
          <a:p>
            <a:pPr algn="just">
              <a:buFont typeface="Arial" panose="020B0604020202020204" pitchFamily="34" charset="0"/>
              <a:buChar char="•"/>
            </a:pPr>
            <a:r>
              <a:rPr lang="fr-FR" b="0" i="0" dirty="0">
                <a:solidFill>
                  <a:srgbClr val="000000"/>
                </a:solidFill>
                <a:effectLst/>
                <a:latin typeface="Calibri" panose="020F0502020204030204" pitchFamily="34" charset="0"/>
                <a:cs typeface="Calibri" panose="020F0502020204030204" pitchFamily="34" charset="0"/>
              </a:rPr>
              <a:t>Docker Desktop (Mac ou Windows) ;</a:t>
            </a:r>
          </a:p>
          <a:p>
            <a:pPr algn="just">
              <a:buFont typeface="Arial" panose="020B0604020202020204" pitchFamily="34" charset="0"/>
              <a:buChar char="•"/>
            </a:pPr>
            <a:r>
              <a:rPr lang="fr-FR" b="0" i="0" dirty="0">
                <a:solidFill>
                  <a:srgbClr val="000000"/>
                </a:solidFill>
                <a:effectLst/>
                <a:latin typeface="Calibri" panose="020F0502020204030204" pitchFamily="34" charset="0"/>
                <a:cs typeface="Calibri" panose="020F0502020204030204" pitchFamily="34" charset="0"/>
              </a:rPr>
              <a:t>Docker Enterprise (Linux seulement).</a:t>
            </a:r>
          </a:p>
          <a:p>
            <a:pPr algn="just">
              <a:buFont typeface="Arial" panose="020B0604020202020204" pitchFamily="34" charset="0"/>
              <a:buChar char="•"/>
            </a:pPr>
            <a:endParaRPr lang="fr-FR" b="0" i="0" dirty="0">
              <a:solidFill>
                <a:srgbClr val="000000"/>
              </a:solidFill>
              <a:effectLst/>
              <a:latin typeface="Calibri" panose="020F0502020204030204" pitchFamily="34" charset="0"/>
              <a:cs typeface="Calibri" panose="020F0502020204030204" pitchFamily="34" charset="0"/>
            </a:endParaRPr>
          </a:p>
          <a:p>
            <a:pPr algn="just"/>
            <a:r>
              <a:rPr lang="fr-FR" b="1" i="0" dirty="0">
                <a:effectLst/>
                <a:latin typeface="Calibri" panose="020F0502020204030204" pitchFamily="34" charset="0"/>
                <a:cs typeface="Calibri" panose="020F0502020204030204" pitchFamily="34" charset="0"/>
              </a:rPr>
              <a:t>Docker Desktop</a:t>
            </a:r>
            <a:r>
              <a:rPr lang="fr-FR" b="0" i="0" dirty="0">
                <a:effectLst/>
                <a:latin typeface="Calibri" panose="020F0502020204030204" pitchFamily="34" charset="0"/>
                <a:cs typeface="Calibri" panose="020F0502020204030204" pitchFamily="34" charset="0"/>
              </a:rPr>
              <a:t> et </a:t>
            </a:r>
            <a:r>
              <a:rPr lang="fr-FR" b="1" i="0" dirty="0">
                <a:effectLst/>
                <a:latin typeface="Calibri" panose="020F0502020204030204" pitchFamily="34" charset="0"/>
                <a:cs typeface="Calibri" panose="020F0502020204030204" pitchFamily="34" charset="0"/>
              </a:rPr>
              <a:t>Docker Community Edition</a:t>
            </a:r>
            <a:r>
              <a:rPr lang="fr-FR" b="0" i="0" dirty="0">
                <a:effectLst/>
                <a:latin typeface="Calibri" panose="020F0502020204030204" pitchFamily="34" charset="0"/>
                <a:cs typeface="Calibri" panose="020F0502020204030204" pitchFamily="34" charset="0"/>
              </a:rPr>
              <a:t> (CE) sont deux versions de Docker </a:t>
            </a:r>
            <a:r>
              <a:rPr lang="fr-FR" b="1" i="0" dirty="0">
                <a:effectLst/>
                <a:latin typeface="Calibri" panose="020F0502020204030204" pitchFamily="34" charset="0"/>
                <a:cs typeface="Calibri" panose="020F0502020204030204" pitchFamily="34" charset="0"/>
              </a:rPr>
              <a:t>gratuites</a:t>
            </a:r>
            <a:r>
              <a:rPr lang="fr-FR" b="0" i="0" dirty="0">
                <a:effectLst/>
                <a:latin typeface="Calibri" panose="020F0502020204030204" pitchFamily="34" charset="0"/>
                <a:cs typeface="Calibri" panose="020F0502020204030204" pitchFamily="34" charset="0"/>
              </a:rPr>
              <a:t>. Avec les deux solutions, vous aurez un Docker </a:t>
            </a:r>
            <a:r>
              <a:rPr lang="fr-FR" b="1" i="0" dirty="0">
                <a:effectLst/>
                <a:latin typeface="Calibri" panose="020F0502020204030204" pitchFamily="34" charset="0"/>
                <a:cs typeface="Calibri" panose="020F0502020204030204" pitchFamily="34" charset="0"/>
              </a:rPr>
              <a:t>fonctionnel</a:t>
            </a:r>
            <a:r>
              <a:rPr lang="fr-FR" b="0" i="0" dirty="0">
                <a:effectLst/>
                <a:latin typeface="Calibri" panose="020F0502020204030204" pitchFamily="34" charset="0"/>
                <a:cs typeface="Calibri" panose="020F0502020204030204" pitchFamily="34" charset="0"/>
              </a:rPr>
              <a:t> sur votre ordinateur.</a:t>
            </a:r>
          </a:p>
          <a:p>
            <a:pPr algn="just"/>
            <a:r>
              <a:rPr lang="fr-FR" b="0" i="0" dirty="0">
                <a:effectLst/>
                <a:latin typeface="Calibri" panose="020F0502020204030204" pitchFamily="34" charset="0"/>
                <a:cs typeface="Calibri" panose="020F0502020204030204" pitchFamily="34" charset="0"/>
              </a:rPr>
              <a:t>Si vous êtes sous </a:t>
            </a:r>
            <a:r>
              <a:rPr lang="fr-FR" b="0" i="0" u="sng" dirty="0">
                <a:solidFill>
                  <a:srgbClr val="7451EB"/>
                </a:solidFill>
                <a:effectLst/>
                <a:latin typeface="Calibri" panose="020F0502020204030204" pitchFamily="34" charset="0"/>
                <a:cs typeface="Calibri" panose="020F0502020204030204" pitchFamily="34" charset="0"/>
                <a:hlinkClick r:id="rId3"/>
              </a:rPr>
              <a:t>Windows</a:t>
            </a:r>
            <a:r>
              <a:rPr lang="fr-FR" b="0" i="0" dirty="0">
                <a:effectLst/>
                <a:latin typeface="Calibri" panose="020F0502020204030204" pitchFamily="34" charset="0"/>
                <a:cs typeface="Calibri" panose="020F0502020204030204" pitchFamily="34" charset="0"/>
              </a:rPr>
              <a:t> ou </a:t>
            </a:r>
            <a:r>
              <a:rPr lang="fr-FR" b="0" i="0" u="sng" dirty="0" err="1">
                <a:solidFill>
                  <a:srgbClr val="7451EB"/>
                </a:solidFill>
                <a:effectLst/>
                <a:latin typeface="Calibri" panose="020F0502020204030204" pitchFamily="34" charset="0"/>
                <a:cs typeface="Calibri" panose="020F0502020204030204" pitchFamily="34" charset="0"/>
                <a:hlinkClick r:id="rId4"/>
              </a:rPr>
              <a:t>macOS</a:t>
            </a:r>
            <a:r>
              <a:rPr lang="fr-FR" b="0" i="0" dirty="0">
                <a:effectLst/>
                <a:latin typeface="Calibri" panose="020F0502020204030204" pitchFamily="34" charset="0"/>
                <a:cs typeface="Calibri" panose="020F0502020204030204" pitchFamily="34" charset="0"/>
              </a:rPr>
              <a:t>, utilisez Docker Desktop qui va créer pour vous l'ensemble des services nécessaires au bon fonctionnement de Docker.</a:t>
            </a:r>
          </a:p>
          <a:p>
            <a:pPr algn="just"/>
            <a:r>
              <a:rPr lang="fr-FR" b="0" i="0" dirty="0">
                <a:effectLst/>
                <a:latin typeface="Calibri" panose="020F0502020204030204" pitchFamily="34" charset="0"/>
                <a:cs typeface="Calibri" panose="020F0502020204030204" pitchFamily="34" charset="0"/>
              </a:rPr>
              <a:t>Si vous êtes sous Linux, prenez la version Community Edition (CE) ; vous utiliserez aussi cette version pour vos serveurs.</a:t>
            </a:r>
          </a:p>
          <a:p>
            <a:pPr algn="just"/>
            <a:r>
              <a:rPr lang="fr-FR" b="0" i="0" dirty="0">
                <a:effectLst/>
                <a:latin typeface="Calibri" panose="020F0502020204030204" pitchFamily="34" charset="0"/>
                <a:cs typeface="Calibri" panose="020F0502020204030204" pitchFamily="34" charset="0"/>
              </a:rPr>
              <a:t>La version </a:t>
            </a:r>
            <a:r>
              <a:rPr lang="fr-FR" b="0" i="0" u="sng" dirty="0">
                <a:solidFill>
                  <a:srgbClr val="7451EB"/>
                </a:solidFill>
                <a:effectLst/>
                <a:latin typeface="Calibri" panose="020F0502020204030204" pitchFamily="34" charset="0"/>
                <a:cs typeface="Calibri" panose="020F0502020204030204" pitchFamily="34" charset="0"/>
                <a:hlinkClick r:id="rId5"/>
              </a:rPr>
              <a:t>Docker Enterprise</a:t>
            </a:r>
            <a:r>
              <a:rPr lang="fr-FR" b="0" i="0" dirty="0">
                <a:effectLst/>
                <a:latin typeface="Calibri" panose="020F0502020204030204" pitchFamily="34" charset="0"/>
                <a:cs typeface="Calibri" panose="020F0502020204030204" pitchFamily="34" charset="0"/>
              </a:rPr>
              <a:t> ne ressemble pas du tout aux versions Desktop et CE. Celle-ci répond à des besoins plus poussés des entreprises, et propose une interface de gestion d'infrastructures sous Docker. Cette version est soumise à une licence fournie par Docker Inc.</a:t>
            </a:r>
          </a:p>
          <a:p>
            <a:pPr algn="just"/>
            <a:r>
              <a:rPr lang="fr-FR" b="1" i="0" dirty="0">
                <a:effectLst/>
                <a:latin typeface="Calibri" panose="020F0502020204030204" pitchFamily="34" charset="0"/>
                <a:cs typeface="Calibri" panose="020F0502020204030204" pitchFamily="34" charset="0"/>
              </a:rPr>
              <a:t>Version Stable et version Edge</a:t>
            </a:r>
          </a:p>
          <a:p>
            <a:pPr algn="just"/>
            <a:r>
              <a:rPr lang="fr-FR" b="0" i="0" dirty="0">
                <a:effectLst/>
                <a:latin typeface="Calibri" panose="020F0502020204030204" pitchFamily="34" charset="0"/>
                <a:cs typeface="Calibri" panose="020F0502020204030204" pitchFamily="34" charset="0"/>
              </a:rPr>
              <a:t>Docker </a:t>
            </a:r>
            <a:r>
              <a:rPr lang="fr-FR" b="0" i="0" dirty="0" err="1">
                <a:effectLst/>
                <a:latin typeface="Calibri" panose="020F0502020204030204" pitchFamily="34" charset="0"/>
                <a:cs typeface="Calibri" panose="020F0502020204030204" pitchFamily="34" charset="0"/>
              </a:rPr>
              <a:t>Inc</a:t>
            </a:r>
            <a:r>
              <a:rPr lang="fr-FR" b="0" i="0" dirty="0">
                <a:effectLst/>
                <a:latin typeface="Calibri" panose="020F0502020204030204" pitchFamily="34" charset="0"/>
                <a:cs typeface="Calibri" panose="020F0502020204030204" pitchFamily="34" charset="0"/>
              </a:rPr>
              <a:t> distribue deux versions des clients Docker pour Mac et Docker pour Windows. Ainsi, il existe une version Stable qui est mise à jour tous les trimestres, et une version Edge qui dispose des fonctionnalités encore en beta, et qui est disponible tous les mois. Dans notre cas, nous allons préférer l'utilisation de la version Stable, car celle-ci assure d'avoir un environnement fonctionnel et stable tout au long de votre découverte de Docker.</a:t>
            </a:r>
          </a:p>
        </p:txBody>
      </p:sp>
    </p:spTree>
    <p:extLst>
      <p:ext uri="{BB962C8B-B14F-4D97-AF65-F5344CB8AC3E}">
        <p14:creationId xmlns:p14="http://schemas.microsoft.com/office/powerpoint/2010/main" val="250400013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id="{C09ECAEA-6991-239F-E839-358A44B331C5}"/>
              </a:ext>
            </a:extLst>
          </p:cNvPr>
          <p:cNvSpPr/>
          <p:nvPr/>
        </p:nvSpPr>
        <p:spPr>
          <a:xfrm>
            <a:off x="0" y="0"/>
            <a:ext cx="12192000" cy="695739"/>
          </a:xfrm>
          <a:prstGeom prst="rect">
            <a:avLst/>
          </a:prstGeom>
          <a:solidFill>
            <a:srgbClr val="76D6FF">
              <a:alpha val="75490"/>
            </a:srgbClr>
          </a:solidFill>
          <a:ln w="12700">
            <a:miter lim="400000"/>
          </a:ln>
        </p:spPr>
        <p:txBody>
          <a:bodyPr lIns="45719" rIns="45719" anchor="ctr"/>
          <a:lstStyle/>
          <a:p>
            <a:endParaRPr/>
          </a:p>
        </p:txBody>
      </p:sp>
      <p:pic>
        <p:nvPicPr>
          <p:cNvPr id="3" name="Image 2">
            <a:extLst>
              <a:ext uri="{FF2B5EF4-FFF2-40B4-BE49-F238E27FC236}">
                <a16:creationId xmlns:a16="http://schemas.microsoft.com/office/drawing/2014/main" id="{49DFCC5A-F097-17F9-03BA-655F13C683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43337" cy="695739"/>
          </a:xfrm>
          <a:prstGeom prst="rect">
            <a:avLst/>
          </a:prstGeom>
        </p:spPr>
      </p:pic>
      <p:sp>
        <p:nvSpPr>
          <p:cNvPr id="6" name="ZoneTexte 5">
            <a:extLst>
              <a:ext uri="{FF2B5EF4-FFF2-40B4-BE49-F238E27FC236}">
                <a16:creationId xmlns:a16="http://schemas.microsoft.com/office/drawing/2014/main" id="{AC0AFA44-49F3-CC55-7EA5-098241461940}"/>
              </a:ext>
            </a:extLst>
          </p:cNvPr>
          <p:cNvSpPr txBox="1"/>
          <p:nvPr/>
        </p:nvSpPr>
        <p:spPr>
          <a:xfrm>
            <a:off x="356403" y="1166842"/>
            <a:ext cx="11577095" cy="43088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fr-FR" sz="2000" b="1" dirty="0">
                <a:latin typeface="Calibri" panose="020F0502020204030204" pitchFamily="34" charset="0"/>
                <a:cs typeface="Calibri" panose="020F0502020204030204" pitchFamily="34" charset="0"/>
              </a:rPr>
              <a:t>Docker Hub :</a:t>
            </a:r>
          </a:p>
          <a:p>
            <a:pPr algn="just"/>
            <a:endParaRPr lang="fr-FR" sz="2000" b="1" dirty="0">
              <a:latin typeface="Calibri" panose="020F0502020204030204" pitchFamily="34" charset="0"/>
              <a:cs typeface="Calibri" panose="020F0502020204030204" pitchFamily="34" charset="0"/>
            </a:endParaRPr>
          </a:p>
          <a:p>
            <a:pPr algn="just"/>
            <a:r>
              <a:rPr lang="fr-FR" dirty="0">
                <a:latin typeface="Calibri" panose="020F0502020204030204" pitchFamily="34" charset="0"/>
                <a:cs typeface="Calibri" panose="020F0502020204030204" pitchFamily="34" charset="0"/>
              </a:rPr>
              <a:t>Le Docker Hub est un service fourni par Docker </a:t>
            </a:r>
            <a:r>
              <a:rPr lang="fr-FR" dirty="0" err="1">
                <a:latin typeface="Calibri" panose="020F0502020204030204" pitchFamily="34" charset="0"/>
                <a:cs typeface="Calibri" panose="020F0502020204030204" pitchFamily="34" charset="0"/>
              </a:rPr>
              <a:t>Inc</a:t>
            </a:r>
            <a:r>
              <a:rPr lang="fr-FR" dirty="0">
                <a:latin typeface="Calibri" panose="020F0502020204030204" pitchFamily="34" charset="0"/>
                <a:cs typeface="Calibri" panose="020F0502020204030204" pitchFamily="34" charset="0"/>
              </a:rPr>
              <a:t> ; vous pouvez le comparer à GitHub, mais spécialisé dans le stockage d'image pour Docker.</a:t>
            </a:r>
          </a:p>
          <a:p>
            <a:pPr algn="just"/>
            <a:endParaRPr lang="fr-FR" dirty="0">
              <a:latin typeface="Calibri" panose="020F0502020204030204" pitchFamily="34" charset="0"/>
              <a:cs typeface="Calibri" panose="020F0502020204030204" pitchFamily="34" charset="0"/>
            </a:endParaRPr>
          </a:p>
          <a:p>
            <a:pPr algn="just"/>
            <a:r>
              <a:rPr lang="fr-FR" dirty="0">
                <a:latin typeface="Calibri" panose="020F0502020204030204" pitchFamily="34" charset="0"/>
                <a:cs typeface="Calibri" panose="020F0502020204030204" pitchFamily="34" charset="0"/>
              </a:rPr>
              <a:t>Pour télécharger et utiliser Docker (et donc pour la suite de ce cours), il vous faudra créer un compte sur le Docker Hub (</a:t>
            </a:r>
            <a:r>
              <a:rPr lang="fr-FR" dirty="0">
                <a:latin typeface="Calibri" panose="020F0502020204030204" pitchFamily="34" charset="0"/>
                <a:cs typeface="Calibri" panose="020F0502020204030204" pitchFamily="34" charset="0"/>
                <a:hlinkClick r:id="rId3"/>
              </a:rPr>
              <a:t>https://hub.docker.com/</a:t>
            </a:r>
            <a:r>
              <a:rPr lang="fr-FR" dirty="0">
                <a:latin typeface="Calibri" panose="020F0502020204030204" pitchFamily="34" charset="0"/>
                <a:cs typeface="Calibri" panose="020F0502020204030204" pitchFamily="34" charset="0"/>
              </a:rPr>
              <a:t> ). </a:t>
            </a:r>
          </a:p>
          <a:p>
            <a:pPr algn="just"/>
            <a:endParaRPr lang="fr-FR" dirty="0">
              <a:latin typeface="Calibri" panose="020F0502020204030204" pitchFamily="34" charset="0"/>
              <a:cs typeface="Calibri" panose="020F0502020204030204" pitchFamily="34" charset="0"/>
            </a:endParaRPr>
          </a:p>
          <a:p>
            <a:pPr algn="just"/>
            <a:r>
              <a:rPr lang="fr-FR" dirty="0">
                <a:latin typeface="Calibri" panose="020F0502020204030204" pitchFamily="34" charset="0"/>
                <a:cs typeface="Calibri" panose="020F0502020204030204" pitchFamily="34" charset="0"/>
              </a:rPr>
              <a:t>Rappel :</a:t>
            </a:r>
          </a:p>
          <a:p>
            <a:pPr algn="just"/>
            <a:endParaRPr lang="fr-FR"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fr-FR" dirty="0">
                <a:latin typeface="Calibri" panose="020F0502020204030204" pitchFamily="34" charset="0"/>
                <a:cs typeface="Calibri" panose="020F0502020204030204" pitchFamily="34" charset="0"/>
              </a:rPr>
              <a:t>les conteneurs Docker sont différents des conteneurs Linux (LXC), car ils sont par définition immuables et </a:t>
            </a:r>
            <a:r>
              <a:rPr lang="fr-FR" dirty="0" err="1">
                <a:latin typeface="Calibri" panose="020F0502020204030204" pitchFamily="34" charset="0"/>
                <a:cs typeface="Calibri" panose="020F0502020204030204" pitchFamily="34" charset="0"/>
              </a:rPr>
              <a:t>stateless</a:t>
            </a:r>
            <a:r>
              <a:rPr lang="fr-FR" dirty="0">
                <a:latin typeface="Calibri" panose="020F0502020204030204" pitchFamily="34" charset="0"/>
                <a:cs typeface="Calibri" panose="020F0502020204030204" pitchFamily="34" charset="0"/>
              </a:rPr>
              <a:t> ;</a:t>
            </a:r>
          </a:p>
          <a:p>
            <a:pPr marL="285750" indent="-285750" algn="just">
              <a:buFont typeface="Arial" panose="020B0604020202020204" pitchFamily="34" charset="0"/>
              <a:buChar char="•"/>
            </a:pPr>
            <a:endParaRPr lang="fr-FR"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fr-FR" dirty="0">
                <a:latin typeface="Calibri" panose="020F0502020204030204" pitchFamily="34" charset="0"/>
                <a:cs typeface="Calibri" panose="020F0502020204030204" pitchFamily="34" charset="0"/>
              </a:rPr>
              <a:t>Docker est utilisé à tous les niveaux de l'infrastructure (CI / Développement / Production) ;</a:t>
            </a:r>
          </a:p>
          <a:p>
            <a:pPr marL="285750" indent="-285750" algn="just">
              <a:buFont typeface="Arial" panose="020B0604020202020204" pitchFamily="34" charset="0"/>
              <a:buChar char="•"/>
            </a:pPr>
            <a:endParaRPr lang="fr-FR"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fr-FR" dirty="0">
                <a:latin typeface="Calibri" panose="020F0502020204030204" pitchFamily="34" charset="0"/>
                <a:cs typeface="Calibri" panose="020F0502020204030204" pitchFamily="34" charset="0"/>
              </a:rPr>
              <a:t>différence entre Docker Enterprise et Docker CE/Desktop.</a:t>
            </a:r>
          </a:p>
        </p:txBody>
      </p:sp>
    </p:spTree>
    <p:extLst>
      <p:ext uri="{BB962C8B-B14F-4D97-AF65-F5344CB8AC3E}">
        <p14:creationId xmlns:p14="http://schemas.microsoft.com/office/powerpoint/2010/main" val="97684435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id="{C09ECAEA-6991-239F-E839-358A44B331C5}"/>
              </a:ext>
            </a:extLst>
          </p:cNvPr>
          <p:cNvSpPr/>
          <p:nvPr/>
        </p:nvSpPr>
        <p:spPr>
          <a:xfrm>
            <a:off x="0" y="0"/>
            <a:ext cx="12192000" cy="695739"/>
          </a:xfrm>
          <a:prstGeom prst="rect">
            <a:avLst/>
          </a:prstGeom>
          <a:solidFill>
            <a:srgbClr val="76D6FF">
              <a:alpha val="75490"/>
            </a:srgbClr>
          </a:solidFill>
          <a:ln w="12700">
            <a:miter lim="400000"/>
          </a:ln>
        </p:spPr>
        <p:txBody>
          <a:bodyPr lIns="45719" rIns="45719" anchor="ctr"/>
          <a:lstStyle/>
          <a:p>
            <a:endParaRPr/>
          </a:p>
        </p:txBody>
      </p:sp>
      <p:pic>
        <p:nvPicPr>
          <p:cNvPr id="3" name="Image 2">
            <a:extLst>
              <a:ext uri="{FF2B5EF4-FFF2-40B4-BE49-F238E27FC236}">
                <a16:creationId xmlns:a16="http://schemas.microsoft.com/office/drawing/2014/main" id="{49DFCC5A-F097-17F9-03BA-655F13C683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43337" cy="695739"/>
          </a:xfrm>
          <a:prstGeom prst="rect">
            <a:avLst/>
          </a:prstGeom>
        </p:spPr>
      </p:pic>
      <p:pic>
        <p:nvPicPr>
          <p:cNvPr id="4" name="Image 4" descr="Une image contenant table&#10;&#10;Description générée automatiquement">
            <a:extLst>
              <a:ext uri="{FF2B5EF4-FFF2-40B4-BE49-F238E27FC236}">
                <a16:creationId xmlns:a16="http://schemas.microsoft.com/office/drawing/2014/main" id="{697EBDDB-9260-B32B-0F47-D39FD78B5CCA}"/>
              </a:ext>
            </a:extLst>
          </p:cNvPr>
          <p:cNvPicPr>
            <a:picLocks noChangeAspect="1"/>
          </p:cNvPicPr>
          <p:nvPr/>
        </p:nvPicPr>
        <p:blipFill rotWithShape="1">
          <a:blip r:embed="rId3"/>
          <a:srcRect t="10889" r="-120" b="-182"/>
          <a:stretch/>
        </p:blipFill>
        <p:spPr>
          <a:xfrm>
            <a:off x="1157816" y="818672"/>
            <a:ext cx="10119793" cy="5971749"/>
          </a:xfrm>
          <a:prstGeom prst="rect">
            <a:avLst/>
          </a:prstGeom>
        </p:spPr>
      </p:pic>
    </p:spTree>
    <p:extLst>
      <p:ext uri="{BB962C8B-B14F-4D97-AF65-F5344CB8AC3E}">
        <p14:creationId xmlns:p14="http://schemas.microsoft.com/office/powerpoint/2010/main" val="221888987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id="{C09ECAEA-6991-239F-E839-358A44B331C5}"/>
              </a:ext>
            </a:extLst>
          </p:cNvPr>
          <p:cNvSpPr/>
          <p:nvPr/>
        </p:nvSpPr>
        <p:spPr>
          <a:xfrm>
            <a:off x="0" y="0"/>
            <a:ext cx="12192000" cy="695739"/>
          </a:xfrm>
          <a:prstGeom prst="rect">
            <a:avLst/>
          </a:prstGeom>
          <a:solidFill>
            <a:srgbClr val="76D6FF">
              <a:alpha val="75490"/>
            </a:srgbClr>
          </a:solidFill>
          <a:ln w="12700">
            <a:miter lim="400000"/>
          </a:ln>
        </p:spPr>
        <p:txBody>
          <a:bodyPr lIns="45719" rIns="45719" anchor="ctr"/>
          <a:lstStyle/>
          <a:p>
            <a:endParaRPr/>
          </a:p>
        </p:txBody>
      </p:sp>
      <p:pic>
        <p:nvPicPr>
          <p:cNvPr id="3" name="Image 2">
            <a:extLst>
              <a:ext uri="{FF2B5EF4-FFF2-40B4-BE49-F238E27FC236}">
                <a16:creationId xmlns:a16="http://schemas.microsoft.com/office/drawing/2014/main" id="{49DFCC5A-F097-17F9-03BA-655F13C683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43337" cy="695739"/>
          </a:xfrm>
          <a:prstGeom prst="rect">
            <a:avLst/>
          </a:prstGeom>
        </p:spPr>
      </p:pic>
      <p:sp>
        <p:nvSpPr>
          <p:cNvPr id="2" name="ZoneTexte 1">
            <a:extLst>
              <a:ext uri="{FF2B5EF4-FFF2-40B4-BE49-F238E27FC236}">
                <a16:creationId xmlns:a16="http://schemas.microsoft.com/office/drawing/2014/main" id="{A37CA9BD-533E-1BD4-9912-AD0CCA04ED89}"/>
              </a:ext>
            </a:extLst>
          </p:cNvPr>
          <p:cNvSpPr txBox="1"/>
          <p:nvPr/>
        </p:nvSpPr>
        <p:spPr>
          <a:xfrm>
            <a:off x="390887" y="693998"/>
            <a:ext cx="11505235" cy="56323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fr-FR" sz="1800" b="0" i="0" u="none" strike="noStrike" cap="none" spc="0" normalizeH="0" baseline="0" dirty="0">
                <a:ln>
                  <a:noFill/>
                </a:ln>
                <a:solidFill>
                  <a:srgbClr val="000000"/>
                </a:solidFill>
                <a:effectLst/>
                <a:uFillTx/>
                <a:latin typeface="Calibri"/>
                <a:cs typeface="Calibri"/>
                <a:sym typeface="Arial"/>
              </a:rPr>
              <a:t>Lister les images disponibles sur notre ordinateur</a:t>
            </a:r>
            <a:r>
              <a:rPr lang="fr-FR" dirty="0">
                <a:latin typeface="Calibri"/>
                <a:cs typeface="Calibri"/>
              </a:rPr>
              <a:t>(en local)</a:t>
            </a:r>
            <a:r>
              <a:rPr kumimoji="0" lang="fr-FR" sz="1800" b="0" i="0" u="none" strike="noStrike" cap="none" spc="0" normalizeH="0" baseline="0" dirty="0">
                <a:ln>
                  <a:noFill/>
                </a:ln>
                <a:solidFill>
                  <a:srgbClr val="000000"/>
                </a:solidFill>
                <a:effectLst/>
                <a:uFillTx/>
                <a:latin typeface="Calibri"/>
                <a:cs typeface="Calibri"/>
                <a:sym typeface="Arial"/>
              </a:rPr>
              <a:t> :</a:t>
            </a:r>
          </a:p>
          <a:p>
            <a:pPr marL="0" marR="0" indent="0" algn="l" defTabSz="9144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rgbClr val="FF0000"/>
                </a:solidFill>
                <a:effectLst/>
                <a:uFillTx/>
                <a:latin typeface="Calibri" panose="020F0502020204030204" pitchFamily="34" charset="0"/>
                <a:cs typeface="Calibri" panose="020F0502020204030204" pitchFamily="34" charset="0"/>
                <a:sym typeface="Arial"/>
              </a:rPr>
              <a:t>    $</a:t>
            </a:r>
            <a:r>
              <a:rPr kumimoji="0" lang="fr-FR" sz="1800" b="1"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 docker images</a:t>
            </a:r>
          </a:p>
          <a:p>
            <a:pPr marL="0" marR="0" indent="0" algn="l" defTabSz="9144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   </a:t>
            </a:r>
            <a:r>
              <a:rPr kumimoji="0" lang="fr-FR" sz="1800" b="1" i="0" u="none" strike="noStrike" cap="none" spc="0" normalizeH="0" baseline="0" dirty="0">
                <a:ln>
                  <a:noFill/>
                </a:ln>
                <a:solidFill>
                  <a:srgbClr val="92D050"/>
                </a:solidFill>
                <a:effectLst/>
                <a:uFillTx/>
                <a:latin typeface="Calibri" panose="020F0502020204030204" pitchFamily="34" charset="0"/>
                <a:cs typeface="Calibri" panose="020F0502020204030204" pitchFamily="34" charset="0"/>
                <a:sym typeface="Arial"/>
              </a:rPr>
              <a:t> &gt; </a:t>
            </a:r>
            <a:r>
              <a:rPr kumimoji="0" lang="en-US" sz="1800" b="1"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REPOSITORY            TAG             IMAGE ID       CREATED         SIZE</a:t>
            </a:r>
            <a:endParaRPr kumimoji="0" lang="fr-FR" sz="1800" b="1"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endParaRPr>
          </a:p>
          <a:p>
            <a:r>
              <a:rPr lang="en-US" dirty="0" err="1">
                <a:latin typeface="Calibri"/>
                <a:ea typeface="+mj-ea"/>
                <a:cs typeface="Calibri"/>
              </a:rPr>
              <a:t>Télécharger</a:t>
            </a:r>
            <a:r>
              <a:rPr lang="en-US" dirty="0">
                <a:latin typeface="Calibri"/>
                <a:ea typeface="+mj-ea"/>
                <a:cs typeface="Calibri"/>
              </a:rPr>
              <a:t> </a:t>
            </a:r>
            <a:r>
              <a:rPr lang="en-US" dirty="0" err="1">
                <a:latin typeface="Calibri"/>
                <a:ea typeface="+mj-ea"/>
                <a:cs typeface="Calibri"/>
              </a:rPr>
              <a:t>depuis</a:t>
            </a:r>
            <a:r>
              <a:rPr lang="en-US" dirty="0">
                <a:latin typeface="Calibri"/>
                <a:ea typeface="+mj-ea"/>
                <a:cs typeface="Calibri"/>
              </a:rPr>
              <a:t> un dossier existent</a:t>
            </a:r>
            <a:r>
              <a:rPr lang="en-US" dirty="0">
                <a:latin typeface="Calibri"/>
                <a:cs typeface="Calibri"/>
              </a:rPr>
              <a:t> </a:t>
            </a:r>
            <a:r>
              <a:rPr lang="en-US" dirty="0" err="1">
                <a:latin typeface="Calibri"/>
                <a:cs typeface="Calibri"/>
              </a:rPr>
              <a:t>ou</a:t>
            </a:r>
            <a:r>
              <a:rPr lang="en-US" dirty="0">
                <a:latin typeface="Calibri"/>
                <a:cs typeface="Calibri"/>
              </a:rPr>
              <a:t> </a:t>
            </a:r>
            <a:r>
              <a:rPr lang="en-US" dirty="0" err="1">
                <a:latin typeface="Calibri"/>
                <a:cs typeface="Calibri"/>
              </a:rPr>
              <a:t>depuis</a:t>
            </a:r>
            <a:r>
              <a:rPr lang="en-US" dirty="0">
                <a:latin typeface="Calibri"/>
                <a:cs typeface="Calibri"/>
              </a:rPr>
              <a:t> le docker hub, </a:t>
            </a:r>
            <a:r>
              <a:rPr lang="en-US" dirty="0" err="1">
                <a:latin typeface="Calibri"/>
                <a:cs typeface="Calibri"/>
              </a:rPr>
              <a:t>une</a:t>
            </a:r>
            <a:r>
              <a:rPr lang="en-US" dirty="0">
                <a:latin typeface="Calibri"/>
                <a:cs typeface="Calibri"/>
              </a:rPr>
              <a:t> image </a:t>
            </a:r>
            <a:r>
              <a:rPr lang="en-US" dirty="0" err="1">
                <a:latin typeface="Calibri"/>
                <a:cs typeface="Calibri"/>
              </a:rPr>
              <a:t>existante</a:t>
            </a:r>
            <a:r>
              <a:rPr lang="en-US" dirty="0">
                <a:latin typeface="Calibri"/>
                <a:cs typeface="Calibri"/>
              </a:rPr>
              <a:t>, </a:t>
            </a:r>
            <a:r>
              <a:rPr lang="en-US" dirty="0">
                <a:latin typeface="Calibri"/>
                <a:ea typeface="+mj-lt"/>
                <a:cs typeface="+mj-lt"/>
              </a:rPr>
              <a:t>En </a:t>
            </a:r>
            <a:r>
              <a:rPr lang="en-US" dirty="0" err="1">
                <a:latin typeface="Calibri"/>
                <a:ea typeface="+mj-lt"/>
                <a:cs typeface="+mj-lt"/>
              </a:rPr>
              <a:t>lançant</a:t>
            </a:r>
            <a:r>
              <a:rPr lang="en-US" dirty="0">
                <a:latin typeface="Calibri"/>
                <a:ea typeface="+mj-lt"/>
                <a:cs typeface="+mj-lt"/>
              </a:rPr>
              <a:t> </a:t>
            </a:r>
            <a:r>
              <a:rPr lang="en-US" dirty="0" err="1">
                <a:latin typeface="Calibri"/>
                <a:ea typeface="+mj-lt"/>
                <a:cs typeface="+mj-lt"/>
              </a:rPr>
              <a:t>cette</a:t>
            </a:r>
            <a:r>
              <a:rPr lang="en-US" dirty="0">
                <a:latin typeface="Calibri"/>
                <a:ea typeface="+mj-lt"/>
                <a:cs typeface="+mj-lt"/>
              </a:rPr>
              <a:t> </a:t>
            </a:r>
            <a:r>
              <a:rPr lang="en-US" dirty="0" err="1">
                <a:latin typeface="Calibri"/>
                <a:ea typeface="+mj-lt"/>
                <a:cs typeface="+mj-lt"/>
              </a:rPr>
              <a:t>commande</a:t>
            </a:r>
            <a:r>
              <a:rPr lang="en-US" dirty="0">
                <a:latin typeface="Calibri"/>
                <a:ea typeface="+mj-lt"/>
                <a:cs typeface="+mj-lt"/>
              </a:rPr>
              <a:t>, </a:t>
            </a:r>
            <a:r>
              <a:rPr lang="en-US" dirty="0" err="1">
                <a:latin typeface="Calibri"/>
                <a:ea typeface="+mj-lt"/>
                <a:cs typeface="+mj-lt"/>
              </a:rPr>
              <a:t>vous</a:t>
            </a:r>
            <a:r>
              <a:rPr lang="en-US" dirty="0">
                <a:latin typeface="Calibri"/>
                <a:ea typeface="+mj-lt"/>
                <a:cs typeface="+mj-lt"/>
              </a:rPr>
              <a:t> </a:t>
            </a:r>
            <a:r>
              <a:rPr lang="en-US" dirty="0" err="1">
                <a:latin typeface="Calibri"/>
                <a:ea typeface="+mj-lt"/>
                <a:cs typeface="+mj-lt"/>
              </a:rPr>
              <a:t>téléchargez</a:t>
            </a:r>
            <a:r>
              <a:rPr lang="en-US" dirty="0">
                <a:latin typeface="Calibri"/>
                <a:ea typeface="+mj-lt"/>
                <a:cs typeface="+mj-lt"/>
              </a:rPr>
              <a:t> </a:t>
            </a:r>
            <a:r>
              <a:rPr lang="en-US" dirty="0" err="1">
                <a:latin typeface="Calibri"/>
                <a:ea typeface="+mj-lt"/>
                <a:cs typeface="+mj-lt"/>
              </a:rPr>
              <a:t>une</a:t>
            </a:r>
            <a:r>
              <a:rPr lang="en-US" dirty="0">
                <a:latin typeface="Calibri"/>
                <a:ea typeface="+mj-lt"/>
                <a:cs typeface="+mj-lt"/>
              </a:rPr>
              <a:t> image </a:t>
            </a:r>
            <a:r>
              <a:rPr lang="en-US" dirty="0" err="1">
                <a:latin typeface="Calibri"/>
                <a:ea typeface="+mj-lt"/>
                <a:cs typeface="+mj-lt"/>
              </a:rPr>
              <a:t>directement</a:t>
            </a:r>
            <a:r>
              <a:rPr lang="en-US" dirty="0">
                <a:latin typeface="Calibri"/>
                <a:ea typeface="+mj-lt"/>
                <a:cs typeface="+mj-lt"/>
              </a:rPr>
              <a:t> </a:t>
            </a:r>
            <a:r>
              <a:rPr lang="en-US" dirty="0" err="1">
                <a:latin typeface="Calibri"/>
                <a:ea typeface="+mj-lt"/>
                <a:cs typeface="+mj-lt"/>
              </a:rPr>
              <a:t>depuis</a:t>
            </a:r>
            <a:r>
              <a:rPr lang="en-US" dirty="0">
                <a:latin typeface="Calibri"/>
                <a:ea typeface="+mj-lt"/>
                <a:cs typeface="+mj-lt"/>
              </a:rPr>
              <a:t> le Docker Hub, et </a:t>
            </a:r>
            <a:r>
              <a:rPr lang="en-US" dirty="0" err="1">
                <a:latin typeface="Calibri"/>
                <a:ea typeface="+mj-lt"/>
                <a:cs typeface="+mj-lt"/>
              </a:rPr>
              <a:t>vous</a:t>
            </a:r>
            <a:r>
              <a:rPr lang="en-US" dirty="0">
                <a:latin typeface="Calibri"/>
                <a:ea typeface="+mj-lt"/>
                <a:cs typeface="+mj-lt"/>
              </a:rPr>
              <a:t> la </a:t>
            </a:r>
            <a:r>
              <a:rPr lang="en-US" dirty="0" err="1">
                <a:latin typeface="Calibri"/>
                <a:ea typeface="+mj-lt"/>
                <a:cs typeface="+mj-lt"/>
              </a:rPr>
              <a:t>stockez</a:t>
            </a:r>
            <a:r>
              <a:rPr lang="en-US" dirty="0">
                <a:latin typeface="Calibri"/>
                <a:ea typeface="+mj-lt"/>
                <a:cs typeface="+mj-lt"/>
              </a:rPr>
              <a:t> </a:t>
            </a:r>
            <a:r>
              <a:rPr lang="en-US" dirty="0" err="1">
                <a:latin typeface="Calibri"/>
                <a:ea typeface="+mj-lt"/>
                <a:cs typeface="+mj-lt"/>
              </a:rPr>
              <a:t>en</a:t>
            </a:r>
            <a:r>
              <a:rPr lang="en-US" dirty="0">
                <a:latin typeface="Calibri"/>
                <a:ea typeface="+mj-lt"/>
                <a:cs typeface="+mj-lt"/>
              </a:rPr>
              <a:t> local sur </a:t>
            </a:r>
            <a:r>
              <a:rPr lang="en-US" dirty="0" err="1">
                <a:latin typeface="Calibri"/>
                <a:ea typeface="+mj-lt"/>
                <a:cs typeface="+mj-lt"/>
              </a:rPr>
              <a:t>votre</a:t>
            </a:r>
            <a:r>
              <a:rPr lang="en-US" dirty="0">
                <a:latin typeface="Calibri"/>
                <a:ea typeface="+mj-lt"/>
                <a:cs typeface="+mj-lt"/>
              </a:rPr>
              <a:t> </a:t>
            </a:r>
            <a:r>
              <a:rPr lang="en-US" dirty="0" err="1">
                <a:latin typeface="Calibri"/>
                <a:ea typeface="+mj-lt"/>
                <a:cs typeface="+mj-lt"/>
              </a:rPr>
              <a:t>ordinateur</a:t>
            </a:r>
            <a:r>
              <a:rPr lang="en-US" dirty="0">
                <a:latin typeface="Calibri"/>
                <a:cs typeface="Calibri"/>
              </a:rPr>
              <a:t> :</a:t>
            </a:r>
          </a:p>
          <a:p>
            <a:pPr marL="0" marR="0" indent="0" algn="l" defTabSz="9144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rgbClr val="FF0000"/>
                </a:solidFill>
                <a:effectLst/>
                <a:uFillTx/>
                <a:latin typeface="Calibri" panose="020F0502020204030204" pitchFamily="34" charset="0"/>
                <a:cs typeface="Calibri" panose="020F0502020204030204" pitchFamily="34" charset="0"/>
                <a:sym typeface="Arial"/>
              </a:rPr>
              <a:t>    $</a:t>
            </a:r>
            <a:r>
              <a:rPr kumimoji="0" lang="fr-FR" sz="1800" b="1"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 docker pull</a:t>
            </a:r>
            <a:r>
              <a:rPr lang="fr-FR" dirty="0">
                <a:latin typeface="Calibri" panose="020F0502020204030204" pitchFamily="34" charset="0"/>
                <a:cs typeface="Calibri" panose="020F0502020204030204" pitchFamily="34" charset="0"/>
              </a:rPr>
              <a:t> </a:t>
            </a:r>
            <a:r>
              <a:rPr lang="fr-FR" b="1" dirty="0" err="1">
                <a:solidFill>
                  <a:srgbClr val="92D050"/>
                </a:solidFill>
                <a:latin typeface="Calibri" panose="020F0502020204030204" pitchFamily="34" charset="0"/>
                <a:cs typeface="Calibri" panose="020F0502020204030204" pitchFamily="34" charset="0"/>
              </a:rPr>
              <a:t>node</a:t>
            </a:r>
            <a:endParaRPr lang="fr-FR" b="1" dirty="0">
              <a:solidFill>
                <a:srgbClr val="92D050"/>
              </a:solidFill>
              <a:latin typeface="Calibri" panose="020F0502020204030204" pitchFamily="34" charset="0"/>
              <a:cs typeface="Calibri" panose="020F0502020204030204" pitchFamily="34" charset="0"/>
            </a:endParaRPr>
          </a:p>
          <a:p>
            <a:r>
              <a:rPr kumimoji="0" lang="fr-FR" sz="1800" i="0" u="none" strike="noStrike" cap="none" spc="0" normalizeH="0" baseline="0" dirty="0">
                <a:ln>
                  <a:noFill/>
                </a:ln>
                <a:solidFill>
                  <a:schemeClr val="tx1"/>
                </a:solidFill>
                <a:effectLst/>
                <a:uFillTx/>
                <a:latin typeface="Calibri"/>
                <a:cs typeface="Calibri"/>
                <a:sym typeface="Arial"/>
              </a:rPr>
              <a:t>Lancer/démarrer une image (-</a:t>
            </a:r>
            <a:r>
              <a:rPr kumimoji="0" lang="fr-FR" sz="1800" i="0" u="none" strike="noStrike" cap="none" spc="0" normalizeH="0" baseline="0" dirty="0" err="1">
                <a:ln>
                  <a:noFill/>
                </a:ln>
                <a:solidFill>
                  <a:schemeClr val="tx1"/>
                </a:solidFill>
                <a:effectLst/>
                <a:uFillTx/>
                <a:latin typeface="Calibri"/>
                <a:cs typeface="Calibri"/>
                <a:sym typeface="Arial"/>
              </a:rPr>
              <a:t>it</a:t>
            </a:r>
            <a:r>
              <a:rPr kumimoji="0" lang="fr-FR" sz="1800" i="0" u="none" strike="noStrike" cap="none" spc="0" normalizeH="0" baseline="0" dirty="0">
                <a:ln>
                  <a:noFill/>
                </a:ln>
                <a:solidFill>
                  <a:schemeClr val="tx1"/>
                </a:solidFill>
                <a:effectLst/>
                <a:uFillTx/>
                <a:latin typeface="Calibri"/>
                <a:cs typeface="Calibri"/>
                <a:sym typeface="Arial"/>
              </a:rPr>
              <a:t> pour interactive si c’est un exécutable comme </a:t>
            </a:r>
            <a:r>
              <a:rPr kumimoji="0" lang="fr-FR" sz="1800" i="0" u="none" strike="noStrike" cap="none" spc="0" normalizeH="0" baseline="0" dirty="0" err="1">
                <a:ln>
                  <a:noFill/>
                </a:ln>
                <a:solidFill>
                  <a:schemeClr val="tx1"/>
                </a:solidFill>
                <a:effectLst/>
                <a:uFillTx/>
                <a:latin typeface="Calibri"/>
                <a:cs typeface="Calibri"/>
                <a:sym typeface="Arial"/>
              </a:rPr>
              <a:t>node</a:t>
            </a:r>
            <a:r>
              <a:rPr lang="fr-FR" dirty="0">
                <a:solidFill>
                  <a:schemeClr val="tx1"/>
                </a:solidFill>
                <a:latin typeface="Calibri"/>
                <a:cs typeface="Calibri"/>
              </a:rPr>
              <a:t>, </a:t>
            </a:r>
            <a:r>
              <a:rPr lang="fr-FR" b="1" dirty="0">
                <a:latin typeface="Calibri"/>
                <a:cs typeface="Calibri"/>
              </a:rPr>
              <a:t>-i</a:t>
            </a:r>
            <a:r>
              <a:rPr lang="fr-FR" dirty="0">
                <a:latin typeface="Calibri"/>
                <a:ea typeface="+mj-lt"/>
                <a:cs typeface="+mj-lt"/>
              </a:rPr>
              <a:t> flag </a:t>
            </a:r>
            <a:r>
              <a:rPr lang="fr-FR" dirty="0" err="1">
                <a:latin typeface="Calibri"/>
                <a:ea typeface="+mj-lt"/>
                <a:cs typeface="+mj-lt"/>
              </a:rPr>
              <a:t>means</a:t>
            </a:r>
            <a:r>
              <a:rPr lang="fr-FR" dirty="0">
                <a:latin typeface="Calibri"/>
                <a:ea typeface="+mj-lt"/>
                <a:cs typeface="+mj-lt"/>
              </a:rPr>
              <a:t> </a:t>
            </a:r>
            <a:r>
              <a:rPr lang="fr-FR" b="1" dirty="0">
                <a:latin typeface="Calibri"/>
                <a:ea typeface="+mj-lt"/>
                <a:cs typeface="+mj-lt"/>
              </a:rPr>
              <a:t>interactive</a:t>
            </a:r>
            <a:r>
              <a:rPr lang="fr-FR" dirty="0">
                <a:latin typeface="Calibri"/>
                <a:ea typeface="+mj-lt"/>
                <a:cs typeface="+mj-lt"/>
              </a:rPr>
              <a:t> and </a:t>
            </a:r>
            <a:r>
              <a:rPr lang="fr-FR" b="1" dirty="0">
                <a:latin typeface="Calibri"/>
                <a:cs typeface="Calibri"/>
              </a:rPr>
              <a:t>-t</a:t>
            </a:r>
            <a:r>
              <a:rPr lang="fr-FR" dirty="0">
                <a:latin typeface="Calibri"/>
                <a:ea typeface="+mj-lt"/>
                <a:cs typeface="+mj-lt"/>
              </a:rPr>
              <a:t> </a:t>
            </a:r>
            <a:r>
              <a:rPr lang="fr-FR" dirty="0" err="1">
                <a:latin typeface="Calibri"/>
                <a:ea typeface="+mj-lt"/>
                <a:cs typeface="+mj-lt"/>
              </a:rPr>
              <a:t>means</a:t>
            </a:r>
            <a:r>
              <a:rPr lang="fr-FR" dirty="0">
                <a:latin typeface="Calibri"/>
                <a:ea typeface="+mj-lt"/>
                <a:cs typeface="+mj-lt"/>
              </a:rPr>
              <a:t> </a:t>
            </a:r>
            <a:r>
              <a:rPr lang="fr-FR" b="1" dirty="0">
                <a:latin typeface="Calibri"/>
                <a:ea typeface="+mj-lt"/>
                <a:cs typeface="+mj-lt"/>
              </a:rPr>
              <a:t>TTY</a:t>
            </a:r>
            <a:r>
              <a:rPr lang="fr-FR" dirty="0">
                <a:latin typeface="Calibri"/>
                <a:ea typeface="+mj-lt"/>
                <a:cs typeface="+mj-lt"/>
              </a:rPr>
              <a:t> (aka a </a:t>
            </a:r>
            <a:r>
              <a:rPr lang="fr-FR" dirty="0" err="1">
                <a:latin typeface="Calibri"/>
                <a:ea typeface="+mj-lt"/>
                <a:cs typeface="+mj-lt"/>
              </a:rPr>
              <a:t>teletype</a:t>
            </a:r>
            <a:r>
              <a:rPr lang="fr-FR" dirty="0">
                <a:latin typeface="Calibri"/>
                <a:ea typeface="+mj-lt"/>
                <a:cs typeface="+mj-lt"/>
              </a:rPr>
              <a:t> terminal)</a:t>
            </a:r>
            <a:r>
              <a:rPr lang="fr-FR" dirty="0">
                <a:solidFill>
                  <a:schemeClr val="tx1"/>
                </a:solidFill>
                <a:latin typeface="Calibri"/>
                <a:ea typeface="+mj-lt"/>
                <a:cs typeface="Calibri"/>
              </a:rPr>
              <a:t>):</a:t>
            </a:r>
            <a:endParaRPr lang="fr-FR" sz="1800" i="0" u="none" strike="noStrike" cap="none" spc="0" normalizeH="0" baseline="0" dirty="0">
              <a:ln>
                <a:noFill/>
              </a:ln>
              <a:solidFill>
                <a:schemeClr val="tx1"/>
              </a:solidFill>
              <a:effectLst/>
              <a:uFillTx/>
              <a:latin typeface="Calibri" panose="020F0502020204030204" pitchFamily="34" charset="0"/>
              <a:cs typeface="Calibri" panose="020F0502020204030204" pitchFamily="34" charset="0"/>
            </a:endParaRPr>
          </a:p>
          <a:p>
            <a:pPr marL="0" marR="0" indent="0" algn="l" defTabSz="9144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rgbClr val="FF0000"/>
                </a:solidFill>
                <a:effectLst/>
                <a:uFillTx/>
                <a:latin typeface="Calibri" panose="020F0502020204030204" pitchFamily="34" charset="0"/>
                <a:cs typeface="Calibri" panose="020F0502020204030204" pitchFamily="34" charset="0"/>
                <a:sym typeface="Arial"/>
              </a:rPr>
              <a:t>    $</a:t>
            </a:r>
            <a:r>
              <a:rPr kumimoji="0" lang="fr-FR" sz="1800" b="1"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 docker run -</a:t>
            </a:r>
            <a:r>
              <a:rPr kumimoji="0" lang="fr-FR" sz="1800" b="1" i="0" u="none" strike="noStrike" cap="none" spc="0" normalizeH="0" baseline="0" dirty="0" err="1">
                <a:ln>
                  <a:noFill/>
                </a:ln>
                <a:solidFill>
                  <a:srgbClr val="000000"/>
                </a:solidFill>
                <a:effectLst/>
                <a:uFillTx/>
                <a:latin typeface="Calibri" panose="020F0502020204030204" pitchFamily="34" charset="0"/>
                <a:cs typeface="Calibri" panose="020F0502020204030204" pitchFamily="34" charset="0"/>
                <a:sym typeface="Arial"/>
              </a:rPr>
              <a:t>it</a:t>
            </a:r>
            <a:r>
              <a:rPr lang="fr-FR" dirty="0">
                <a:latin typeface="Calibri" panose="020F0502020204030204" pitchFamily="34" charset="0"/>
                <a:cs typeface="Calibri" panose="020F0502020204030204" pitchFamily="34" charset="0"/>
              </a:rPr>
              <a:t> </a:t>
            </a:r>
            <a:r>
              <a:rPr lang="fr-FR" b="1" dirty="0" err="1">
                <a:solidFill>
                  <a:srgbClr val="92D050"/>
                </a:solidFill>
                <a:latin typeface="Calibri" panose="020F0502020204030204" pitchFamily="34" charset="0"/>
                <a:cs typeface="Calibri" panose="020F0502020204030204" pitchFamily="34" charset="0"/>
              </a:rPr>
              <a:t>node</a:t>
            </a:r>
            <a:endParaRPr lang="fr-FR" b="1" dirty="0">
              <a:solidFill>
                <a:srgbClr val="92D050"/>
              </a:solidFill>
              <a:latin typeface="Calibri" panose="020F0502020204030204" pitchFamily="34" charset="0"/>
              <a:cs typeface="Calibri" panose="020F0502020204030204" pitchFamily="34" charset="0"/>
            </a:endParaRPr>
          </a:p>
          <a:p>
            <a:r>
              <a:rPr lang="fr-FR" b="1" dirty="0">
                <a:solidFill>
                  <a:srgbClr val="92D050"/>
                </a:solidFill>
                <a:latin typeface="Calibri" panose="020F0502020204030204" pitchFamily="34" charset="0"/>
                <a:cs typeface="Calibri" panose="020F0502020204030204" pitchFamily="34" charset="0"/>
              </a:rPr>
              <a:t>    &amp; </a:t>
            </a:r>
            <a:r>
              <a:rPr kumimoji="0" lang="fr-FR" altLang="fr-FR"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Quand vous utilisez cette commande, le </a:t>
            </a:r>
            <a:r>
              <a:rPr kumimoji="0" lang="fr-FR" altLang="fr-FR"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daemon Docker</a:t>
            </a:r>
            <a:r>
              <a:rPr kumimoji="0" lang="fr-FR" altLang="fr-FR"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va chercher si l'image hello-world est </a:t>
            </a:r>
            <a:r>
              <a:rPr kumimoji="0" lang="fr-FR" altLang="fr-FR"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disponible en local</a:t>
            </a:r>
            <a:r>
              <a:rPr kumimoji="0" lang="fr-FR" altLang="fr-FR"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r>
              <a:rPr lang="fr-FR" altLang="fr-FR" dirty="0">
                <a:solidFill>
                  <a:schemeClr val="tx1"/>
                </a:solidFill>
                <a:latin typeface="Calibri" panose="020F0502020204030204" pitchFamily="34" charset="0"/>
                <a:cs typeface="Calibri" panose="020F0502020204030204" pitchFamily="34" charset="0"/>
              </a:rPr>
              <a:t>   </a:t>
            </a:r>
            <a:r>
              <a:rPr kumimoji="0" lang="fr-FR" altLang="fr-FR"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Dans le cas contraire, il va la </a:t>
            </a:r>
            <a:r>
              <a:rPr kumimoji="0" lang="fr-FR" altLang="fr-FR"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récupérer sur la </a:t>
            </a:r>
            <a:r>
              <a:rPr kumimoji="0" lang="fr-FR" altLang="fr-FR" sz="18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registry</a:t>
            </a:r>
            <a:r>
              <a:rPr kumimoji="0" lang="fr-FR" altLang="fr-FR"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Docker officielle</a:t>
            </a:r>
            <a:r>
              <a:rPr kumimoji="0" lang="fr-FR" altLang="fr-FR"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r>
              <a:rPr kumimoji="0" lang="fr-FR" altLang="fr-FR" sz="105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endParaRPr lang="fr-FR" b="1" dirty="0">
              <a:solidFill>
                <a:srgbClr val="92D050"/>
              </a:solidFill>
              <a:latin typeface="Calibri" panose="020F0502020204030204" pitchFamily="34" charset="0"/>
              <a:cs typeface="Calibri" panose="020F0502020204030204" pitchFamily="34" charset="0"/>
            </a:endParaRPr>
          </a:p>
          <a:p>
            <a:r>
              <a:rPr kumimoji="0" lang="fr-FR" sz="1800" i="0" u="none" strike="noStrike" cap="none" spc="0" normalizeH="0" baseline="0" dirty="0">
                <a:ln>
                  <a:noFill/>
                </a:ln>
                <a:solidFill>
                  <a:schemeClr val="tx1"/>
                </a:solidFill>
                <a:effectLst/>
                <a:uFillTx/>
                <a:latin typeface="Calibri"/>
                <a:cs typeface="Calibri"/>
                <a:sym typeface="Arial"/>
              </a:rPr>
              <a:t>Lancer/démarrer une image d’une manière détachée en arrière plan (-d ou –</a:t>
            </a:r>
            <a:r>
              <a:rPr kumimoji="0" lang="fr-FR" sz="1800" i="0" u="none" strike="noStrike" cap="none" spc="0" normalizeH="0" baseline="0" dirty="0" err="1">
                <a:ln>
                  <a:noFill/>
                </a:ln>
                <a:solidFill>
                  <a:schemeClr val="tx1"/>
                </a:solidFill>
                <a:effectLst/>
                <a:uFillTx/>
                <a:latin typeface="Calibri"/>
                <a:cs typeface="Calibri"/>
                <a:sym typeface="Arial"/>
              </a:rPr>
              <a:t>detach</a:t>
            </a:r>
            <a:r>
              <a:rPr kumimoji="0" lang="fr-FR" sz="1800" i="0" u="none" strike="noStrike" cap="none" spc="0" normalizeH="0" baseline="0" dirty="0">
                <a:ln>
                  <a:noFill/>
                </a:ln>
                <a:solidFill>
                  <a:schemeClr val="tx1"/>
                </a:solidFill>
                <a:effectLst/>
                <a:uFillTx/>
                <a:latin typeface="Calibri"/>
                <a:cs typeface="Calibri"/>
                <a:sym typeface="Arial"/>
              </a:rPr>
              <a:t> pour détaché):</a:t>
            </a:r>
            <a:r>
              <a:rPr lang="fr-FR" dirty="0">
                <a:solidFill>
                  <a:schemeClr val="tx1"/>
                </a:solidFill>
                <a:latin typeface="Calibri"/>
                <a:cs typeface="Calibri"/>
              </a:rPr>
              <a:t> </a:t>
            </a:r>
            <a:endParaRPr lang="fr-FR" sz="1800" i="0" u="none" strike="noStrike" cap="none" spc="0" normalizeH="0" baseline="0" dirty="0">
              <a:ln>
                <a:noFill/>
              </a:ln>
              <a:solidFill>
                <a:schemeClr val="tx1"/>
              </a:solidFill>
              <a:effectLst/>
              <a:uFillTx/>
              <a:latin typeface="Calibri" panose="020F0502020204030204" pitchFamily="34" charset="0"/>
              <a:cs typeface="Calibri" panose="020F0502020204030204" pitchFamily="34" charset="0"/>
            </a:endParaRPr>
          </a:p>
          <a:p>
            <a:pPr marL="0" marR="0" indent="0" algn="l" defTabSz="9144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rgbClr val="FF0000"/>
                </a:solidFill>
                <a:effectLst/>
                <a:uFillTx/>
                <a:latin typeface="Calibri" panose="020F0502020204030204" pitchFamily="34" charset="0"/>
                <a:cs typeface="Calibri" panose="020F0502020204030204" pitchFamily="34" charset="0"/>
                <a:sym typeface="Arial"/>
              </a:rPr>
              <a:t>    $</a:t>
            </a:r>
            <a:r>
              <a:rPr kumimoji="0" lang="fr-FR" sz="1800" b="1"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 docker run -</a:t>
            </a:r>
            <a:r>
              <a:rPr kumimoji="0" lang="fr-FR" sz="1800" b="1" i="0" u="none" strike="noStrike" cap="none" spc="0" normalizeH="0" baseline="0" dirty="0" err="1">
                <a:ln>
                  <a:noFill/>
                </a:ln>
                <a:solidFill>
                  <a:srgbClr val="000000"/>
                </a:solidFill>
                <a:effectLst/>
                <a:uFillTx/>
                <a:latin typeface="Calibri" panose="020F0502020204030204" pitchFamily="34" charset="0"/>
                <a:cs typeface="Calibri" panose="020F0502020204030204" pitchFamily="34" charset="0"/>
                <a:sym typeface="Arial"/>
              </a:rPr>
              <a:t>it</a:t>
            </a:r>
            <a:r>
              <a:rPr lang="fr-FR" dirty="0">
                <a:latin typeface="Calibri" panose="020F0502020204030204" pitchFamily="34" charset="0"/>
                <a:cs typeface="Calibri" panose="020F0502020204030204" pitchFamily="34" charset="0"/>
              </a:rPr>
              <a:t> </a:t>
            </a:r>
            <a:r>
              <a:rPr lang="fr-FR" b="1" dirty="0">
                <a:latin typeface="Calibri" panose="020F0502020204030204" pitchFamily="34" charset="0"/>
                <a:cs typeface="Calibri" panose="020F0502020204030204" pitchFamily="34" charset="0"/>
              </a:rPr>
              <a:t>–d</a:t>
            </a:r>
            <a:r>
              <a:rPr lang="fr-FR" dirty="0">
                <a:latin typeface="Calibri" panose="020F0502020204030204" pitchFamily="34" charset="0"/>
                <a:cs typeface="Calibri" panose="020F0502020204030204" pitchFamily="34" charset="0"/>
              </a:rPr>
              <a:t> </a:t>
            </a:r>
            <a:r>
              <a:rPr lang="fr-FR" b="1" dirty="0" err="1">
                <a:solidFill>
                  <a:srgbClr val="92D050"/>
                </a:solidFill>
                <a:latin typeface="Calibri" panose="020F0502020204030204" pitchFamily="34" charset="0"/>
                <a:cs typeface="Calibri" panose="020F0502020204030204" pitchFamily="34" charset="0"/>
              </a:rPr>
              <a:t>node</a:t>
            </a:r>
            <a:endParaRPr lang="fr-FR" b="1" dirty="0">
              <a:solidFill>
                <a:srgbClr val="92D050"/>
              </a:solidFill>
              <a:latin typeface="Calibri" panose="020F0502020204030204" pitchFamily="34" charset="0"/>
              <a:cs typeface="Calibri" panose="020F0502020204030204" pitchFamily="34" charset="0"/>
            </a:endParaRPr>
          </a:p>
          <a:p>
            <a:pPr marL="0" marR="0" indent="0" algn="l" defTabSz="914400" rtl="0" fontAlgn="auto" latinLnBrk="0" hangingPunct="0">
              <a:lnSpc>
                <a:spcPct val="100000"/>
              </a:lnSpc>
              <a:spcBef>
                <a:spcPts val="0"/>
              </a:spcBef>
              <a:spcAft>
                <a:spcPts val="0"/>
              </a:spcAft>
              <a:buClrTx/>
              <a:buSzTx/>
              <a:buFontTx/>
              <a:buNone/>
              <a:tabLst/>
            </a:pPr>
            <a:r>
              <a:rPr kumimoji="0" lang="fr-FR" sz="1800" i="0" u="none" strike="noStrike" cap="none" spc="0" normalizeH="0" baseline="0" dirty="0">
                <a:ln>
                  <a:noFill/>
                </a:ln>
                <a:solidFill>
                  <a:schemeClr val="tx1"/>
                </a:solidFill>
                <a:effectLst/>
                <a:uFillTx/>
                <a:latin typeface="Calibri"/>
                <a:cs typeface="Calibri"/>
                <a:sym typeface="Arial"/>
              </a:rPr>
              <a:t>Arrêter un conteneur grâce a son CONTAINER ID :</a:t>
            </a:r>
            <a:endParaRPr lang="fr-FR" sz="1800" i="0" u="none" strike="noStrike" cap="none" spc="0" normalizeH="0" baseline="0" dirty="0">
              <a:ln>
                <a:noFill/>
              </a:ln>
              <a:solidFill>
                <a:schemeClr val="tx1"/>
              </a:solidFill>
              <a:effectLst/>
              <a:uFillTx/>
              <a:latin typeface="Calibri"/>
              <a:cs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rgbClr val="FF0000"/>
                </a:solidFill>
                <a:effectLst/>
                <a:uFillTx/>
                <a:latin typeface="Calibri" panose="020F0502020204030204" pitchFamily="34" charset="0"/>
                <a:cs typeface="Calibri" panose="020F0502020204030204" pitchFamily="34" charset="0"/>
                <a:sym typeface="Arial"/>
              </a:rPr>
              <a:t>    $</a:t>
            </a:r>
            <a:r>
              <a:rPr kumimoji="0" lang="fr-FR" sz="1800" b="1"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 docker stop 14121ed6fd15 </a:t>
            </a:r>
          </a:p>
          <a:p>
            <a:r>
              <a:rPr lang="fr-FR" dirty="0">
                <a:latin typeface="Calibri"/>
                <a:cs typeface="Calibri"/>
              </a:rPr>
              <a:t>Lancer un serveur Nginx en spécifiant le port d’utilisation (p pour --</a:t>
            </a:r>
            <a:r>
              <a:rPr lang="fr-FR" dirty="0" err="1">
                <a:latin typeface="Calibri"/>
                <a:cs typeface="Calibri"/>
              </a:rPr>
              <a:t>publish</a:t>
            </a:r>
            <a:r>
              <a:rPr lang="fr-FR" dirty="0">
                <a:latin typeface="Calibri"/>
                <a:cs typeface="Calibri"/>
              </a:rPr>
              <a:t>), transférer le trafic du port 8080 vers le port 80 du conteneur, on note que cette commande va nous retourner l'ID du conteneur crée :</a:t>
            </a:r>
            <a:endParaRPr lang="fr-FR" sz="1800" i="0" u="none" strike="noStrike" cap="none" spc="0" normalizeH="0" baseline="0" dirty="0">
              <a:ln>
                <a:noFill/>
              </a:ln>
              <a:solidFill>
                <a:srgbClr val="000000"/>
              </a:solidFill>
              <a:effectLst/>
              <a:uFillTx/>
              <a:latin typeface="Calibri"/>
              <a:cs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rgbClr val="FF0000"/>
                </a:solidFill>
                <a:effectLst/>
                <a:uFillTx/>
                <a:latin typeface="Calibri" panose="020F0502020204030204" pitchFamily="34" charset="0"/>
                <a:cs typeface="Calibri" panose="020F0502020204030204" pitchFamily="34" charset="0"/>
                <a:sym typeface="Arial"/>
              </a:rPr>
              <a:t>    $</a:t>
            </a:r>
            <a:r>
              <a:rPr kumimoji="0" lang="fr-FR" sz="1800" b="1"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 docker run -d -p 8080:80 </a:t>
            </a:r>
            <a:r>
              <a:rPr kumimoji="0" lang="fr-FR" sz="1800" b="1" i="0" u="none" strike="noStrike" cap="none" spc="0" normalizeH="0" baseline="0" dirty="0" err="1">
                <a:ln>
                  <a:noFill/>
                </a:ln>
                <a:solidFill>
                  <a:srgbClr val="000000"/>
                </a:solidFill>
                <a:effectLst/>
                <a:uFillTx/>
                <a:latin typeface="Calibri" panose="020F0502020204030204" pitchFamily="34" charset="0"/>
                <a:cs typeface="Calibri" panose="020F0502020204030204" pitchFamily="34" charset="0"/>
                <a:sym typeface="Arial"/>
              </a:rPr>
              <a:t>nginx</a:t>
            </a:r>
            <a:endParaRPr kumimoji="0" lang="fr-FR" sz="1800" b="1"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endParaRPr>
          </a:p>
          <a:p>
            <a:r>
              <a:rPr lang="fr-FR" b="1" dirty="0">
                <a:latin typeface="Calibri"/>
                <a:cs typeface="Calibri"/>
              </a:rPr>
              <a:t>   </a:t>
            </a:r>
            <a:r>
              <a:rPr lang="fr-FR" b="1" dirty="0">
                <a:solidFill>
                  <a:srgbClr val="92D050"/>
                </a:solidFill>
                <a:latin typeface="Calibri"/>
                <a:cs typeface="Calibri"/>
              </a:rPr>
              <a:t> &gt; </a:t>
            </a:r>
            <a:r>
              <a:rPr lang="fr-FR" dirty="0">
                <a:latin typeface="Arial"/>
                <a:cs typeface="Arial"/>
              </a:rPr>
              <a:t>5a8c2141ea6a0c44254ee41e1a0cf3578e2ffd81eba5d1c9dca90c24131b5f8b</a:t>
            </a:r>
            <a:endParaRPr lang="fr-FR" dirty="0"/>
          </a:p>
          <a:p>
            <a:pPr marL="0" marR="0" indent="0" algn="l" defTabSz="914400" rtl="0" fontAlgn="auto" latinLnBrk="0" hangingPunct="0">
              <a:lnSpc>
                <a:spcPct val="100000"/>
              </a:lnSpc>
              <a:spcBef>
                <a:spcPts val="0"/>
              </a:spcBef>
              <a:spcAft>
                <a:spcPts val="0"/>
              </a:spcAft>
              <a:buClrTx/>
              <a:buSzTx/>
              <a:buFontTx/>
              <a:buNone/>
              <a:tabLst/>
            </a:pPr>
            <a:endParaRPr kumimoji="0" lang="fr-FR" sz="1800" b="1" i="0" u="none" strike="noStrike" cap="none" spc="0" normalizeH="0" baseline="0" dirty="0">
              <a:ln>
                <a:noFill/>
              </a:ln>
              <a:solidFill>
                <a:srgbClr val="92D050"/>
              </a:solidFill>
              <a:effectLst/>
              <a:uFillTx/>
              <a:latin typeface="Calibri" panose="020F0502020204030204" pitchFamily="34" charset="0"/>
              <a:cs typeface="Calibri" panose="020F0502020204030204" pitchFamily="34" charset="0"/>
              <a:sym typeface="Arial"/>
            </a:endParaRPr>
          </a:p>
        </p:txBody>
      </p:sp>
    </p:spTree>
    <p:extLst>
      <p:ext uri="{BB962C8B-B14F-4D97-AF65-F5344CB8AC3E}">
        <p14:creationId xmlns:p14="http://schemas.microsoft.com/office/powerpoint/2010/main" val="398409887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id="{C09ECAEA-6991-239F-E839-358A44B331C5}"/>
              </a:ext>
            </a:extLst>
          </p:cNvPr>
          <p:cNvSpPr/>
          <p:nvPr/>
        </p:nvSpPr>
        <p:spPr>
          <a:xfrm>
            <a:off x="0" y="0"/>
            <a:ext cx="12192000" cy="695739"/>
          </a:xfrm>
          <a:prstGeom prst="rect">
            <a:avLst/>
          </a:prstGeom>
          <a:solidFill>
            <a:srgbClr val="76D6FF">
              <a:alpha val="75490"/>
            </a:srgbClr>
          </a:solidFill>
          <a:ln w="12700">
            <a:miter lim="400000"/>
          </a:ln>
        </p:spPr>
        <p:txBody>
          <a:bodyPr lIns="45719" rIns="45719" anchor="ctr"/>
          <a:lstStyle/>
          <a:p>
            <a:endParaRPr/>
          </a:p>
        </p:txBody>
      </p:sp>
      <p:pic>
        <p:nvPicPr>
          <p:cNvPr id="3" name="Image 2">
            <a:extLst>
              <a:ext uri="{FF2B5EF4-FFF2-40B4-BE49-F238E27FC236}">
                <a16:creationId xmlns:a16="http://schemas.microsoft.com/office/drawing/2014/main" id="{49DFCC5A-F097-17F9-03BA-655F13C683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43337" cy="695739"/>
          </a:xfrm>
          <a:prstGeom prst="rect">
            <a:avLst/>
          </a:prstGeom>
        </p:spPr>
      </p:pic>
      <p:sp>
        <p:nvSpPr>
          <p:cNvPr id="4" name="ZoneTexte 3">
            <a:extLst>
              <a:ext uri="{FF2B5EF4-FFF2-40B4-BE49-F238E27FC236}">
                <a16:creationId xmlns:a16="http://schemas.microsoft.com/office/drawing/2014/main" id="{2AB8BE60-984D-5F2C-62EC-2163E57985BE}"/>
              </a:ext>
            </a:extLst>
          </p:cNvPr>
          <p:cNvSpPr txBox="1"/>
          <p:nvPr/>
        </p:nvSpPr>
        <p:spPr>
          <a:xfrm>
            <a:off x="486137" y="960698"/>
            <a:ext cx="11505235" cy="4801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rgbClr val="000000"/>
                </a:solidFill>
                <a:effectLst/>
                <a:uFillTx/>
                <a:latin typeface="Calibri"/>
                <a:cs typeface="Calibri"/>
                <a:sym typeface="Arial"/>
              </a:rPr>
              <a:t>Lister les conteneurs disponibles</a:t>
            </a:r>
            <a:r>
              <a:rPr lang="fr-FR" dirty="0">
                <a:latin typeface="Calibri"/>
                <a:cs typeface="Calibri"/>
              </a:rPr>
              <a:t>/démarrés</a:t>
            </a:r>
            <a:r>
              <a:rPr kumimoji="0" lang="fr-FR" sz="1800" b="0" i="0" u="none" strike="noStrike" cap="none" spc="0" normalizeH="0" baseline="0" dirty="0">
                <a:ln>
                  <a:noFill/>
                </a:ln>
                <a:solidFill>
                  <a:srgbClr val="000000"/>
                </a:solidFill>
                <a:effectLst/>
                <a:uFillTx/>
                <a:latin typeface="Calibri"/>
                <a:cs typeface="Calibri"/>
                <a:sym typeface="Arial"/>
              </a:rPr>
              <a:t> sur notre ordinateur :</a:t>
            </a:r>
            <a:endParaRPr lang="fr-FR" sz="1800" b="0" i="0" u="none" strike="noStrike" cap="none" spc="0" normalizeH="0" baseline="0" dirty="0">
              <a:ln>
                <a:noFill/>
              </a:ln>
              <a:solidFill>
                <a:srgbClr val="000000"/>
              </a:solidFill>
              <a:effectLst/>
              <a:uFillTx/>
              <a:latin typeface="Calibri"/>
              <a:cs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rgbClr val="FF0000"/>
                </a:solidFill>
                <a:effectLst/>
                <a:uFillTx/>
                <a:latin typeface="Calibri" panose="020F0502020204030204" pitchFamily="34" charset="0"/>
                <a:cs typeface="Calibri" panose="020F0502020204030204" pitchFamily="34" charset="0"/>
                <a:sym typeface="Arial"/>
              </a:rPr>
              <a:t>    $</a:t>
            </a:r>
            <a:r>
              <a:rPr kumimoji="0" lang="fr-FR" sz="1800" b="1"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 docker </a:t>
            </a:r>
            <a:r>
              <a:rPr kumimoji="0" lang="fr-FR" sz="1800" b="1" i="0" u="none" strike="noStrike" cap="none" spc="0" normalizeH="0" baseline="0" dirty="0" err="1">
                <a:ln>
                  <a:noFill/>
                </a:ln>
                <a:solidFill>
                  <a:srgbClr val="000000"/>
                </a:solidFill>
                <a:effectLst/>
                <a:uFillTx/>
                <a:latin typeface="Calibri" panose="020F0502020204030204" pitchFamily="34" charset="0"/>
                <a:cs typeface="Calibri" panose="020F0502020204030204" pitchFamily="34" charset="0"/>
                <a:sym typeface="Arial"/>
              </a:rPr>
              <a:t>ps</a:t>
            </a:r>
            <a:endParaRPr kumimoji="0" lang="fr-FR" sz="1800" b="1"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endParaRPr>
          </a:p>
          <a:p>
            <a:pPr marL="0" marR="0" indent="0" algn="l" defTabSz="9144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   </a:t>
            </a:r>
            <a:r>
              <a:rPr kumimoji="0" lang="fr-FR" sz="1800" b="1" i="0" u="none" strike="noStrike" cap="none" spc="0" normalizeH="0" baseline="0" dirty="0">
                <a:ln>
                  <a:noFill/>
                </a:ln>
                <a:solidFill>
                  <a:srgbClr val="92D050"/>
                </a:solidFill>
                <a:effectLst/>
                <a:uFillTx/>
                <a:latin typeface="Calibri" panose="020F0502020204030204" pitchFamily="34" charset="0"/>
                <a:cs typeface="Calibri" panose="020F0502020204030204" pitchFamily="34" charset="0"/>
                <a:sym typeface="Arial"/>
              </a:rPr>
              <a:t> &gt; </a:t>
            </a:r>
            <a:r>
              <a:rPr kumimoji="0" lang="en-US" sz="1800" b="1"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CONTAINER ID   IMAGE     COMMAND   CREATED   STATUS    PORTS     NAMES</a:t>
            </a:r>
          </a:p>
          <a:p>
            <a:r>
              <a:rPr lang="fr-FR" dirty="0">
                <a:latin typeface="Calibri"/>
                <a:cs typeface="Calibri"/>
              </a:rPr>
              <a:t>Exploiter un </a:t>
            </a:r>
            <a:r>
              <a:rPr lang="fr-FR" dirty="0">
                <a:latin typeface="Calibri"/>
                <a:ea typeface="+mj-lt"/>
                <a:cs typeface="+mj-lt"/>
              </a:rPr>
              <a:t>conteneur Docker pour pouvoir y effectuer des actions (-ti permet d'avoir un </a:t>
            </a:r>
            <a:r>
              <a:rPr lang="fr-FR" dirty="0" err="1">
                <a:latin typeface="Calibri"/>
                <a:ea typeface="+mj-lt"/>
                <a:cs typeface="+mj-lt"/>
              </a:rPr>
              <a:t>shell</a:t>
            </a:r>
            <a:r>
              <a:rPr lang="fr-FR" dirty="0">
                <a:latin typeface="Calibri"/>
                <a:ea typeface="+mj-lt"/>
                <a:cs typeface="+mj-lt"/>
              </a:rPr>
              <a:t> </a:t>
            </a:r>
            <a:r>
              <a:rPr lang="fr-FR" dirty="0" err="1">
                <a:latin typeface="Calibri"/>
                <a:ea typeface="+mj-lt"/>
                <a:cs typeface="+mj-lt"/>
              </a:rPr>
              <a:t>bash</a:t>
            </a:r>
            <a:r>
              <a:rPr lang="fr-FR" dirty="0">
                <a:latin typeface="Calibri"/>
                <a:ea typeface="+mj-lt"/>
                <a:cs typeface="+mj-lt"/>
              </a:rPr>
              <a:t> pleinement opérationnel, Une fois que vous êtes dans votre conteneur, vous pouvez vous rendre, via la commande </a:t>
            </a:r>
            <a:r>
              <a:rPr lang="fr-FR" b="1" dirty="0">
                <a:latin typeface="Calibri"/>
                <a:ea typeface="+mj-lt"/>
                <a:cs typeface="+mj-lt"/>
              </a:rPr>
              <a:t>cd /</a:t>
            </a:r>
            <a:r>
              <a:rPr lang="fr-FR" b="1" dirty="0" err="1">
                <a:latin typeface="Calibri"/>
                <a:ea typeface="+mj-lt"/>
                <a:cs typeface="+mj-lt"/>
              </a:rPr>
              <a:t>usr</a:t>
            </a:r>
            <a:r>
              <a:rPr lang="fr-FR" b="1" dirty="0">
                <a:latin typeface="Calibri"/>
                <a:ea typeface="+mj-lt"/>
                <a:cs typeface="+mj-lt"/>
              </a:rPr>
              <a:t>/</a:t>
            </a:r>
            <a:r>
              <a:rPr lang="fr-FR" b="1" dirty="0" err="1">
                <a:latin typeface="Calibri"/>
                <a:ea typeface="+mj-lt"/>
                <a:cs typeface="+mj-lt"/>
              </a:rPr>
              <a:t>share</a:t>
            </a:r>
            <a:r>
              <a:rPr lang="fr-FR" b="1" dirty="0">
                <a:latin typeface="Calibri"/>
                <a:ea typeface="+mj-lt"/>
                <a:cs typeface="+mj-lt"/>
              </a:rPr>
              <a:t>/</a:t>
            </a:r>
            <a:r>
              <a:rPr lang="fr-FR" b="1" dirty="0" err="1">
                <a:latin typeface="Calibri"/>
                <a:ea typeface="+mj-lt"/>
                <a:cs typeface="+mj-lt"/>
              </a:rPr>
              <a:t>nginx</a:t>
            </a:r>
            <a:r>
              <a:rPr lang="fr-FR" b="1" dirty="0">
                <a:latin typeface="Calibri"/>
                <a:ea typeface="+mj-lt"/>
                <a:cs typeface="+mj-lt"/>
              </a:rPr>
              <a:t>/html</a:t>
            </a:r>
            <a:r>
              <a:rPr lang="fr-FR" dirty="0">
                <a:latin typeface="Calibri"/>
                <a:ea typeface="+mj-lt"/>
                <a:cs typeface="+mj-lt"/>
              </a:rPr>
              <a:t>  , dans le répertoire où se trouve le fichier index.html , pour modifier son contenu avec la commande vi et voir le résultat en direct à l'adresse http://127.0.0.1:8080 ):</a:t>
            </a:r>
            <a:endParaRPr lang="fr-FR" dirty="0">
              <a:latin typeface="Calibri"/>
            </a:endParaRPr>
          </a:p>
          <a:p>
            <a:r>
              <a:rPr lang="fr-FR" b="1" dirty="0">
                <a:solidFill>
                  <a:srgbClr val="FF0000"/>
                </a:solidFill>
                <a:latin typeface="Calibri"/>
                <a:cs typeface="Calibri"/>
              </a:rPr>
              <a:t>   </a:t>
            </a:r>
            <a:r>
              <a:rPr kumimoji="0" lang="fr-FR" sz="1800" b="1" i="0" u="none" strike="noStrike" cap="none" spc="0" normalizeH="0" baseline="0" dirty="0">
                <a:ln>
                  <a:noFill/>
                </a:ln>
                <a:solidFill>
                  <a:srgbClr val="FF0000"/>
                </a:solidFill>
                <a:effectLst/>
                <a:uFillTx/>
                <a:latin typeface="Calibri"/>
                <a:cs typeface="Calibri"/>
                <a:sym typeface="Arial"/>
              </a:rPr>
              <a:t> $</a:t>
            </a:r>
            <a:r>
              <a:rPr kumimoji="0" lang="fr-FR" sz="1800" b="1" i="0" u="none" strike="noStrike" cap="none" spc="0" normalizeH="0" baseline="0" dirty="0">
                <a:ln>
                  <a:noFill/>
                </a:ln>
                <a:solidFill>
                  <a:srgbClr val="000000"/>
                </a:solidFill>
                <a:effectLst/>
                <a:uFillTx/>
                <a:latin typeface="Calibri"/>
                <a:cs typeface="Calibri"/>
                <a:sym typeface="Arial"/>
              </a:rPr>
              <a:t> </a:t>
            </a:r>
            <a:r>
              <a:rPr kumimoji="0" lang="fr-FR" sz="1800" b="1" i="0" u="none" strike="noStrike" cap="none" spc="0" normalizeH="0" baseline="0" dirty="0">
                <a:ln>
                  <a:noFill/>
                </a:ln>
                <a:effectLst/>
                <a:uFillTx/>
                <a:latin typeface="Calibri"/>
                <a:ea typeface="+mj-lt"/>
                <a:cs typeface="+mj-lt"/>
                <a:sym typeface="Arial"/>
              </a:rPr>
              <a:t>docker </a:t>
            </a:r>
            <a:r>
              <a:rPr lang="fr-FR" b="1" dirty="0" err="1">
                <a:latin typeface="Calibri"/>
                <a:ea typeface="+mj-lt"/>
                <a:cs typeface="+mj-lt"/>
              </a:rPr>
              <a:t>exec</a:t>
            </a:r>
            <a:r>
              <a:rPr lang="fr-FR" b="1" dirty="0">
                <a:latin typeface="Calibri"/>
                <a:ea typeface="+mj-lt"/>
                <a:cs typeface="+mj-lt"/>
              </a:rPr>
              <a:t> -ti ID_CONTAINER_RUN </a:t>
            </a:r>
            <a:r>
              <a:rPr lang="fr-FR" b="1" dirty="0" err="1">
                <a:latin typeface="Calibri"/>
                <a:ea typeface="+mj-lt"/>
                <a:cs typeface="+mj-lt"/>
              </a:rPr>
              <a:t>bash</a:t>
            </a:r>
            <a:endParaRPr lang="fr-FR" sz="1800" b="1" i="0" u="none" strike="noStrike" cap="none" spc="0" normalizeH="0" baseline="0" dirty="0" err="1">
              <a:ln>
                <a:noFill/>
              </a:ln>
              <a:effectLst/>
              <a:uFillTx/>
              <a:latin typeface="Calibri"/>
              <a:ea typeface="+mj-lt"/>
              <a:cs typeface="+mj-lt"/>
            </a:endParaRPr>
          </a:p>
          <a:p>
            <a:r>
              <a:rPr lang="fr-FR" dirty="0">
                <a:latin typeface="Calibri"/>
                <a:cs typeface="Arial"/>
              </a:rPr>
              <a:t>Arrêter un container :</a:t>
            </a:r>
          </a:p>
          <a:p>
            <a:r>
              <a:rPr lang="fr-FR" b="1" dirty="0">
                <a:solidFill>
                  <a:srgbClr val="FF0000"/>
                </a:solidFill>
                <a:latin typeface="Calibri"/>
                <a:ea typeface="Calibri"/>
                <a:cs typeface="Calibri"/>
              </a:rPr>
              <a:t>    $</a:t>
            </a:r>
            <a:r>
              <a:rPr lang="fr-FR" b="1" dirty="0">
                <a:latin typeface="Calibri"/>
                <a:ea typeface="Calibri"/>
                <a:cs typeface="Calibri"/>
              </a:rPr>
              <a:t> </a:t>
            </a:r>
            <a:r>
              <a:rPr lang="fr-FR" b="1" dirty="0">
                <a:latin typeface="Calibri"/>
                <a:ea typeface="+mj-lt"/>
                <a:cs typeface="+mj-lt"/>
              </a:rPr>
              <a:t>docker stop </a:t>
            </a:r>
            <a:r>
              <a:rPr lang="fr-FR" b="1" dirty="0">
                <a:latin typeface="Calibri"/>
                <a:ea typeface="Calibri"/>
                <a:cs typeface="Calibri"/>
              </a:rPr>
              <a:t>ID_CONTAINER_RUN </a:t>
            </a:r>
            <a:endParaRPr lang="fr-FR" b="1" dirty="0">
              <a:latin typeface="Calibri"/>
              <a:cs typeface="Calibri"/>
            </a:endParaRPr>
          </a:p>
          <a:p>
            <a:r>
              <a:rPr lang="fr-FR" dirty="0">
                <a:latin typeface="Calibri"/>
                <a:ea typeface="Calibri"/>
                <a:cs typeface="Calibri"/>
              </a:rPr>
              <a:t>Supprimer un container (il faut qu'il soit arrêté), </a:t>
            </a:r>
            <a:r>
              <a:rPr lang="fr-FR" dirty="0">
                <a:latin typeface="Calibri"/>
                <a:ea typeface="+mj-lt"/>
                <a:cs typeface="+mj-lt"/>
              </a:rPr>
              <a:t>Celle-ci va détruire le conteneur et son contenu ; cependant, vous pouvez toujours recréer votre conteneur avec la commande</a:t>
            </a:r>
            <a:r>
              <a:rPr lang="fr-FR" dirty="0">
                <a:latin typeface="Calibri"/>
                <a:ea typeface="Calibri"/>
                <a:cs typeface="Calibri"/>
              </a:rPr>
              <a:t> :</a:t>
            </a:r>
            <a:endParaRPr lang="fr-FR" dirty="0">
              <a:latin typeface="Calibri" panose="020F0502020204030204" pitchFamily="34" charset="0"/>
              <a:ea typeface="Calibri"/>
              <a:cs typeface="Calibri" panose="020F0502020204030204" pitchFamily="34" charset="0"/>
            </a:endParaRPr>
          </a:p>
          <a:p>
            <a:r>
              <a:rPr lang="fr-FR" b="1" dirty="0">
                <a:solidFill>
                  <a:srgbClr val="FF0000"/>
                </a:solidFill>
                <a:latin typeface="Calibri"/>
                <a:ea typeface="Calibri"/>
                <a:cs typeface="Calibri"/>
              </a:rPr>
              <a:t>    $</a:t>
            </a:r>
            <a:r>
              <a:rPr lang="fr-FR" b="1" dirty="0">
                <a:latin typeface="Calibri"/>
                <a:ea typeface="Calibri"/>
                <a:cs typeface="Calibri"/>
              </a:rPr>
              <a:t> docker </a:t>
            </a:r>
            <a:r>
              <a:rPr lang="fr-FR" b="1" dirty="0" err="1">
                <a:latin typeface="Calibri"/>
                <a:ea typeface="+mj-lt"/>
                <a:cs typeface="+mj-lt"/>
              </a:rPr>
              <a:t>rm</a:t>
            </a:r>
            <a:r>
              <a:rPr lang="fr-FR" b="1" dirty="0">
                <a:latin typeface="Calibri"/>
                <a:ea typeface="+mj-lt"/>
                <a:cs typeface="+mj-lt"/>
              </a:rPr>
              <a:t> </a:t>
            </a:r>
            <a:r>
              <a:rPr lang="fr-FR" b="1" dirty="0">
                <a:latin typeface="Calibri"/>
                <a:ea typeface="Calibri"/>
                <a:cs typeface="Calibri"/>
              </a:rPr>
              <a:t>ID_CONTAINER_RUN</a:t>
            </a:r>
          </a:p>
          <a:p>
            <a:pPr algn="l"/>
            <a:r>
              <a:rPr lang="fr-FR" dirty="0">
                <a:solidFill>
                  <a:schemeClr val="tx1"/>
                </a:solidFill>
                <a:latin typeface="Calibri"/>
                <a:cs typeface="Calibri"/>
              </a:rPr>
              <a:t>Nettoyer mon system</a:t>
            </a:r>
            <a:r>
              <a:rPr lang="fr-FR" b="1" dirty="0">
                <a:solidFill>
                  <a:schemeClr val="tx1"/>
                </a:solidFill>
                <a:latin typeface="Calibri"/>
                <a:cs typeface="Calibri"/>
              </a:rPr>
              <a:t> </a:t>
            </a:r>
            <a:r>
              <a:rPr lang="fr-FR" dirty="0">
                <a:solidFill>
                  <a:schemeClr val="tx1"/>
                </a:solidFill>
                <a:latin typeface="Calibri" panose="020F0502020204030204" pitchFamily="34" charset="0"/>
                <a:cs typeface="Calibri" panose="020F0502020204030204" pitchFamily="34" charset="0"/>
              </a:rPr>
              <a:t>(</a:t>
            </a:r>
            <a:r>
              <a:rPr lang="fr-FR" b="0" i="0" dirty="0">
                <a:solidFill>
                  <a:srgbClr val="000000"/>
                </a:solidFill>
                <a:effectLst/>
                <a:latin typeface="Calibri" panose="020F0502020204030204" pitchFamily="34" charset="0"/>
                <a:cs typeface="Calibri" panose="020F0502020204030204" pitchFamily="34" charset="0"/>
              </a:rPr>
              <a:t>l'ensemble des </a:t>
            </a:r>
            <a:r>
              <a:rPr lang="fr-FR" b="1" i="0" dirty="0">
                <a:solidFill>
                  <a:srgbClr val="000000"/>
                </a:solidFill>
                <a:effectLst/>
                <a:latin typeface="Calibri" panose="020F0502020204030204" pitchFamily="34" charset="0"/>
                <a:cs typeface="Calibri" panose="020F0502020204030204" pitchFamily="34" charset="0"/>
              </a:rPr>
              <a:t>conteneurs</a:t>
            </a:r>
            <a:r>
              <a:rPr lang="fr-FR" b="0" i="0" dirty="0">
                <a:solidFill>
                  <a:srgbClr val="000000"/>
                </a:solidFill>
                <a:effectLst/>
                <a:latin typeface="Calibri" panose="020F0502020204030204" pitchFamily="34" charset="0"/>
                <a:cs typeface="Calibri" panose="020F0502020204030204" pitchFamily="34" charset="0"/>
              </a:rPr>
              <a:t> Docker qui ne sont pas en </a:t>
            </a:r>
            <a:r>
              <a:rPr lang="fr-FR" b="0" i="0" dirty="0" err="1">
                <a:solidFill>
                  <a:srgbClr val="000000"/>
                </a:solidFill>
                <a:effectLst/>
                <a:latin typeface="Calibri" panose="020F0502020204030204" pitchFamily="34" charset="0"/>
                <a:cs typeface="Calibri" panose="020F0502020204030204" pitchFamily="34" charset="0"/>
              </a:rPr>
              <a:t>status</a:t>
            </a:r>
            <a:r>
              <a:rPr lang="fr-FR" b="0" i="0" dirty="0">
                <a:solidFill>
                  <a:srgbClr val="000000"/>
                </a:solidFill>
                <a:effectLst/>
                <a:latin typeface="Calibri" panose="020F0502020204030204" pitchFamily="34" charset="0"/>
                <a:cs typeface="Calibri" panose="020F0502020204030204" pitchFamily="34" charset="0"/>
              </a:rPr>
              <a:t> </a:t>
            </a:r>
            <a:r>
              <a:rPr lang="fr-FR" b="0" i="1" dirty="0">
                <a:solidFill>
                  <a:srgbClr val="000000"/>
                </a:solidFill>
                <a:effectLst/>
                <a:latin typeface="Calibri" panose="020F0502020204030204" pitchFamily="34" charset="0"/>
                <a:cs typeface="Calibri" panose="020F0502020204030204" pitchFamily="34" charset="0"/>
              </a:rPr>
              <a:t>running, </a:t>
            </a:r>
            <a:r>
              <a:rPr lang="fr-FR" b="0" i="0" dirty="0">
                <a:solidFill>
                  <a:srgbClr val="000000"/>
                </a:solidFill>
                <a:effectLst/>
                <a:latin typeface="Calibri" panose="020F0502020204030204" pitchFamily="34" charset="0"/>
                <a:cs typeface="Calibri" panose="020F0502020204030204" pitchFamily="34" charset="0"/>
              </a:rPr>
              <a:t>l'ensemble des </a:t>
            </a:r>
            <a:r>
              <a:rPr lang="fr-FR" b="1" i="0" dirty="0">
                <a:solidFill>
                  <a:srgbClr val="000000"/>
                </a:solidFill>
                <a:effectLst/>
                <a:latin typeface="Calibri" panose="020F0502020204030204" pitchFamily="34" charset="0"/>
                <a:cs typeface="Calibri" panose="020F0502020204030204" pitchFamily="34" charset="0"/>
              </a:rPr>
              <a:t>réseaux</a:t>
            </a:r>
            <a:r>
              <a:rPr lang="fr-FR" b="0" i="0" dirty="0">
                <a:solidFill>
                  <a:srgbClr val="000000"/>
                </a:solidFill>
                <a:effectLst/>
                <a:latin typeface="Calibri" panose="020F0502020204030204" pitchFamily="34" charset="0"/>
                <a:cs typeface="Calibri" panose="020F0502020204030204" pitchFamily="34" charset="0"/>
              </a:rPr>
              <a:t> créés par Docker qui ne sont pas utilisés par au moins un conteneur, l'ensemble des </a:t>
            </a:r>
            <a:r>
              <a:rPr lang="fr-FR" b="1" i="0" dirty="0">
                <a:solidFill>
                  <a:srgbClr val="000000"/>
                </a:solidFill>
                <a:effectLst/>
                <a:latin typeface="Calibri" panose="020F0502020204030204" pitchFamily="34" charset="0"/>
                <a:cs typeface="Calibri" panose="020F0502020204030204" pitchFamily="34" charset="0"/>
              </a:rPr>
              <a:t>images</a:t>
            </a:r>
            <a:r>
              <a:rPr lang="fr-FR" b="0" i="0" dirty="0">
                <a:solidFill>
                  <a:srgbClr val="000000"/>
                </a:solidFill>
                <a:effectLst/>
                <a:latin typeface="Calibri" panose="020F0502020204030204" pitchFamily="34" charset="0"/>
                <a:cs typeface="Calibri" panose="020F0502020204030204" pitchFamily="34" charset="0"/>
              </a:rPr>
              <a:t> Docker non utilisées, l'ensemble des </a:t>
            </a:r>
            <a:r>
              <a:rPr lang="fr-FR" b="1" i="0" dirty="0">
                <a:solidFill>
                  <a:srgbClr val="000000"/>
                </a:solidFill>
                <a:effectLst/>
                <a:latin typeface="Calibri" panose="020F0502020204030204" pitchFamily="34" charset="0"/>
                <a:cs typeface="Calibri" panose="020F0502020204030204" pitchFamily="34" charset="0"/>
              </a:rPr>
              <a:t>caches</a:t>
            </a:r>
            <a:r>
              <a:rPr lang="fr-FR" b="0" i="0" dirty="0">
                <a:solidFill>
                  <a:srgbClr val="000000"/>
                </a:solidFill>
                <a:effectLst/>
                <a:latin typeface="Calibri" panose="020F0502020204030204" pitchFamily="34" charset="0"/>
                <a:cs typeface="Calibri" panose="020F0502020204030204" pitchFamily="34" charset="0"/>
              </a:rPr>
              <a:t> utilisés pour la création d'images </a:t>
            </a:r>
            <a:r>
              <a:rPr lang="fr-FR" b="0" i="0" dirty="0" err="1">
                <a:solidFill>
                  <a:srgbClr val="000000"/>
                </a:solidFill>
                <a:effectLst/>
                <a:latin typeface="Calibri" panose="020F0502020204030204" pitchFamily="34" charset="0"/>
                <a:cs typeface="Calibri" panose="020F0502020204030204" pitchFamily="34" charset="0"/>
              </a:rPr>
              <a:t>Dockere</a:t>
            </a:r>
            <a:r>
              <a:rPr lang="fr-FR" dirty="0">
                <a:solidFill>
                  <a:schemeClr val="tx1"/>
                </a:solidFill>
                <a:latin typeface="Calibri" panose="020F0502020204030204" pitchFamily="34" charset="0"/>
                <a:ea typeface="+mj-lt"/>
                <a:cs typeface="Calibri" panose="020F0502020204030204" pitchFamily="34" charset="0"/>
              </a:rPr>
              <a:t>)</a:t>
            </a:r>
            <a:r>
              <a:rPr lang="fr-FR" dirty="0">
                <a:solidFill>
                  <a:schemeClr val="tx1"/>
                </a:solidFill>
                <a:latin typeface="Calibri" panose="020F0502020204030204" pitchFamily="34" charset="0"/>
                <a:cs typeface="Calibri" panose="020F0502020204030204" pitchFamily="34" charset="0"/>
              </a:rPr>
              <a:t> </a:t>
            </a:r>
            <a:r>
              <a:rPr lang="fr-FR" b="1" dirty="0">
                <a:solidFill>
                  <a:schemeClr val="tx1"/>
                </a:solidFill>
                <a:latin typeface="Calibri" panose="020F0502020204030204" pitchFamily="34" charset="0"/>
                <a:cs typeface="Calibri" panose="020F0502020204030204" pitchFamily="34" charset="0"/>
              </a:rPr>
              <a:t>:</a:t>
            </a:r>
          </a:p>
          <a:p>
            <a:r>
              <a:rPr lang="fr-FR" b="1" dirty="0">
                <a:solidFill>
                  <a:srgbClr val="FF0000"/>
                </a:solidFill>
                <a:latin typeface="Calibri"/>
                <a:ea typeface="Calibri"/>
                <a:cs typeface="Calibri"/>
              </a:rPr>
              <a:t>    $</a:t>
            </a:r>
            <a:r>
              <a:rPr lang="fr-FR" b="1" dirty="0">
                <a:latin typeface="Calibri"/>
                <a:ea typeface="Calibri"/>
                <a:cs typeface="Calibri"/>
              </a:rPr>
              <a:t> docker </a:t>
            </a:r>
            <a:r>
              <a:rPr lang="fr-FR" b="1" dirty="0">
                <a:solidFill>
                  <a:schemeClr val="tx1"/>
                </a:solidFill>
                <a:latin typeface="Calibri"/>
                <a:ea typeface="Calibri"/>
                <a:cs typeface="Calibri"/>
              </a:rPr>
              <a:t>system prune</a:t>
            </a:r>
            <a:endParaRPr lang="fr-FR"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772139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id="{C09ECAEA-6991-239F-E839-358A44B331C5}"/>
              </a:ext>
            </a:extLst>
          </p:cNvPr>
          <p:cNvSpPr/>
          <p:nvPr/>
        </p:nvSpPr>
        <p:spPr>
          <a:xfrm>
            <a:off x="0" y="0"/>
            <a:ext cx="12192000" cy="695739"/>
          </a:xfrm>
          <a:prstGeom prst="rect">
            <a:avLst/>
          </a:prstGeom>
          <a:solidFill>
            <a:srgbClr val="76D6FF">
              <a:alpha val="75490"/>
            </a:srgbClr>
          </a:solidFill>
          <a:ln w="12700">
            <a:miter lim="400000"/>
          </a:ln>
        </p:spPr>
        <p:txBody>
          <a:bodyPr lIns="45719" rIns="45719" anchor="ctr"/>
          <a:lstStyle/>
          <a:p>
            <a:endParaRPr/>
          </a:p>
        </p:txBody>
      </p:sp>
      <p:pic>
        <p:nvPicPr>
          <p:cNvPr id="3" name="Image 2">
            <a:extLst>
              <a:ext uri="{FF2B5EF4-FFF2-40B4-BE49-F238E27FC236}">
                <a16:creationId xmlns:a16="http://schemas.microsoft.com/office/drawing/2014/main" id="{49DFCC5A-F097-17F9-03BA-655F13C683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43337" cy="695739"/>
          </a:xfrm>
          <a:prstGeom prst="rect">
            <a:avLst/>
          </a:prstGeom>
        </p:spPr>
      </p:pic>
      <p:sp>
        <p:nvSpPr>
          <p:cNvPr id="4" name="ZoneTexte 3">
            <a:extLst>
              <a:ext uri="{FF2B5EF4-FFF2-40B4-BE49-F238E27FC236}">
                <a16:creationId xmlns:a16="http://schemas.microsoft.com/office/drawing/2014/main" id="{0A9C0943-FCFB-791E-CF91-99793CCBABF3}"/>
              </a:ext>
            </a:extLst>
          </p:cNvPr>
          <p:cNvSpPr txBox="1"/>
          <p:nvPr/>
        </p:nvSpPr>
        <p:spPr>
          <a:xfrm>
            <a:off x="341721" y="885675"/>
            <a:ext cx="11554906"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fr-FR" b="1" i="0" dirty="0" err="1">
                <a:effectLst/>
                <a:latin typeface="Calibri" panose="020F0502020204030204" pitchFamily="34" charset="0"/>
                <a:cs typeface="Calibri" panose="020F0502020204030204" pitchFamily="34" charset="0"/>
              </a:rPr>
              <a:t>Dockerfile</a:t>
            </a:r>
            <a:r>
              <a:rPr lang="fr-FR" b="1" i="0" dirty="0">
                <a:effectLst/>
                <a:latin typeface="Calibri" panose="020F0502020204030204" pitchFamily="34" charset="0"/>
                <a:cs typeface="Calibri" panose="020F0502020204030204" pitchFamily="34" charset="0"/>
              </a:rPr>
              <a:t> :</a:t>
            </a:r>
          </a:p>
          <a:p>
            <a:pPr algn="just"/>
            <a:r>
              <a:rPr lang="fr-FR" b="0" i="0" dirty="0">
                <a:effectLst/>
                <a:latin typeface="Calibri" panose="020F0502020204030204" pitchFamily="34" charset="0"/>
                <a:cs typeface="Calibri" panose="020F0502020204030204" pitchFamily="34" charset="0"/>
              </a:rPr>
              <a:t>Dans ce fichier, vous allez trouver l'ensemble de la </a:t>
            </a:r>
            <a:r>
              <a:rPr lang="fr-FR" b="1" i="0" dirty="0">
                <a:effectLst/>
                <a:latin typeface="Calibri" panose="020F0502020204030204" pitchFamily="34" charset="0"/>
                <a:cs typeface="Calibri" panose="020F0502020204030204" pitchFamily="34" charset="0"/>
              </a:rPr>
              <a:t>recette</a:t>
            </a:r>
            <a:r>
              <a:rPr lang="fr-FR" b="0" i="0" dirty="0">
                <a:effectLst/>
                <a:latin typeface="Calibri" panose="020F0502020204030204" pitchFamily="34" charset="0"/>
                <a:cs typeface="Calibri" panose="020F0502020204030204" pitchFamily="34" charset="0"/>
              </a:rPr>
              <a:t> décrivant l'image Docker dont vous avez besoin pour votre projet. </a:t>
            </a:r>
            <a:r>
              <a:rPr lang="fr-FR" dirty="0">
                <a:effectLst/>
                <a:latin typeface="Calibri" panose="020F0502020204030204" pitchFamily="34" charset="0"/>
                <a:cs typeface="Calibri" panose="020F0502020204030204" pitchFamily="34" charset="0"/>
              </a:rPr>
              <a:t>À titre de comparaison, vous pouvez voir le </a:t>
            </a:r>
            <a:r>
              <a:rPr lang="fr-FR" dirty="0" err="1">
                <a:effectLst/>
                <a:latin typeface="Calibri" panose="020F0502020204030204" pitchFamily="34" charset="0"/>
                <a:cs typeface="Calibri" panose="020F0502020204030204" pitchFamily="34" charset="0"/>
              </a:rPr>
              <a:t>Dockerfile</a:t>
            </a:r>
            <a:r>
              <a:rPr lang="fr-FR" dirty="0">
                <a:effectLst/>
                <a:latin typeface="Calibri" panose="020F0502020204030204" pitchFamily="34" charset="0"/>
                <a:cs typeface="Calibri" panose="020F0502020204030204" pitchFamily="34" charset="0"/>
              </a:rPr>
              <a:t> comme l'équivalent d'un fichier </a:t>
            </a:r>
            <a:r>
              <a:rPr lang="fr-FR" b="1" dirty="0" err="1">
                <a:effectLst/>
                <a:latin typeface="Calibri" panose="020F0502020204030204" pitchFamily="34" charset="0"/>
                <a:cs typeface="Calibri" panose="020F0502020204030204" pitchFamily="34" charset="0"/>
              </a:rPr>
              <a:t>package.json</a:t>
            </a:r>
            <a:r>
              <a:rPr lang="fr-FR" dirty="0">
                <a:effectLst/>
                <a:latin typeface="Calibri" panose="020F0502020204030204" pitchFamily="34" charset="0"/>
                <a:cs typeface="Calibri" panose="020F0502020204030204" pitchFamily="34" charset="0"/>
              </a:rPr>
              <a:t> en </a:t>
            </a:r>
            <a:r>
              <a:rPr lang="fr-FR" b="1" dirty="0">
                <a:effectLst/>
                <a:latin typeface="Calibri" panose="020F0502020204030204" pitchFamily="34" charset="0"/>
                <a:cs typeface="Calibri" panose="020F0502020204030204" pitchFamily="34" charset="0"/>
              </a:rPr>
              <a:t>Node.js</a:t>
            </a:r>
            <a:r>
              <a:rPr lang="fr-FR" dirty="0">
                <a:effectLst/>
                <a:latin typeface="Calibri" panose="020F0502020204030204" pitchFamily="34" charset="0"/>
                <a:cs typeface="Calibri" panose="020F0502020204030204" pitchFamily="34" charset="0"/>
              </a:rPr>
              <a:t>, ou </a:t>
            </a:r>
            <a:r>
              <a:rPr lang="fr-FR" b="1" dirty="0" err="1">
                <a:effectLst/>
                <a:latin typeface="Calibri" panose="020F0502020204030204" pitchFamily="34" charset="0"/>
                <a:cs typeface="Calibri" panose="020F0502020204030204" pitchFamily="34" charset="0"/>
              </a:rPr>
              <a:t>composer.json</a:t>
            </a:r>
            <a:r>
              <a:rPr lang="fr-FR" dirty="0">
                <a:effectLst/>
                <a:latin typeface="Calibri" panose="020F0502020204030204" pitchFamily="34" charset="0"/>
                <a:cs typeface="Calibri" panose="020F0502020204030204" pitchFamily="34" charset="0"/>
              </a:rPr>
              <a:t> en </a:t>
            </a:r>
            <a:r>
              <a:rPr lang="fr-FR" b="1" dirty="0">
                <a:effectLst/>
                <a:latin typeface="Calibri" panose="020F0502020204030204" pitchFamily="34" charset="0"/>
                <a:cs typeface="Calibri" panose="020F0502020204030204" pitchFamily="34" charset="0"/>
              </a:rPr>
              <a:t>PHP</a:t>
            </a:r>
            <a:r>
              <a:rPr lang="fr-FR" dirty="0">
                <a:effectLst/>
                <a:latin typeface="Calibri" panose="020F0502020204030204" pitchFamily="34" charset="0"/>
                <a:cs typeface="Calibri" panose="020F0502020204030204" pitchFamily="34" charset="0"/>
              </a:rPr>
              <a:t>. </a:t>
            </a:r>
            <a:r>
              <a:rPr lang="fr-FR" b="0" i="0" dirty="0">
                <a:effectLst/>
                <a:latin typeface="Calibri" panose="020F0502020204030204" pitchFamily="34" charset="0"/>
                <a:cs typeface="Calibri" panose="020F0502020204030204" pitchFamily="34" charset="0"/>
              </a:rPr>
              <a:t>Chaque </a:t>
            </a:r>
            <a:r>
              <a:rPr lang="fr-FR" b="1" i="0" dirty="0">
                <a:effectLst/>
                <a:latin typeface="Calibri" panose="020F0502020204030204" pitchFamily="34" charset="0"/>
                <a:cs typeface="Calibri" panose="020F0502020204030204" pitchFamily="34" charset="0"/>
              </a:rPr>
              <a:t>instruction</a:t>
            </a:r>
            <a:r>
              <a:rPr lang="fr-FR" b="0" i="0" dirty="0">
                <a:effectLst/>
                <a:latin typeface="Calibri" panose="020F0502020204030204" pitchFamily="34" charset="0"/>
                <a:cs typeface="Calibri" panose="020F0502020204030204" pitchFamily="34" charset="0"/>
              </a:rPr>
              <a:t> que nous allons donner dans notre </a:t>
            </a:r>
            <a:r>
              <a:rPr lang="fr-FR" b="0" i="0" dirty="0" err="1">
                <a:effectLst/>
                <a:latin typeface="Calibri" panose="020F0502020204030204" pitchFamily="34" charset="0"/>
                <a:cs typeface="Calibri" panose="020F0502020204030204" pitchFamily="34" charset="0"/>
              </a:rPr>
              <a:t>Dockerfile</a:t>
            </a:r>
            <a:r>
              <a:rPr lang="fr-FR" b="0" i="0" dirty="0">
                <a:effectLst/>
                <a:latin typeface="Calibri" panose="020F0502020204030204" pitchFamily="34" charset="0"/>
                <a:cs typeface="Calibri" panose="020F0502020204030204" pitchFamily="34" charset="0"/>
              </a:rPr>
              <a:t> va créer une nouvelle </a:t>
            </a:r>
            <a:r>
              <a:rPr lang="fr-FR" b="1" i="1" dirty="0">
                <a:effectLst/>
                <a:latin typeface="Calibri" panose="020F0502020204030204" pitchFamily="34" charset="0"/>
                <a:cs typeface="Calibri" panose="020F0502020204030204" pitchFamily="34" charset="0"/>
              </a:rPr>
              <a:t>layer</a:t>
            </a:r>
            <a:r>
              <a:rPr lang="fr-FR" b="0" i="0" dirty="0">
                <a:effectLst/>
                <a:latin typeface="Calibri" panose="020F0502020204030204" pitchFamily="34" charset="0"/>
                <a:cs typeface="Calibri" panose="020F0502020204030204" pitchFamily="34" charset="0"/>
              </a:rPr>
              <a:t> correspondant à chaque </a:t>
            </a:r>
            <a:r>
              <a:rPr lang="fr-FR" b="1" i="0" dirty="0">
                <a:effectLst/>
                <a:latin typeface="Calibri" panose="020F0502020204030204" pitchFamily="34" charset="0"/>
                <a:cs typeface="Calibri" panose="020F0502020204030204" pitchFamily="34" charset="0"/>
              </a:rPr>
              <a:t>étape</a:t>
            </a:r>
            <a:r>
              <a:rPr lang="fr-FR" b="0" i="0" dirty="0">
                <a:effectLst/>
                <a:latin typeface="Calibri" panose="020F0502020204030204" pitchFamily="34" charset="0"/>
                <a:cs typeface="Calibri" panose="020F0502020204030204" pitchFamily="34" charset="0"/>
              </a:rPr>
              <a:t> de la construction de l'image, ou de la recette.</a:t>
            </a:r>
          </a:p>
          <a:p>
            <a:pPr algn="just"/>
            <a:r>
              <a:rPr lang="fr-FR" b="0" i="0" dirty="0">
                <a:effectLst/>
                <a:latin typeface="Calibri" panose="020F0502020204030204" pitchFamily="34" charset="0"/>
                <a:cs typeface="Calibri" panose="020F0502020204030204" pitchFamily="34" charset="0"/>
              </a:rPr>
              <a:t>Si nous restons dans l'analogie de la cuisine, le </a:t>
            </a:r>
            <a:r>
              <a:rPr lang="fr-FR" b="0" i="0" dirty="0" err="1">
                <a:effectLst/>
                <a:latin typeface="Calibri" panose="020F0502020204030204" pitchFamily="34" charset="0"/>
                <a:cs typeface="Calibri" panose="020F0502020204030204" pitchFamily="34" charset="0"/>
              </a:rPr>
              <a:t>Dockerfile</a:t>
            </a:r>
            <a:r>
              <a:rPr lang="fr-FR" b="0" i="0" dirty="0">
                <a:effectLst/>
                <a:latin typeface="Calibri" panose="020F0502020204030204" pitchFamily="34" charset="0"/>
                <a:cs typeface="Calibri" panose="020F0502020204030204" pitchFamily="34" charset="0"/>
              </a:rPr>
              <a:t> permet de connaître notre recette pour faire </a:t>
            </a:r>
            <a:r>
              <a:rPr lang="fr-FR" b="1" i="0" dirty="0">
                <a:effectLst/>
                <a:latin typeface="Calibri" panose="020F0502020204030204" pitchFamily="34" charset="0"/>
                <a:cs typeface="Calibri" panose="020F0502020204030204" pitchFamily="34" charset="0"/>
              </a:rPr>
              <a:t>une pièce montée</a:t>
            </a:r>
            <a:r>
              <a:rPr lang="fr-FR" b="0" i="0" dirty="0">
                <a:effectLst/>
                <a:latin typeface="Calibri" panose="020F0502020204030204" pitchFamily="34" charset="0"/>
                <a:cs typeface="Calibri" panose="020F0502020204030204" pitchFamily="34" charset="0"/>
              </a:rPr>
              <a:t>. Alors, chaque argument de celle-ci crée un </a:t>
            </a:r>
            <a:r>
              <a:rPr lang="fr-FR" b="1" i="0" dirty="0">
                <a:effectLst/>
                <a:latin typeface="Calibri" panose="020F0502020204030204" pitchFamily="34" charset="0"/>
                <a:cs typeface="Calibri" panose="020F0502020204030204" pitchFamily="34" charset="0"/>
              </a:rPr>
              <a:t>nouvel étage sur la pièce montée</a:t>
            </a:r>
            <a:r>
              <a:rPr lang="fr-FR" b="0" i="0" dirty="0">
                <a:effectLst/>
                <a:latin typeface="Calibri" panose="020F0502020204030204" pitchFamily="34" charset="0"/>
                <a:cs typeface="Calibri" panose="020F0502020204030204" pitchFamily="34" charset="0"/>
              </a:rPr>
              <a:t>, nommé </a:t>
            </a:r>
            <a:r>
              <a:rPr lang="fr-FR" b="0" i="1" dirty="0">
                <a:effectLst/>
                <a:latin typeface="Calibri" panose="020F0502020204030204" pitchFamily="34" charset="0"/>
                <a:cs typeface="Calibri" panose="020F0502020204030204" pitchFamily="34" charset="0"/>
              </a:rPr>
              <a:t>layer</a:t>
            </a:r>
            <a:r>
              <a:rPr lang="fr-FR" b="0" i="0" dirty="0">
                <a:effectLst/>
                <a:latin typeface="Calibri" panose="020F0502020204030204" pitchFamily="34" charset="0"/>
                <a:cs typeface="Calibri" panose="020F0502020204030204" pitchFamily="34" charset="0"/>
              </a:rPr>
              <a:t>. Notre but étant de </a:t>
            </a:r>
            <a:r>
              <a:rPr lang="fr-FR" b="1" i="0" dirty="0">
                <a:effectLst/>
                <a:latin typeface="Calibri" panose="020F0502020204030204" pitchFamily="34" charset="0"/>
                <a:cs typeface="Calibri" panose="020F0502020204030204" pitchFamily="34" charset="0"/>
              </a:rPr>
              <a:t>limiter le nombre d'étages</a:t>
            </a:r>
            <a:r>
              <a:rPr lang="fr-FR" b="0" i="0" dirty="0">
                <a:effectLst/>
                <a:latin typeface="Calibri" panose="020F0502020204030204" pitchFamily="34" charset="0"/>
                <a:cs typeface="Calibri" panose="020F0502020204030204" pitchFamily="34" charset="0"/>
              </a:rPr>
              <a:t>, pour que notre pièce montée soit la plus </a:t>
            </a:r>
            <a:r>
              <a:rPr lang="fr-FR" b="1" i="0" dirty="0">
                <a:effectLst/>
                <a:latin typeface="Calibri" panose="020F0502020204030204" pitchFamily="34" charset="0"/>
                <a:cs typeface="Calibri" panose="020F0502020204030204" pitchFamily="34" charset="0"/>
              </a:rPr>
              <a:t>légère</a:t>
            </a:r>
            <a:r>
              <a:rPr lang="fr-FR" b="0" i="0" dirty="0">
                <a:effectLst/>
                <a:latin typeface="Calibri" panose="020F0502020204030204" pitchFamily="34" charset="0"/>
                <a:cs typeface="Calibri" panose="020F0502020204030204" pitchFamily="34" charset="0"/>
              </a:rPr>
              <a:t> et </a:t>
            </a:r>
            <a:r>
              <a:rPr lang="fr-FR" b="1" i="0" dirty="0">
                <a:effectLst/>
                <a:latin typeface="Calibri" panose="020F0502020204030204" pitchFamily="34" charset="0"/>
                <a:cs typeface="Calibri" panose="020F0502020204030204" pitchFamily="34" charset="0"/>
              </a:rPr>
              <a:t>performante</a:t>
            </a:r>
            <a:r>
              <a:rPr lang="fr-FR" b="0" i="0" dirty="0">
                <a:effectLst/>
                <a:latin typeface="Calibri" panose="020F0502020204030204" pitchFamily="34" charset="0"/>
                <a:cs typeface="Calibri" panose="020F0502020204030204" pitchFamily="34" charset="0"/>
              </a:rPr>
              <a:t> possible.</a:t>
            </a:r>
          </a:p>
        </p:txBody>
      </p:sp>
    </p:spTree>
    <p:extLst>
      <p:ext uri="{BB962C8B-B14F-4D97-AF65-F5344CB8AC3E}">
        <p14:creationId xmlns:p14="http://schemas.microsoft.com/office/powerpoint/2010/main" val="201127880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id="{C09ECAEA-6991-239F-E839-358A44B331C5}"/>
              </a:ext>
            </a:extLst>
          </p:cNvPr>
          <p:cNvSpPr/>
          <p:nvPr/>
        </p:nvSpPr>
        <p:spPr>
          <a:xfrm>
            <a:off x="0" y="0"/>
            <a:ext cx="12192000" cy="695739"/>
          </a:xfrm>
          <a:prstGeom prst="rect">
            <a:avLst/>
          </a:prstGeom>
          <a:solidFill>
            <a:srgbClr val="76D6FF">
              <a:alpha val="75490"/>
            </a:srgbClr>
          </a:solidFill>
          <a:ln w="12700">
            <a:miter lim="400000"/>
          </a:ln>
        </p:spPr>
        <p:txBody>
          <a:bodyPr lIns="45719" rIns="45719" anchor="ctr"/>
          <a:lstStyle/>
          <a:p>
            <a:endParaRPr/>
          </a:p>
        </p:txBody>
      </p:sp>
      <p:pic>
        <p:nvPicPr>
          <p:cNvPr id="3" name="Image 2">
            <a:extLst>
              <a:ext uri="{FF2B5EF4-FFF2-40B4-BE49-F238E27FC236}">
                <a16:creationId xmlns:a16="http://schemas.microsoft.com/office/drawing/2014/main" id="{49DFCC5A-F097-17F9-03BA-655F13C683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43337" cy="695739"/>
          </a:xfrm>
          <a:prstGeom prst="rect">
            <a:avLst/>
          </a:prstGeom>
        </p:spPr>
      </p:pic>
      <p:sp>
        <p:nvSpPr>
          <p:cNvPr id="2" name="ZoneTexte 1">
            <a:extLst>
              <a:ext uri="{FF2B5EF4-FFF2-40B4-BE49-F238E27FC236}">
                <a16:creationId xmlns:a16="http://schemas.microsoft.com/office/drawing/2014/main" id="{DD2E9928-8B48-E63C-BE42-9DAD1137E462}"/>
              </a:ext>
            </a:extLst>
          </p:cNvPr>
          <p:cNvSpPr txBox="1"/>
          <p:nvPr/>
        </p:nvSpPr>
        <p:spPr>
          <a:xfrm>
            <a:off x="424206" y="942680"/>
            <a:ext cx="11613822"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fr-FR" b="1" dirty="0"/>
              <a:t>TP 1 : Création d’une image Docker : </a:t>
            </a:r>
          </a:p>
          <a:p>
            <a:pPr marL="0" marR="0" indent="0" algn="l" defTabSz="9144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1-Créer un fichier nommé </a:t>
            </a:r>
            <a:r>
              <a:rPr kumimoji="0" lang="fr-FR" sz="1800" b="0" i="0" u="none" strike="noStrike" cap="none" spc="0" normalizeH="0" baseline="0" dirty="0" err="1">
                <a:ln>
                  <a:noFill/>
                </a:ln>
                <a:solidFill>
                  <a:srgbClr val="000000"/>
                </a:solidFill>
                <a:effectLst/>
                <a:uFillTx/>
                <a:latin typeface="Calibri" panose="020F0502020204030204" pitchFamily="34" charset="0"/>
                <a:cs typeface="Calibri" panose="020F0502020204030204" pitchFamily="34" charset="0"/>
                <a:sym typeface="Arial"/>
              </a:rPr>
              <a:t>Dockerfile</a:t>
            </a:r>
            <a:r>
              <a:rPr kumimoji="0" lang="fr-FR"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 sans extension,</a:t>
            </a:r>
          </a:p>
          <a:p>
            <a:pPr marL="0" marR="0" indent="0" algn="l" defTabSz="914400" rtl="0" fontAlgn="auto" latinLnBrk="0" hangingPunct="0">
              <a:lnSpc>
                <a:spcPct val="100000"/>
              </a:lnSpc>
              <a:spcBef>
                <a:spcPts val="0"/>
              </a:spcBef>
              <a:spcAft>
                <a:spcPts val="0"/>
              </a:spcAft>
              <a:buClrTx/>
              <a:buSzTx/>
              <a:buFontTx/>
              <a:buNone/>
              <a:tabLst/>
            </a:pPr>
            <a:r>
              <a:rPr lang="fr-FR" dirty="0">
                <a:latin typeface="Calibri" panose="020F0502020204030204" pitchFamily="34" charset="0"/>
                <a:cs typeface="Calibri" panose="020F0502020204030204" pitchFamily="34" charset="0"/>
              </a:rPr>
              <a:t>2-Remplire le fichier avec les commandes d’instructions suivantes :</a:t>
            </a:r>
          </a:p>
          <a:p>
            <a:pPr marL="0" marR="0" indent="0" algn="l" defTabSz="9144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	a- FROM alpine:3.14</a:t>
            </a:r>
          </a:p>
          <a:p>
            <a:r>
              <a:rPr kumimoji="0" lang="fr-FR"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	</a:t>
            </a:r>
            <a:r>
              <a:rPr lang="fr-FR" dirty="0">
                <a:latin typeface="Calibri" panose="020F0502020204030204" pitchFamily="34" charset="0"/>
                <a:cs typeface="Calibri" panose="020F0502020204030204" pitchFamily="34" charset="0"/>
              </a:rPr>
              <a:t>b</a:t>
            </a:r>
            <a:r>
              <a:rPr kumimoji="0" lang="fr-FR"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-CMD </a:t>
            </a:r>
            <a:r>
              <a:rPr lang="fr-FR" dirty="0">
                <a:latin typeface="Calibri" panose="020F0502020204030204" pitchFamily="34" charset="0"/>
                <a:cs typeface="Calibri" panose="020F0502020204030204" pitchFamily="34" charset="0"/>
              </a:rPr>
              <a:t>[</a:t>
            </a:r>
            <a:r>
              <a:rPr lang="fr-FR" b="0" dirty="0">
                <a:solidFill>
                  <a:schemeClr val="tx1"/>
                </a:solidFill>
                <a:effectLst/>
                <a:latin typeface="Consolas" panose="020B0609020204030204" pitchFamily="49" charset="0"/>
              </a:rPr>
              <a:t>"</a:t>
            </a:r>
            <a:r>
              <a:rPr lang="fr-FR" dirty="0" err="1">
                <a:latin typeface="Calibri" panose="020F0502020204030204" pitchFamily="34" charset="0"/>
                <a:cs typeface="Calibri" panose="020F0502020204030204" pitchFamily="34" charset="0"/>
              </a:rPr>
              <a:t>echo</a:t>
            </a:r>
            <a:r>
              <a:rPr lang="fr-FR" b="0" dirty="0">
                <a:solidFill>
                  <a:schemeClr val="tx1"/>
                </a:solidFill>
                <a:effectLst/>
                <a:latin typeface="Consolas" panose="020B0609020204030204" pitchFamily="49" charset="0"/>
              </a:rPr>
              <a:t>"</a:t>
            </a:r>
            <a:r>
              <a:rPr lang="fr-FR" dirty="0">
                <a:latin typeface="Calibri" panose="020F0502020204030204" pitchFamily="34" charset="0"/>
                <a:cs typeface="Calibri" panose="020F0502020204030204" pitchFamily="34" charset="0"/>
              </a:rPr>
              <a:t>, </a:t>
            </a:r>
            <a:r>
              <a:rPr lang="fr-FR" b="0" dirty="0">
                <a:solidFill>
                  <a:schemeClr val="tx1"/>
                </a:solidFill>
                <a:effectLst/>
                <a:latin typeface="Consolas" panose="020B0609020204030204" pitchFamily="49" charset="0"/>
              </a:rPr>
              <a:t>"</a:t>
            </a:r>
            <a:r>
              <a:rPr lang="fr-FR" dirty="0">
                <a:latin typeface="Calibri" panose="020F0502020204030204" pitchFamily="34" charset="0"/>
                <a:cs typeface="Calibri" panose="020F0502020204030204" pitchFamily="34" charset="0"/>
              </a:rPr>
              <a:t>You </a:t>
            </a:r>
            <a:r>
              <a:rPr lang="fr-FR" dirty="0" err="1">
                <a:latin typeface="Calibri" panose="020F0502020204030204" pitchFamily="34" charset="0"/>
                <a:cs typeface="Calibri" panose="020F0502020204030204" pitchFamily="34" charset="0"/>
              </a:rPr>
              <a:t>just</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created</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your</a:t>
            </a:r>
            <a:r>
              <a:rPr lang="fr-FR" dirty="0">
                <a:latin typeface="Calibri" panose="020F0502020204030204" pitchFamily="34" charset="0"/>
                <a:cs typeface="Calibri" panose="020F0502020204030204" pitchFamily="34" charset="0"/>
              </a:rPr>
              <a:t> first Docker image by </a:t>
            </a:r>
            <a:r>
              <a:rPr lang="fr-FR" dirty="0" err="1">
                <a:latin typeface="Calibri" panose="020F0502020204030204" pitchFamily="34" charset="0"/>
                <a:cs typeface="Calibri" panose="020F0502020204030204" pitchFamily="34" charset="0"/>
              </a:rPr>
              <a:t>writing</a:t>
            </a:r>
            <a:r>
              <a:rPr lang="fr-FR" dirty="0">
                <a:latin typeface="Calibri" panose="020F0502020204030204" pitchFamily="34" charset="0"/>
                <a:cs typeface="Calibri" panose="020F0502020204030204" pitchFamily="34" charset="0"/>
              </a:rPr>
              <a:t> a </a:t>
            </a:r>
            <a:r>
              <a:rPr lang="fr-FR" dirty="0" err="1">
                <a:latin typeface="Calibri" panose="020F0502020204030204" pitchFamily="34" charset="0"/>
                <a:cs typeface="Calibri" panose="020F0502020204030204" pitchFamily="34" charset="0"/>
              </a:rPr>
              <a:t>Dockerfile</a:t>
            </a:r>
            <a:r>
              <a:rPr lang="fr-FR" dirty="0">
                <a:latin typeface="Calibri" panose="020F0502020204030204" pitchFamily="34" charset="0"/>
                <a:cs typeface="Calibri" panose="020F0502020204030204" pitchFamily="34" charset="0"/>
              </a:rPr>
              <a:t>…</a:t>
            </a:r>
            <a:r>
              <a:rPr lang="fr-FR" b="0" dirty="0">
                <a:solidFill>
                  <a:schemeClr val="tx1"/>
                </a:solidFill>
                <a:effectLst/>
                <a:latin typeface="Consolas" panose="020B0609020204030204" pitchFamily="49" charset="0"/>
              </a:rPr>
              <a:t>"</a:t>
            </a:r>
            <a:r>
              <a:rPr lang="fr-FR" dirty="0">
                <a:latin typeface="Calibri" panose="020F0502020204030204" pitchFamily="34" charset="0"/>
                <a:cs typeface="Calibri" panose="020F0502020204030204" pitchFamily="34" charset="0"/>
              </a:rPr>
              <a:t>]</a:t>
            </a:r>
          </a:p>
          <a:p>
            <a:r>
              <a:rPr lang="fr-FR" dirty="0">
                <a:latin typeface="Calibri" panose="020F0502020204030204" pitchFamily="34" charset="0"/>
                <a:cs typeface="Calibri" panose="020F0502020204030204" pitchFamily="34" charset="0"/>
              </a:rPr>
              <a:t>3-Enregistrer le fichier.</a:t>
            </a:r>
          </a:p>
          <a:p>
            <a:r>
              <a:rPr lang="fr-FR" dirty="0">
                <a:latin typeface="Calibri" panose="020F0502020204030204" pitchFamily="34" charset="0"/>
                <a:cs typeface="Calibri" panose="020F0502020204030204" pitchFamily="34" charset="0"/>
              </a:rPr>
              <a:t>4-Lancer la commande suivante (. pour indiquer qu’on veut lancer notre image dans le dossier de référence courant) :</a:t>
            </a:r>
          </a:p>
          <a:p>
            <a:r>
              <a:rPr lang="fr-FR" b="1" dirty="0">
                <a:solidFill>
                  <a:srgbClr val="FF0000"/>
                </a:solidFill>
                <a:latin typeface="Calibri" panose="020F0502020204030204" pitchFamily="34" charset="0"/>
                <a:ea typeface="Calibri"/>
                <a:cs typeface="Calibri" panose="020F0502020204030204" pitchFamily="34" charset="0"/>
              </a:rPr>
              <a:t>    $</a:t>
            </a:r>
            <a:r>
              <a:rPr lang="fr-FR" b="1" dirty="0">
                <a:latin typeface="Calibri" panose="020F0502020204030204" pitchFamily="34" charset="0"/>
                <a:ea typeface="Calibri"/>
                <a:cs typeface="Calibri" panose="020F0502020204030204" pitchFamily="34" charset="0"/>
              </a:rPr>
              <a:t> docker </a:t>
            </a:r>
            <a:r>
              <a:rPr lang="fr-FR" b="1" dirty="0" err="1">
                <a:latin typeface="Calibri" panose="020F0502020204030204" pitchFamily="34" charset="0"/>
                <a:ea typeface="+mj-lt"/>
                <a:cs typeface="Calibri" panose="020F0502020204030204" pitchFamily="34" charset="0"/>
              </a:rPr>
              <a:t>build</a:t>
            </a:r>
            <a:r>
              <a:rPr lang="fr-FR" b="1" dirty="0">
                <a:latin typeface="Calibri" panose="020F0502020204030204" pitchFamily="34" charset="0"/>
                <a:ea typeface="+mj-lt"/>
                <a:cs typeface="Calibri" panose="020F0502020204030204" pitchFamily="34" charset="0"/>
              </a:rPr>
              <a:t> –t </a:t>
            </a:r>
            <a:r>
              <a:rPr lang="fr-FR" b="1" dirty="0" err="1">
                <a:latin typeface="Calibri" panose="020F0502020204030204" pitchFamily="34" charset="0"/>
                <a:ea typeface="+mj-lt"/>
                <a:cs typeface="Calibri" panose="020F0502020204030204" pitchFamily="34" charset="0"/>
              </a:rPr>
              <a:t>mon_image</a:t>
            </a:r>
            <a:r>
              <a:rPr lang="fr-FR" b="1" dirty="0">
                <a:latin typeface="Calibri" panose="020F0502020204030204" pitchFamily="34" charset="0"/>
                <a:ea typeface="+mj-lt"/>
                <a:cs typeface="Calibri" panose="020F0502020204030204" pitchFamily="34" charset="0"/>
              </a:rPr>
              <a:t> .</a:t>
            </a:r>
          </a:p>
        </p:txBody>
      </p:sp>
      <p:pic>
        <p:nvPicPr>
          <p:cNvPr id="5" name="Image 4">
            <a:extLst>
              <a:ext uri="{FF2B5EF4-FFF2-40B4-BE49-F238E27FC236}">
                <a16:creationId xmlns:a16="http://schemas.microsoft.com/office/drawing/2014/main" id="{0FB55B8D-D505-906E-577A-51FD5CF1204A}"/>
              </a:ext>
            </a:extLst>
          </p:cNvPr>
          <p:cNvPicPr>
            <a:picLocks noChangeAspect="1"/>
          </p:cNvPicPr>
          <p:nvPr/>
        </p:nvPicPr>
        <p:blipFill>
          <a:blip r:embed="rId3"/>
          <a:stretch>
            <a:fillRect/>
          </a:stretch>
        </p:blipFill>
        <p:spPr>
          <a:xfrm>
            <a:off x="3958274" y="2971511"/>
            <a:ext cx="6638483" cy="3568185"/>
          </a:xfrm>
          <a:prstGeom prst="rect">
            <a:avLst/>
          </a:prstGeom>
        </p:spPr>
      </p:pic>
    </p:spTree>
    <p:extLst>
      <p:ext uri="{BB962C8B-B14F-4D97-AF65-F5344CB8AC3E}">
        <p14:creationId xmlns:p14="http://schemas.microsoft.com/office/powerpoint/2010/main" val="378664412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id="{C09ECAEA-6991-239F-E839-358A44B331C5}"/>
              </a:ext>
            </a:extLst>
          </p:cNvPr>
          <p:cNvSpPr/>
          <p:nvPr/>
        </p:nvSpPr>
        <p:spPr>
          <a:xfrm>
            <a:off x="0" y="0"/>
            <a:ext cx="12192000" cy="695739"/>
          </a:xfrm>
          <a:prstGeom prst="rect">
            <a:avLst/>
          </a:prstGeom>
          <a:solidFill>
            <a:srgbClr val="76D6FF">
              <a:alpha val="75490"/>
            </a:srgbClr>
          </a:solidFill>
          <a:ln w="12700">
            <a:miter lim="400000"/>
          </a:ln>
        </p:spPr>
        <p:txBody>
          <a:bodyPr lIns="45719" rIns="45719" anchor="ctr"/>
          <a:lstStyle/>
          <a:p>
            <a:endParaRPr/>
          </a:p>
        </p:txBody>
      </p:sp>
      <p:pic>
        <p:nvPicPr>
          <p:cNvPr id="3" name="Image 2">
            <a:extLst>
              <a:ext uri="{FF2B5EF4-FFF2-40B4-BE49-F238E27FC236}">
                <a16:creationId xmlns:a16="http://schemas.microsoft.com/office/drawing/2014/main" id="{49DFCC5A-F097-17F9-03BA-655F13C683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43337" cy="695739"/>
          </a:xfrm>
          <a:prstGeom prst="rect">
            <a:avLst/>
          </a:prstGeom>
        </p:spPr>
      </p:pic>
      <p:sp>
        <p:nvSpPr>
          <p:cNvPr id="2" name="ZoneTexte 1">
            <a:extLst>
              <a:ext uri="{FF2B5EF4-FFF2-40B4-BE49-F238E27FC236}">
                <a16:creationId xmlns:a16="http://schemas.microsoft.com/office/drawing/2014/main" id="{DD2E9928-8B48-E63C-BE42-9DAD1137E462}"/>
              </a:ext>
            </a:extLst>
          </p:cNvPr>
          <p:cNvSpPr txBox="1"/>
          <p:nvPr/>
        </p:nvSpPr>
        <p:spPr>
          <a:xfrm>
            <a:off x="424206" y="942680"/>
            <a:ext cx="11613822" cy="2862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fr-FR" b="1" dirty="0"/>
              <a:t>TP 2 : Création d’une image Docker à base d’une autre image : </a:t>
            </a:r>
          </a:p>
          <a:p>
            <a:pPr marL="0" marR="0" indent="0" algn="l" defTabSz="9144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1-Créer un fichier nommé </a:t>
            </a:r>
            <a:r>
              <a:rPr kumimoji="0" lang="fr-FR" sz="1800" b="0" i="0" u="none" strike="noStrike" cap="none" spc="0" normalizeH="0" baseline="0" dirty="0" err="1">
                <a:ln>
                  <a:noFill/>
                </a:ln>
                <a:solidFill>
                  <a:srgbClr val="000000"/>
                </a:solidFill>
                <a:effectLst/>
                <a:uFillTx/>
                <a:latin typeface="Calibri" panose="020F0502020204030204" pitchFamily="34" charset="0"/>
                <a:cs typeface="Calibri" panose="020F0502020204030204" pitchFamily="34" charset="0"/>
                <a:sym typeface="Arial"/>
              </a:rPr>
              <a:t>Dockerfile</a:t>
            </a:r>
            <a:r>
              <a:rPr kumimoji="0" lang="fr-FR"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 sans extension,</a:t>
            </a:r>
          </a:p>
          <a:p>
            <a:pPr marL="0" marR="0" indent="0" algn="l" defTabSz="914400" rtl="0" fontAlgn="auto" latinLnBrk="0" hangingPunct="0">
              <a:lnSpc>
                <a:spcPct val="100000"/>
              </a:lnSpc>
              <a:spcBef>
                <a:spcPts val="0"/>
              </a:spcBef>
              <a:spcAft>
                <a:spcPts val="0"/>
              </a:spcAft>
              <a:buClrTx/>
              <a:buSzTx/>
              <a:buFontTx/>
              <a:buNone/>
              <a:tabLst/>
            </a:pPr>
            <a:r>
              <a:rPr lang="fr-FR" dirty="0">
                <a:latin typeface="Calibri" panose="020F0502020204030204" pitchFamily="34" charset="0"/>
                <a:cs typeface="Calibri" panose="020F0502020204030204" pitchFamily="34" charset="0"/>
              </a:rPr>
              <a:t>2-Remplire le fichier avec les commandes d’instructions suivantes :</a:t>
            </a:r>
          </a:p>
          <a:p>
            <a:pPr marL="0" marR="0" indent="0" algn="l" defTabSz="9144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	a- FROM </a:t>
            </a:r>
            <a:r>
              <a:rPr kumimoji="0" lang="fr-FR" sz="1800" b="0" i="0" u="none" strike="noStrike" cap="none" spc="0" normalizeH="0" baseline="0" dirty="0" err="1">
                <a:ln>
                  <a:noFill/>
                </a:ln>
                <a:solidFill>
                  <a:srgbClr val="000000"/>
                </a:solidFill>
                <a:effectLst/>
                <a:uFillTx/>
                <a:latin typeface="Calibri" panose="020F0502020204030204" pitchFamily="34" charset="0"/>
                <a:cs typeface="Calibri" panose="020F0502020204030204" pitchFamily="34" charset="0"/>
                <a:sym typeface="Arial"/>
              </a:rPr>
              <a:t>openclassrooms</a:t>
            </a:r>
            <a:r>
              <a:rPr kumimoji="0" lang="fr-FR"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a:t>
            </a:r>
            <a:r>
              <a:rPr kumimoji="0" lang="fr-FR" sz="1800" b="0" i="0" u="none" strike="noStrike" cap="none" spc="0" normalizeH="0" baseline="0" dirty="0" err="1">
                <a:ln>
                  <a:noFill/>
                </a:ln>
                <a:solidFill>
                  <a:srgbClr val="000000"/>
                </a:solidFill>
                <a:effectLst/>
                <a:uFillTx/>
                <a:latin typeface="Calibri" panose="020F0502020204030204" pitchFamily="34" charset="0"/>
                <a:cs typeface="Calibri" panose="020F0502020204030204" pitchFamily="34" charset="0"/>
                <a:sym typeface="Arial"/>
              </a:rPr>
              <a:t>build_image</a:t>
            </a:r>
            <a:endParaRPr kumimoji="0" lang="fr-FR"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endParaRPr>
          </a:p>
          <a:p>
            <a:pPr lvl="1"/>
            <a:r>
              <a:rPr kumimoji="0" lang="fr-FR"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	</a:t>
            </a:r>
            <a:r>
              <a:rPr lang="fr-FR" dirty="0">
                <a:latin typeface="Calibri" panose="020F0502020204030204" pitchFamily="34" charset="0"/>
                <a:cs typeface="Calibri" panose="020F0502020204030204" pitchFamily="34" charset="0"/>
              </a:rPr>
              <a:t>b</a:t>
            </a:r>
            <a:r>
              <a:rPr kumimoji="0" lang="fr-FR"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a:t>
            </a:r>
            <a:r>
              <a:rPr lang="en-US" b="0" dirty="0">
                <a:solidFill>
                  <a:srgbClr val="C586C0"/>
                </a:solidFill>
                <a:effectLst/>
                <a:latin typeface="Consolas" panose="020B0609020204030204" pitchFamily="49" charset="0"/>
              </a:rPr>
              <a:t>RUN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apt-get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update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pPr lvl="2"/>
            <a:r>
              <a:rPr lang="en-US" b="0" dirty="0">
                <a:solidFill>
                  <a:srgbClr val="9CDCFE"/>
                </a:solidFill>
                <a:effectLst/>
                <a:latin typeface="Consolas" panose="020B0609020204030204" pitchFamily="49" charset="0"/>
              </a:rPr>
              <a:t>&amp;&amp;</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apt-get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upgrade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-y</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pPr lvl="2"/>
            <a:r>
              <a:rPr lang="en-US" b="0" dirty="0">
                <a:solidFill>
                  <a:srgbClr val="9CDCFE"/>
                </a:solidFill>
                <a:effectLst/>
                <a:latin typeface="Consolas" panose="020B0609020204030204" pitchFamily="49" charset="0"/>
              </a:rPr>
              <a:t>&amp;&amp;</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apt-get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install</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nginx</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-y</a:t>
            </a:r>
            <a:endParaRPr lang="en-US" b="0" dirty="0">
              <a:solidFill>
                <a:srgbClr val="D4D4D4"/>
              </a:solidFill>
              <a:effectLst/>
              <a:latin typeface="Consolas" panose="020B0609020204030204" pitchFamily="49" charset="0"/>
            </a:endParaRPr>
          </a:p>
          <a:p>
            <a:pPr marL="0" marR="0" indent="0" algn="l" defTabSz="914400" rtl="0" fontAlgn="auto" latinLnBrk="0" hangingPunct="0">
              <a:lnSpc>
                <a:spcPct val="100000"/>
              </a:lnSpc>
              <a:spcBef>
                <a:spcPts val="0"/>
              </a:spcBef>
              <a:spcAft>
                <a:spcPts val="0"/>
              </a:spcAft>
              <a:buClrTx/>
              <a:buSzTx/>
              <a:buFontTx/>
              <a:buNone/>
              <a:tabLst/>
            </a:pPr>
            <a:r>
              <a:rPr lang="fr-FR" dirty="0">
                <a:latin typeface="Calibri" panose="020F0502020204030204" pitchFamily="34" charset="0"/>
                <a:cs typeface="Calibri" panose="020F0502020204030204" pitchFamily="34" charset="0"/>
              </a:rPr>
              <a:t>	3-Enregistrer le fichier.</a:t>
            </a:r>
          </a:p>
          <a:p>
            <a:r>
              <a:rPr lang="fr-FR" dirty="0">
                <a:latin typeface="Calibri" panose="020F0502020204030204" pitchFamily="34" charset="0"/>
                <a:cs typeface="Calibri" panose="020F0502020204030204" pitchFamily="34" charset="0"/>
              </a:rPr>
              <a:t>4-Lancer la commande suivante (. pour indiquer qu’on veut lancer notre image dans le dossier de référence courant) :</a:t>
            </a:r>
          </a:p>
          <a:p>
            <a:r>
              <a:rPr lang="fr-FR" b="1" dirty="0">
                <a:solidFill>
                  <a:srgbClr val="FF0000"/>
                </a:solidFill>
                <a:latin typeface="Calibri" panose="020F0502020204030204" pitchFamily="34" charset="0"/>
                <a:ea typeface="Calibri"/>
                <a:cs typeface="Calibri" panose="020F0502020204030204" pitchFamily="34" charset="0"/>
              </a:rPr>
              <a:t>    $</a:t>
            </a:r>
            <a:r>
              <a:rPr lang="fr-FR" b="1" dirty="0">
                <a:latin typeface="Calibri" panose="020F0502020204030204" pitchFamily="34" charset="0"/>
                <a:ea typeface="Calibri"/>
                <a:cs typeface="Calibri" panose="020F0502020204030204" pitchFamily="34" charset="0"/>
              </a:rPr>
              <a:t> docker </a:t>
            </a:r>
            <a:r>
              <a:rPr lang="fr-FR" b="1" dirty="0" err="1">
                <a:latin typeface="Calibri" panose="020F0502020204030204" pitchFamily="34" charset="0"/>
                <a:ea typeface="+mj-lt"/>
                <a:cs typeface="Calibri" panose="020F0502020204030204" pitchFamily="34" charset="0"/>
              </a:rPr>
              <a:t>build</a:t>
            </a:r>
            <a:r>
              <a:rPr lang="fr-FR" b="1" dirty="0">
                <a:latin typeface="Calibri" panose="020F0502020204030204" pitchFamily="34" charset="0"/>
                <a:ea typeface="+mj-lt"/>
                <a:cs typeface="Calibri" panose="020F0502020204030204" pitchFamily="34" charset="0"/>
              </a:rPr>
              <a:t> –t </a:t>
            </a:r>
            <a:r>
              <a:rPr lang="fr-FR" b="1" dirty="0" err="1">
                <a:latin typeface="Calibri" panose="020F0502020204030204" pitchFamily="34" charset="0"/>
                <a:ea typeface="+mj-lt"/>
                <a:cs typeface="Calibri" panose="020F0502020204030204" pitchFamily="34" charset="0"/>
              </a:rPr>
              <a:t>mon_image</a:t>
            </a:r>
            <a:r>
              <a:rPr lang="fr-FR" b="1" dirty="0">
                <a:latin typeface="Calibri" panose="020F0502020204030204" pitchFamily="34" charset="0"/>
                <a:ea typeface="+mj-lt"/>
                <a:cs typeface="Calibri" panose="020F0502020204030204" pitchFamily="34" charset="0"/>
              </a:rPr>
              <a:t> .</a:t>
            </a:r>
          </a:p>
        </p:txBody>
      </p:sp>
      <p:pic>
        <p:nvPicPr>
          <p:cNvPr id="6" name="Image 5">
            <a:extLst>
              <a:ext uri="{FF2B5EF4-FFF2-40B4-BE49-F238E27FC236}">
                <a16:creationId xmlns:a16="http://schemas.microsoft.com/office/drawing/2014/main" id="{633452D0-90CB-F5D7-E88B-9AA82CB9745D}"/>
              </a:ext>
            </a:extLst>
          </p:cNvPr>
          <p:cNvPicPr>
            <a:picLocks noChangeAspect="1"/>
          </p:cNvPicPr>
          <p:nvPr/>
        </p:nvPicPr>
        <p:blipFill>
          <a:blip r:embed="rId3"/>
          <a:stretch>
            <a:fillRect/>
          </a:stretch>
        </p:blipFill>
        <p:spPr>
          <a:xfrm>
            <a:off x="1423377" y="4330979"/>
            <a:ext cx="8930661" cy="1669183"/>
          </a:xfrm>
          <a:prstGeom prst="rect">
            <a:avLst/>
          </a:prstGeom>
        </p:spPr>
      </p:pic>
    </p:spTree>
    <p:extLst>
      <p:ext uri="{BB962C8B-B14F-4D97-AF65-F5344CB8AC3E}">
        <p14:creationId xmlns:p14="http://schemas.microsoft.com/office/powerpoint/2010/main" val="154946106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id="{C09ECAEA-6991-239F-E839-358A44B331C5}"/>
              </a:ext>
            </a:extLst>
          </p:cNvPr>
          <p:cNvSpPr/>
          <p:nvPr/>
        </p:nvSpPr>
        <p:spPr>
          <a:xfrm>
            <a:off x="0" y="0"/>
            <a:ext cx="12192000" cy="695739"/>
          </a:xfrm>
          <a:prstGeom prst="rect">
            <a:avLst/>
          </a:prstGeom>
          <a:solidFill>
            <a:srgbClr val="76D6FF">
              <a:alpha val="75490"/>
            </a:srgbClr>
          </a:solidFill>
          <a:ln w="12700">
            <a:miter lim="400000"/>
          </a:ln>
        </p:spPr>
        <p:txBody>
          <a:bodyPr lIns="45719" rIns="45719" anchor="ctr"/>
          <a:lstStyle/>
          <a:p>
            <a:endParaRPr/>
          </a:p>
        </p:txBody>
      </p:sp>
      <p:pic>
        <p:nvPicPr>
          <p:cNvPr id="3" name="Image 2">
            <a:extLst>
              <a:ext uri="{FF2B5EF4-FFF2-40B4-BE49-F238E27FC236}">
                <a16:creationId xmlns:a16="http://schemas.microsoft.com/office/drawing/2014/main" id="{49DFCC5A-F097-17F9-03BA-655F13C683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643337" cy="695739"/>
          </a:xfrm>
          <a:prstGeom prst="rect">
            <a:avLst/>
          </a:prstGeom>
        </p:spPr>
      </p:pic>
      <p:sp>
        <p:nvSpPr>
          <p:cNvPr id="2" name="ZoneTexte 1">
            <a:extLst>
              <a:ext uri="{FF2B5EF4-FFF2-40B4-BE49-F238E27FC236}">
                <a16:creationId xmlns:a16="http://schemas.microsoft.com/office/drawing/2014/main" id="{DD2E9928-8B48-E63C-BE42-9DAD1137E462}"/>
              </a:ext>
            </a:extLst>
          </p:cNvPr>
          <p:cNvSpPr txBox="1"/>
          <p:nvPr/>
        </p:nvSpPr>
        <p:spPr>
          <a:xfrm>
            <a:off x="424206" y="792209"/>
            <a:ext cx="11613822" cy="59093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fr-FR" b="1" dirty="0"/>
              <a:t>TP 2 : Création d’une image Docker : </a:t>
            </a:r>
          </a:p>
          <a:p>
            <a:pPr marL="0" marR="0" indent="0" algn="l" defTabSz="914400" rtl="0" fontAlgn="auto" latinLnBrk="0" hangingPunct="0">
              <a:lnSpc>
                <a:spcPct val="100000"/>
              </a:lnSpc>
              <a:spcBef>
                <a:spcPts val="0"/>
              </a:spcBef>
              <a:spcAft>
                <a:spcPts val="0"/>
              </a:spcAft>
              <a:buClrTx/>
              <a:buSzTx/>
              <a:buFontTx/>
              <a:buNone/>
              <a:tabLst/>
            </a:pPr>
            <a:r>
              <a:rPr kumimoji="0" lang="fr-FR"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1-Créer un fichier nommé </a:t>
            </a:r>
            <a:r>
              <a:rPr kumimoji="0" lang="fr-FR" b="0" i="0" u="none" strike="noStrike" cap="none" spc="0" normalizeH="0" baseline="0" dirty="0" err="1">
                <a:ln>
                  <a:noFill/>
                </a:ln>
                <a:solidFill>
                  <a:srgbClr val="000000"/>
                </a:solidFill>
                <a:effectLst/>
                <a:uFillTx/>
                <a:latin typeface="Calibri" panose="020F0502020204030204" pitchFamily="34" charset="0"/>
                <a:cs typeface="Calibri" panose="020F0502020204030204" pitchFamily="34" charset="0"/>
                <a:sym typeface="Arial"/>
              </a:rPr>
              <a:t>Dockerfile</a:t>
            </a:r>
            <a:r>
              <a:rPr kumimoji="0" lang="fr-FR"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 sans extension,</a:t>
            </a:r>
          </a:p>
          <a:p>
            <a:pPr marL="0" marR="0" indent="0" algn="l" defTabSz="914400" rtl="0" fontAlgn="auto" latinLnBrk="0" hangingPunct="0">
              <a:lnSpc>
                <a:spcPct val="100000"/>
              </a:lnSpc>
              <a:spcBef>
                <a:spcPts val="0"/>
              </a:spcBef>
              <a:spcAft>
                <a:spcPts val="0"/>
              </a:spcAft>
              <a:buClrTx/>
              <a:buSzTx/>
              <a:buFontTx/>
              <a:buNone/>
              <a:tabLst/>
            </a:pPr>
            <a:r>
              <a:rPr lang="fr-FR" dirty="0">
                <a:latin typeface="Calibri" panose="020F0502020204030204" pitchFamily="34" charset="0"/>
                <a:cs typeface="Calibri" panose="020F0502020204030204" pitchFamily="34" charset="0"/>
              </a:rPr>
              <a:t>2-Remplire le fichier avec les commandes d’instructions suivantes :</a:t>
            </a:r>
          </a:p>
          <a:p>
            <a:pPr marL="0" marR="0" indent="0" algn="l" defTabSz="914400" rtl="0" fontAlgn="auto" latinLnBrk="0" hangingPunct="0">
              <a:lnSpc>
                <a:spcPct val="100000"/>
              </a:lnSpc>
              <a:spcBef>
                <a:spcPts val="0"/>
              </a:spcBef>
              <a:spcAft>
                <a:spcPts val="0"/>
              </a:spcAft>
              <a:buClrTx/>
              <a:buSzTx/>
              <a:buFontTx/>
              <a:buNone/>
              <a:tabLst/>
            </a:pPr>
            <a:r>
              <a:rPr kumimoji="0" lang="fr-FR"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	</a:t>
            </a:r>
            <a:r>
              <a:rPr kumimoji="0" lang="fr-FR" b="1"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a-</a:t>
            </a:r>
            <a:r>
              <a:rPr kumimoji="0" lang="fr-FR"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 FROM debian:9</a:t>
            </a:r>
          </a:p>
          <a:p>
            <a:r>
              <a:rPr kumimoji="0" lang="fr-FR"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	</a:t>
            </a:r>
            <a:r>
              <a:rPr lang="fr-FR" b="1" dirty="0">
                <a:latin typeface="Calibri" panose="020F0502020204030204" pitchFamily="34" charset="0"/>
                <a:cs typeface="Calibri" panose="020F0502020204030204" pitchFamily="34" charset="0"/>
              </a:rPr>
              <a:t>b</a:t>
            </a:r>
            <a:r>
              <a:rPr kumimoji="0" lang="fr-FR" b="1"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a:t>
            </a:r>
            <a:r>
              <a:rPr kumimoji="0" lang="fr-FR"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 RUN apt-get update -</a:t>
            </a:r>
            <a:r>
              <a:rPr kumimoji="0" lang="fr-FR" b="0" i="0" u="none" strike="noStrike" cap="none" spc="0" normalizeH="0" baseline="0" dirty="0" err="1">
                <a:ln>
                  <a:noFill/>
                </a:ln>
                <a:solidFill>
                  <a:srgbClr val="000000"/>
                </a:solidFill>
                <a:effectLst/>
                <a:uFillTx/>
                <a:latin typeface="Calibri" panose="020F0502020204030204" pitchFamily="34" charset="0"/>
                <a:cs typeface="Calibri" panose="020F0502020204030204" pitchFamily="34" charset="0"/>
                <a:sym typeface="Arial"/>
              </a:rPr>
              <a:t>yq</a:t>
            </a:r>
            <a:r>
              <a:rPr kumimoji="0" lang="fr-FR"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 \</a:t>
            </a:r>
          </a:p>
          <a:p>
            <a:pPr lvl="3"/>
            <a:r>
              <a:rPr kumimoji="0" lang="fr-FR"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&amp;&amp; apt-get </a:t>
            </a:r>
            <a:r>
              <a:rPr kumimoji="0" lang="fr-FR" b="0" i="0" u="none" strike="noStrike" cap="none" spc="0" normalizeH="0" baseline="0" dirty="0" err="1">
                <a:ln>
                  <a:noFill/>
                </a:ln>
                <a:solidFill>
                  <a:srgbClr val="000000"/>
                </a:solidFill>
                <a:effectLst/>
                <a:uFillTx/>
                <a:latin typeface="Calibri" panose="020F0502020204030204" pitchFamily="34" charset="0"/>
                <a:cs typeface="Calibri" panose="020F0502020204030204" pitchFamily="34" charset="0"/>
                <a:sym typeface="Arial"/>
              </a:rPr>
              <a:t>install</a:t>
            </a:r>
            <a:r>
              <a:rPr kumimoji="0" lang="fr-FR"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 </a:t>
            </a:r>
            <a:r>
              <a:rPr kumimoji="0" lang="fr-FR" b="0" i="0" u="none" strike="noStrike" cap="none" spc="0" normalizeH="0" baseline="0" dirty="0" err="1">
                <a:ln>
                  <a:noFill/>
                </a:ln>
                <a:solidFill>
                  <a:srgbClr val="000000"/>
                </a:solidFill>
                <a:effectLst/>
                <a:uFillTx/>
                <a:latin typeface="Calibri" panose="020F0502020204030204" pitchFamily="34" charset="0"/>
                <a:cs typeface="Calibri" panose="020F0502020204030204" pitchFamily="34" charset="0"/>
                <a:sym typeface="Arial"/>
              </a:rPr>
              <a:t>curl</a:t>
            </a:r>
            <a:r>
              <a:rPr kumimoji="0" lang="fr-FR"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 </a:t>
            </a:r>
            <a:r>
              <a:rPr kumimoji="0" lang="fr-FR" b="0" i="0" u="none" strike="noStrike" cap="none" spc="0" normalizeH="0" baseline="0" dirty="0" err="1">
                <a:ln>
                  <a:noFill/>
                </a:ln>
                <a:solidFill>
                  <a:srgbClr val="000000"/>
                </a:solidFill>
                <a:effectLst/>
                <a:uFillTx/>
                <a:latin typeface="Calibri" panose="020F0502020204030204" pitchFamily="34" charset="0"/>
                <a:cs typeface="Calibri" panose="020F0502020204030204" pitchFamily="34" charset="0"/>
                <a:sym typeface="Arial"/>
              </a:rPr>
              <a:t>gnupg</a:t>
            </a:r>
            <a:r>
              <a:rPr kumimoji="0" lang="fr-FR"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 -</a:t>
            </a:r>
            <a:r>
              <a:rPr kumimoji="0" lang="fr-FR" b="0" i="0" u="none" strike="noStrike" cap="none" spc="0" normalizeH="0" baseline="0" dirty="0" err="1">
                <a:ln>
                  <a:noFill/>
                </a:ln>
                <a:solidFill>
                  <a:srgbClr val="000000"/>
                </a:solidFill>
                <a:effectLst/>
                <a:uFillTx/>
                <a:latin typeface="Calibri" panose="020F0502020204030204" pitchFamily="34" charset="0"/>
                <a:cs typeface="Calibri" panose="020F0502020204030204" pitchFamily="34" charset="0"/>
                <a:sym typeface="Arial"/>
              </a:rPr>
              <a:t>yq</a:t>
            </a:r>
            <a:r>
              <a:rPr kumimoji="0" lang="fr-FR"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 \</a:t>
            </a:r>
          </a:p>
          <a:p>
            <a:pPr lvl="3"/>
            <a:r>
              <a:rPr kumimoji="0" lang="fr-FR"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&amp;&amp; </a:t>
            </a:r>
            <a:r>
              <a:rPr kumimoji="0" lang="fr-FR" b="0" i="0" u="none" strike="noStrike" cap="none" spc="0" normalizeH="0" baseline="0" dirty="0" err="1">
                <a:ln>
                  <a:noFill/>
                </a:ln>
                <a:solidFill>
                  <a:srgbClr val="000000"/>
                </a:solidFill>
                <a:effectLst/>
                <a:uFillTx/>
                <a:latin typeface="Calibri" panose="020F0502020204030204" pitchFamily="34" charset="0"/>
                <a:cs typeface="Calibri" panose="020F0502020204030204" pitchFamily="34" charset="0"/>
                <a:sym typeface="Arial"/>
              </a:rPr>
              <a:t>curl</a:t>
            </a:r>
            <a:r>
              <a:rPr kumimoji="0" lang="fr-FR"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 -</a:t>
            </a:r>
            <a:r>
              <a:rPr kumimoji="0" lang="fr-FR" b="0" i="0" u="none" strike="noStrike" cap="none" spc="0" normalizeH="0" baseline="0" dirty="0" err="1">
                <a:ln>
                  <a:noFill/>
                </a:ln>
                <a:solidFill>
                  <a:srgbClr val="000000"/>
                </a:solidFill>
                <a:effectLst/>
                <a:uFillTx/>
                <a:latin typeface="Calibri" panose="020F0502020204030204" pitchFamily="34" charset="0"/>
                <a:cs typeface="Calibri" panose="020F0502020204030204" pitchFamily="34" charset="0"/>
                <a:sym typeface="Arial"/>
              </a:rPr>
              <a:t>sL</a:t>
            </a:r>
            <a:r>
              <a:rPr kumimoji="0" lang="fr-FR"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 https://deb.nodesource.com/setup_10.x | </a:t>
            </a:r>
            <a:r>
              <a:rPr kumimoji="0" lang="fr-FR" b="0" i="0" u="none" strike="noStrike" cap="none" spc="0" normalizeH="0" baseline="0" dirty="0" err="1">
                <a:ln>
                  <a:noFill/>
                </a:ln>
                <a:solidFill>
                  <a:srgbClr val="000000"/>
                </a:solidFill>
                <a:effectLst/>
                <a:uFillTx/>
                <a:latin typeface="Calibri" panose="020F0502020204030204" pitchFamily="34" charset="0"/>
                <a:cs typeface="Calibri" panose="020F0502020204030204" pitchFamily="34" charset="0"/>
                <a:sym typeface="Arial"/>
              </a:rPr>
              <a:t>bash</a:t>
            </a:r>
            <a:r>
              <a:rPr kumimoji="0" lang="fr-FR"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 \</a:t>
            </a:r>
          </a:p>
          <a:p>
            <a:pPr lvl="3"/>
            <a:r>
              <a:rPr kumimoji="0" lang="fr-FR"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&amp;&amp; apt-get </a:t>
            </a:r>
            <a:r>
              <a:rPr kumimoji="0" lang="fr-FR" b="0" i="0" u="none" strike="noStrike" cap="none" spc="0" normalizeH="0" baseline="0" dirty="0" err="1">
                <a:ln>
                  <a:noFill/>
                </a:ln>
                <a:solidFill>
                  <a:srgbClr val="000000"/>
                </a:solidFill>
                <a:effectLst/>
                <a:uFillTx/>
                <a:latin typeface="Calibri" panose="020F0502020204030204" pitchFamily="34" charset="0"/>
                <a:cs typeface="Calibri" panose="020F0502020204030204" pitchFamily="34" charset="0"/>
                <a:sym typeface="Arial"/>
              </a:rPr>
              <a:t>install</a:t>
            </a:r>
            <a:r>
              <a:rPr kumimoji="0" lang="fr-FR"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 </a:t>
            </a:r>
            <a:r>
              <a:rPr kumimoji="0" lang="fr-FR" b="0" i="0" u="none" strike="noStrike" cap="none" spc="0" normalizeH="0" baseline="0" dirty="0" err="1">
                <a:ln>
                  <a:noFill/>
                </a:ln>
                <a:solidFill>
                  <a:srgbClr val="000000"/>
                </a:solidFill>
                <a:effectLst/>
                <a:uFillTx/>
                <a:latin typeface="Calibri" panose="020F0502020204030204" pitchFamily="34" charset="0"/>
                <a:cs typeface="Calibri" panose="020F0502020204030204" pitchFamily="34" charset="0"/>
                <a:sym typeface="Arial"/>
              </a:rPr>
              <a:t>nodejs</a:t>
            </a:r>
            <a:r>
              <a:rPr kumimoji="0" lang="fr-FR"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 -</a:t>
            </a:r>
            <a:r>
              <a:rPr kumimoji="0" lang="fr-FR" b="0" i="0" u="none" strike="noStrike" cap="none" spc="0" normalizeH="0" baseline="0" dirty="0" err="1">
                <a:ln>
                  <a:noFill/>
                </a:ln>
                <a:solidFill>
                  <a:srgbClr val="000000"/>
                </a:solidFill>
                <a:effectLst/>
                <a:uFillTx/>
                <a:latin typeface="Calibri" panose="020F0502020204030204" pitchFamily="34" charset="0"/>
                <a:cs typeface="Calibri" panose="020F0502020204030204" pitchFamily="34" charset="0"/>
                <a:sym typeface="Arial"/>
              </a:rPr>
              <a:t>yq</a:t>
            </a:r>
            <a:r>
              <a:rPr kumimoji="0" lang="fr-FR"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 \</a:t>
            </a:r>
          </a:p>
          <a:p>
            <a:pPr lvl="3"/>
            <a:r>
              <a:rPr kumimoji="0" lang="fr-FR"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&amp;&amp; apt-get clean –y</a:t>
            </a:r>
          </a:p>
          <a:p>
            <a:pPr lvl="2"/>
            <a:r>
              <a:rPr lang="fr-FR" b="1" dirty="0">
                <a:latin typeface="Calibri" panose="020F0502020204030204" pitchFamily="34" charset="0"/>
                <a:cs typeface="Calibri" panose="020F0502020204030204" pitchFamily="34" charset="0"/>
              </a:rPr>
              <a:t>b-</a:t>
            </a:r>
            <a:r>
              <a:rPr lang="fr-FR" dirty="0">
                <a:latin typeface="Calibri" panose="020F0502020204030204" pitchFamily="34" charset="0"/>
                <a:cs typeface="Calibri" panose="020F0502020204030204" pitchFamily="34" charset="0"/>
              </a:rPr>
              <a:t> ADD . /app/</a:t>
            </a:r>
          </a:p>
          <a:p>
            <a:pPr lvl="2"/>
            <a:r>
              <a:rPr lang="fr-FR" b="1" dirty="0">
                <a:latin typeface="Calibri" panose="020F0502020204030204" pitchFamily="34" charset="0"/>
                <a:cs typeface="Calibri" panose="020F0502020204030204" pitchFamily="34" charset="0"/>
              </a:rPr>
              <a:t>c-</a:t>
            </a:r>
            <a:r>
              <a:rPr lang="fr-FR" dirty="0">
                <a:latin typeface="Calibri" panose="020F0502020204030204" pitchFamily="34" charset="0"/>
                <a:cs typeface="Calibri" panose="020F0502020204030204" pitchFamily="34" charset="0"/>
              </a:rPr>
              <a:t> WORKDIR /app</a:t>
            </a:r>
          </a:p>
          <a:p>
            <a:pPr lvl="2"/>
            <a:r>
              <a:rPr lang="fr-FR" b="1" dirty="0">
                <a:latin typeface="Calibri" panose="020F0502020204030204" pitchFamily="34" charset="0"/>
                <a:cs typeface="Calibri" panose="020F0502020204030204" pitchFamily="34" charset="0"/>
              </a:rPr>
              <a:t>d-</a:t>
            </a:r>
            <a:r>
              <a:rPr lang="fr-FR" dirty="0">
                <a:latin typeface="Calibri" panose="020F0502020204030204" pitchFamily="34" charset="0"/>
                <a:cs typeface="Calibri" panose="020F0502020204030204" pitchFamily="34" charset="0"/>
              </a:rPr>
              <a:t> RUN </a:t>
            </a:r>
            <a:r>
              <a:rPr lang="fr-FR" dirty="0" err="1">
                <a:latin typeface="Calibri" panose="020F0502020204030204" pitchFamily="34" charset="0"/>
                <a:cs typeface="Calibri" panose="020F0502020204030204" pitchFamily="34" charset="0"/>
              </a:rPr>
              <a:t>npm</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install</a:t>
            </a:r>
            <a:endParaRPr lang="fr-FR" dirty="0">
              <a:latin typeface="Calibri" panose="020F0502020204030204" pitchFamily="34" charset="0"/>
              <a:cs typeface="Calibri" panose="020F0502020204030204" pitchFamily="34" charset="0"/>
            </a:endParaRPr>
          </a:p>
          <a:p>
            <a:pPr lvl="2"/>
            <a:r>
              <a:rPr lang="fr-FR" b="1" dirty="0">
                <a:latin typeface="Calibri" panose="020F0502020204030204" pitchFamily="34" charset="0"/>
                <a:cs typeface="Calibri" panose="020F0502020204030204" pitchFamily="34" charset="0"/>
              </a:rPr>
              <a:t>e-</a:t>
            </a:r>
            <a:r>
              <a:rPr lang="fr-FR" dirty="0">
                <a:latin typeface="Calibri" panose="020F0502020204030204" pitchFamily="34" charset="0"/>
                <a:cs typeface="Calibri" panose="020F0502020204030204" pitchFamily="34" charset="0"/>
              </a:rPr>
              <a:t> EXPOSE 2368</a:t>
            </a:r>
          </a:p>
          <a:p>
            <a:pPr lvl="2"/>
            <a:r>
              <a:rPr lang="fr-FR" b="1" dirty="0">
                <a:latin typeface="Calibri" panose="020F0502020204030204" pitchFamily="34" charset="0"/>
                <a:cs typeface="Calibri" panose="020F0502020204030204" pitchFamily="34" charset="0"/>
              </a:rPr>
              <a:t>f-</a:t>
            </a:r>
            <a:r>
              <a:rPr lang="fr-FR" dirty="0">
                <a:latin typeface="Calibri" panose="020F0502020204030204" pitchFamily="34" charset="0"/>
                <a:cs typeface="Calibri" panose="020F0502020204030204" pitchFamily="34" charset="0"/>
              </a:rPr>
              <a:t> VOLUME /app/logs</a:t>
            </a:r>
          </a:p>
          <a:p>
            <a:pPr lvl="2"/>
            <a:r>
              <a:rPr lang="fr-FR" b="1" dirty="0">
                <a:latin typeface="Calibri" panose="020F0502020204030204" pitchFamily="34" charset="0"/>
                <a:cs typeface="Calibri" panose="020F0502020204030204" pitchFamily="34" charset="0"/>
              </a:rPr>
              <a:t>g-</a:t>
            </a:r>
            <a:r>
              <a:rPr lang="fr-FR" dirty="0">
                <a:latin typeface="Calibri" panose="020F0502020204030204" pitchFamily="34" charset="0"/>
                <a:cs typeface="Calibri" panose="020F0502020204030204" pitchFamily="34" charset="0"/>
              </a:rPr>
              <a:t> CMD </a:t>
            </a:r>
            <a:r>
              <a:rPr lang="fr-FR" dirty="0" err="1">
                <a:latin typeface="Calibri" panose="020F0502020204030204" pitchFamily="34" charset="0"/>
                <a:cs typeface="Calibri" panose="020F0502020204030204" pitchFamily="34" charset="0"/>
              </a:rPr>
              <a:t>npm</a:t>
            </a:r>
            <a:r>
              <a:rPr lang="fr-FR" dirty="0">
                <a:latin typeface="Calibri" panose="020F0502020204030204" pitchFamily="34" charset="0"/>
                <a:cs typeface="Calibri" panose="020F0502020204030204" pitchFamily="34" charset="0"/>
              </a:rPr>
              <a:t> run start</a:t>
            </a:r>
          </a:p>
          <a:p>
            <a:r>
              <a:rPr lang="fr-FR" dirty="0">
                <a:latin typeface="Calibri" panose="020F0502020204030204" pitchFamily="34" charset="0"/>
                <a:cs typeface="Calibri" panose="020F0502020204030204" pitchFamily="34" charset="0"/>
              </a:rPr>
              <a:t>3-Enregistrer le fichier.</a:t>
            </a:r>
          </a:p>
          <a:p>
            <a:r>
              <a:rPr kumimoji="0" lang="fr-FR" altLang="fr-FR"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4-Ajouter un </a:t>
            </a:r>
            <a:r>
              <a:rPr lang="fr-FR" altLang="fr-FR" dirty="0">
                <a:solidFill>
                  <a:schemeClr val="tx1"/>
                </a:solidFill>
                <a:latin typeface="Calibri" panose="020F0502020204030204" pitchFamily="34" charset="0"/>
                <a:cs typeface="Calibri" panose="020F0502020204030204" pitchFamily="34" charset="0"/>
              </a:rPr>
              <a:t>.</a:t>
            </a:r>
            <a:r>
              <a:rPr lang="fr-FR" altLang="fr-FR" dirty="0" err="1">
                <a:solidFill>
                  <a:schemeClr val="tx1"/>
                </a:solidFill>
                <a:latin typeface="Calibri" panose="020F0502020204030204" pitchFamily="34" charset="0"/>
                <a:cs typeface="Calibri" panose="020F0502020204030204" pitchFamily="34" charset="0"/>
              </a:rPr>
              <a:t>dockerignore</a:t>
            </a:r>
            <a:r>
              <a:rPr lang="fr-FR" altLang="fr-FR" dirty="0">
                <a:solidFill>
                  <a:schemeClr val="tx1"/>
                </a:solidFill>
                <a:latin typeface="Calibri" panose="020F0502020204030204" pitchFamily="34" charset="0"/>
                <a:cs typeface="Calibri" panose="020F0502020204030204" pitchFamily="34" charset="0"/>
              </a:rPr>
              <a:t> (permet de ne pas copier certains fichiers et/ou dossiers dans notre conteneur lors de l’exécution de l'instruction ADD)</a:t>
            </a:r>
          </a:p>
          <a:p>
            <a:r>
              <a:rPr kumimoji="0" lang="fr-FR" altLang="fr-FR"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5-Lancez : docker </a:t>
            </a:r>
            <a:r>
              <a:rPr kumimoji="0" lang="fr-FR" altLang="fr-FR"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build</a:t>
            </a:r>
            <a:r>
              <a:rPr kumimoji="0" lang="fr-FR" altLang="fr-FR"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 </a:t>
            </a:r>
            <a:r>
              <a:rPr kumimoji="0" lang="fr-FR" altLang="fr-FR"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ocr</a:t>
            </a:r>
            <a:r>
              <a:rPr kumimoji="0" lang="fr-FR" altLang="fr-FR"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-docker-</a:t>
            </a:r>
            <a:r>
              <a:rPr kumimoji="0" lang="fr-FR" altLang="fr-FR"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build</a:t>
            </a:r>
            <a:r>
              <a:rPr kumimoji="0" lang="fr-FR" altLang="fr-FR"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endParaRPr lang="fr-FR" altLang="fr-FR" dirty="0">
              <a:solidFill>
                <a:schemeClr val="tx1"/>
              </a:solidFill>
              <a:latin typeface="Calibri" panose="020F0502020204030204" pitchFamily="34" charset="0"/>
              <a:cs typeface="Calibri" panose="020F0502020204030204" pitchFamily="34" charset="0"/>
            </a:endParaRPr>
          </a:p>
          <a:p>
            <a:r>
              <a:rPr kumimoji="0" lang="fr-FR" altLang="fr-FR"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6-Lancez : </a:t>
            </a:r>
            <a:r>
              <a:rPr kumimoji="0" lang="sv-SE" altLang="fr-FR"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docker run -d -p 2368:2368 ocr-docker-build</a:t>
            </a:r>
            <a:endParaRPr kumimoji="0" lang="fr-FR" altLang="fr-FR"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r>
              <a:rPr lang="fr-FR" dirty="0">
                <a:latin typeface="Calibri" panose="020F0502020204030204" pitchFamily="34" charset="0"/>
                <a:cs typeface="Calibri" panose="020F0502020204030204" pitchFamily="34" charset="0"/>
              </a:rPr>
              <a:t>NB : Project Link : https://github.com/OpenClassrooms-Student-Center/ghost-cms</a:t>
            </a:r>
          </a:p>
        </p:txBody>
      </p:sp>
    </p:spTree>
    <p:extLst>
      <p:ext uri="{BB962C8B-B14F-4D97-AF65-F5344CB8AC3E}">
        <p14:creationId xmlns:p14="http://schemas.microsoft.com/office/powerpoint/2010/main" val="300287690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id="{C09ECAEA-6991-239F-E839-358A44B331C5}"/>
              </a:ext>
            </a:extLst>
          </p:cNvPr>
          <p:cNvSpPr/>
          <p:nvPr/>
        </p:nvSpPr>
        <p:spPr>
          <a:xfrm>
            <a:off x="0" y="0"/>
            <a:ext cx="12192000" cy="695739"/>
          </a:xfrm>
          <a:prstGeom prst="rect">
            <a:avLst/>
          </a:prstGeom>
          <a:solidFill>
            <a:srgbClr val="76D6FF">
              <a:alpha val="75490"/>
            </a:srgbClr>
          </a:solidFill>
          <a:ln w="12700">
            <a:miter lim="400000"/>
          </a:ln>
        </p:spPr>
        <p:txBody>
          <a:bodyPr lIns="45719" rIns="45719" anchor="ctr"/>
          <a:lstStyle/>
          <a:p>
            <a:endParaRPr/>
          </a:p>
        </p:txBody>
      </p:sp>
      <p:pic>
        <p:nvPicPr>
          <p:cNvPr id="3" name="Image 2">
            <a:extLst>
              <a:ext uri="{FF2B5EF4-FFF2-40B4-BE49-F238E27FC236}">
                <a16:creationId xmlns:a16="http://schemas.microsoft.com/office/drawing/2014/main" id="{49DFCC5A-F097-17F9-03BA-655F13C683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43337" cy="695739"/>
          </a:xfrm>
          <a:prstGeom prst="rect">
            <a:avLst/>
          </a:prstGeom>
        </p:spPr>
      </p:pic>
      <p:sp>
        <p:nvSpPr>
          <p:cNvPr id="2" name="ZoneTexte 1">
            <a:extLst>
              <a:ext uri="{FF2B5EF4-FFF2-40B4-BE49-F238E27FC236}">
                <a16:creationId xmlns:a16="http://schemas.microsoft.com/office/drawing/2014/main" id="{79BACAA5-A3AF-35A7-C2B4-1D5E65FC10DE}"/>
              </a:ext>
            </a:extLst>
          </p:cNvPr>
          <p:cNvSpPr txBox="1"/>
          <p:nvPr/>
        </p:nvSpPr>
        <p:spPr>
          <a:xfrm>
            <a:off x="412631" y="977404"/>
            <a:ext cx="11613822" cy="60631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fr-FR" b="1" dirty="0">
                <a:latin typeface="Calibri" panose="020F0502020204030204" pitchFamily="34" charset="0"/>
                <a:cs typeface="Calibri" panose="020F0502020204030204" pitchFamily="34" charset="0"/>
              </a:rPr>
              <a:t>Notes :</a:t>
            </a:r>
          </a:p>
          <a:p>
            <a:pPr marL="285750" indent="-285750">
              <a:buFont typeface="Arial" panose="020B0604020202020204" pitchFamily="34" charset="0"/>
              <a:buChar char="•"/>
            </a:pPr>
            <a:r>
              <a:rPr lang="fr-FR" dirty="0">
                <a:latin typeface="Calibri" panose="020F0502020204030204" pitchFamily="34" charset="0"/>
                <a:ea typeface="+mj-lt"/>
                <a:cs typeface="Calibri" panose="020F0502020204030204" pitchFamily="34" charset="0"/>
              </a:rPr>
              <a:t>On ne peut avoir qu’une seule fois les clauses CMD et FROM par un </a:t>
            </a:r>
            <a:r>
              <a:rPr lang="fr-FR" dirty="0" err="1">
                <a:latin typeface="Calibri" panose="020F0502020204030204" pitchFamily="34" charset="0"/>
                <a:ea typeface="+mj-lt"/>
                <a:cs typeface="Calibri" panose="020F0502020204030204" pitchFamily="34" charset="0"/>
              </a:rPr>
              <a:t>DockerFile</a:t>
            </a:r>
            <a:endParaRPr lang="fr-FR" dirty="0">
              <a:latin typeface="Calibri" panose="020F0502020204030204" pitchFamily="34" charset="0"/>
              <a:cs typeface="Calibri" panose="020F0502020204030204" pitchFamily="34" charset="0"/>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fr-FR"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FROM : Télécharge une image de base pour notre conteneur </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fr-FR" dirty="0">
                <a:latin typeface="Calibri" panose="020F0502020204030204" pitchFamily="34" charset="0"/>
                <a:cs typeface="Calibri" panose="020F0502020204030204" pitchFamily="34" charset="0"/>
              </a:rPr>
              <a:t>-t : </a:t>
            </a:r>
            <a:r>
              <a:rPr lang="fr-FR" dirty="0" err="1">
                <a:latin typeface="Calibri" panose="020F0502020204030204" pitchFamily="34" charset="0"/>
                <a:cs typeface="Calibri" panose="020F0502020204030204" pitchFamily="34" charset="0"/>
              </a:rPr>
              <a:t>Renomer</a:t>
            </a:r>
            <a:r>
              <a:rPr lang="fr-FR" dirty="0">
                <a:latin typeface="Calibri" panose="020F0502020204030204" pitchFamily="34" charset="0"/>
                <a:cs typeface="Calibri" panose="020F0502020204030204" pitchFamily="34" charset="0"/>
              </a:rPr>
              <a:t> l’image</a:t>
            </a:r>
            <a:endParaRPr lang="fr-FR" b="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fr-FR" dirty="0">
                <a:latin typeface="Calibri" panose="020F0502020204030204" pitchFamily="34" charset="0"/>
                <a:cs typeface="Calibri" panose="020F0502020204030204" pitchFamily="34" charset="0"/>
              </a:rPr>
              <a:t>RUN : pour exécuter une commande dans votre conteneur.</a:t>
            </a:r>
          </a:p>
          <a:p>
            <a:pPr marL="285750" indent="-285750">
              <a:buFont typeface="Arial" panose="020B0604020202020204" pitchFamily="34" charset="0"/>
              <a:buChar char="•"/>
            </a:pPr>
            <a:r>
              <a:rPr kumimoji="0" lang="fr-FR" altLang="fr-FR"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Limitez au maximum le nombre d'instructions </a:t>
            </a:r>
            <a:r>
              <a:rPr kumimoji="0" lang="fr-FR" altLang="fr-FR"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RUN</a:t>
            </a:r>
            <a:r>
              <a:rPr kumimoji="0" lang="fr-FR" altLang="fr-FR"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 afin de limiter le nombre de </a:t>
            </a:r>
            <a:r>
              <a:rPr kumimoji="0" lang="fr-FR" altLang="fr-FR"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layers</a:t>
            </a:r>
            <a:r>
              <a:rPr kumimoji="0" lang="fr-FR" altLang="fr-FR"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créées, et donc de réduire la taille de notre image Docker. </a:t>
            </a:r>
          </a:p>
          <a:p>
            <a:pPr marL="285750" indent="-285750">
              <a:buFont typeface="Arial" panose="020B0604020202020204" pitchFamily="34" charset="0"/>
              <a:buChar char="•"/>
            </a:pPr>
            <a:r>
              <a:rPr kumimoji="0" lang="fr-FR" altLang="fr-FR"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ADD  : sert à copier ou de télécharger des fichiers dans l'image. Dans notre cas, nous l'utilisons pour ajouter les sources de notre application locale dans le dossier /app/ de l'image. </a:t>
            </a:r>
          </a:p>
          <a:p>
            <a:pPr marL="285750" indent="-285750">
              <a:buFont typeface="Arial" panose="020B0604020202020204" pitchFamily="34" charset="0"/>
              <a:buChar char="•"/>
            </a:pPr>
            <a:r>
              <a:rPr kumimoji="0" lang="fr-FR" altLang="fr-FR"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WORKDIR </a:t>
            </a:r>
            <a:r>
              <a:rPr lang="fr-FR" altLang="fr-FR" dirty="0">
                <a:solidFill>
                  <a:schemeClr val="tx1"/>
                </a:solidFill>
                <a:latin typeface="Calibri" panose="020F0502020204030204" pitchFamily="34" charset="0"/>
                <a:cs typeface="Calibri" panose="020F0502020204030204" pitchFamily="34" charset="0"/>
              </a:rPr>
              <a:t>: </a:t>
            </a:r>
            <a:r>
              <a:rPr kumimoji="0" lang="fr-FR" altLang="fr-FR"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permet de modifier le répertoire courant. La commande est équivalente à une commande cd en ligne de commande. L'ensemble des commandes qui suivront seront toutes exécutées depuis le répertoire défini.</a:t>
            </a:r>
          </a:p>
          <a:p>
            <a:pPr marL="285750" indent="-285750">
              <a:buFont typeface="Arial" panose="020B0604020202020204" pitchFamily="34" charset="0"/>
              <a:buChar char="•"/>
            </a:pPr>
            <a:r>
              <a:rPr kumimoji="0" lang="fr-FR" altLang="fr-FR"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EXPOSE : permet d'indiquer le port sur lequel votre application écoute.</a:t>
            </a:r>
          </a:p>
          <a:p>
            <a:pPr marL="285750" indent="-285750">
              <a:buFont typeface="Arial" panose="020B0604020202020204" pitchFamily="34" charset="0"/>
              <a:buChar char="•"/>
            </a:pPr>
            <a:r>
              <a:rPr kumimoji="0" lang="fr-FR" altLang="fr-FR"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VOLUME : permet d'indiquer quel répertoire vous voulez partager avec votre host. </a:t>
            </a:r>
          </a:p>
          <a:p>
            <a:pPr marL="285750" indent="-285750">
              <a:buFont typeface="Arial" panose="020B0604020202020204" pitchFamily="34" charset="0"/>
              <a:buChar char="•"/>
            </a:pPr>
            <a:r>
              <a:rPr kumimoji="0" lang="fr-FR" altLang="fr-FR"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Les instructions EXPOSE et VOLUME ne sont pas nécessaires au bon fonctionnement de notre image Docker. Cependant, les ajouter permet une meilleure compréhension pour l’utilisateur des ports d'écoute attendus, ainsi que des volumes partageables. </a:t>
            </a:r>
          </a:p>
          <a:p>
            <a:pPr marL="285750" indent="-285750">
              <a:buFont typeface="Arial" panose="020B0604020202020204" pitchFamily="34" charset="0"/>
              <a:buChar char="•"/>
            </a:pPr>
            <a:r>
              <a:rPr kumimoji="0" lang="fr-FR" altLang="fr-FR"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CMD : doit toujours être présente, et doit être placée en dernière ligne pour plus de compréhension Celle-ci permet à notre conteneur de savoir quelle commande il doit exécuter lors de son démarrage.</a:t>
            </a:r>
          </a:p>
          <a:p>
            <a:pPr marL="285750" indent="-285750">
              <a:buFont typeface="Arial" panose="020B0604020202020204" pitchFamily="34" charset="0"/>
              <a:buChar char="•"/>
            </a:pPr>
            <a:endParaRPr kumimoji="0" lang="fr-FR" altLang="fr-FR"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kumimoji="0" lang="fr-FR" altLang="fr-FR"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fr-F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3415238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id="{10FCA7C9-1411-45AB-7BCE-C166403885A5}"/>
              </a:ext>
            </a:extLst>
          </p:cNvPr>
          <p:cNvSpPr/>
          <p:nvPr/>
        </p:nvSpPr>
        <p:spPr>
          <a:xfrm>
            <a:off x="694481" y="-184861"/>
            <a:ext cx="10868628" cy="7227722"/>
          </a:xfrm>
          <a:prstGeom prst="rect">
            <a:avLst/>
          </a:prstGeom>
          <a:solidFill>
            <a:srgbClr val="76D6FF">
              <a:alpha val="75490"/>
            </a:srgbClr>
          </a:solidFill>
          <a:ln w="12700">
            <a:miter lim="400000"/>
          </a:ln>
        </p:spPr>
        <p:txBody>
          <a:bodyPr lIns="45719" rIns="45719" anchor="ctr"/>
          <a:lstStyle/>
          <a:p>
            <a:endParaRPr/>
          </a:p>
        </p:txBody>
      </p:sp>
      <p:pic>
        <p:nvPicPr>
          <p:cNvPr id="4" name="Image 3">
            <a:extLst>
              <a:ext uri="{FF2B5EF4-FFF2-40B4-BE49-F238E27FC236}">
                <a16:creationId xmlns:a16="http://schemas.microsoft.com/office/drawing/2014/main" id="{81AAC4B7-6C85-0F1C-10E8-53BB53FF4D51}"/>
              </a:ext>
            </a:extLst>
          </p:cNvPr>
          <p:cNvPicPr>
            <a:picLocks noChangeAspect="1"/>
          </p:cNvPicPr>
          <p:nvPr/>
        </p:nvPicPr>
        <p:blipFill rotWithShape="1">
          <a:blip r:embed="rId2">
            <a:extLst>
              <a:ext uri="{28A0092B-C50C-407E-A947-70E740481C1C}">
                <a14:useLocalDpi xmlns:a14="http://schemas.microsoft.com/office/drawing/2010/main" val="0"/>
              </a:ext>
            </a:extLst>
          </a:blip>
          <a:srcRect b="18528"/>
          <a:stretch/>
        </p:blipFill>
        <p:spPr>
          <a:xfrm>
            <a:off x="0" y="945748"/>
            <a:ext cx="12192000" cy="4966504"/>
          </a:xfrm>
          <a:prstGeom prst="rect">
            <a:avLst/>
          </a:prstGeom>
        </p:spPr>
      </p:pic>
      <p:sp>
        <p:nvSpPr>
          <p:cNvPr id="5" name="Rectangle">
            <a:extLst>
              <a:ext uri="{FF2B5EF4-FFF2-40B4-BE49-F238E27FC236}">
                <a16:creationId xmlns:a16="http://schemas.microsoft.com/office/drawing/2014/main" id="{78506F0F-2D93-C32A-9A1F-7D2EF070663A}"/>
              </a:ext>
            </a:extLst>
          </p:cNvPr>
          <p:cNvSpPr/>
          <p:nvPr/>
        </p:nvSpPr>
        <p:spPr>
          <a:xfrm>
            <a:off x="2014133" y="2457875"/>
            <a:ext cx="10184446" cy="2022465"/>
          </a:xfrm>
          <a:prstGeom prst="rect">
            <a:avLst/>
          </a:prstGeom>
          <a:solidFill>
            <a:schemeClr val="bg1"/>
          </a:solidFill>
          <a:ln w="12700">
            <a:miter lim="400000"/>
          </a:ln>
        </p:spPr>
        <p:txBody>
          <a:bodyPr lIns="45719" rIns="45719" anchor="ctr"/>
          <a:lstStyle/>
          <a:p>
            <a:pPr>
              <a:defRPr>
                <a:latin typeface="Calibri"/>
                <a:ea typeface="Calibri"/>
                <a:cs typeface="Calibri"/>
                <a:sym typeface="Calibri"/>
              </a:defRPr>
            </a:pPr>
            <a:endParaRPr/>
          </a:p>
        </p:txBody>
      </p:sp>
      <p:sp>
        <p:nvSpPr>
          <p:cNvPr id="6" name="Rectangle">
            <a:extLst>
              <a:ext uri="{FF2B5EF4-FFF2-40B4-BE49-F238E27FC236}">
                <a16:creationId xmlns:a16="http://schemas.microsoft.com/office/drawing/2014/main" id="{4F699B19-F5C9-57C9-B0AC-47475679C842}"/>
              </a:ext>
            </a:extLst>
          </p:cNvPr>
          <p:cNvSpPr/>
          <p:nvPr/>
        </p:nvSpPr>
        <p:spPr>
          <a:xfrm>
            <a:off x="0" y="2457875"/>
            <a:ext cx="1952486" cy="2022465"/>
          </a:xfrm>
          <a:prstGeom prst="rect">
            <a:avLst/>
          </a:prstGeom>
          <a:solidFill>
            <a:schemeClr val="bg1"/>
          </a:solidFill>
          <a:ln w="12700">
            <a:miter lim="400000"/>
          </a:ln>
        </p:spPr>
        <p:txBody>
          <a:bodyPr lIns="45719" rIns="45719" anchor="ctr"/>
          <a:lstStyle/>
          <a:p>
            <a:pPr>
              <a:defRPr>
                <a:latin typeface="Calibri"/>
                <a:ea typeface="Calibri"/>
                <a:cs typeface="Calibri"/>
                <a:sym typeface="Calibri"/>
              </a:defRPr>
            </a:pPr>
            <a:endParaRPr/>
          </a:p>
        </p:txBody>
      </p:sp>
      <p:sp>
        <p:nvSpPr>
          <p:cNvPr id="8" name="01">
            <a:extLst>
              <a:ext uri="{FF2B5EF4-FFF2-40B4-BE49-F238E27FC236}">
                <a16:creationId xmlns:a16="http://schemas.microsoft.com/office/drawing/2014/main" id="{4842D8AA-04EF-2A03-5272-94D8D236E211}"/>
              </a:ext>
            </a:extLst>
          </p:cNvPr>
          <p:cNvSpPr txBox="1"/>
          <p:nvPr/>
        </p:nvSpPr>
        <p:spPr>
          <a:xfrm>
            <a:off x="400546" y="2767282"/>
            <a:ext cx="1538352" cy="1323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nchor="ctr">
            <a:spAutoFit/>
          </a:bodyPr>
          <a:lstStyle>
            <a:lvl1pPr>
              <a:defRPr sz="5500">
                <a:solidFill>
                  <a:srgbClr val="76D6FF"/>
                </a:solidFill>
                <a:latin typeface="Arial Black"/>
                <a:ea typeface="Arial Black"/>
                <a:cs typeface="Arial Black"/>
                <a:sym typeface="Arial Black"/>
              </a:defRPr>
            </a:lvl1pPr>
          </a:lstStyle>
          <a:p>
            <a:r>
              <a:rPr sz="8000" b="1" dirty="0">
                <a:solidFill>
                  <a:schemeClr val="tx1"/>
                </a:solidFill>
                <a:latin typeface="Calibri" panose="020F0502020204030204" pitchFamily="34" charset="0"/>
                <a:cs typeface="Calibri" panose="020F0502020204030204" pitchFamily="34" charset="0"/>
              </a:rPr>
              <a:t>01</a:t>
            </a:r>
            <a:endParaRPr b="1" dirty="0">
              <a:solidFill>
                <a:schemeClr val="tx1"/>
              </a:solidFill>
              <a:latin typeface="Calibri" panose="020F0502020204030204" pitchFamily="34" charset="0"/>
              <a:cs typeface="Calibri" panose="020F0502020204030204" pitchFamily="34" charset="0"/>
            </a:endParaRPr>
          </a:p>
        </p:txBody>
      </p:sp>
      <p:sp>
        <p:nvSpPr>
          <p:cNvPr id="9" name="Introduction">
            <a:extLst>
              <a:ext uri="{FF2B5EF4-FFF2-40B4-BE49-F238E27FC236}">
                <a16:creationId xmlns:a16="http://schemas.microsoft.com/office/drawing/2014/main" id="{4ABB045B-3954-7323-A067-01A98A374C11}"/>
              </a:ext>
            </a:extLst>
          </p:cNvPr>
          <p:cNvSpPr txBox="1"/>
          <p:nvPr/>
        </p:nvSpPr>
        <p:spPr>
          <a:xfrm>
            <a:off x="1458058" y="2807389"/>
            <a:ext cx="9766483" cy="1323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6000" b="1">
                <a:solidFill>
                  <a:srgbClr val="FFFFFF"/>
                </a:solidFill>
                <a:latin typeface="Comic Sans MS"/>
                <a:ea typeface="Comic Sans MS"/>
                <a:cs typeface="Comic Sans MS"/>
                <a:sym typeface="Comic Sans MS"/>
              </a:defRPr>
            </a:lvl1pPr>
          </a:lstStyle>
          <a:p>
            <a:r>
              <a:rPr sz="8000" dirty="0">
                <a:solidFill>
                  <a:schemeClr val="tx1"/>
                </a:solidFill>
                <a:latin typeface="Calibri" panose="020F0502020204030204" pitchFamily="34" charset="0"/>
                <a:cs typeface="Calibri" panose="020F0502020204030204" pitchFamily="34" charset="0"/>
              </a:rPr>
              <a:t>Introduction</a:t>
            </a:r>
          </a:p>
        </p:txBody>
      </p:sp>
      <p:pic>
        <p:nvPicPr>
          <p:cNvPr id="10" name="Image 9">
            <a:extLst>
              <a:ext uri="{FF2B5EF4-FFF2-40B4-BE49-F238E27FC236}">
                <a16:creationId xmlns:a16="http://schemas.microsoft.com/office/drawing/2014/main" id="{73EF222A-A179-DCE7-F1C0-CF16B0EFBD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7517" y="2931140"/>
            <a:ext cx="1500313" cy="1075932"/>
          </a:xfrm>
          <a:prstGeom prst="rect">
            <a:avLst/>
          </a:prstGeom>
        </p:spPr>
      </p:pic>
    </p:spTree>
    <p:extLst>
      <p:ext uri="{BB962C8B-B14F-4D97-AF65-F5344CB8AC3E}">
        <p14:creationId xmlns:p14="http://schemas.microsoft.com/office/powerpoint/2010/main" val="3147016596"/>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id="{C09ECAEA-6991-239F-E839-358A44B331C5}"/>
              </a:ext>
            </a:extLst>
          </p:cNvPr>
          <p:cNvSpPr/>
          <p:nvPr/>
        </p:nvSpPr>
        <p:spPr>
          <a:xfrm>
            <a:off x="0" y="0"/>
            <a:ext cx="12192000" cy="695739"/>
          </a:xfrm>
          <a:prstGeom prst="rect">
            <a:avLst/>
          </a:prstGeom>
          <a:solidFill>
            <a:srgbClr val="76D6FF">
              <a:alpha val="75490"/>
            </a:srgbClr>
          </a:solidFill>
          <a:ln w="12700">
            <a:miter lim="400000"/>
          </a:ln>
        </p:spPr>
        <p:txBody>
          <a:bodyPr lIns="45719" rIns="45719" anchor="ctr"/>
          <a:lstStyle/>
          <a:p>
            <a:endParaRPr/>
          </a:p>
        </p:txBody>
      </p:sp>
      <p:pic>
        <p:nvPicPr>
          <p:cNvPr id="3" name="Image 2">
            <a:extLst>
              <a:ext uri="{FF2B5EF4-FFF2-40B4-BE49-F238E27FC236}">
                <a16:creationId xmlns:a16="http://schemas.microsoft.com/office/drawing/2014/main" id="{49DFCC5A-F097-17F9-03BA-655F13C683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43337" cy="695739"/>
          </a:xfrm>
          <a:prstGeom prst="rect">
            <a:avLst/>
          </a:prstGeom>
        </p:spPr>
      </p:pic>
      <p:sp>
        <p:nvSpPr>
          <p:cNvPr id="6" name="ZoneTexte 5">
            <a:extLst>
              <a:ext uri="{FF2B5EF4-FFF2-40B4-BE49-F238E27FC236}">
                <a16:creationId xmlns:a16="http://schemas.microsoft.com/office/drawing/2014/main" id="{040F6CC2-99DB-44DB-4D22-8F3FEB90A71E}"/>
              </a:ext>
            </a:extLst>
          </p:cNvPr>
          <p:cNvSpPr txBox="1"/>
          <p:nvPr/>
        </p:nvSpPr>
        <p:spPr>
          <a:xfrm>
            <a:off x="384859" y="937448"/>
            <a:ext cx="11525490" cy="2862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fr-FR" b="1" dirty="0">
                <a:latin typeface="Calibri" panose="020F0502020204030204" pitchFamily="34" charset="0"/>
                <a:cs typeface="Calibri" panose="020F0502020204030204" pitchFamily="34" charset="0"/>
              </a:rPr>
              <a:t>Optimisation de Docker :</a:t>
            </a:r>
          </a:p>
          <a:p>
            <a:endParaRPr lang="fr-FR" dirty="0">
              <a:latin typeface="Calibri" panose="020F0502020204030204" pitchFamily="34" charset="0"/>
              <a:cs typeface="Calibri" panose="020F0502020204030204" pitchFamily="34" charset="0"/>
            </a:endParaRPr>
          </a:p>
          <a:p>
            <a:r>
              <a:rPr lang="fr-FR" dirty="0">
                <a:latin typeface="Calibri" panose="020F0502020204030204" pitchFamily="34" charset="0"/>
                <a:cs typeface="Calibri" panose="020F0502020204030204" pitchFamily="34" charset="0"/>
              </a:rPr>
              <a:t>Une dernière petite chose : quand vous exécutez la commande docker </a:t>
            </a:r>
            <a:r>
              <a:rPr lang="fr-FR" dirty="0" err="1">
                <a:latin typeface="Calibri" panose="020F0502020204030204" pitchFamily="34" charset="0"/>
                <a:cs typeface="Calibri" panose="020F0502020204030204" pitchFamily="34" charset="0"/>
              </a:rPr>
              <a:t>build</a:t>
            </a:r>
            <a:r>
              <a:rPr lang="fr-FR" dirty="0">
                <a:latin typeface="Calibri" panose="020F0502020204030204" pitchFamily="34" charset="0"/>
                <a:cs typeface="Calibri" panose="020F0502020204030204" pitchFamily="34" charset="0"/>
              </a:rPr>
              <a:t>  , Docker va créer un conteneur pour chaque instruction, et le résultat sera sauvegardé dans une layer. Le résultat final étant un ensemble de </a:t>
            </a:r>
            <a:r>
              <a:rPr lang="fr-FR" dirty="0" err="1">
                <a:latin typeface="Calibri" panose="020F0502020204030204" pitchFamily="34" charset="0"/>
                <a:cs typeface="Calibri" panose="020F0502020204030204" pitchFamily="34" charset="0"/>
              </a:rPr>
              <a:t>layers</a:t>
            </a:r>
            <a:r>
              <a:rPr lang="fr-FR" dirty="0">
                <a:latin typeface="Calibri" panose="020F0502020204030204" pitchFamily="34" charset="0"/>
                <a:cs typeface="Calibri" panose="020F0502020204030204" pitchFamily="34" charset="0"/>
              </a:rPr>
              <a:t> qui construisent une image Docker complète. Mais cela apporte aussi de nombreux avantages. Si une layer ne bouge pas entre deux </a:t>
            </a:r>
            <a:r>
              <a:rPr lang="fr-FR" dirty="0" err="1">
                <a:latin typeface="Calibri" panose="020F0502020204030204" pitchFamily="34" charset="0"/>
                <a:cs typeface="Calibri" panose="020F0502020204030204" pitchFamily="34" charset="0"/>
              </a:rPr>
              <a:t>builds</a:t>
            </a:r>
            <a:r>
              <a:rPr lang="fr-FR" dirty="0">
                <a:latin typeface="Calibri" panose="020F0502020204030204" pitchFamily="34" charset="0"/>
                <a:cs typeface="Calibri" panose="020F0502020204030204" pitchFamily="34" charset="0"/>
              </a:rPr>
              <a:t>, Docker ne la reconstruira pas. Seules les </a:t>
            </a:r>
            <a:r>
              <a:rPr lang="fr-FR" dirty="0" err="1">
                <a:latin typeface="Calibri" panose="020F0502020204030204" pitchFamily="34" charset="0"/>
                <a:cs typeface="Calibri" panose="020F0502020204030204" pitchFamily="34" charset="0"/>
              </a:rPr>
              <a:t>layers</a:t>
            </a:r>
            <a:r>
              <a:rPr lang="fr-FR" dirty="0">
                <a:latin typeface="Calibri" panose="020F0502020204030204" pitchFamily="34" charset="0"/>
                <a:cs typeface="Calibri" panose="020F0502020204030204" pitchFamily="34" charset="0"/>
              </a:rPr>
              <a:t> situées après une layer qui se reconstruit seront elles aussi reconstruites. Vous pouvez ainsi créer de nouvelles images très rapidement, sans devoir attendre indéfiniment le </a:t>
            </a:r>
            <a:r>
              <a:rPr lang="fr-FR" dirty="0" err="1">
                <a:latin typeface="Calibri" panose="020F0502020204030204" pitchFamily="34" charset="0"/>
                <a:cs typeface="Calibri" panose="020F0502020204030204" pitchFamily="34" charset="0"/>
              </a:rPr>
              <a:t>build</a:t>
            </a:r>
            <a:r>
              <a:rPr lang="fr-FR" dirty="0">
                <a:latin typeface="Calibri" panose="020F0502020204030204" pitchFamily="34" charset="0"/>
                <a:cs typeface="Calibri" panose="020F0502020204030204" pitchFamily="34" charset="0"/>
              </a:rPr>
              <a:t> de votre image. Dans notre cas, si vous ajoutez une dépendance dans le fichier </a:t>
            </a:r>
            <a:r>
              <a:rPr lang="fr-FR" dirty="0" err="1">
                <a:latin typeface="Calibri" panose="020F0502020204030204" pitchFamily="34" charset="0"/>
                <a:cs typeface="Calibri" panose="020F0502020204030204" pitchFamily="34" charset="0"/>
              </a:rPr>
              <a:t>package.json</a:t>
            </a:r>
            <a:r>
              <a:rPr lang="fr-FR" dirty="0">
                <a:latin typeface="Calibri" panose="020F0502020204030204" pitchFamily="34" charset="0"/>
                <a:cs typeface="Calibri" panose="020F0502020204030204" pitchFamily="34" charset="0"/>
              </a:rPr>
              <a:t>, et que vous relancez un </a:t>
            </a:r>
            <a:r>
              <a:rPr lang="fr-FR" dirty="0" err="1">
                <a:latin typeface="Calibri" panose="020F0502020204030204" pitchFamily="34" charset="0"/>
                <a:cs typeface="Calibri" panose="020F0502020204030204" pitchFamily="34" charset="0"/>
              </a:rPr>
              <a:t>build</a:t>
            </a:r>
            <a:r>
              <a:rPr lang="fr-FR" dirty="0">
                <a:latin typeface="Calibri" panose="020F0502020204030204" pitchFamily="34" charset="0"/>
                <a:cs typeface="Calibri" panose="020F0502020204030204" pitchFamily="34" charset="0"/>
              </a:rPr>
              <a:t> de votre image, vous verrez qu'il n'y a que les </a:t>
            </a:r>
            <a:r>
              <a:rPr lang="fr-FR" dirty="0" err="1">
                <a:latin typeface="Calibri" panose="020F0502020204030204" pitchFamily="34" charset="0"/>
                <a:cs typeface="Calibri" panose="020F0502020204030204" pitchFamily="34" charset="0"/>
              </a:rPr>
              <a:t>layers</a:t>
            </a:r>
            <a:r>
              <a:rPr lang="fr-FR" dirty="0">
                <a:latin typeface="Calibri" panose="020F0502020204030204" pitchFamily="34" charset="0"/>
                <a:cs typeface="Calibri" panose="020F0502020204030204" pitchFamily="34" charset="0"/>
              </a:rPr>
              <a:t> situées après </a:t>
            </a:r>
            <a:r>
              <a:rPr lang="fr-FR" dirty="0" err="1">
                <a:latin typeface="Calibri" panose="020F0502020204030204" pitchFamily="34" charset="0"/>
                <a:cs typeface="Calibri" panose="020F0502020204030204" pitchFamily="34" charset="0"/>
              </a:rPr>
              <a:t>leADD</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package.json</a:t>
            </a:r>
            <a:r>
              <a:rPr lang="fr-FR" dirty="0">
                <a:latin typeface="Calibri" panose="020F0502020204030204" pitchFamily="34" charset="0"/>
                <a:cs typeface="Calibri" panose="020F0502020204030204" pitchFamily="34" charset="0"/>
              </a:rPr>
              <a:t> /app/ qui seront reconstruites ; l'installation de Node.js restera en</a:t>
            </a:r>
          </a:p>
        </p:txBody>
      </p:sp>
    </p:spTree>
    <p:extLst>
      <p:ext uri="{BB962C8B-B14F-4D97-AF65-F5344CB8AC3E}">
        <p14:creationId xmlns:p14="http://schemas.microsoft.com/office/powerpoint/2010/main" val="414072874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id="{C09ECAEA-6991-239F-E839-358A44B331C5}"/>
              </a:ext>
            </a:extLst>
          </p:cNvPr>
          <p:cNvSpPr/>
          <p:nvPr/>
        </p:nvSpPr>
        <p:spPr>
          <a:xfrm>
            <a:off x="0" y="0"/>
            <a:ext cx="12192000" cy="695739"/>
          </a:xfrm>
          <a:prstGeom prst="rect">
            <a:avLst/>
          </a:prstGeom>
          <a:solidFill>
            <a:srgbClr val="76D6FF">
              <a:alpha val="75490"/>
            </a:srgbClr>
          </a:solidFill>
          <a:ln w="12700">
            <a:miter lim="400000"/>
          </a:ln>
        </p:spPr>
        <p:txBody>
          <a:bodyPr lIns="45719" rIns="45719" anchor="ctr"/>
          <a:lstStyle/>
          <a:p>
            <a:endParaRPr/>
          </a:p>
        </p:txBody>
      </p:sp>
      <p:pic>
        <p:nvPicPr>
          <p:cNvPr id="3" name="Image 2">
            <a:extLst>
              <a:ext uri="{FF2B5EF4-FFF2-40B4-BE49-F238E27FC236}">
                <a16:creationId xmlns:a16="http://schemas.microsoft.com/office/drawing/2014/main" id="{49DFCC5A-F097-17F9-03BA-655F13C683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43337" cy="695739"/>
          </a:xfrm>
          <a:prstGeom prst="rect">
            <a:avLst/>
          </a:prstGeom>
        </p:spPr>
      </p:pic>
      <p:sp>
        <p:nvSpPr>
          <p:cNvPr id="2" name="ZoneTexte 1">
            <a:extLst>
              <a:ext uri="{FF2B5EF4-FFF2-40B4-BE49-F238E27FC236}">
                <a16:creationId xmlns:a16="http://schemas.microsoft.com/office/drawing/2014/main" id="{747288AA-F027-2A23-E195-A4A502C5B335}"/>
              </a:ext>
            </a:extLst>
          </p:cNvPr>
          <p:cNvSpPr txBox="1"/>
          <p:nvPr/>
        </p:nvSpPr>
        <p:spPr>
          <a:xfrm>
            <a:off x="384859" y="937448"/>
            <a:ext cx="11525490"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fr-FR" b="1" dirty="0">
                <a:latin typeface="Calibri" panose="020F0502020204030204" pitchFamily="34" charset="0"/>
                <a:cs typeface="Calibri" panose="020F0502020204030204" pitchFamily="34" charset="0"/>
              </a:rPr>
              <a:t>Docker HUB :</a:t>
            </a:r>
          </a:p>
          <a:p>
            <a:endParaRPr lang="fr-FR" dirty="0">
              <a:latin typeface="Calibri" panose="020F0502020204030204" pitchFamily="34" charset="0"/>
              <a:cs typeface="Calibri" panose="020F0502020204030204" pitchFamily="34" charset="0"/>
            </a:endParaRPr>
          </a:p>
          <a:p>
            <a:r>
              <a:rPr lang="fr-FR" dirty="0">
                <a:latin typeface="Calibri" panose="020F0502020204030204" pitchFamily="34" charset="0"/>
                <a:cs typeface="Calibri" panose="020F0502020204030204" pitchFamily="34" charset="0"/>
              </a:rPr>
              <a:t>1 - Visiter le site de docker hub</a:t>
            </a:r>
          </a:p>
          <a:p>
            <a:r>
              <a:rPr lang="fr-FR" dirty="0">
                <a:latin typeface="Calibri" panose="020F0502020204030204" pitchFamily="34" charset="0"/>
                <a:cs typeface="Calibri" panose="020F0502020204030204" pitchFamily="34" charset="0"/>
              </a:rPr>
              <a:t>2 - </a:t>
            </a:r>
            <a:r>
              <a:rPr lang="fr-FR" dirty="0" err="1">
                <a:latin typeface="Calibri" panose="020F0502020204030204" pitchFamily="34" charset="0"/>
                <a:cs typeface="Calibri" panose="020F0502020204030204" pitchFamily="34" charset="0"/>
              </a:rPr>
              <a:t>Sign</a:t>
            </a:r>
            <a:r>
              <a:rPr lang="fr-FR" dirty="0">
                <a:latin typeface="Calibri" panose="020F0502020204030204" pitchFamily="34" charset="0"/>
                <a:cs typeface="Calibri" panose="020F0502020204030204" pitchFamily="34" charset="0"/>
              </a:rPr>
              <a:t> up/</a:t>
            </a:r>
            <a:r>
              <a:rPr lang="fr-FR" dirty="0" err="1">
                <a:latin typeface="Calibri" panose="020F0502020204030204" pitchFamily="34" charset="0"/>
                <a:cs typeface="Calibri" panose="020F0502020204030204" pitchFamily="34" charset="0"/>
              </a:rPr>
              <a:t>Sign</a:t>
            </a:r>
            <a:r>
              <a:rPr lang="fr-FR" dirty="0">
                <a:latin typeface="Calibri" panose="020F0502020204030204" pitchFamily="34" charset="0"/>
                <a:cs typeface="Calibri" panose="020F0502020204030204" pitchFamily="34" charset="0"/>
              </a:rPr>
              <a:t> in</a:t>
            </a:r>
          </a:p>
          <a:p>
            <a:endParaRPr lang="fr-FR" dirty="0">
              <a:latin typeface="Calibri" panose="020F0502020204030204" pitchFamily="34" charset="0"/>
              <a:cs typeface="Calibri" panose="020F0502020204030204" pitchFamily="34" charset="0"/>
            </a:endParaRPr>
          </a:p>
          <a:p>
            <a:r>
              <a:rPr lang="fr-FR" dirty="0">
                <a:latin typeface="Calibri" panose="020F0502020204030204" pitchFamily="34" charset="0"/>
                <a:cs typeface="Calibri" panose="020F0502020204030204" pitchFamily="34" charset="0"/>
              </a:rPr>
              <a:t>On rajoute un tag (ex : </a:t>
            </a:r>
            <a:r>
              <a:rPr lang="fr-FR" dirty="0" err="1">
                <a:latin typeface="Calibri" panose="020F0502020204030204" pitchFamily="34" charset="0"/>
                <a:cs typeface="Calibri" panose="020F0502020204030204" pitchFamily="34" charset="0"/>
              </a:rPr>
              <a:t>latest</a:t>
            </a:r>
            <a:r>
              <a:rPr lang="fr-FR" dirty="0">
                <a:latin typeface="Calibri" panose="020F0502020204030204" pitchFamily="34" charset="0"/>
                <a:cs typeface="Calibri" panose="020F0502020204030204" pitchFamily="34" charset="0"/>
              </a:rPr>
              <a:t>) a notre conteneur avant de le publier sur notre repository :</a:t>
            </a:r>
          </a:p>
          <a:p>
            <a:r>
              <a:rPr lang="fr-FR" b="1" dirty="0">
                <a:solidFill>
                  <a:srgbClr val="FF0000"/>
                </a:solidFill>
                <a:latin typeface="Calibri"/>
                <a:ea typeface="Calibri"/>
                <a:cs typeface="Calibri"/>
              </a:rPr>
              <a:t>    $</a:t>
            </a:r>
            <a:r>
              <a:rPr lang="fr-FR" b="1" dirty="0">
                <a:latin typeface="Calibri"/>
                <a:ea typeface="Calibri"/>
                <a:cs typeface="Calibri"/>
              </a:rPr>
              <a:t> </a:t>
            </a:r>
            <a:r>
              <a:rPr lang="en-US" b="1" dirty="0">
                <a:latin typeface="Calibri" panose="020F0502020204030204" pitchFamily="34" charset="0"/>
                <a:cs typeface="Calibri" panose="020F0502020204030204" pitchFamily="34" charset="0"/>
              </a:rPr>
              <a:t>docker tag CONTAINER_NAME:TAG_LABEL YOUR_USERNAME/CONTAINER_NAME:TAG_LABEL </a:t>
            </a:r>
          </a:p>
          <a:p>
            <a:r>
              <a:rPr lang="fr-FR" b="1" dirty="0">
                <a:solidFill>
                  <a:srgbClr val="FF0000"/>
                </a:solidFill>
                <a:latin typeface="Calibri"/>
                <a:ea typeface="Calibri"/>
                <a:cs typeface="Calibri"/>
              </a:rPr>
              <a:t>    $</a:t>
            </a:r>
            <a:r>
              <a:rPr lang="fr-FR" b="1" dirty="0">
                <a:latin typeface="Calibri"/>
                <a:ea typeface="Calibri"/>
                <a:cs typeface="Calibri"/>
              </a:rPr>
              <a:t> </a:t>
            </a:r>
            <a:r>
              <a:rPr lang="sv-SE" b="1" dirty="0">
                <a:latin typeface="Calibri" panose="020F0502020204030204" pitchFamily="34" charset="0"/>
                <a:cs typeface="Calibri" panose="020F0502020204030204" pitchFamily="34" charset="0"/>
              </a:rPr>
              <a:t>docker tag ocr-docker-build:latest ocr/ocr-docker-build:latest</a:t>
            </a:r>
          </a:p>
          <a:p>
            <a:r>
              <a:rPr lang="sv-SE" dirty="0">
                <a:latin typeface="Calibri" panose="020F0502020204030204" pitchFamily="34" charset="0"/>
                <a:cs typeface="Calibri" panose="020F0502020204030204" pitchFamily="34" charset="0"/>
              </a:rPr>
              <a:t>On peut egalement </a:t>
            </a:r>
            <a:r>
              <a:rPr lang="fr-FR" dirty="0">
                <a:latin typeface="Calibri" panose="020F0502020204030204" pitchFamily="34" charset="0"/>
                <a:cs typeface="Calibri" panose="020F0502020204030204" pitchFamily="34" charset="0"/>
              </a:rPr>
              <a:t>utilisez son id de conteneur, que vous pouvez récupérer en retour de la commande  docker </a:t>
            </a:r>
            <a:r>
              <a:rPr lang="fr-FR" dirty="0" err="1">
                <a:latin typeface="Calibri" panose="020F0502020204030204" pitchFamily="34" charset="0"/>
                <a:cs typeface="Calibri" panose="020F0502020204030204" pitchFamily="34" charset="0"/>
              </a:rPr>
              <a:t>build</a:t>
            </a:r>
            <a:r>
              <a:rPr lang="fr-FR" dirty="0">
                <a:latin typeface="Calibri" panose="020F0502020204030204" pitchFamily="34" charset="0"/>
                <a:cs typeface="Calibri" panose="020F0502020204030204" pitchFamily="34" charset="0"/>
              </a:rPr>
              <a:t> :</a:t>
            </a:r>
            <a:endParaRPr lang="sv-SE" dirty="0">
              <a:latin typeface="Calibri" panose="020F0502020204030204" pitchFamily="34" charset="0"/>
              <a:cs typeface="Calibri" panose="020F0502020204030204" pitchFamily="34" charset="0"/>
            </a:endParaRPr>
          </a:p>
          <a:p>
            <a:r>
              <a:rPr lang="fr-FR" b="1" dirty="0">
                <a:solidFill>
                  <a:srgbClr val="FF0000"/>
                </a:solidFill>
                <a:latin typeface="Calibri"/>
                <a:ea typeface="Calibri"/>
                <a:cs typeface="Calibri"/>
              </a:rPr>
              <a:t>    $</a:t>
            </a:r>
            <a:r>
              <a:rPr lang="fr-FR" b="1" dirty="0">
                <a:latin typeface="Calibri"/>
                <a:ea typeface="Calibri"/>
                <a:cs typeface="Calibri"/>
              </a:rPr>
              <a:t> </a:t>
            </a:r>
            <a:r>
              <a:rPr lang="en-US" b="1" dirty="0">
                <a:latin typeface="Calibri" panose="020F0502020204030204" pitchFamily="34" charset="0"/>
                <a:cs typeface="Calibri" panose="020F0502020204030204" pitchFamily="34" charset="0"/>
              </a:rPr>
              <a:t>docker tag ID_CONTAINER YOUR_USERNAME / CONTAINER_NAME:TAG_LABEL </a:t>
            </a:r>
          </a:p>
          <a:p>
            <a:r>
              <a:rPr lang="fr-FR" b="1" dirty="0">
                <a:solidFill>
                  <a:srgbClr val="FF0000"/>
                </a:solidFill>
                <a:latin typeface="Calibri"/>
                <a:ea typeface="Calibri"/>
                <a:cs typeface="Calibri"/>
              </a:rPr>
              <a:t>    $</a:t>
            </a:r>
            <a:r>
              <a:rPr lang="fr-FR" b="1" dirty="0">
                <a:latin typeface="Calibri"/>
                <a:ea typeface="Calibri"/>
                <a:cs typeface="Calibri"/>
              </a:rPr>
              <a:t> </a:t>
            </a:r>
            <a:r>
              <a:rPr lang="en-US" b="1" dirty="0">
                <a:latin typeface="Calibri" panose="020F0502020204030204" pitchFamily="34" charset="0"/>
                <a:cs typeface="Calibri" panose="020F0502020204030204" pitchFamily="34" charset="0"/>
              </a:rPr>
              <a:t>docker tag a24595e38d46841b4b571cde8bd65d49638bec2dbfc08b8bfa5fc47995a09 </a:t>
            </a:r>
            <a:r>
              <a:rPr lang="sv-SE" b="1" dirty="0">
                <a:latin typeface="Calibri" panose="020F0502020204030204" pitchFamily="34" charset="0"/>
                <a:cs typeface="Calibri" panose="020F0502020204030204" pitchFamily="34" charset="0"/>
              </a:rPr>
              <a:t>ocr/ocr-docker-build:latest</a:t>
            </a:r>
            <a:endParaRPr lang="fr-FR" dirty="0">
              <a:latin typeface="Calibri" panose="020F0502020204030204" pitchFamily="34" charset="0"/>
              <a:cs typeface="Calibri" panose="020F0502020204030204" pitchFamily="34" charset="0"/>
            </a:endParaRPr>
          </a:p>
          <a:p>
            <a:r>
              <a:rPr lang="fr-FR" dirty="0">
                <a:latin typeface="Calibri" panose="020F0502020204030204" pitchFamily="34" charset="0"/>
                <a:cs typeface="Calibri" panose="020F0502020204030204" pitchFamily="34" charset="0"/>
              </a:rPr>
              <a:t>Publier sur le Docker HUB :</a:t>
            </a:r>
          </a:p>
          <a:p>
            <a:r>
              <a:rPr lang="fr-FR" b="1" dirty="0">
                <a:solidFill>
                  <a:srgbClr val="FF0000"/>
                </a:solidFill>
                <a:latin typeface="Calibri"/>
                <a:ea typeface="Calibri"/>
                <a:cs typeface="Calibri"/>
              </a:rPr>
              <a:t>    $</a:t>
            </a:r>
            <a:r>
              <a:rPr lang="fr-FR" b="1" dirty="0">
                <a:latin typeface="Calibri"/>
                <a:ea typeface="Calibri"/>
                <a:cs typeface="Calibri"/>
              </a:rPr>
              <a:t> </a:t>
            </a:r>
            <a:r>
              <a:rPr lang="en-US" b="1" dirty="0">
                <a:latin typeface="Calibri" panose="020F0502020204030204" pitchFamily="34" charset="0"/>
                <a:cs typeface="Calibri" panose="020F0502020204030204" pitchFamily="34" charset="0"/>
              </a:rPr>
              <a:t>docker push YOUR_USERNAME/</a:t>
            </a:r>
            <a:r>
              <a:rPr lang="en-US" b="1" dirty="0" err="1">
                <a:latin typeface="Calibri" panose="020F0502020204030204" pitchFamily="34" charset="0"/>
                <a:cs typeface="Calibri" panose="020F0502020204030204" pitchFamily="34" charset="0"/>
              </a:rPr>
              <a:t>ocr-docker-build:latest</a:t>
            </a:r>
            <a:endParaRPr lang="en-US" b="1" dirty="0">
              <a:latin typeface="Calibri" panose="020F0502020204030204" pitchFamily="34" charset="0"/>
              <a:cs typeface="Calibri" panose="020F0502020204030204" pitchFamily="34" charset="0"/>
            </a:endParaRPr>
          </a:p>
          <a:p>
            <a:r>
              <a:rPr lang="fr-FR" b="1" dirty="0">
                <a:solidFill>
                  <a:srgbClr val="FF0000"/>
                </a:solidFill>
                <a:latin typeface="Calibri"/>
                <a:ea typeface="Calibri"/>
                <a:cs typeface="Calibri"/>
              </a:rPr>
              <a:t>    $</a:t>
            </a:r>
            <a:r>
              <a:rPr lang="fr-FR" b="1" dirty="0">
                <a:latin typeface="Calibri"/>
                <a:ea typeface="Calibri"/>
                <a:cs typeface="Calibri"/>
              </a:rPr>
              <a:t> </a:t>
            </a:r>
            <a:r>
              <a:rPr lang="fr-FR" b="1" dirty="0">
                <a:latin typeface="Calibri" panose="020F0502020204030204" pitchFamily="34" charset="0"/>
                <a:cs typeface="Calibri" panose="020F0502020204030204" pitchFamily="34" charset="0"/>
              </a:rPr>
              <a:t>docker push </a:t>
            </a:r>
            <a:r>
              <a:rPr lang="fr-FR" b="1" dirty="0" err="1">
                <a:latin typeface="Calibri" panose="020F0502020204030204" pitchFamily="34" charset="0"/>
                <a:cs typeface="Calibri" panose="020F0502020204030204" pitchFamily="34" charset="0"/>
              </a:rPr>
              <a:t>ocr</a:t>
            </a:r>
            <a:r>
              <a:rPr lang="fr-FR" b="1" dirty="0">
                <a:latin typeface="Calibri" panose="020F0502020204030204" pitchFamily="34" charset="0"/>
                <a:cs typeface="Calibri" panose="020F0502020204030204" pitchFamily="34" charset="0"/>
              </a:rPr>
              <a:t>/</a:t>
            </a:r>
            <a:r>
              <a:rPr lang="fr-FR" b="1" dirty="0" err="1">
                <a:latin typeface="Calibri" panose="020F0502020204030204" pitchFamily="34" charset="0"/>
                <a:cs typeface="Calibri" panose="020F0502020204030204" pitchFamily="34" charset="0"/>
              </a:rPr>
              <a:t>ocr-docker-build:latest</a:t>
            </a:r>
            <a:endParaRPr lang="fr-FR"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478479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id="{C09ECAEA-6991-239F-E839-358A44B331C5}"/>
              </a:ext>
            </a:extLst>
          </p:cNvPr>
          <p:cNvSpPr/>
          <p:nvPr/>
        </p:nvSpPr>
        <p:spPr>
          <a:xfrm>
            <a:off x="0" y="0"/>
            <a:ext cx="12192000" cy="695739"/>
          </a:xfrm>
          <a:prstGeom prst="rect">
            <a:avLst/>
          </a:prstGeom>
          <a:solidFill>
            <a:srgbClr val="76D6FF">
              <a:alpha val="75490"/>
            </a:srgbClr>
          </a:solidFill>
          <a:ln w="12700">
            <a:miter lim="400000"/>
          </a:ln>
        </p:spPr>
        <p:txBody>
          <a:bodyPr lIns="45719" rIns="45719" anchor="ctr"/>
          <a:lstStyle/>
          <a:p>
            <a:endParaRPr/>
          </a:p>
        </p:txBody>
      </p:sp>
      <p:pic>
        <p:nvPicPr>
          <p:cNvPr id="3" name="Image 2">
            <a:extLst>
              <a:ext uri="{FF2B5EF4-FFF2-40B4-BE49-F238E27FC236}">
                <a16:creationId xmlns:a16="http://schemas.microsoft.com/office/drawing/2014/main" id="{49DFCC5A-F097-17F9-03BA-655F13C683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43337" cy="695739"/>
          </a:xfrm>
          <a:prstGeom prst="rect">
            <a:avLst/>
          </a:prstGeom>
        </p:spPr>
      </p:pic>
      <p:sp>
        <p:nvSpPr>
          <p:cNvPr id="2" name="ZoneTexte 1">
            <a:extLst>
              <a:ext uri="{FF2B5EF4-FFF2-40B4-BE49-F238E27FC236}">
                <a16:creationId xmlns:a16="http://schemas.microsoft.com/office/drawing/2014/main" id="{A73C8757-C748-EC3F-626C-128FA4BFBC5D}"/>
              </a:ext>
            </a:extLst>
          </p:cNvPr>
          <p:cNvSpPr txBox="1"/>
          <p:nvPr/>
        </p:nvSpPr>
        <p:spPr>
          <a:xfrm>
            <a:off x="384858" y="937448"/>
            <a:ext cx="11648526" cy="5632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fr-FR" b="1" dirty="0">
                <a:latin typeface="Calibri" panose="020F0502020204030204" pitchFamily="34" charset="0"/>
                <a:cs typeface="Calibri" panose="020F0502020204030204" pitchFamily="34" charset="0"/>
              </a:rPr>
              <a:t>Docker-Compose :</a:t>
            </a:r>
          </a:p>
          <a:p>
            <a:pPr algn="just"/>
            <a:r>
              <a:rPr lang="fr-FR" dirty="0">
                <a:latin typeface="Calibri" panose="020F0502020204030204" pitchFamily="34" charset="0"/>
                <a:cs typeface="Calibri" panose="020F0502020204030204" pitchFamily="34" charset="0"/>
              </a:rPr>
              <a:t>Docker Compose va vous permettre d'orchestrer vos conteneurs, et ainsi de </a:t>
            </a:r>
          </a:p>
          <a:p>
            <a:pPr algn="just"/>
            <a:r>
              <a:rPr lang="fr-FR" dirty="0">
                <a:latin typeface="Calibri" panose="020F0502020204030204" pitchFamily="34" charset="0"/>
                <a:cs typeface="Calibri" panose="020F0502020204030204" pitchFamily="34" charset="0"/>
              </a:rPr>
              <a:t>simplifier vos déploiements sur de multiples environnements. Docker Compose</a:t>
            </a:r>
          </a:p>
          <a:p>
            <a:pPr algn="just"/>
            <a:r>
              <a:rPr lang="fr-FR" dirty="0">
                <a:latin typeface="Calibri" panose="020F0502020204030204" pitchFamily="34" charset="0"/>
                <a:cs typeface="Calibri" panose="020F0502020204030204" pitchFamily="34" charset="0"/>
              </a:rPr>
              <a:t>est un outil écrit en Python qui permet de décrire, dans un fichier YAML, </a:t>
            </a:r>
          </a:p>
          <a:p>
            <a:pPr algn="just"/>
            <a:r>
              <a:rPr lang="fr-FR" dirty="0">
                <a:latin typeface="Calibri" panose="020F0502020204030204" pitchFamily="34" charset="0"/>
                <a:cs typeface="Calibri" panose="020F0502020204030204" pitchFamily="34" charset="0"/>
              </a:rPr>
              <a:t>plusieurs conteneurs comme un ensemble de services. </a:t>
            </a:r>
          </a:p>
          <a:p>
            <a:pPr algn="just"/>
            <a:r>
              <a:rPr lang="fr-FR" b="1" dirty="0">
                <a:latin typeface="Calibri" panose="020F0502020204030204" pitchFamily="34" charset="0"/>
                <a:cs typeface="Calibri" panose="020F0502020204030204" pitchFamily="34" charset="0"/>
              </a:rPr>
              <a:t>Installation :</a:t>
            </a:r>
          </a:p>
          <a:p>
            <a:pPr algn="just"/>
            <a:r>
              <a:rPr lang="fr-FR" dirty="0">
                <a:latin typeface="Calibri" panose="020F0502020204030204" pitchFamily="34" charset="0"/>
                <a:cs typeface="Calibri" panose="020F0502020204030204" pitchFamily="34" charset="0"/>
              </a:rPr>
              <a:t>Si vous avez utilisé Docker for Mac ou Docker for Windows, vous avez déjà la dernière version de Docker Compose installée dans votre système. Sur un poste Linux, cela ne sera pas le cas. Vous devez donc le télécharger puis l'installer avec cette ligne de commande : </a:t>
            </a:r>
          </a:p>
          <a:p>
            <a:pPr algn="just"/>
            <a:r>
              <a:rPr lang="fr-FR" b="1" dirty="0">
                <a:solidFill>
                  <a:srgbClr val="FF0000"/>
                </a:solidFill>
                <a:latin typeface="Calibri" panose="020F0502020204030204" pitchFamily="34" charset="0"/>
                <a:ea typeface="Calibri"/>
                <a:cs typeface="Calibri" panose="020F0502020204030204" pitchFamily="34" charset="0"/>
              </a:rPr>
              <a:t>    </a:t>
            </a:r>
            <a:r>
              <a:rPr lang="fr-FR" b="1" dirty="0">
                <a:solidFill>
                  <a:srgbClr val="FF0000"/>
                </a:solidFill>
                <a:latin typeface="Calibri"/>
                <a:ea typeface="Calibri"/>
                <a:cs typeface="Calibri"/>
              </a:rPr>
              <a:t>$</a:t>
            </a:r>
            <a:r>
              <a:rPr lang="fr-FR" b="1" dirty="0">
                <a:latin typeface="Calibri"/>
                <a:ea typeface="Calibri"/>
                <a:cs typeface="Calibri"/>
              </a:rPr>
              <a:t> </a:t>
            </a:r>
            <a:r>
              <a:rPr lang="fr-FR" b="1" dirty="0" err="1">
                <a:latin typeface="Calibri"/>
                <a:ea typeface="Calibri"/>
                <a:cs typeface="Calibri"/>
              </a:rPr>
              <a:t>sudo</a:t>
            </a:r>
            <a:r>
              <a:rPr lang="fr-FR" b="1" dirty="0">
                <a:latin typeface="Calibri"/>
                <a:ea typeface="Calibri"/>
                <a:cs typeface="Calibri"/>
              </a:rPr>
              <a:t> </a:t>
            </a:r>
            <a:r>
              <a:rPr lang="fr-FR" b="1" dirty="0" err="1">
                <a:latin typeface="Calibri"/>
                <a:ea typeface="Calibri"/>
                <a:cs typeface="Calibri"/>
              </a:rPr>
              <a:t>curl</a:t>
            </a:r>
            <a:r>
              <a:rPr lang="fr-FR" b="1" dirty="0">
                <a:latin typeface="Calibri"/>
                <a:ea typeface="Calibri"/>
                <a:cs typeface="Calibri"/>
              </a:rPr>
              <a:t> -L "https://github.com/docker/compose/releases/download/1.23.2/docker-compose-$(</a:t>
            </a:r>
            <a:r>
              <a:rPr lang="fr-FR" b="1" dirty="0" err="1">
                <a:latin typeface="Calibri"/>
                <a:ea typeface="Calibri"/>
                <a:cs typeface="Calibri"/>
              </a:rPr>
              <a:t>uname</a:t>
            </a:r>
            <a:r>
              <a:rPr lang="fr-FR" b="1" dirty="0">
                <a:latin typeface="Calibri"/>
                <a:ea typeface="Calibri"/>
                <a:cs typeface="Calibri"/>
              </a:rPr>
              <a:t> -s)-$(</a:t>
            </a:r>
            <a:r>
              <a:rPr lang="fr-FR" b="1" dirty="0" err="1">
                <a:latin typeface="Calibri"/>
                <a:ea typeface="Calibri"/>
                <a:cs typeface="Calibri"/>
              </a:rPr>
              <a:t>uname</a:t>
            </a:r>
            <a:r>
              <a:rPr lang="fr-FR" b="1" dirty="0">
                <a:latin typeface="Calibri"/>
                <a:ea typeface="Calibri"/>
                <a:cs typeface="Calibri"/>
              </a:rPr>
              <a:t> -m)" -o /</a:t>
            </a:r>
            <a:r>
              <a:rPr lang="fr-FR" b="1" dirty="0" err="1">
                <a:latin typeface="Calibri"/>
                <a:ea typeface="Calibri"/>
                <a:cs typeface="Calibri"/>
              </a:rPr>
              <a:t>usr</a:t>
            </a:r>
            <a:r>
              <a:rPr lang="fr-FR" b="1" dirty="0">
                <a:latin typeface="Calibri"/>
                <a:ea typeface="Calibri"/>
                <a:cs typeface="Calibri"/>
              </a:rPr>
              <a:t>/bin/docker-compose &amp;&amp; </a:t>
            </a:r>
            <a:r>
              <a:rPr lang="fr-FR" b="1" dirty="0" err="1">
                <a:latin typeface="Calibri"/>
                <a:ea typeface="Calibri"/>
                <a:cs typeface="Calibri"/>
              </a:rPr>
              <a:t>sudo</a:t>
            </a:r>
            <a:r>
              <a:rPr lang="fr-FR" b="1" dirty="0">
                <a:latin typeface="Calibri"/>
                <a:ea typeface="Calibri"/>
                <a:cs typeface="Calibri"/>
              </a:rPr>
              <a:t> chmod +x /</a:t>
            </a:r>
            <a:r>
              <a:rPr lang="fr-FR" b="1" dirty="0" err="1">
                <a:latin typeface="Calibri"/>
                <a:ea typeface="Calibri"/>
                <a:cs typeface="Calibri"/>
              </a:rPr>
              <a:t>usr</a:t>
            </a:r>
            <a:r>
              <a:rPr lang="fr-FR" b="1" dirty="0">
                <a:latin typeface="Calibri"/>
                <a:ea typeface="Calibri"/>
                <a:cs typeface="Calibri"/>
              </a:rPr>
              <a:t>/bin/docker-compose</a:t>
            </a:r>
          </a:p>
          <a:p>
            <a:pPr algn="just"/>
            <a:r>
              <a:rPr lang="fr-FR" b="1" dirty="0">
                <a:latin typeface="Calibri" panose="020F0502020204030204" pitchFamily="34" charset="0"/>
                <a:cs typeface="Calibri" panose="020F0502020204030204" pitchFamily="34" charset="0"/>
              </a:rPr>
              <a:t>Version :</a:t>
            </a:r>
          </a:p>
          <a:p>
            <a:pPr algn="just"/>
            <a:r>
              <a:rPr lang="fr-FR" b="1" dirty="0">
                <a:solidFill>
                  <a:srgbClr val="FF0000"/>
                </a:solidFill>
                <a:latin typeface="Calibri"/>
                <a:ea typeface="Calibri"/>
                <a:cs typeface="Calibri"/>
              </a:rPr>
              <a:t>    $</a:t>
            </a:r>
            <a:r>
              <a:rPr lang="fr-FR" b="1" dirty="0">
                <a:latin typeface="Calibri"/>
                <a:ea typeface="Calibri"/>
                <a:cs typeface="Calibri"/>
              </a:rPr>
              <a:t> </a:t>
            </a:r>
            <a:r>
              <a:rPr lang="fr-FR" b="1" dirty="0">
                <a:latin typeface="Calibri" panose="020F0502020204030204" pitchFamily="34" charset="0"/>
                <a:cs typeface="Calibri" panose="020F0502020204030204" pitchFamily="34" charset="0"/>
              </a:rPr>
              <a:t>docker-compose --version</a:t>
            </a:r>
          </a:p>
          <a:p>
            <a:pPr algn="just"/>
            <a:r>
              <a:rPr lang="en-US" dirty="0">
                <a:latin typeface="Calibri" panose="020F0502020204030204" pitchFamily="34" charset="0"/>
                <a:cs typeface="Calibri" panose="020F0502020204030204" pitchFamily="34" charset="0"/>
              </a:rPr>
              <a:t>docker-compose version 1.29.2, build 5becea4c</a:t>
            </a:r>
          </a:p>
          <a:p>
            <a:pPr algn="just"/>
            <a:r>
              <a:rPr lang="en-US" b="1" dirty="0">
                <a:latin typeface="Calibri" panose="020F0502020204030204" pitchFamily="34" charset="0"/>
                <a:cs typeface="Calibri" panose="020F0502020204030204" pitchFamily="34" charset="0"/>
              </a:rPr>
              <a:t>CLI de docker-compose :</a:t>
            </a:r>
          </a:p>
          <a:p>
            <a:pPr algn="just"/>
            <a:r>
              <a:rPr lang="fr-FR" dirty="0">
                <a:latin typeface="Calibri" panose="020F0502020204030204" pitchFamily="34" charset="0"/>
                <a:cs typeface="Calibri" panose="020F0502020204030204" pitchFamily="34" charset="0"/>
              </a:rPr>
              <a:t>Pour utiliser le CLI (Command Line Interface) de Docker Compose, nous avons besoin d'un fichier docker-</a:t>
            </a:r>
            <a:r>
              <a:rPr lang="fr-FR" dirty="0" err="1">
                <a:latin typeface="Calibri" panose="020F0502020204030204" pitchFamily="34" charset="0"/>
                <a:cs typeface="Calibri" panose="020F0502020204030204" pitchFamily="34" charset="0"/>
              </a:rPr>
              <a:t>compose.yml,mais</a:t>
            </a:r>
            <a:r>
              <a:rPr lang="fr-FR" dirty="0">
                <a:latin typeface="Calibri" panose="020F0502020204030204" pitchFamily="34" charset="0"/>
                <a:cs typeface="Calibri" panose="020F0502020204030204" pitchFamily="34" charset="0"/>
              </a:rPr>
              <a:t> avant de </a:t>
            </a:r>
            <a:r>
              <a:rPr lang="fr-FR" dirty="0" err="1">
                <a:latin typeface="Calibri" panose="020F0502020204030204" pitchFamily="34" charset="0"/>
                <a:cs typeface="Calibri" panose="020F0502020204030204" pitchFamily="34" charset="0"/>
              </a:rPr>
              <a:t>lle</a:t>
            </a:r>
            <a:r>
              <a:rPr lang="fr-FR" dirty="0">
                <a:latin typeface="Calibri" panose="020F0502020204030204" pitchFamily="34" charset="0"/>
                <a:cs typeface="Calibri" panose="020F0502020204030204" pitchFamily="34" charset="0"/>
              </a:rPr>
              <a:t> configurer il faut </a:t>
            </a:r>
            <a:r>
              <a:rPr lang="fr-FR" b="0" i="0" dirty="0">
                <a:effectLst/>
                <a:latin typeface="Calibri" panose="020F0502020204030204" pitchFamily="34" charset="0"/>
                <a:cs typeface="Calibri" panose="020F0502020204030204" pitchFamily="34" charset="0"/>
              </a:rPr>
              <a:t>commencer par découvrir l'interface en ligne de commande (CLI) qui nous permet d'utiliser ce </a:t>
            </a:r>
            <a:r>
              <a:rPr lang="fr-FR" b="0" i="0" dirty="0" err="1">
                <a:effectLst/>
                <a:latin typeface="Calibri" panose="020F0502020204030204" pitchFamily="34" charset="0"/>
                <a:cs typeface="Calibri" panose="020F0502020204030204" pitchFamily="34" charset="0"/>
              </a:rPr>
              <a:t>fichier,Sinon</a:t>
            </a:r>
            <a:r>
              <a:rPr lang="fr-FR" b="0" i="0" dirty="0">
                <a:effectLst/>
                <a:latin typeface="Calibri" panose="020F0502020204030204" pitchFamily="34" charset="0"/>
                <a:cs typeface="Calibri" panose="020F0502020204030204" pitchFamily="34" charset="0"/>
              </a:rPr>
              <a:t>, Le CLI de Docker Compose et celui de Docker sont très proches. Par exemple, si vous souhaitez récupérer l'ensemble des images décrites dans votre fichier docker-</a:t>
            </a:r>
            <a:r>
              <a:rPr lang="fr-FR" b="0" i="0" dirty="0" err="1">
                <a:effectLst/>
                <a:latin typeface="Calibri" panose="020F0502020204030204" pitchFamily="34" charset="0"/>
                <a:cs typeface="Calibri" panose="020F0502020204030204" pitchFamily="34" charset="0"/>
              </a:rPr>
              <a:t>compose.yml</a:t>
            </a:r>
            <a:r>
              <a:rPr lang="fr-FR" b="0" i="0" dirty="0">
                <a:effectLst/>
                <a:latin typeface="Calibri" panose="020F0502020204030204" pitchFamily="34" charset="0"/>
                <a:cs typeface="Calibri" panose="020F0502020204030204" pitchFamily="34" charset="0"/>
              </a:rPr>
              <a:t> et les télécharger depuis le Docker Hub, vous devez faire un docker-compose pull  . Du côté de Docker, la commande serait un docker pull</a:t>
            </a:r>
            <a:endParaRPr lang="fr-FR" dirty="0">
              <a:latin typeface="Calibri" panose="020F0502020204030204" pitchFamily="34" charset="0"/>
              <a:cs typeface="Calibri" panose="020F0502020204030204" pitchFamily="34" charset="0"/>
            </a:endParaRPr>
          </a:p>
        </p:txBody>
      </p:sp>
      <p:pic>
        <p:nvPicPr>
          <p:cNvPr id="5" name="Image 4" descr="Une image contenant clipart&#10;&#10;Description générée automatiquement">
            <a:extLst>
              <a:ext uri="{FF2B5EF4-FFF2-40B4-BE49-F238E27FC236}">
                <a16:creationId xmlns:a16="http://schemas.microsoft.com/office/drawing/2014/main" id="{282837A8-F89C-9946-077B-A45C3C2DB5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8194" y="695739"/>
            <a:ext cx="4293806" cy="1717523"/>
          </a:xfrm>
          <a:prstGeom prst="rect">
            <a:avLst/>
          </a:prstGeom>
        </p:spPr>
      </p:pic>
    </p:spTree>
    <p:extLst>
      <p:ext uri="{BB962C8B-B14F-4D97-AF65-F5344CB8AC3E}">
        <p14:creationId xmlns:p14="http://schemas.microsoft.com/office/powerpoint/2010/main" val="114888386"/>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id="{C09ECAEA-6991-239F-E839-358A44B331C5}"/>
              </a:ext>
            </a:extLst>
          </p:cNvPr>
          <p:cNvSpPr/>
          <p:nvPr/>
        </p:nvSpPr>
        <p:spPr>
          <a:xfrm>
            <a:off x="0" y="0"/>
            <a:ext cx="12192000" cy="695739"/>
          </a:xfrm>
          <a:prstGeom prst="rect">
            <a:avLst/>
          </a:prstGeom>
          <a:solidFill>
            <a:srgbClr val="76D6FF">
              <a:alpha val="75490"/>
            </a:srgbClr>
          </a:solidFill>
          <a:ln w="12700">
            <a:miter lim="400000"/>
          </a:ln>
        </p:spPr>
        <p:txBody>
          <a:bodyPr lIns="45719" rIns="45719" anchor="ctr"/>
          <a:lstStyle/>
          <a:p>
            <a:endParaRPr/>
          </a:p>
        </p:txBody>
      </p:sp>
      <p:sp>
        <p:nvSpPr>
          <p:cNvPr id="4" name="ZoneTexte 3">
            <a:extLst>
              <a:ext uri="{FF2B5EF4-FFF2-40B4-BE49-F238E27FC236}">
                <a16:creationId xmlns:a16="http://schemas.microsoft.com/office/drawing/2014/main" id="{61A01CAB-DED6-F016-B858-E0E319D8D03D}"/>
              </a:ext>
            </a:extLst>
          </p:cNvPr>
          <p:cNvSpPr txBox="1"/>
          <p:nvPr/>
        </p:nvSpPr>
        <p:spPr>
          <a:xfrm>
            <a:off x="384858" y="937448"/>
            <a:ext cx="11648526" cy="5355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fr-FR" dirty="0">
                <a:latin typeface="Calibri" panose="020F0502020204030204" pitchFamily="34" charset="0"/>
                <a:cs typeface="Calibri" panose="020F0502020204030204" pitchFamily="34" charset="0"/>
              </a:rPr>
              <a:t>Nous appelons « stack » un ensemble de conteneurs Docker lancés via un seul et unique fichier Docker Compose.</a:t>
            </a:r>
          </a:p>
          <a:p>
            <a:pPr marL="285750" indent="-285750">
              <a:buFont typeface="Arial" panose="020B0604020202020204" pitchFamily="34" charset="0"/>
              <a:buChar char="•"/>
            </a:pPr>
            <a:r>
              <a:rPr lang="fr-FR" b="1" dirty="0">
                <a:latin typeface="Calibri" panose="020F0502020204030204" pitchFamily="34" charset="0"/>
                <a:cs typeface="Calibri" panose="020F0502020204030204" pitchFamily="34" charset="0"/>
              </a:rPr>
              <a:t>Démarrer une stack Docker-Compose</a:t>
            </a:r>
          </a:p>
          <a:p>
            <a:pPr algn="just"/>
            <a:r>
              <a:rPr lang="fr-FR" dirty="0">
                <a:latin typeface="Calibri" panose="020F0502020204030204" pitchFamily="34" charset="0"/>
                <a:cs typeface="Calibri" panose="020F0502020204030204" pitchFamily="34" charset="0"/>
              </a:rPr>
              <a:t>Si vous souhaitez lancer la création de l'ensemble des conteneurs, vous devez lancer la commande (Vous pouvez ajouter l’argument -d pour faire tourner les conteneurs en tâche de fond) :</a:t>
            </a:r>
          </a:p>
          <a:p>
            <a:pPr algn="just"/>
            <a:r>
              <a:rPr lang="fr-FR" b="1" dirty="0">
                <a:solidFill>
                  <a:srgbClr val="FF0000"/>
                </a:solidFill>
                <a:latin typeface="Calibri" panose="020F0502020204030204" pitchFamily="34" charset="0"/>
                <a:ea typeface="Calibri"/>
                <a:cs typeface="Calibri" panose="020F0502020204030204" pitchFamily="34" charset="0"/>
              </a:rPr>
              <a:t> </a:t>
            </a:r>
            <a:r>
              <a:rPr lang="fr-FR" b="1" dirty="0">
                <a:solidFill>
                  <a:srgbClr val="FF0000"/>
                </a:solidFill>
                <a:latin typeface="Calibri"/>
                <a:ea typeface="Calibri"/>
                <a:cs typeface="Calibri"/>
              </a:rPr>
              <a:t>$</a:t>
            </a:r>
            <a:r>
              <a:rPr lang="fr-FR" b="1" dirty="0">
                <a:latin typeface="Calibri"/>
                <a:ea typeface="Calibri"/>
                <a:cs typeface="Calibri"/>
              </a:rPr>
              <a:t> docker-compose up</a:t>
            </a:r>
          </a:p>
          <a:p>
            <a:pPr marL="285750" indent="-285750" algn="just">
              <a:buFont typeface="Arial" panose="020B0604020202020204" pitchFamily="34" charset="0"/>
              <a:buChar char="•"/>
            </a:pPr>
            <a:r>
              <a:rPr lang="fr-FR" b="1" dirty="0">
                <a:latin typeface="Calibri" panose="020F0502020204030204" pitchFamily="34" charset="0"/>
                <a:cs typeface="Calibri" panose="020F0502020204030204" pitchFamily="34" charset="0"/>
              </a:rPr>
              <a:t>Voir le statut d'une stack Docker Compose</a:t>
            </a:r>
          </a:p>
          <a:p>
            <a:pPr algn="just"/>
            <a:r>
              <a:rPr lang="fr-FR" dirty="0">
                <a:latin typeface="Calibri" panose="020F0502020204030204" pitchFamily="34" charset="0"/>
                <a:cs typeface="Calibri" panose="020F0502020204030204" pitchFamily="34" charset="0"/>
              </a:rPr>
              <a:t>Après avoir démarré une stack Docker Compose, vous aurez certainement besoin de voir si l'ensemble des conteneurs sont bien dans un état fonctionnel, et prêts à rendre un service, Pour cela, vous allez utiliser la commande :</a:t>
            </a:r>
          </a:p>
          <a:p>
            <a:pPr algn="just"/>
            <a:r>
              <a:rPr lang="fr-FR" b="1" dirty="0">
                <a:solidFill>
                  <a:srgbClr val="FF0000"/>
                </a:solidFill>
                <a:latin typeface="Calibri" panose="020F0502020204030204" pitchFamily="34" charset="0"/>
                <a:ea typeface="Calibri"/>
                <a:cs typeface="Calibri" panose="020F0502020204030204" pitchFamily="34" charset="0"/>
              </a:rPr>
              <a:t> </a:t>
            </a:r>
            <a:r>
              <a:rPr lang="fr-FR" b="1" dirty="0">
                <a:solidFill>
                  <a:srgbClr val="FF0000"/>
                </a:solidFill>
                <a:latin typeface="Calibri"/>
                <a:ea typeface="Calibri"/>
                <a:cs typeface="Calibri"/>
              </a:rPr>
              <a:t>$</a:t>
            </a:r>
            <a:r>
              <a:rPr lang="fr-FR" b="1" dirty="0">
                <a:latin typeface="Calibri"/>
                <a:ea typeface="Calibri"/>
                <a:cs typeface="Calibri"/>
              </a:rPr>
              <a:t> docker-compose </a:t>
            </a:r>
            <a:r>
              <a:rPr lang="fr-FR" b="1" dirty="0" err="1">
                <a:latin typeface="Calibri"/>
                <a:ea typeface="Calibri"/>
                <a:cs typeface="Calibri"/>
              </a:rPr>
              <a:t>ps</a:t>
            </a:r>
            <a:endParaRPr lang="fr-FR" b="1" dirty="0">
              <a:latin typeface="Calibri"/>
              <a:ea typeface="Calibri"/>
              <a:cs typeface="Calibri"/>
            </a:endParaRPr>
          </a:p>
          <a:p>
            <a:pPr marL="285750" indent="-285750" algn="just">
              <a:buFont typeface="Arial" panose="020B0604020202020204" pitchFamily="34" charset="0"/>
              <a:buChar char="•"/>
            </a:pPr>
            <a:r>
              <a:rPr lang="fr-FR" b="1" dirty="0">
                <a:latin typeface="Calibri" panose="020F0502020204030204" pitchFamily="34" charset="0"/>
                <a:cs typeface="Calibri" panose="020F0502020204030204" pitchFamily="34" charset="0"/>
              </a:rPr>
              <a:t>Voir les logs d'une stack Docker Compose</a:t>
            </a:r>
          </a:p>
          <a:p>
            <a:pPr algn="just"/>
            <a:r>
              <a:rPr lang="fr-FR" dirty="0">
                <a:latin typeface="Calibri" panose="020F0502020204030204" pitchFamily="34" charset="0"/>
                <a:cs typeface="Calibri" panose="020F0502020204030204" pitchFamily="34" charset="0"/>
              </a:rPr>
              <a:t>On peut voir les logs de nos conteneurs de façon continue. Pour cela, vous devez utiliser la commande :</a:t>
            </a:r>
          </a:p>
          <a:p>
            <a:pPr algn="just"/>
            <a:r>
              <a:rPr lang="fr-FR" b="1" dirty="0">
                <a:solidFill>
                  <a:srgbClr val="FF0000"/>
                </a:solidFill>
                <a:latin typeface="Calibri" panose="020F0502020204030204" pitchFamily="34" charset="0"/>
                <a:ea typeface="Calibri"/>
                <a:cs typeface="Calibri" panose="020F0502020204030204" pitchFamily="34" charset="0"/>
              </a:rPr>
              <a:t> </a:t>
            </a:r>
            <a:r>
              <a:rPr lang="fr-FR" b="1" dirty="0">
                <a:solidFill>
                  <a:srgbClr val="FF0000"/>
                </a:solidFill>
                <a:latin typeface="Calibri"/>
                <a:ea typeface="Calibri"/>
                <a:cs typeface="Calibri"/>
              </a:rPr>
              <a:t>$</a:t>
            </a:r>
            <a:r>
              <a:rPr lang="fr-FR" b="1" dirty="0">
                <a:latin typeface="Calibri"/>
                <a:ea typeface="Calibri"/>
                <a:cs typeface="Calibri"/>
              </a:rPr>
              <a:t> docker-compose</a:t>
            </a:r>
            <a:r>
              <a:rPr lang="fr-FR" dirty="0">
                <a:latin typeface="Calibri" panose="020F0502020204030204" pitchFamily="34" charset="0"/>
                <a:cs typeface="Calibri" panose="020F0502020204030204" pitchFamily="34" charset="0"/>
              </a:rPr>
              <a:t> </a:t>
            </a:r>
            <a:r>
              <a:rPr lang="fr-FR" b="1" dirty="0">
                <a:latin typeface="Calibri" panose="020F0502020204030204" pitchFamily="34" charset="0"/>
                <a:cs typeface="Calibri" panose="020F0502020204030204" pitchFamily="34" charset="0"/>
              </a:rPr>
              <a:t>logs -f --</a:t>
            </a:r>
            <a:r>
              <a:rPr lang="fr-FR" b="1" dirty="0" err="1">
                <a:latin typeface="Calibri" panose="020F0502020204030204" pitchFamily="34" charset="0"/>
                <a:cs typeface="Calibri" panose="020F0502020204030204" pitchFamily="34" charset="0"/>
              </a:rPr>
              <a:t>tail</a:t>
            </a:r>
            <a:r>
              <a:rPr lang="fr-FR" b="1" dirty="0">
                <a:latin typeface="Calibri" panose="020F0502020204030204" pitchFamily="34" charset="0"/>
                <a:cs typeface="Calibri" panose="020F0502020204030204" pitchFamily="34" charset="0"/>
              </a:rPr>
              <a:t> 5 </a:t>
            </a:r>
          </a:p>
          <a:p>
            <a:pPr marL="285750" indent="-285750" algn="just">
              <a:buFont typeface="Arial" panose="020B0604020202020204" pitchFamily="34" charset="0"/>
              <a:buChar char="•"/>
            </a:pPr>
            <a:r>
              <a:rPr lang="fr-FR" b="1" dirty="0">
                <a:latin typeface="Calibri" panose="020F0502020204030204" pitchFamily="34" charset="0"/>
                <a:cs typeface="Calibri" panose="020F0502020204030204" pitchFamily="34" charset="0"/>
              </a:rPr>
              <a:t>Arrêter une stack Docker Compose</a:t>
            </a:r>
          </a:p>
          <a:p>
            <a:pPr algn="just"/>
            <a:r>
              <a:rPr lang="fr-FR" dirty="0">
                <a:latin typeface="Calibri" panose="020F0502020204030204" pitchFamily="34" charset="0"/>
                <a:cs typeface="Calibri" panose="020F0502020204030204" pitchFamily="34" charset="0"/>
              </a:rPr>
              <a:t>Si vous souhaitez arrêter une stack Docker Compose (celle-ci ne supprimera pas les différentes ressources créées par votre stack), vous devez utiliser la commande :</a:t>
            </a:r>
          </a:p>
          <a:p>
            <a:pPr algn="just"/>
            <a:r>
              <a:rPr lang="fr-FR" b="1" dirty="0">
                <a:solidFill>
                  <a:srgbClr val="FF0000"/>
                </a:solidFill>
                <a:latin typeface="Calibri" panose="020F0502020204030204" pitchFamily="34" charset="0"/>
                <a:ea typeface="Calibri"/>
                <a:cs typeface="Calibri" panose="020F0502020204030204" pitchFamily="34" charset="0"/>
              </a:rPr>
              <a:t> </a:t>
            </a:r>
            <a:r>
              <a:rPr lang="fr-FR" b="1" dirty="0">
                <a:solidFill>
                  <a:srgbClr val="FF0000"/>
                </a:solidFill>
                <a:latin typeface="Calibri"/>
                <a:ea typeface="Calibri"/>
                <a:cs typeface="Calibri"/>
              </a:rPr>
              <a:t>$</a:t>
            </a:r>
            <a:r>
              <a:rPr lang="fr-FR" b="1" dirty="0">
                <a:latin typeface="Calibri"/>
                <a:ea typeface="Calibri"/>
                <a:cs typeface="Calibri"/>
              </a:rPr>
              <a:t> docker-compose</a:t>
            </a:r>
            <a:r>
              <a:rPr lang="fr-FR" dirty="0">
                <a:latin typeface="Calibri" panose="020F0502020204030204" pitchFamily="34" charset="0"/>
                <a:cs typeface="Calibri" panose="020F0502020204030204" pitchFamily="34" charset="0"/>
              </a:rPr>
              <a:t>  </a:t>
            </a:r>
            <a:r>
              <a:rPr lang="fr-FR" b="1" dirty="0">
                <a:latin typeface="Calibri" panose="020F0502020204030204" pitchFamily="34" charset="0"/>
                <a:cs typeface="Calibri" panose="020F0502020204030204" pitchFamily="34" charset="0"/>
              </a:rPr>
              <a:t>stop </a:t>
            </a:r>
          </a:p>
          <a:p>
            <a:pPr algn="just"/>
            <a:r>
              <a:rPr lang="fr-FR" b="1" dirty="0">
                <a:latin typeface="Calibri" panose="020F0502020204030204" pitchFamily="34" charset="0"/>
                <a:cs typeface="Calibri" panose="020F0502020204030204" pitchFamily="34" charset="0"/>
              </a:rPr>
              <a:t>Supprimer  une stack Docker Compose</a:t>
            </a:r>
          </a:p>
          <a:p>
            <a:pPr algn="just"/>
            <a:r>
              <a:rPr lang="fr-FR" dirty="0">
                <a:latin typeface="Calibri" panose="020F0502020204030204" pitchFamily="34" charset="0"/>
                <a:cs typeface="Calibri" panose="020F0502020204030204" pitchFamily="34" charset="0"/>
              </a:rPr>
              <a:t>On peut supprimer l'ensemble de la stack Docker Compose, cette commande détruira l'ensemble des ressources créées :</a:t>
            </a:r>
          </a:p>
          <a:p>
            <a:pPr algn="just"/>
            <a:r>
              <a:rPr lang="fr-FR" b="1" dirty="0">
                <a:solidFill>
                  <a:srgbClr val="FF0000"/>
                </a:solidFill>
                <a:latin typeface="Calibri" panose="020F0502020204030204" pitchFamily="34" charset="0"/>
                <a:ea typeface="Calibri"/>
                <a:cs typeface="Calibri" panose="020F0502020204030204" pitchFamily="34" charset="0"/>
              </a:rPr>
              <a:t> </a:t>
            </a:r>
            <a:r>
              <a:rPr lang="fr-FR" b="1" dirty="0">
                <a:solidFill>
                  <a:srgbClr val="FF0000"/>
                </a:solidFill>
                <a:latin typeface="Calibri"/>
                <a:ea typeface="Calibri"/>
                <a:cs typeface="Calibri"/>
              </a:rPr>
              <a:t>$</a:t>
            </a:r>
            <a:r>
              <a:rPr lang="fr-FR" b="1" dirty="0">
                <a:latin typeface="Calibri"/>
                <a:ea typeface="Calibri"/>
                <a:cs typeface="Calibri"/>
              </a:rPr>
              <a:t> docker-compose</a:t>
            </a:r>
            <a:r>
              <a:rPr lang="fr-FR" dirty="0">
                <a:latin typeface="Calibri" panose="020F0502020204030204" pitchFamily="34" charset="0"/>
                <a:cs typeface="Calibri" panose="020F0502020204030204" pitchFamily="34" charset="0"/>
              </a:rPr>
              <a:t>  </a:t>
            </a:r>
            <a:r>
              <a:rPr lang="fr-FR" b="1" dirty="0">
                <a:latin typeface="Calibri" panose="020F0502020204030204" pitchFamily="34" charset="0"/>
                <a:cs typeface="Calibri" panose="020F0502020204030204" pitchFamily="34" charset="0"/>
              </a:rPr>
              <a:t>down </a:t>
            </a:r>
          </a:p>
        </p:txBody>
      </p:sp>
      <p:pic>
        <p:nvPicPr>
          <p:cNvPr id="5" name="Image 4">
            <a:extLst>
              <a:ext uri="{FF2B5EF4-FFF2-40B4-BE49-F238E27FC236}">
                <a16:creationId xmlns:a16="http://schemas.microsoft.com/office/drawing/2014/main" id="{4A1A11A3-BE1F-C5EC-5A35-C80D24A12C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739347" cy="695739"/>
          </a:xfrm>
          <a:prstGeom prst="rect">
            <a:avLst/>
          </a:prstGeom>
        </p:spPr>
      </p:pic>
    </p:spTree>
    <p:extLst>
      <p:ext uri="{BB962C8B-B14F-4D97-AF65-F5344CB8AC3E}">
        <p14:creationId xmlns:p14="http://schemas.microsoft.com/office/powerpoint/2010/main" val="307615312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id="{C09ECAEA-6991-239F-E839-358A44B331C5}"/>
              </a:ext>
            </a:extLst>
          </p:cNvPr>
          <p:cNvSpPr/>
          <p:nvPr/>
        </p:nvSpPr>
        <p:spPr>
          <a:xfrm>
            <a:off x="0" y="0"/>
            <a:ext cx="12192000" cy="695739"/>
          </a:xfrm>
          <a:prstGeom prst="rect">
            <a:avLst/>
          </a:prstGeom>
          <a:solidFill>
            <a:srgbClr val="76D6FF">
              <a:alpha val="75490"/>
            </a:srgbClr>
          </a:solidFill>
          <a:ln w="12700">
            <a:miter lim="400000"/>
          </a:ln>
        </p:spPr>
        <p:txBody>
          <a:bodyPr lIns="45719" rIns="45719" anchor="ctr"/>
          <a:lstStyle/>
          <a:p>
            <a:endParaRPr/>
          </a:p>
        </p:txBody>
      </p:sp>
      <p:sp>
        <p:nvSpPr>
          <p:cNvPr id="4" name="ZoneTexte 3">
            <a:extLst>
              <a:ext uri="{FF2B5EF4-FFF2-40B4-BE49-F238E27FC236}">
                <a16:creationId xmlns:a16="http://schemas.microsoft.com/office/drawing/2014/main" id="{61A01CAB-DED6-F016-B858-E0E319D8D03D}"/>
              </a:ext>
            </a:extLst>
          </p:cNvPr>
          <p:cNvSpPr txBox="1"/>
          <p:nvPr/>
        </p:nvSpPr>
        <p:spPr>
          <a:xfrm>
            <a:off x="384858" y="937448"/>
            <a:ext cx="11648526" cy="1477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fr-FR" b="1" dirty="0">
                <a:latin typeface="Calibri" panose="020F0502020204030204" pitchFamily="34" charset="0"/>
                <a:cs typeface="Calibri" panose="020F0502020204030204" pitchFamily="34" charset="0"/>
              </a:rPr>
              <a:t>Valider une stack Docker-Compose</a:t>
            </a:r>
          </a:p>
          <a:p>
            <a:pPr algn="just"/>
            <a:r>
              <a:rPr lang="fr-FR" dirty="0">
                <a:latin typeface="Calibri" panose="020F0502020204030204" pitchFamily="34" charset="0"/>
                <a:cs typeface="Calibri" panose="020F0502020204030204" pitchFamily="34" charset="0"/>
              </a:rPr>
              <a:t>Lors de l'écriture d'un fichier docker-compose, nous ne sommes pas à l’abri d'une erreur. Pour éviter au maximum cela, vous devez utiliser la commande suivante, qui vous permettra de valider la syntaxe de votre fichier, et ainsi d'être certain de son bon fonctionnement. </a:t>
            </a:r>
          </a:p>
          <a:p>
            <a:pPr algn="just"/>
            <a:r>
              <a:rPr lang="fr-FR" b="1" dirty="0">
                <a:solidFill>
                  <a:srgbClr val="FF0000"/>
                </a:solidFill>
                <a:latin typeface="Calibri" panose="020F0502020204030204" pitchFamily="34" charset="0"/>
                <a:ea typeface="Calibri"/>
                <a:cs typeface="Calibri" panose="020F0502020204030204" pitchFamily="34" charset="0"/>
              </a:rPr>
              <a:t> </a:t>
            </a:r>
            <a:r>
              <a:rPr lang="fr-FR" b="1" dirty="0">
                <a:solidFill>
                  <a:srgbClr val="FF0000"/>
                </a:solidFill>
                <a:latin typeface="Calibri"/>
                <a:ea typeface="Calibri"/>
                <a:cs typeface="Calibri"/>
              </a:rPr>
              <a:t>$</a:t>
            </a:r>
            <a:r>
              <a:rPr lang="fr-FR" b="1" dirty="0">
                <a:latin typeface="Calibri"/>
                <a:ea typeface="Calibri"/>
                <a:cs typeface="Calibri"/>
              </a:rPr>
              <a:t> docker-compose config</a:t>
            </a:r>
          </a:p>
        </p:txBody>
      </p:sp>
      <p:pic>
        <p:nvPicPr>
          <p:cNvPr id="5" name="Image 4">
            <a:extLst>
              <a:ext uri="{FF2B5EF4-FFF2-40B4-BE49-F238E27FC236}">
                <a16:creationId xmlns:a16="http://schemas.microsoft.com/office/drawing/2014/main" id="{4A1A11A3-BE1F-C5EC-5A35-C80D24A12C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739347" cy="695739"/>
          </a:xfrm>
          <a:prstGeom prst="rect">
            <a:avLst/>
          </a:prstGeom>
        </p:spPr>
      </p:pic>
    </p:spTree>
    <p:extLst>
      <p:ext uri="{BB962C8B-B14F-4D97-AF65-F5344CB8AC3E}">
        <p14:creationId xmlns:p14="http://schemas.microsoft.com/office/powerpoint/2010/main" val="26908848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id="{C09ECAEA-6991-239F-E839-358A44B331C5}"/>
              </a:ext>
            </a:extLst>
          </p:cNvPr>
          <p:cNvSpPr/>
          <p:nvPr/>
        </p:nvSpPr>
        <p:spPr>
          <a:xfrm>
            <a:off x="0" y="0"/>
            <a:ext cx="12192000" cy="695739"/>
          </a:xfrm>
          <a:prstGeom prst="rect">
            <a:avLst/>
          </a:prstGeom>
          <a:solidFill>
            <a:srgbClr val="76D6FF">
              <a:alpha val="75490"/>
            </a:srgbClr>
          </a:solidFill>
          <a:ln w="12700">
            <a:miter lim="400000"/>
          </a:ln>
        </p:spPr>
        <p:txBody>
          <a:bodyPr lIns="45719" rIns="45719" anchor="ctr"/>
          <a:lstStyle/>
          <a:p>
            <a:endParaRPr/>
          </a:p>
        </p:txBody>
      </p:sp>
      <p:sp>
        <p:nvSpPr>
          <p:cNvPr id="4" name="ZoneTexte 3">
            <a:extLst>
              <a:ext uri="{FF2B5EF4-FFF2-40B4-BE49-F238E27FC236}">
                <a16:creationId xmlns:a16="http://schemas.microsoft.com/office/drawing/2014/main" id="{61A01CAB-DED6-F016-B858-E0E319D8D03D}"/>
              </a:ext>
            </a:extLst>
          </p:cNvPr>
          <p:cNvSpPr txBox="1"/>
          <p:nvPr/>
        </p:nvSpPr>
        <p:spPr>
          <a:xfrm>
            <a:off x="384858" y="937448"/>
            <a:ext cx="11648526"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fr-FR" b="1" dirty="0">
                <a:latin typeface="Calibri" panose="020F0502020204030204" pitchFamily="34" charset="0"/>
                <a:cs typeface="Calibri" panose="020F0502020204030204" pitchFamily="34" charset="0"/>
              </a:rPr>
              <a:t>Création d’un fichier docker-</a:t>
            </a:r>
            <a:r>
              <a:rPr lang="fr-FR" b="1" dirty="0" err="1">
                <a:latin typeface="Calibri" panose="020F0502020204030204" pitchFamily="34" charset="0"/>
                <a:cs typeface="Calibri" panose="020F0502020204030204" pitchFamily="34" charset="0"/>
              </a:rPr>
              <a:t>compose.yml</a:t>
            </a:r>
            <a:r>
              <a:rPr lang="fr-FR" b="1" dirty="0">
                <a:latin typeface="Calibri" panose="020F0502020204030204" pitchFamily="34" charset="0"/>
                <a:cs typeface="Calibri" panose="020F0502020204030204" pitchFamily="34" charset="0"/>
              </a:rPr>
              <a:t> (ex : Wordpress + </a:t>
            </a:r>
            <a:r>
              <a:rPr lang="fr-FR" b="1" dirty="0" err="1">
                <a:latin typeface="Calibri" panose="020F0502020204030204" pitchFamily="34" charset="0"/>
                <a:cs typeface="Calibri" panose="020F0502020204030204" pitchFamily="34" charset="0"/>
              </a:rPr>
              <a:t>mysql</a:t>
            </a:r>
            <a:r>
              <a:rPr lang="fr-FR" b="1" dirty="0">
                <a:latin typeface="Calibri" panose="020F0502020204030204" pitchFamily="34" charset="0"/>
                <a:cs typeface="Calibri" panose="020F0502020204030204" pitchFamily="34" charset="0"/>
              </a:rPr>
              <a:t>) :</a:t>
            </a:r>
          </a:p>
          <a:p>
            <a:pPr marL="285750" indent="-285750" algn="just">
              <a:buFont typeface="Arial" panose="020B0604020202020204" pitchFamily="34" charset="0"/>
              <a:buChar char="•"/>
            </a:pPr>
            <a:r>
              <a:rPr lang="fr-FR" b="1" dirty="0">
                <a:latin typeface="Calibri" panose="020F0502020204030204" pitchFamily="34" charset="0"/>
                <a:cs typeface="Calibri" panose="020F0502020204030204" pitchFamily="34" charset="0"/>
              </a:rPr>
              <a:t>Définissez la version de Docker Compose</a:t>
            </a:r>
          </a:p>
          <a:p>
            <a:pPr algn="just"/>
            <a:r>
              <a:rPr lang="fr-FR" b="1" dirty="0">
                <a:latin typeface="Calibri" panose="020F0502020204030204" pitchFamily="34" charset="0"/>
                <a:cs typeface="Calibri" panose="020F0502020204030204" pitchFamily="34" charset="0"/>
              </a:rPr>
              <a:t>Un fichier docker-</a:t>
            </a:r>
            <a:r>
              <a:rPr lang="fr-FR" b="1" dirty="0" err="1">
                <a:latin typeface="Calibri" panose="020F0502020204030204" pitchFamily="34" charset="0"/>
                <a:cs typeface="Calibri" panose="020F0502020204030204" pitchFamily="34" charset="0"/>
              </a:rPr>
              <a:t>compose.yml</a:t>
            </a:r>
            <a:r>
              <a:rPr lang="fr-FR" b="1" dirty="0">
                <a:latin typeface="Calibri" panose="020F0502020204030204" pitchFamily="34" charset="0"/>
                <a:cs typeface="Calibri" panose="020F0502020204030204" pitchFamily="34" charset="0"/>
              </a:rPr>
              <a:t> commence toujours par les informations suivantes :</a:t>
            </a:r>
          </a:p>
          <a:p>
            <a:pPr algn="just"/>
            <a:r>
              <a:rPr lang="fr-FR" b="1" dirty="0">
                <a:solidFill>
                  <a:srgbClr val="FF0000"/>
                </a:solidFill>
                <a:latin typeface="Calibri" panose="020F0502020204030204" pitchFamily="34" charset="0"/>
                <a:cs typeface="Calibri" panose="020F0502020204030204" pitchFamily="34" charset="0"/>
              </a:rPr>
              <a:t>version: </a:t>
            </a:r>
            <a:r>
              <a:rPr lang="fr-FR" b="1" dirty="0">
                <a:latin typeface="Calibri" panose="020F0502020204030204" pitchFamily="34" charset="0"/>
                <a:cs typeface="Calibri" panose="020F0502020204030204" pitchFamily="34" charset="0"/>
              </a:rPr>
              <a:t>'3'</a:t>
            </a:r>
          </a:p>
          <a:p>
            <a:pPr algn="just"/>
            <a:r>
              <a:rPr kumimoji="0" lang="fr-FR" altLang="fr-FR"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L'argument version permet de spécifier à Docker Compose quelle </a:t>
            </a:r>
            <a:r>
              <a:rPr kumimoji="0" lang="fr-FR" altLang="fr-FR"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version</a:t>
            </a:r>
            <a:r>
              <a:rPr kumimoji="0" lang="fr-FR" altLang="fr-FR"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on souhaite utiliser, et donc d'utiliser ou pas certaines versions. Dans notre cas, nous utiliserons la version 3, qui est actuellement la version la plus utilisée. </a:t>
            </a:r>
          </a:p>
          <a:p>
            <a:pPr marL="285750" indent="-285750" algn="just">
              <a:buFont typeface="Arial" panose="020B0604020202020204" pitchFamily="34" charset="0"/>
              <a:buChar char="•"/>
            </a:pPr>
            <a:r>
              <a:rPr lang="fr-FR" b="1" i="0" dirty="0">
                <a:effectLst/>
                <a:latin typeface="Calibri" panose="020F0502020204030204" pitchFamily="34" charset="0"/>
                <a:cs typeface="Calibri" panose="020F0502020204030204" pitchFamily="34" charset="0"/>
              </a:rPr>
              <a:t>Déclarez le premier service et son image</a:t>
            </a:r>
          </a:p>
          <a:p>
            <a:pPr algn="just"/>
            <a:r>
              <a:rPr lang="fr-FR" b="0" i="0" dirty="0">
                <a:effectLst/>
                <a:latin typeface="Calibri" panose="020F0502020204030204" pitchFamily="34" charset="0"/>
                <a:cs typeface="Calibri" panose="020F0502020204030204" pitchFamily="34" charset="0"/>
              </a:rPr>
              <a:t>Nous allons maintenant déclarer notre premier service, et donc créer notre stack WordPress ! </a:t>
            </a:r>
            <a:r>
              <a:rPr kumimoji="0" lang="fr-FR" altLang="fr-FR"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L'ensemble des conteneurs qui doivent être créés doivent être définis sous l'argument services. Chaque conteneur commence avec un nom qui lui est propre ; dans notre cas, notre premier conteneur se nommera </a:t>
            </a:r>
            <a:r>
              <a:rPr kumimoji="0" lang="fr-FR" altLang="fr-FR"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db</a:t>
            </a:r>
            <a:r>
              <a:rPr kumimoji="0" lang="fr-FR" altLang="fr-FR"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pPr algn="just"/>
            <a:r>
              <a:rPr lang="fr-FR" b="1" dirty="0">
                <a:solidFill>
                  <a:srgbClr val="FF0000"/>
                </a:solidFill>
                <a:latin typeface="Calibri" panose="020F0502020204030204" pitchFamily="34" charset="0"/>
                <a:cs typeface="Calibri" panose="020F0502020204030204" pitchFamily="34" charset="0"/>
              </a:rPr>
              <a:t>services:</a:t>
            </a:r>
          </a:p>
          <a:p>
            <a:pPr algn="just"/>
            <a:r>
              <a:rPr lang="fr-FR" b="1" dirty="0">
                <a:solidFill>
                  <a:srgbClr val="FF0000"/>
                </a:solidFill>
                <a:latin typeface="Calibri" panose="020F0502020204030204" pitchFamily="34" charset="0"/>
                <a:cs typeface="Calibri" panose="020F0502020204030204" pitchFamily="34" charset="0"/>
              </a:rPr>
              <a:t>  </a:t>
            </a:r>
            <a:r>
              <a:rPr lang="fr-FR" b="1" dirty="0" err="1">
                <a:solidFill>
                  <a:srgbClr val="FF0000"/>
                </a:solidFill>
                <a:latin typeface="Calibri" panose="020F0502020204030204" pitchFamily="34" charset="0"/>
                <a:cs typeface="Calibri" panose="020F0502020204030204" pitchFamily="34" charset="0"/>
              </a:rPr>
              <a:t>db</a:t>
            </a:r>
            <a:r>
              <a:rPr lang="fr-FR" b="1" dirty="0">
                <a:solidFill>
                  <a:srgbClr val="FF0000"/>
                </a:solidFill>
                <a:latin typeface="Calibri" panose="020F0502020204030204" pitchFamily="34" charset="0"/>
                <a:cs typeface="Calibri" panose="020F0502020204030204" pitchFamily="34" charset="0"/>
              </a:rPr>
              <a:t>:</a:t>
            </a:r>
          </a:p>
          <a:p>
            <a:pPr algn="just"/>
            <a:r>
              <a:rPr lang="fr-FR" b="1" dirty="0">
                <a:solidFill>
                  <a:srgbClr val="FF0000"/>
                </a:solidFill>
                <a:latin typeface="Calibri" panose="020F0502020204030204" pitchFamily="34" charset="0"/>
                <a:cs typeface="Calibri" panose="020F0502020204030204" pitchFamily="34" charset="0"/>
              </a:rPr>
              <a:t>    image: </a:t>
            </a:r>
            <a:r>
              <a:rPr lang="fr-FR" b="1" dirty="0">
                <a:latin typeface="Calibri" panose="020F0502020204030204" pitchFamily="34" charset="0"/>
                <a:cs typeface="Calibri" panose="020F0502020204030204" pitchFamily="34" charset="0"/>
              </a:rPr>
              <a:t>mysql:5.7</a:t>
            </a:r>
          </a:p>
          <a:p>
            <a:pPr algn="just"/>
            <a:r>
              <a:rPr kumimoji="0" lang="fr-FR" altLang="fr-FR"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Puis, vous devez </a:t>
            </a:r>
            <a:r>
              <a:rPr kumimoji="0" lang="fr-FR" altLang="fr-FR"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décrire votre conteneur </a:t>
            </a:r>
            <a:r>
              <a:rPr kumimoji="0" lang="fr-FR" altLang="fr-FR"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dans notre cas, nous utilisons l’argument image qui nous permet de définir l'image Docker que nous souhaitons utiliser.  Nous aurions pu aussi utiliser l’argument </a:t>
            </a:r>
            <a:r>
              <a:rPr kumimoji="0" lang="fr-FR" altLang="fr-FR"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build</a:t>
            </a:r>
            <a:r>
              <a:rPr kumimoji="0" lang="fr-FR" altLang="fr-FR"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en lui spécifiant le chemin vers notre fichier </a:t>
            </a:r>
            <a:r>
              <a:rPr kumimoji="0" lang="fr-FR" altLang="fr-FR"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Dockerfile</a:t>
            </a:r>
            <a:r>
              <a:rPr kumimoji="0" lang="fr-FR" altLang="fr-FR"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 ainsi, lors de l’exécution de Docker Compose, il aurait construit le conteneur via le </a:t>
            </a:r>
            <a:r>
              <a:rPr kumimoji="0" lang="fr-FR" altLang="fr-FR"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Dockerfile</a:t>
            </a:r>
            <a:r>
              <a:rPr kumimoji="0" lang="fr-FR" altLang="fr-FR"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avant de l’exécuter. </a:t>
            </a:r>
          </a:p>
        </p:txBody>
      </p:sp>
      <p:pic>
        <p:nvPicPr>
          <p:cNvPr id="5" name="Image 4">
            <a:extLst>
              <a:ext uri="{FF2B5EF4-FFF2-40B4-BE49-F238E27FC236}">
                <a16:creationId xmlns:a16="http://schemas.microsoft.com/office/drawing/2014/main" id="{4A1A11A3-BE1F-C5EC-5A35-C80D24A12C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739347" cy="695739"/>
          </a:xfrm>
          <a:prstGeom prst="rect">
            <a:avLst/>
          </a:prstGeom>
        </p:spPr>
      </p:pic>
    </p:spTree>
    <p:extLst>
      <p:ext uri="{BB962C8B-B14F-4D97-AF65-F5344CB8AC3E}">
        <p14:creationId xmlns:p14="http://schemas.microsoft.com/office/powerpoint/2010/main" val="260383372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id="{C09ECAEA-6991-239F-E839-358A44B331C5}"/>
              </a:ext>
            </a:extLst>
          </p:cNvPr>
          <p:cNvSpPr/>
          <p:nvPr/>
        </p:nvSpPr>
        <p:spPr>
          <a:xfrm>
            <a:off x="0" y="0"/>
            <a:ext cx="12192000" cy="695739"/>
          </a:xfrm>
          <a:prstGeom prst="rect">
            <a:avLst/>
          </a:prstGeom>
          <a:solidFill>
            <a:srgbClr val="76D6FF">
              <a:alpha val="75490"/>
            </a:srgbClr>
          </a:solidFill>
          <a:ln w="12700">
            <a:miter lim="400000"/>
          </a:ln>
        </p:spPr>
        <p:txBody>
          <a:bodyPr lIns="45719" rIns="45719" anchor="ctr"/>
          <a:lstStyle/>
          <a:p>
            <a:endParaRPr/>
          </a:p>
        </p:txBody>
      </p:sp>
      <p:sp>
        <p:nvSpPr>
          <p:cNvPr id="4" name="ZoneTexte 3">
            <a:extLst>
              <a:ext uri="{FF2B5EF4-FFF2-40B4-BE49-F238E27FC236}">
                <a16:creationId xmlns:a16="http://schemas.microsoft.com/office/drawing/2014/main" id="{61A01CAB-DED6-F016-B858-E0E319D8D03D}"/>
              </a:ext>
            </a:extLst>
          </p:cNvPr>
          <p:cNvSpPr txBox="1"/>
          <p:nvPr/>
        </p:nvSpPr>
        <p:spPr>
          <a:xfrm>
            <a:off x="384858" y="937448"/>
            <a:ext cx="11648526" cy="5632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lgn="just">
              <a:buFont typeface="Arial" panose="020B0604020202020204" pitchFamily="34" charset="0"/>
              <a:buChar char="•"/>
            </a:pPr>
            <a:r>
              <a:rPr lang="fr-FR" b="1" dirty="0">
                <a:latin typeface="Calibri" panose="020F0502020204030204" pitchFamily="34" charset="0"/>
                <a:cs typeface="Calibri" panose="020F0502020204030204" pitchFamily="34" charset="0"/>
              </a:rPr>
              <a:t>Définissez le volume pour faire persister vos données</a:t>
            </a:r>
          </a:p>
          <a:p>
            <a:pPr algn="just"/>
            <a:r>
              <a:rPr lang="fr-FR" b="1" dirty="0">
                <a:solidFill>
                  <a:srgbClr val="FF0000"/>
                </a:solidFill>
                <a:latin typeface="Calibri" panose="020F0502020204030204" pitchFamily="34" charset="0"/>
                <a:cs typeface="Calibri" panose="020F0502020204030204" pitchFamily="34" charset="0"/>
              </a:rPr>
              <a:t> volumes:</a:t>
            </a:r>
          </a:p>
          <a:p>
            <a:pPr algn="just"/>
            <a:r>
              <a:rPr lang="fr-FR" b="1" dirty="0">
                <a:latin typeface="Calibri" panose="020F0502020204030204" pitchFamily="34" charset="0"/>
                <a:cs typeface="Calibri" panose="020F0502020204030204" pitchFamily="34" charset="0"/>
              </a:rPr>
              <a:t>      - </a:t>
            </a:r>
            <a:r>
              <a:rPr lang="fr-FR" b="1" dirty="0" err="1">
                <a:latin typeface="Calibri" panose="020F0502020204030204" pitchFamily="34" charset="0"/>
                <a:cs typeface="Calibri" panose="020F0502020204030204" pitchFamily="34" charset="0"/>
              </a:rPr>
              <a:t>db_data</a:t>
            </a:r>
            <a:r>
              <a:rPr lang="fr-FR" b="1" dirty="0">
                <a:latin typeface="Calibri" panose="020F0502020204030204" pitchFamily="34" charset="0"/>
                <a:cs typeface="Calibri" panose="020F0502020204030204" pitchFamily="34" charset="0"/>
              </a:rPr>
              <a:t>:/var/lib/</a:t>
            </a:r>
            <a:r>
              <a:rPr lang="fr-FR" b="1" dirty="0" err="1">
                <a:latin typeface="Calibri" panose="020F0502020204030204" pitchFamily="34" charset="0"/>
                <a:cs typeface="Calibri" panose="020F0502020204030204" pitchFamily="34" charset="0"/>
              </a:rPr>
              <a:t>mysql</a:t>
            </a:r>
            <a:endParaRPr lang="fr-FR" b="1" dirty="0">
              <a:latin typeface="Calibri" panose="020F0502020204030204" pitchFamily="34" charset="0"/>
              <a:cs typeface="Calibri" panose="020F0502020204030204" pitchFamily="34" charset="0"/>
            </a:endParaRPr>
          </a:p>
          <a:p>
            <a:pPr algn="just"/>
            <a:r>
              <a:rPr kumimoji="0" lang="fr-FR" altLang="fr-FR"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Pour rappel, nous avons vu précédemment que </a:t>
            </a:r>
            <a:r>
              <a:rPr kumimoji="0" lang="fr-FR" altLang="fr-FR"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les conteneurs Docker ne sont pas faits pour faire fonctionner des services </a:t>
            </a:r>
            <a:r>
              <a:rPr kumimoji="0" lang="fr-FR" altLang="fr-FR"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stateful</a:t>
            </a:r>
            <a:r>
              <a:rPr kumimoji="0" lang="fr-FR" altLang="fr-FR"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et une base de données est par définition un service </a:t>
            </a:r>
            <a:r>
              <a:rPr kumimoji="0" lang="fr-FR" altLang="fr-FR"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stateful</a:t>
            </a:r>
            <a:r>
              <a:rPr kumimoji="0" lang="fr-FR" altLang="fr-FR"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Cependant, vous pouvez utiliser l'argument volumes qui vous permet de stocker l'ensemble du contenu du dossier /var/lib/</a:t>
            </a:r>
            <a:r>
              <a:rPr kumimoji="0" lang="fr-FR" altLang="fr-FR"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mysql</a:t>
            </a:r>
            <a:r>
              <a:rPr kumimoji="0" lang="fr-FR" altLang="fr-FR"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dans un disque persistant. Et donc, de pouvoir garder les données en local sur notre host. Cette description est présente grâce à la ligne </a:t>
            </a:r>
            <a:r>
              <a:rPr kumimoji="0" lang="fr-FR" altLang="fr-FR"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db_data</a:t>
            </a:r>
            <a:r>
              <a:rPr kumimoji="0" lang="fr-FR" altLang="fr-FR"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:/var/lib/</a:t>
            </a:r>
            <a:r>
              <a:rPr kumimoji="0" lang="fr-FR" altLang="fr-FR"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mysql</a:t>
            </a:r>
            <a:r>
              <a:rPr kumimoji="0" lang="fr-FR" altLang="fr-FR"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 </a:t>
            </a:r>
            <a:r>
              <a:rPr kumimoji="0" lang="fr-FR" altLang="fr-FR"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db_data</a:t>
            </a:r>
            <a:r>
              <a:rPr kumimoji="0" lang="fr-FR" altLang="fr-FR"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est un volume créé par Docker directement, qui permet d'écrire les données sur le disque hôte sans spécifier l'emplacement exact. Vous auriez pu aussi faire un /data/</a:t>
            </a:r>
            <a:r>
              <a:rPr kumimoji="0" lang="fr-FR" altLang="fr-FR"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mysql</a:t>
            </a:r>
            <a:r>
              <a:rPr kumimoji="0" lang="fr-FR" altLang="fr-FR"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:/var/lib/</a:t>
            </a:r>
            <a:r>
              <a:rPr kumimoji="0" lang="fr-FR" altLang="fr-FR"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mysql</a:t>
            </a:r>
            <a:r>
              <a:rPr kumimoji="0" lang="fr-FR" altLang="fr-FR"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qui serait aussi fonctionnel. </a:t>
            </a:r>
          </a:p>
          <a:p>
            <a:pPr marL="285750" indent="-285750" algn="just">
              <a:buFont typeface="Arial" panose="020B0604020202020204" pitchFamily="34" charset="0"/>
              <a:buChar char="•"/>
            </a:pPr>
            <a:r>
              <a:rPr kumimoji="0" lang="fr-FR" altLang="fr-FR"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Définissez la politique de redémarrage du conteneur</a:t>
            </a:r>
          </a:p>
          <a:p>
            <a:pPr algn="just"/>
            <a:r>
              <a:rPr lang="en-US" b="1" dirty="0">
                <a:solidFill>
                  <a:srgbClr val="FF0000"/>
                </a:solidFill>
                <a:latin typeface="Calibri" panose="020F0502020204030204" pitchFamily="34" charset="0"/>
                <a:cs typeface="Calibri" panose="020F0502020204030204" pitchFamily="34" charset="0"/>
              </a:rPr>
              <a:t>services:</a:t>
            </a:r>
          </a:p>
          <a:p>
            <a:pPr algn="just"/>
            <a:r>
              <a:rPr lang="en-US" b="1" dirty="0">
                <a:solidFill>
                  <a:srgbClr val="FF0000"/>
                </a:solidFill>
                <a:latin typeface="Calibri" panose="020F0502020204030204" pitchFamily="34" charset="0"/>
                <a:cs typeface="Calibri" panose="020F0502020204030204" pitchFamily="34" charset="0"/>
              </a:rPr>
              <a:t>  </a:t>
            </a:r>
            <a:r>
              <a:rPr lang="en-US" b="1" dirty="0" err="1">
                <a:solidFill>
                  <a:srgbClr val="FF0000"/>
                </a:solidFill>
                <a:latin typeface="Calibri" panose="020F0502020204030204" pitchFamily="34" charset="0"/>
                <a:cs typeface="Calibri" panose="020F0502020204030204" pitchFamily="34" charset="0"/>
              </a:rPr>
              <a:t>db</a:t>
            </a:r>
            <a:r>
              <a:rPr lang="en-US" b="1" dirty="0">
                <a:solidFill>
                  <a:srgbClr val="FF0000"/>
                </a:solidFill>
                <a:latin typeface="Calibri" panose="020F0502020204030204" pitchFamily="34" charset="0"/>
                <a:cs typeface="Calibri" panose="020F0502020204030204" pitchFamily="34" charset="0"/>
              </a:rPr>
              <a:t>:</a:t>
            </a:r>
          </a:p>
          <a:p>
            <a:pPr algn="just"/>
            <a:r>
              <a:rPr lang="en-US" b="1" dirty="0">
                <a:solidFill>
                  <a:srgbClr val="FF0000"/>
                </a:solidFill>
                <a:latin typeface="Calibri" panose="020F0502020204030204" pitchFamily="34" charset="0"/>
                <a:cs typeface="Calibri" panose="020F0502020204030204" pitchFamily="34" charset="0"/>
              </a:rPr>
              <a:t>    image: </a:t>
            </a:r>
            <a:r>
              <a:rPr lang="en-US" b="1" dirty="0">
                <a:latin typeface="Calibri" panose="020F0502020204030204" pitchFamily="34" charset="0"/>
                <a:cs typeface="Calibri" panose="020F0502020204030204" pitchFamily="34" charset="0"/>
              </a:rPr>
              <a:t>mysql:5.7</a:t>
            </a:r>
          </a:p>
          <a:p>
            <a:pPr algn="just"/>
            <a:r>
              <a:rPr lang="en-US" b="1" dirty="0">
                <a:latin typeface="Calibri" panose="020F0502020204030204" pitchFamily="34" charset="0"/>
                <a:cs typeface="Calibri" panose="020F0502020204030204" pitchFamily="34" charset="0"/>
              </a:rPr>
              <a:t>    </a:t>
            </a:r>
            <a:r>
              <a:rPr lang="en-US" b="1" dirty="0">
                <a:solidFill>
                  <a:srgbClr val="FF0000"/>
                </a:solidFill>
                <a:latin typeface="Calibri" panose="020F0502020204030204" pitchFamily="34" charset="0"/>
                <a:cs typeface="Calibri" panose="020F0502020204030204" pitchFamily="34" charset="0"/>
              </a:rPr>
              <a:t>volumes:</a:t>
            </a:r>
          </a:p>
          <a:p>
            <a:pPr algn="just"/>
            <a:r>
              <a:rPr lang="en-US" b="1" dirty="0">
                <a:latin typeface="Calibri" panose="020F0502020204030204" pitchFamily="34" charset="0"/>
                <a:cs typeface="Calibri" panose="020F0502020204030204" pitchFamily="34" charset="0"/>
              </a:rPr>
              <a:t>      - </a:t>
            </a:r>
            <a:r>
              <a:rPr lang="en-US" b="1" dirty="0" err="1">
                <a:latin typeface="Calibri" panose="020F0502020204030204" pitchFamily="34" charset="0"/>
                <a:cs typeface="Calibri" panose="020F0502020204030204" pitchFamily="34" charset="0"/>
              </a:rPr>
              <a:t>db_data</a:t>
            </a:r>
            <a:r>
              <a:rPr lang="en-US" b="1" dirty="0">
                <a:latin typeface="Calibri" panose="020F0502020204030204" pitchFamily="34" charset="0"/>
                <a:cs typeface="Calibri" panose="020F0502020204030204" pitchFamily="34" charset="0"/>
              </a:rPr>
              <a:t>:/var/lib/</a:t>
            </a:r>
            <a:r>
              <a:rPr lang="en-US" b="1" dirty="0" err="1">
                <a:latin typeface="Calibri" panose="020F0502020204030204" pitchFamily="34" charset="0"/>
                <a:cs typeface="Calibri" panose="020F0502020204030204" pitchFamily="34" charset="0"/>
              </a:rPr>
              <a:t>mysql</a:t>
            </a:r>
            <a:endParaRPr lang="en-US" b="1" dirty="0">
              <a:latin typeface="Calibri" panose="020F0502020204030204" pitchFamily="34" charset="0"/>
              <a:cs typeface="Calibri" panose="020F0502020204030204" pitchFamily="34" charset="0"/>
            </a:endParaRPr>
          </a:p>
          <a:p>
            <a:pPr algn="just"/>
            <a:r>
              <a:rPr lang="en-US" b="1" dirty="0">
                <a:latin typeface="Calibri" panose="020F0502020204030204" pitchFamily="34" charset="0"/>
                <a:cs typeface="Calibri" panose="020F0502020204030204" pitchFamily="34" charset="0"/>
              </a:rPr>
              <a:t>    </a:t>
            </a:r>
            <a:r>
              <a:rPr lang="en-US" b="1" dirty="0">
                <a:solidFill>
                  <a:srgbClr val="FF0000"/>
                </a:solidFill>
                <a:latin typeface="Calibri" panose="020F0502020204030204" pitchFamily="34" charset="0"/>
                <a:cs typeface="Calibri" panose="020F0502020204030204" pitchFamily="34" charset="0"/>
              </a:rPr>
              <a:t>restart: </a:t>
            </a:r>
            <a:r>
              <a:rPr lang="en-US" b="1" dirty="0">
                <a:latin typeface="Calibri" panose="020F0502020204030204" pitchFamily="34" charset="0"/>
                <a:cs typeface="Calibri" panose="020F0502020204030204" pitchFamily="34" charset="0"/>
              </a:rPr>
              <a:t>always</a:t>
            </a:r>
          </a:p>
          <a:p>
            <a:pPr algn="just"/>
            <a:r>
              <a:rPr lang="fr-FR" dirty="0">
                <a:latin typeface="Calibri" panose="020F0502020204030204" pitchFamily="34" charset="0"/>
                <a:cs typeface="Calibri" panose="020F0502020204030204" pitchFamily="34" charset="0"/>
              </a:rPr>
              <a:t>Un conteneur étant par définition </a:t>
            </a:r>
            <a:r>
              <a:rPr lang="fr-FR" dirty="0" err="1">
                <a:latin typeface="Calibri" panose="020F0502020204030204" pitchFamily="34" charset="0"/>
                <a:cs typeface="Calibri" panose="020F0502020204030204" pitchFamily="34" charset="0"/>
              </a:rPr>
              <a:t>monoprocessus</a:t>
            </a:r>
            <a:r>
              <a:rPr lang="fr-FR" dirty="0">
                <a:latin typeface="Calibri" panose="020F0502020204030204" pitchFamily="34" charset="0"/>
                <a:cs typeface="Calibri" panose="020F0502020204030204" pitchFamily="34" charset="0"/>
              </a:rPr>
              <a:t>, s'il rencontre une erreur fatale, il peut être amené à s'arrêter. Dans notre cas, si le serveur MySQL s'arrête, celui-ci redémarrera automatiquement grâce à l'argument restart: </a:t>
            </a:r>
            <a:r>
              <a:rPr lang="fr-FR" dirty="0" err="1">
                <a:latin typeface="Calibri" panose="020F0502020204030204" pitchFamily="34" charset="0"/>
                <a:cs typeface="Calibri" panose="020F0502020204030204" pitchFamily="34" charset="0"/>
              </a:rPr>
              <a:t>always</a:t>
            </a:r>
            <a:r>
              <a:rPr lang="fr-FR" dirty="0">
                <a:latin typeface="Calibri" panose="020F0502020204030204" pitchFamily="34" charset="0"/>
                <a:cs typeface="Calibri" panose="020F0502020204030204" pitchFamily="34" charset="0"/>
              </a:rPr>
              <a:t> </a:t>
            </a:r>
          </a:p>
          <a:p>
            <a:pPr algn="just"/>
            <a:endParaRPr lang="fr-FR" b="1" dirty="0">
              <a:latin typeface="Calibri" panose="020F0502020204030204" pitchFamily="34" charset="0"/>
              <a:cs typeface="Calibri" panose="020F0502020204030204" pitchFamily="34" charset="0"/>
            </a:endParaRPr>
          </a:p>
        </p:txBody>
      </p:sp>
      <p:pic>
        <p:nvPicPr>
          <p:cNvPr id="5" name="Image 4">
            <a:extLst>
              <a:ext uri="{FF2B5EF4-FFF2-40B4-BE49-F238E27FC236}">
                <a16:creationId xmlns:a16="http://schemas.microsoft.com/office/drawing/2014/main" id="{4A1A11A3-BE1F-C5EC-5A35-C80D24A12C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739347" cy="695739"/>
          </a:xfrm>
          <a:prstGeom prst="rect">
            <a:avLst/>
          </a:prstGeom>
        </p:spPr>
      </p:pic>
    </p:spTree>
    <p:extLst>
      <p:ext uri="{BB962C8B-B14F-4D97-AF65-F5344CB8AC3E}">
        <p14:creationId xmlns:p14="http://schemas.microsoft.com/office/powerpoint/2010/main" val="137687768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id="{C09ECAEA-6991-239F-E839-358A44B331C5}"/>
              </a:ext>
            </a:extLst>
          </p:cNvPr>
          <p:cNvSpPr/>
          <p:nvPr/>
        </p:nvSpPr>
        <p:spPr>
          <a:xfrm>
            <a:off x="0" y="0"/>
            <a:ext cx="12192000" cy="695739"/>
          </a:xfrm>
          <a:prstGeom prst="rect">
            <a:avLst/>
          </a:prstGeom>
          <a:solidFill>
            <a:srgbClr val="76D6FF">
              <a:alpha val="75490"/>
            </a:srgbClr>
          </a:solidFill>
          <a:ln w="12700">
            <a:miter lim="400000"/>
          </a:ln>
        </p:spPr>
        <p:txBody>
          <a:bodyPr lIns="45719" rIns="45719" anchor="ctr"/>
          <a:lstStyle/>
          <a:p>
            <a:endParaRPr/>
          </a:p>
        </p:txBody>
      </p:sp>
      <p:sp>
        <p:nvSpPr>
          <p:cNvPr id="4" name="ZoneTexte 3">
            <a:extLst>
              <a:ext uri="{FF2B5EF4-FFF2-40B4-BE49-F238E27FC236}">
                <a16:creationId xmlns:a16="http://schemas.microsoft.com/office/drawing/2014/main" id="{61A01CAB-DED6-F016-B858-E0E319D8D03D}"/>
              </a:ext>
            </a:extLst>
          </p:cNvPr>
          <p:cNvSpPr txBox="1"/>
          <p:nvPr/>
        </p:nvSpPr>
        <p:spPr>
          <a:xfrm>
            <a:off x="384858" y="937448"/>
            <a:ext cx="11648526"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lgn="just">
              <a:buFont typeface="Arial" panose="020B0604020202020204" pitchFamily="34" charset="0"/>
              <a:buChar char="•"/>
            </a:pPr>
            <a:r>
              <a:rPr lang="fr-FR" b="1" dirty="0">
                <a:latin typeface="Calibri" panose="020F0502020204030204" pitchFamily="34" charset="0"/>
                <a:cs typeface="Calibri" panose="020F0502020204030204" pitchFamily="34" charset="0"/>
              </a:rPr>
              <a:t>Définissez les variables d'environnement</a:t>
            </a:r>
          </a:p>
          <a:p>
            <a:pPr algn="just"/>
            <a:r>
              <a:rPr lang="fr-FR" b="1" dirty="0">
                <a:solidFill>
                  <a:srgbClr val="FF0000"/>
                </a:solidFill>
                <a:latin typeface="Calibri" panose="020F0502020204030204" pitchFamily="34" charset="0"/>
                <a:cs typeface="Calibri" panose="020F0502020204030204" pitchFamily="34" charset="0"/>
              </a:rPr>
              <a:t>services:</a:t>
            </a:r>
          </a:p>
          <a:p>
            <a:pPr algn="just"/>
            <a:r>
              <a:rPr lang="fr-FR" b="1" dirty="0">
                <a:solidFill>
                  <a:srgbClr val="FF0000"/>
                </a:solidFill>
                <a:latin typeface="Calibri" panose="020F0502020204030204" pitchFamily="34" charset="0"/>
                <a:cs typeface="Calibri" panose="020F0502020204030204" pitchFamily="34" charset="0"/>
              </a:rPr>
              <a:t>  </a:t>
            </a:r>
            <a:r>
              <a:rPr lang="fr-FR" b="1" dirty="0" err="1">
                <a:solidFill>
                  <a:srgbClr val="FF0000"/>
                </a:solidFill>
                <a:latin typeface="Calibri" panose="020F0502020204030204" pitchFamily="34" charset="0"/>
                <a:cs typeface="Calibri" panose="020F0502020204030204" pitchFamily="34" charset="0"/>
              </a:rPr>
              <a:t>db</a:t>
            </a:r>
            <a:r>
              <a:rPr lang="fr-FR" b="1" dirty="0">
                <a:solidFill>
                  <a:srgbClr val="FF0000"/>
                </a:solidFill>
                <a:latin typeface="Calibri" panose="020F0502020204030204" pitchFamily="34" charset="0"/>
                <a:cs typeface="Calibri" panose="020F0502020204030204" pitchFamily="34" charset="0"/>
              </a:rPr>
              <a:t>:</a:t>
            </a:r>
          </a:p>
          <a:p>
            <a:pPr algn="just"/>
            <a:r>
              <a:rPr lang="fr-FR" b="1" dirty="0">
                <a:solidFill>
                  <a:srgbClr val="FF0000"/>
                </a:solidFill>
                <a:latin typeface="Calibri" panose="020F0502020204030204" pitchFamily="34" charset="0"/>
                <a:cs typeface="Calibri" panose="020F0502020204030204" pitchFamily="34" charset="0"/>
              </a:rPr>
              <a:t>    image: </a:t>
            </a:r>
            <a:r>
              <a:rPr lang="fr-FR" b="1" dirty="0">
                <a:latin typeface="Calibri" panose="020F0502020204030204" pitchFamily="34" charset="0"/>
                <a:cs typeface="Calibri" panose="020F0502020204030204" pitchFamily="34" charset="0"/>
              </a:rPr>
              <a:t>mysql:5.7</a:t>
            </a:r>
          </a:p>
          <a:p>
            <a:pPr algn="just"/>
            <a:r>
              <a:rPr lang="fr-FR" b="1" dirty="0">
                <a:solidFill>
                  <a:srgbClr val="FF0000"/>
                </a:solidFill>
                <a:latin typeface="Calibri" panose="020F0502020204030204" pitchFamily="34" charset="0"/>
                <a:cs typeface="Calibri" panose="020F0502020204030204" pitchFamily="34" charset="0"/>
              </a:rPr>
              <a:t>    volumes:</a:t>
            </a:r>
          </a:p>
          <a:p>
            <a:pPr algn="just"/>
            <a:r>
              <a:rPr lang="fr-FR" b="1" dirty="0">
                <a:latin typeface="Calibri" panose="020F0502020204030204" pitchFamily="34" charset="0"/>
                <a:cs typeface="Calibri" panose="020F0502020204030204" pitchFamily="34" charset="0"/>
              </a:rPr>
              <a:t>      - </a:t>
            </a:r>
            <a:r>
              <a:rPr lang="fr-FR" b="1" dirty="0" err="1">
                <a:latin typeface="Calibri" panose="020F0502020204030204" pitchFamily="34" charset="0"/>
                <a:cs typeface="Calibri" panose="020F0502020204030204" pitchFamily="34" charset="0"/>
              </a:rPr>
              <a:t>db_data</a:t>
            </a:r>
            <a:r>
              <a:rPr lang="fr-FR" b="1" dirty="0">
                <a:latin typeface="Calibri" panose="020F0502020204030204" pitchFamily="34" charset="0"/>
                <a:cs typeface="Calibri" panose="020F0502020204030204" pitchFamily="34" charset="0"/>
              </a:rPr>
              <a:t>:/var/lib/</a:t>
            </a:r>
            <a:r>
              <a:rPr lang="fr-FR" b="1" dirty="0" err="1">
                <a:latin typeface="Calibri" panose="020F0502020204030204" pitchFamily="34" charset="0"/>
                <a:cs typeface="Calibri" panose="020F0502020204030204" pitchFamily="34" charset="0"/>
              </a:rPr>
              <a:t>mysql</a:t>
            </a:r>
            <a:endParaRPr lang="fr-FR" b="1" dirty="0">
              <a:latin typeface="Calibri" panose="020F0502020204030204" pitchFamily="34" charset="0"/>
              <a:cs typeface="Calibri" panose="020F0502020204030204" pitchFamily="34" charset="0"/>
            </a:endParaRPr>
          </a:p>
          <a:p>
            <a:pPr algn="just"/>
            <a:r>
              <a:rPr lang="fr-FR" b="1" dirty="0">
                <a:latin typeface="Calibri" panose="020F0502020204030204" pitchFamily="34" charset="0"/>
                <a:cs typeface="Calibri" panose="020F0502020204030204" pitchFamily="34" charset="0"/>
              </a:rPr>
              <a:t>    </a:t>
            </a:r>
            <a:r>
              <a:rPr lang="fr-FR" b="1" dirty="0">
                <a:solidFill>
                  <a:srgbClr val="FF0000"/>
                </a:solidFill>
                <a:latin typeface="Calibri" panose="020F0502020204030204" pitchFamily="34" charset="0"/>
                <a:cs typeface="Calibri" panose="020F0502020204030204" pitchFamily="34" charset="0"/>
              </a:rPr>
              <a:t>restart: </a:t>
            </a:r>
            <a:r>
              <a:rPr lang="fr-FR" b="1" dirty="0" err="1">
                <a:latin typeface="Calibri" panose="020F0502020204030204" pitchFamily="34" charset="0"/>
                <a:cs typeface="Calibri" panose="020F0502020204030204" pitchFamily="34" charset="0"/>
              </a:rPr>
              <a:t>always</a:t>
            </a:r>
            <a:endParaRPr lang="fr-FR" b="1" dirty="0">
              <a:latin typeface="Calibri" panose="020F0502020204030204" pitchFamily="34" charset="0"/>
              <a:cs typeface="Calibri" panose="020F0502020204030204" pitchFamily="34" charset="0"/>
            </a:endParaRPr>
          </a:p>
          <a:p>
            <a:pPr algn="just"/>
            <a:r>
              <a:rPr lang="fr-FR" b="1" dirty="0">
                <a:latin typeface="Calibri" panose="020F0502020204030204" pitchFamily="34" charset="0"/>
                <a:cs typeface="Calibri" panose="020F0502020204030204" pitchFamily="34" charset="0"/>
              </a:rPr>
              <a:t>    </a:t>
            </a:r>
            <a:r>
              <a:rPr lang="fr-FR" b="1" dirty="0" err="1">
                <a:solidFill>
                  <a:srgbClr val="FF0000"/>
                </a:solidFill>
                <a:latin typeface="Calibri" panose="020F0502020204030204" pitchFamily="34" charset="0"/>
                <a:cs typeface="Calibri" panose="020F0502020204030204" pitchFamily="34" charset="0"/>
              </a:rPr>
              <a:t>environment</a:t>
            </a:r>
            <a:r>
              <a:rPr lang="fr-FR" b="1" dirty="0">
                <a:solidFill>
                  <a:srgbClr val="FF0000"/>
                </a:solidFill>
                <a:latin typeface="Calibri" panose="020F0502020204030204" pitchFamily="34" charset="0"/>
                <a:cs typeface="Calibri" panose="020F0502020204030204" pitchFamily="34" charset="0"/>
              </a:rPr>
              <a:t>:</a:t>
            </a:r>
          </a:p>
          <a:p>
            <a:pPr algn="just"/>
            <a:r>
              <a:rPr lang="fr-FR" b="1" dirty="0">
                <a:latin typeface="Calibri" panose="020F0502020204030204" pitchFamily="34" charset="0"/>
                <a:cs typeface="Calibri" panose="020F0502020204030204" pitchFamily="34" charset="0"/>
              </a:rPr>
              <a:t>      </a:t>
            </a:r>
            <a:r>
              <a:rPr lang="fr-FR" b="1" dirty="0">
                <a:solidFill>
                  <a:srgbClr val="FF0000"/>
                </a:solidFill>
                <a:latin typeface="Calibri" panose="020F0502020204030204" pitchFamily="34" charset="0"/>
                <a:cs typeface="Calibri" panose="020F0502020204030204" pitchFamily="34" charset="0"/>
              </a:rPr>
              <a:t>MYSQL_ROOT_PASSWORD: </a:t>
            </a:r>
            <a:r>
              <a:rPr lang="fr-FR" b="1" dirty="0" err="1">
                <a:latin typeface="Calibri" panose="020F0502020204030204" pitchFamily="34" charset="0"/>
                <a:cs typeface="Calibri" panose="020F0502020204030204" pitchFamily="34" charset="0"/>
              </a:rPr>
              <a:t>somewordpress</a:t>
            </a:r>
            <a:endParaRPr lang="fr-FR" b="1" dirty="0">
              <a:latin typeface="Calibri" panose="020F0502020204030204" pitchFamily="34" charset="0"/>
              <a:cs typeface="Calibri" panose="020F0502020204030204" pitchFamily="34" charset="0"/>
            </a:endParaRPr>
          </a:p>
          <a:p>
            <a:pPr algn="just"/>
            <a:r>
              <a:rPr lang="fr-FR" b="1" dirty="0">
                <a:latin typeface="Calibri" panose="020F0502020204030204" pitchFamily="34" charset="0"/>
                <a:cs typeface="Calibri" panose="020F0502020204030204" pitchFamily="34" charset="0"/>
              </a:rPr>
              <a:t>      </a:t>
            </a:r>
            <a:r>
              <a:rPr lang="fr-FR" b="1" dirty="0">
                <a:solidFill>
                  <a:srgbClr val="FF0000"/>
                </a:solidFill>
                <a:latin typeface="Calibri" panose="020F0502020204030204" pitchFamily="34" charset="0"/>
                <a:cs typeface="Calibri" panose="020F0502020204030204" pitchFamily="34" charset="0"/>
              </a:rPr>
              <a:t>MYSQL_DATABASE: </a:t>
            </a:r>
            <a:r>
              <a:rPr lang="fr-FR" b="1" dirty="0" err="1">
                <a:latin typeface="Calibri" panose="020F0502020204030204" pitchFamily="34" charset="0"/>
                <a:cs typeface="Calibri" panose="020F0502020204030204" pitchFamily="34" charset="0"/>
              </a:rPr>
              <a:t>wordpress</a:t>
            </a:r>
            <a:endParaRPr lang="fr-FR" b="1" dirty="0">
              <a:latin typeface="Calibri" panose="020F0502020204030204" pitchFamily="34" charset="0"/>
              <a:cs typeface="Calibri" panose="020F0502020204030204" pitchFamily="34" charset="0"/>
            </a:endParaRPr>
          </a:p>
          <a:p>
            <a:pPr algn="just"/>
            <a:r>
              <a:rPr lang="fr-FR" b="1" dirty="0">
                <a:latin typeface="Calibri" panose="020F0502020204030204" pitchFamily="34" charset="0"/>
                <a:cs typeface="Calibri" panose="020F0502020204030204" pitchFamily="34" charset="0"/>
              </a:rPr>
              <a:t>      </a:t>
            </a:r>
            <a:r>
              <a:rPr lang="fr-FR" b="1" dirty="0">
                <a:solidFill>
                  <a:srgbClr val="FF0000"/>
                </a:solidFill>
                <a:latin typeface="Calibri" panose="020F0502020204030204" pitchFamily="34" charset="0"/>
                <a:cs typeface="Calibri" panose="020F0502020204030204" pitchFamily="34" charset="0"/>
              </a:rPr>
              <a:t>MYSQL_USER: </a:t>
            </a:r>
            <a:r>
              <a:rPr lang="fr-FR" b="1" dirty="0" err="1">
                <a:latin typeface="Calibri" panose="020F0502020204030204" pitchFamily="34" charset="0"/>
                <a:cs typeface="Calibri" panose="020F0502020204030204" pitchFamily="34" charset="0"/>
              </a:rPr>
              <a:t>wordpress</a:t>
            </a:r>
            <a:endParaRPr lang="fr-FR" b="1" dirty="0">
              <a:latin typeface="Calibri" panose="020F0502020204030204" pitchFamily="34" charset="0"/>
              <a:cs typeface="Calibri" panose="020F0502020204030204" pitchFamily="34" charset="0"/>
            </a:endParaRPr>
          </a:p>
          <a:p>
            <a:pPr algn="just"/>
            <a:r>
              <a:rPr lang="fr-FR" b="1" dirty="0">
                <a:latin typeface="Calibri" panose="020F0502020204030204" pitchFamily="34" charset="0"/>
                <a:cs typeface="Calibri" panose="020F0502020204030204" pitchFamily="34" charset="0"/>
              </a:rPr>
              <a:t>      </a:t>
            </a:r>
            <a:r>
              <a:rPr lang="fr-FR" b="1" dirty="0">
                <a:solidFill>
                  <a:srgbClr val="FF0000"/>
                </a:solidFill>
                <a:latin typeface="Calibri" panose="020F0502020204030204" pitchFamily="34" charset="0"/>
                <a:cs typeface="Calibri" panose="020F0502020204030204" pitchFamily="34" charset="0"/>
              </a:rPr>
              <a:t>MYSQL_PASSWORD: </a:t>
            </a:r>
            <a:r>
              <a:rPr lang="fr-FR" b="1" dirty="0" err="1">
                <a:latin typeface="Calibri" panose="020F0502020204030204" pitchFamily="34" charset="0"/>
                <a:cs typeface="Calibri" panose="020F0502020204030204" pitchFamily="34" charset="0"/>
              </a:rPr>
              <a:t>wordpress</a:t>
            </a:r>
            <a:endParaRPr lang="fr-FR" b="1" dirty="0">
              <a:latin typeface="Calibri" panose="020F0502020204030204" pitchFamily="34" charset="0"/>
              <a:cs typeface="Calibri" panose="020F0502020204030204" pitchFamily="34" charset="0"/>
            </a:endParaRPr>
          </a:p>
          <a:p>
            <a:pPr algn="just"/>
            <a:r>
              <a:rPr lang="fr-FR" dirty="0">
                <a:latin typeface="Calibri" panose="020F0502020204030204" pitchFamily="34" charset="0"/>
                <a:cs typeface="Calibri" panose="020F0502020204030204" pitchFamily="34" charset="0"/>
              </a:rPr>
              <a:t>L'image MySQL fournie dispose de plusieurs variables d'environnement que vous pouvez utiliser ; dans votre cas, nous allons donner au conteneur les valeurs des différents mots de passe et utilisateurs qui doivent exister sur cette base. Quand vous souhaitez donner des variables d'environnement à un conteneur, vous devez utiliser l'argument </a:t>
            </a:r>
            <a:r>
              <a:rPr lang="fr-FR" dirty="0" err="1">
                <a:latin typeface="Calibri" panose="020F0502020204030204" pitchFamily="34" charset="0"/>
                <a:cs typeface="Calibri" panose="020F0502020204030204" pitchFamily="34" charset="0"/>
              </a:rPr>
              <a:t>environment</a:t>
            </a:r>
            <a:r>
              <a:rPr lang="fr-FR" dirty="0">
                <a:latin typeface="Calibri" panose="020F0502020204030204" pitchFamily="34" charset="0"/>
                <a:cs typeface="Calibri" panose="020F0502020204030204" pitchFamily="34" charset="0"/>
              </a:rPr>
              <a:t>  , comme nous l'avons utilisé dans le fichier docker-</a:t>
            </a:r>
            <a:r>
              <a:rPr lang="fr-FR" dirty="0" err="1">
                <a:latin typeface="Calibri" panose="020F0502020204030204" pitchFamily="34" charset="0"/>
                <a:cs typeface="Calibri" panose="020F0502020204030204" pitchFamily="34" charset="0"/>
              </a:rPr>
              <a:t>compose.yml</a:t>
            </a:r>
            <a:r>
              <a:rPr lang="fr-FR" dirty="0">
                <a:latin typeface="Calibri" panose="020F0502020204030204" pitchFamily="34" charset="0"/>
                <a:cs typeface="Calibri" panose="020F0502020204030204" pitchFamily="34" charset="0"/>
              </a:rPr>
              <a:t> ci-dessus. </a:t>
            </a:r>
          </a:p>
          <a:p>
            <a:pPr algn="just"/>
            <a:endParaRPr lang="fr-FR" b="1" dirty="0">
              <a:latin typeface="Calibri" panose="020F0502020204030204" pitchFamily="34" charset="0"/>
              <a:cs typeface="Calibri" panose="020F0502020204030204" pitchFamily="34" charset="0"/>
            </a:endParaRPr>
          </a:p>
        </p:txBody>
      </p:sp>
      <p:pic>
        <p:nvPicPr>
          <p:cNvPr id="5" name="Image 4">
            <a:extLst>
              <a:ext uri="{FF2B5EF4-FFF2-40B4-BE49-F238E27FC236}">
                <a16:creationId xmlns:a16="http://schemas.microsoft.com/office/drawing/2014/main" id="{4A1A11A3-BE1F-C5EC-5A35-C80D24A12C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739347" cy="695739"/>
          </a:xfrm>
          <a:prstGeom prst="rect">
            <a:avLst/>
          </a:prstGeom>
        </p:spPr>
      </p:pic>
    </p:spTree>
    <p:extLst>
      <p:ext uri="{BB962C8B-B14F-4D97-AF65-F5344CB8AC3E}">
        <p14:creationId xmlns:p14="http://schemas.microsoft.com/office/powerpoint/2010/main" val="56389757"/>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id="{C09ECAEA-6991-239F-E839-358A44B331C5}"/>
              </a:ext>
            </a:extLst>
          </p:cNvPr>
          <p:cNvSpPr/>
          <p:nvPr/>
        </p:nvSpPr>
        <p:spPr>
          <a:xfrm>
            <a:off x="0" y="0"/>
            <a:ext cx="12192000" cy="695739"/>
          </a:xfrm>
          <a:prstGeom prst="rect">
            <a:avLst/>
          </a:prstGeom>
          <a:solidFill>
            <a:srgbClr val="76D6FF">
              <a:alpha val="75490"/>
            </a:srgbClr>
          </a:solidFill>
          <a:ln w="12700">
            <a:miter lim="400000"/>
          </a:ln>
        </p:spPr>
        <p:txBody>
          <a:bodyPr lIns="45719" rIns="45719" anchor="ctr"/>
          <a:lstStyle/>
          <a:p>
            <a:endParaRPr/>
          </a:p>
        </p:txBody>
      </p:sp>
      <p:sp>
        <p:nvSpPr>
          <p:cNvPr id="4" name="ZoneTexte 3">
            <a:extLst>
              <a:ext uri="{FF2B5EF4-FFF2-40B4-BE49-F238E27FC236}">
                <a16:creationId xmlns:a16="http://schemas.microsoft.com/office/drawing/2014/main" id="{61A01CAB-DED6-F016-B858-E0E319D8D03D}"/>
              </a:ext>
            </a:extLst>
          </p:cNvPr>
          <p:cNvSpPr txBox="1"/>
          <p:nvPr/>
        </p:nvSpPr>
        <p:spPr>
          <a:xfrm>
            <a:off x="384858" y="937448"/>
            <a:ext cx="11648526" cy="59093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lgn="just">
              <a:buFont typeface="Arial" panose="020B0604020202020204" pitchFamily="34" charset="0"/>
              <a:buChar char="•"/>
            </a:pPr>
            <a:r>
              <a:rPr lang="fr-FR" b="1" dirty="0">
                <a:latin typeface="Calibri" panose="020F0502020204030204" pitchFamily="34" charset="0"/>
                <a:cs typeface="Calibri" panose="020F0502020204030204" pitchFamily="34" charset="0"/>
              </a:rPr>
              <a:t>Décrivez votre second service : WordPress</a:t>
            </a:r>
          </a:p>
          <a:p>
            <a:pPr algn="just"/>
            <a:r>
              <a:rPr lang="fr-FR" dirty="0">
                <a:latin typeface="Calibri" panose="020F0502020204030204" pitchFamily="34" charset="0"/>
                <a:cs typeface="Calibri" panose="020F0502020204030204" pitchFamily="34" charset="0"/>
              </a:rPr>
              <a:t>Dans le second service, nous créons un conteneur qui contiendra le nécessaire pour faire fonctionner votre site avec WordPress. Cela nous permet d'introduire deux arguments supplémentaires.</a:t>
            </a:r>
          </a:p>
          <a:p>
            <a:pPr algn="just"/>
            <a:r>
              <a:rPr lang="fr-FR" b="1" dirty="0">
                <a:solidFill>
                  <a:srgbClr val="FF0000"/>
                </a:solidFill>
                <a:latin typeface="Calibri" panose="020F0502020204030204" pitchFamily="34" charset="0"/>
                <a:cs typeface="Calibri" panose="020F0502020204030204" pitchFamily="34" charset="0"/>
              </a:rPr>
              <a:t>services:</a:t>
            </a:r>
          </a:p>
          <a:p>
            <a:pPr algn="just"/>
            <a:r>
              <a:rPr lang="fr-FR" b="1" dirty="0">
                <a:solidFill>
                  <a:srgbClr val="FF0000"/>
                </a:solidFill>
                <a:latin typeface="Calibri" panose="020F0502020204030204" pitchFamily="34" charset="0"/>
                <a:cs typeface="Calibri" panose="020F0502020204030204" pitchFamily="34" charset="0"/>
              </a:rPr>
              <a:t>  </a:t>
            </a:r>
            <a:r>
              <a:rPr lang="fr-FR" b="1" dirty="0" err="1">
                <a:solidFill>
                  <a:srgbClr val="FF0000"/>
                </a:solidFill>
                <a:latin typeface="Calibri" panose="020F0502020204030204" pitchFamily="34" charset="0"/>
                <a:cs typeface="Calibri" panose="020F0502020204030204" pitchFamily="34" charset="0"/>
              </a:rPr>
              <a:t>wordpress</a:t>
            </a:r>
            <a:r>
              <a:rPr lang="fr-FR" b="1" dirty="0">
                <a:solidFill>
                  <a:srgbClr val="FF0000"/>
                </a:solidFill>
                <a:latin typeface="Calibri" panose="020F0502020204030204" pitchFamily="34" charset="0"/>
                <a:cs typeface="Calibri" panose="020F0502020204030204" pitchFamily="34" charset="0"/>
              </a:rPr>
              <a:t>:</a:t>
            </a:r>
          </a:p>
          <a:p>
            <a:pPr algn="just"/>
            <a:r>
              <a:rPr lang="fr-FR" b="1" dirty="0">
                <a:solidFill>
                  <a:srgbClr val="FF0000"/>
                </a:solidFill>
                <a:latin typeface="Calibri" panose="020F0502020204030204" pitchFamily="34" charset="0"/>
                <a:cs typeface="Calibri" panose="020F0502020204030204" pitchFamily="34" charset="0"/>
              </a:rPr>
              <a:t>    </a:t>
            </a:r>
            <a:r>
              <a:rPr lang="fr-FR" b="1" dirty="0" err="1">
                <a:solidFill>
                  <a:srgbClr val="FF0000"/>
                </a:solidFill>
                <a:latin typeface="Calibri" panose="020F0502020204030204" pitchFamily="34" charset="0"/>
                <a:cs typeface="Calibri" panose="020F0502020204030204" pitchFamily="34" charset="0"/>
              </a:rPr>
              <a:t>depends_on</a:t>
            </a:r>
            <a:r>
              <a:rPr lang="fr-FR" b="1" dirty="0">
                <a:solidFill>
                  <a:srgbClr val="FF0000"/>
                </a:solidFill>
                <a:latin typeface="Calibri" panose="020F0502020204030204" pitchFamily="34" charset="0"/>
                <a:cs typeface="Calibri" panose="020F0502020204030204" pitchFamily="34" charset="0"/>
              </a:rPr>
              <a:t>:</a:t>
            </a:r>
          </a:p>
          <a:p>
            <a:pPr algn="just"/>
            <a:r>
              <a:rPr lang="fr-FR" dirty="0">
                <a:latin typeface="Calibri" panose="020F0502020204030204" pitchFamily="34" charset="0"/>
                <a:cs typeface="Calibri" panose="020F0502020204030204" pitchFamily="34" charset="0"/>
              </a:rPr>
              <a:t>      - </a:t>
            </a:r>
            <a:r>
              <a:rPr lang="fr-FR" dirty="0" err="1">
                <a:latin typeface="Calibri" panose="020F0502020204030204" pitchFamily="34" charset="0"/>
                <a:cs typeface="Calibri" panose="020F0502020204030204" pitchFamily="34" charset="0"/>
              </a:rPr>
              <a:t>db</a:t>
            </a:r>
            <a:endParaRPr lang="fr-FR" dirty="0">
              <a:latin typeface="Calibri" panose="020F0502020204030204" pitchFamily="34" charset="0"/>
              <a:cs typeface="Calibri" panose="020F0502020204030204" pitchFamily="34" charset="0"/>
            </a:endParaRPr>
          </a:p>
          <a:p>
            <a:pPr algn="just"/>
            <a:r>
              <a:rPr lang="fr-FR" dirty="0">
                <a:latin typeface="Calibri" panose="020F0502020204030204" pitchFamily="34" charset="0"/>
                <a:cs typeface="Calibri" panose="020F0502020204030204" pitchFamily="34" charset="0"/>
              </a:rPr>
              <a:t>    </a:t>
            </a:r>
            <a:r>
              <a:rPr lang="fr-FR" b="1" dirty="0">
                <a:solidFill>
                  <a:srgbClr val="FF0000"/>
                </a:solidFill>
                <a:latin typeface="Calibri" panose="020F0502020204030204" pitchFamily="34" charset="0"/>
                <a:cs typeface="Calibri" panose="020F0502020204030204" pitchFamily="34" charset="0"/>
              </a:rPr>
              <a:t>image: </a:t>
            </a:r>
            <a:r>
              <a:rPr lang="fr-FR" dirty="0" err="1">
                <a:latin typeface="Calibri" panose="020F0502020204030204" pitchFamily="34" charset="0"/>
                <a:cs typeface="Calibri" panose="020F0502020204030204" pitchFamily="34" charset="0"/>
              </a:rPr>
              <a:t>wordpress:latest</a:t>
            </a:r>
            <a:endParaRPr lang="fr-FR" dirty="0">
              <a:latin typeface="Calibri" panose="020F0502020204030204" pitchFamily="34" charset="0"/>
              <a:cs typeface="Calibri" panose="020F0502020204030204" pitchFamily="34" charset="0"/>
            </a:endParaRPr>
          </a:p>
          <a:p>
            <a:pPr algn="just"/>
            <a:r>
              <a:rPr lang="fr-FR" dirty="0">
                <a:latin typeface="Calibri" panose="020F0502020204030204" pitchFamily="34" charset="0"/>
                <a:cs typeface="Calibri" panose="020F0502020204030204" pitchFamily="34" charset="0"/>
              </a:rPr>
              <a:t>    </a:t>
            </a:r>
            <a:r>
              <a:rPr lang="fr-FR" b="1" dirty="0">
                <a:solidFill>
                  <a:srgbClr val="FF0000"/>
                </a:solidFill>
                <a:latin typeface="Calibri" panose="020F0502020204030204" pitchFamily="34" charset="0"/>
                <a:cs typeface="Calibri" panose="020F0502020204030204" pitchFamily="34" charset="0"/>
              </a:rPr>
              <a:t>ports:</a:t>
            </a:r>
          </a:p>
          <a:p>
            <a:pPr algn="just"/>
            <a:r>
              <a:rPr lang="fr-FR" dirty="0">
                <a:latin typeface="Calibri" panose="020F0502020204030204" pitchFamily="34" charset="0"/>
                <a:cs typeface="Calibri" panose="020F0502020204030204" pitchFamily="34" charset="0"/>
              </a:rPr>
              <a:t>      - "8000:80"</a:t>
            </a:r>
          </a:p>
          <a:p>
            <a:pPr algn="just"/>
            <a:r>
              <a:rPr lang="fr-FR" dirty="0">
                <a:latin typeface="Calibri" panose="020F0502020204030204" pitchFamily="34" charset="0"/>
                <a:cs typeface="Calibri" panose="020F0502020204030204" pitchFamily="34" charset="0"/>
              </a:rPr>
              <a:t>    </a:t>
            </a:r>
            <a:r>
              <a:rPr lang="fr-FR" b="1" dirty="0">
                <a:solidFill>
                  <a:srgbClr val="FF0000"/>
                </a:solidFill>
                <a:latin typeface="Calibri" panose="020F0502020204030204" pitchFamily="34" charset="0"/>
                <a:cs typeface="Calibri" panose="020F0502020204030204" pitchFamily="34" charset="0"/>
              </a:rPr>
              <a:t>restart: </a:t>
            </a:r>
            <a:r>
              <a:rPr lang="fr-FR" dirty="0" err="1">
                <a:latin typeface="Calibri" panose="020F0502020204030204" pitchFamily="34" charset="0"/>
                <a:cs typeface="Calibri" panose="020F0502020204030204" pitchFamily="34" charset="0"/>
              </a:rPr>
              <a:t>always</a:t>
            </a:r>
            <a:endParaRPr lang="fr-FR" dirty="0">
              <a:latin typeface="Calibri" panose="020F0502020204030204" pitchFamily="34" charset="0"/>
              <a:cs typeface="Calibri" panose="020F0502020204030204" pitchFamily="34" charset="0"/>
            </a:endParaRPr>
          </a:p>
          <a:p>
            <a:pPr algn="just"/>
            <a:r>
              <a:rPr lang="fr-FR" b="1" dirty="0">
                <a:solidFill>
                  <a:srgbClr val="FF0000"/>
                </a:solidFill>
                <a:latin typeface="Calibri" panose="020F0502020204030204" pitchFamily="34" charset="0"/>
                <a:cs typeface="Calibri" panose="020F0502020204030204" pitchFamily="34" charset="0"/>
              </a:rPr>
              <a:t>    </a:t>
            </a:r>
            <a:r>
              <a:rPr lang="fr-FR" b="1" dirty="0" err="1">
                <a:solidFill>
                  <a:srgbClr val="FF0000"/>
                </a:solidFill>
                <a:latin typeface="Calibri" panose="020F0502020204030204" pitchFamily="34" charset="0"/>
                <a:cs typeface="Calibri" panose="020F0502020204030204" pitchFamily="34" charset="0"/>
              </a:rPr>
              <a:t>environment</a:t>
            </a:r>
            <a:r>
              <a:rPr lang="fr-FR" b="1" dirty="0">
                <a:solidFill>
                  <a:srgbClr val="FF0000"/>
                </a:solidFill>
                <a:latin typeface="Calibri" panose="020F0502020204030204" pitchFamily="34" charset="0"/>
                <a:cs typeface="Calibri" panose="020F0502020204030204" pitchFamily="34" charset="0"/>
              </a:rPr>
              <a:t>:</a:t>
            </a:r>
          </a:p>
          <a:p>
            <a:pPr algn="just"/>
            <a:r>
              <a:rPr lang="fr-FR" b="1" dirty="0">
                <a:solidFill>
                  <a:srgbClr val="FF0000"/>
                </a:solidFill>
                <a:latin typeface="Calibri" panose="020F0502020204030204" pitchFamily="34" charset="0"/>
                <a:cs typeface="Calibri" panose="020F0502020204030204" pitchFamily="34" charset="0"/>
              </a:rPr>
              <a:t>      WORDPRESS_DB_HOST: </a:t>
            </a:r>
            <a:r>
              <a:rPr lang="fr-FR" dirty="0">
                <a:latin typeface="Calibri" panose="020F0502020204030204" pitchFamily="34" charset="0"/>
                <a:cs typeface="Calibri" panose="020F0502020204030204" pitchFamily="34" charset="0"/>
              </a:rPr>
              <a:t>db:3306</a:t>
            </a:r>
          </a:p>
          <a:p>
            <a:pPr algn="just"/>
            <a:r>
              <a:rPr lang="fr-FR" dirty="0">
                <a:latin typeface="Calibri" panose="020F0502020204030204" pitchFamily="34" charset="0"/>
                <a:cs typeface="Calibri" panose="020F0502020204030204" pitchFamily="34" charset="0"/>
              </a:rPr>
              <a:t>      </a:t>
            </a:r>
            <a:r>
              <a:rPr lang="fr-FR" b="1" dirty="0">
                <a:solidFill>
                  <a:srgbClr val="FF0000"/>
                </a:solidFill>
                <a:latin typeface="Calibri" panose="020F0502020204030204" pitchFamily="34" charset="0"/>
                <a:cs typeface="Calibri" panose="020F0502020204030204" pitchFamily="34" charset="0"/>
              </a:rPr>
              <a:t>WORDPRESS_DB_USER: </a:t>
            </a:r>
            <a:r>
              <a:rPr lang="fr-FR" dirty="0" err="1">
                <a:latin typeface="Calibri" panose="020F0502020204030204" pitchFamily="34" charset="0"/>
                <a:cs typeface="Calibri" panose="020F0502020204030204" pitchFamily="34" charset="0"/>
              </a:rPr>
              <a:t>wordpress</a:t>
            </a:r>
            <a:endParaRPr lang="fr-FR" dirty="0">
              <a:latin typeface="Calibri" panose="020F0502020204030204" pitchFamily="34" charset="0"/>
              <a:cs typeface="Calibri" panose="020F0502020204030204" pitchFamily="34" charset="0"/>
            </a:endParaRPr>
          </a:p>
          <a:p>
            <a:pPr algn="just"/>
            <a:r>
              <a:rPr lang="fr-FR" dirty="0">
                <a:latin typeface="Calibri" panose="020F0502020204030204" pitchFamily="34" charset="0"/>
                <a:cs typeface="Calibri" panose="020F0502020204030204" pitchFamily="34" charset="0"/>
              </a:rPr>
              <a:t>      </a:t>
            </a:r>
            <a:r>
              <a:rPr lang="fr-FR" b="1" dirty="0">
                <a:solidFill>
                  <a:srgbClr val="FF0000"/>
                </a:solidFill>
                <a:latin typeface="Calibri" panose="020F0502020204030204" pitchFamily="34" charset="0"/>
                <a:cs typeface="Calibri" panose="020F0502020204030204" pitchFamily="34" charset="0"/>
              </a:rPr>
              <a:t>WORDPRESS_DB_PASSWORD: </a:t>
            </a:r>
            <a:r>
              <a:rPr lang="fr-FR" dirty="0" err="1">
                <a:latin typeface="Calibri" panose="020F0502020204030204" pitchFamily="34" charset="0"/>
                <a:cs typeface="Calibri" panose="020F0502020204030204" pitchFamily="34" charset="0"/>
              </a:rPr>
              <a:t>wordpress</a:t>
            </a:r>
            <a:endParaRPr lang="fr-FR" dirty="0">
              <a:latin typeface="Calibri" panose="020F0502020204030204" pitchFamily="34" charset="0"/>
              <a:cs typeface="Calibri" panose="020F0502020204030204" pitchFamily="34" charset="0"/>
            </a:endParaRPr>
          </a:p>
          <a:p>
            <a:pPr algn="just"/>
            <a:r>
              <a:rPr lang="fr-FR" dirty="0">
                <a:latin typeface="Calibri" panose="020F0502020204030204" pitchFamily="34" charset="0"/>
                <a:cs typeface="Calibri" panose="020F0502020204030204" pitchFamily="34" charset="0"/>
              </a:rPr>
              <a:t>      </a:t>
            </a:r>
            <a:r>
              <a:rPr lang="fr-FR" b="1" dirty="0">
                <a:solidFill>
                  <a:srgbClr val="FF0000"/>
                </a:solidFill>
                <a:latin typeface="Calibri" panose="020F0502020204030204" pitchFamily="34" charset="0"/>
                <a:cs typeface="Calibri" panose="020F0502020204030204" pitchFamily="34" charset="0"/>
              </a:rPr>
              <a:t>WORDPRESS_DB_NAME: </a:t>
            </a:r>
            <a:r>
              <a:rPr lang="fr-FR" dirty="0" err="1">
                <a:latin typeface="Calibri" panose="020F0502020204030204" pitchFamily="34" charset="0"/>
                <a:cs typeface="Calibri" panose="020F0502020204030204" pitchFamily="34" charset="0"/>
              </a:rPr>
              <a:t>wordpress</a:t>
            </a:r>
            <a:endParaRPr lang="fr-FR" dirty="0">
              <a:latin typeface="Calibri" panose="020F0502020204030204" pitchFamily="34" charset="0"/>
              <a:cs typeface="Calibri" panose="020F0502020204030204" pitchFamily="34" charset="0"/>
            </a:endParaRPr>
          </a:p>
          <a:p>
            <a:pPr algn="just"/>
            <a:r>
              <a:rPr lang="fr-FR" dirty="0">
                <a:latin typeface="Calibri" panose="020F0502020204030204" pitchFamily="34" charset="0"/>
                <a:cs typeface="Calibri" panose="020F0502020204030204" pitchFamily="34" charset="0"/>
              </a:rPr>
              <a:t>Le premier argument, </a:t>
            </a:r>
            <a:r>
              <a:rPr lang="fr-FR" dirty="0" err="1">
                <a:latin typeface="Calibri" panose="020F0502020204030204" pitchFamily="34" charset="0"/>
                <a:cs typeface="Calibri" panose="020F0502020204030204" pitchFamily="34" charset="0"/>
              </a:rPr>
              <a:t>depends_on</a:t>
            </a:r>
            <a:r>
              <a:rPr lang="fr-FR" dirty="0">
                <a:latin typeface="Calibri" panose="020F0502020204030204" pitchFamily="34" charset="0"/>
                <a:cs typeface="Calibri" panose="020F0502020204030204" pitchFamily="34" charset="0"/>
              </a:rPr>
              <a:t>  , nous permet de créer une dépendance entre deux conteneurs. Ainsi, Docker démarrera le service </a:t>
            </a:r>
            <a:r>
              <a:rPr lang="fr-FR" dirty="0" err="1">
                <a:latin typeface="Calibri" panose="020F0502020204030204" pitchFamily="34" charset="0"/>
                <a:cs typeface="Calibri" panose="020F0502020204030204" pitchFamily="34" charset="0"/>
              </a:rPr>
              <a:t>db</a:t>
            </a:r>
            <a:r>
              <a:rPr lang="fr-FR" dirty="0">
                <a:latin typeface="Calibri" panose="020F0502020204030204" pitchFamily="34" charset="0"/>
                <a:cs typeface="Calibri" panose="020F0502020204030204" pitchFamily="34" charset="0"/>
              </a:rPr>
              <a:t> avant de démarrer le service WordPress. Ce qui est un comportement souhaitable, car WordPress dépend de la base de données pour fonctionner correctement. Le second argument, ports  , permet de dire à Docker Compose qu'on veut exposer un port de notre machine hôte vers notre conteneur, et ainsi le rendre accessible depuis l'extérieur.</a:t>
            </a:r>
          </a:p>
        </p:txBody>
      </p:sp>
      <p:pic>
        <p:nvPicPr>
          <p:cNvPr id="5" name="Image 4">
            <a:extLst>
              <a:ext uri="{FF2B5EF4-FFF2-40B4-BE49-F238E27FC236}">
                <a16:creationId xmlns:a16="http://schemas.microsoft.com/office/drawing/2014/main" id="{4A1A11A3-BE1F-C5EC-5A35-C80D24A12C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739347" cy="695739"/>
          </a:xfrm>
          <a:prstGeom prst="rect">
            <a:avLst/>
          </a:prstGeom>
        </p:spPr>
      </p:pic>
    </p:spTree>
    <p:extLst>
      <p:ext uri="{BB962C8B-B14F-4D97-AF65-F5344CB8AC3E}">
        <p14:creationId xmlns:p14="http://schemas.microsoft.com/office/powerpoint/2010/main" val="2410763365"/>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id="{C09ECAEA-6991-239F-E839-358A44B331C5}"/>
              </a:ext>
            </a:extLst>
          </p:cNvPr>
          <p:cNvSpPr/>
          <p:nvPr/>
        </p:nvSpPr>
        <p:spPr>
          <a:xfrm>
            <a:off x="0" y="0"/>
            <a:ext cx="12192000" cy="695739"/>
          </a:xfrm>
          <a:prstGeom prst="rect">
            <a:avLst/>
          </a:prstGeom>
          <a:solidFill>
            <a:srgbClr val="76D6FF">
              <a:alpha val="75490"/>
            </a:srgbClr>
          </a:solidFill>
          <a:ln w="12700">
            <a:miter lim="400000"/>
          </a:ln>
        </p:spPr>
        <p:txBody>
          <a:bodyPr lIns="45719" rIns="45719" anchor="ctr"/>
          <a:lstStyle/>
          <a:p>
            <a:endParaRPr/>
          </a:p>
        </p:txBody>
      </p:sp>
      <p:pic>
        <p:nvPicPr>
          <p:cNvPr id="3" name="Image 2">
            <a:extLst>
              <a:ext uri="{FF2B5EF4-FFF2-40B4-BE49-F238E27FC236}">
                <a16:creationId xmlns:a16="http://schemas.microsoft.com/office/drawing/2014/main" id="{49DFCC5A-F097-17F9-03BA-655F13C683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43337" cy="695739"/>
          </a:xfrm>
          <a:prstGeom prst="rect">
            <a:avLst/>
          </a:prstGeom>
        </p:spPr>
      </p:pic>
    </p:spTree>
    <p:extLst>
      <p:ext uri="{BB962C8B-B14F-4D97-AF65-F5344CB8AC3E}">
        <p14:creationId xmlns:p14="http://schemas.microsoft.com/office/powerpoint/2010/main" val="144119003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id="{C09ECAEA-6991-239F-E839-358A44B331C5}"/>
              </a:ext>
            </a:extLst>
          </p:cNvPr>
          <p:cNvSpPr/>
          <p:nvPr/>
        </p:nvSpPr>
        <p:spPr>
          <a:xfrm>
            <a:off x="0" y="0"/>
            <a:ext cx="12192000" cy="695739"/>
          </a:xfrm>
          <a:prstGeom prst="rect">
            <a:avLst/>
          </a:prstGeom>
          <a:solidFill>
            <a:srgbClr val="76D6FF">
              <a:alpha val="75490"/>
            </a:srgbClr>
          </a:solidFill>
          <a:ln w="12700">
            <a:miter lim="400000"/>
          </a:ln>
        </p:spPr>
        <p:txBody>
          <a:bodyPr lIns="45719" rIns="45719" anchor="ctr"/>
          <a:lstStyle/>
          <a:p>
            <a:endParaRPr/>
          </a:p>
        </p:txBody>
      </p:sp>
      <p:pic>
        <p:nvPicPr>
          <p:cNvPr id="3" name="Image 2">
            <a:extLst>
              <a:ext uri="{FF2B5EF4-FFF2-40B4-BE49-F238E27FC236}">
                <a16:creationId xmlns:a16="http://schemas.microsoft.com/office/drawing/2014/main" id="{49DFCC5A-F097-17F9-03BA-655F13C683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43337" cy="695739"/>
          </a:xfrm>
          <a:prstGeom prst="rect">
            <a:avLst/>
          </a:prstGeom>
        </p:spPr>
      </p:pic>
      <p:sp>
        <p:nvSpPr>
          <p:cNvPr id="9" name="ZoneTexte 8">
            <a:extLst>
              <a:ext uri="{FF2B5EF4-FFF2-40B4-BE49-F238E27FC236}">
                <a16:creationId xmlns:a16="http://schemas.microsoft.com/office/drawing/2014/main" id="{45193674-5E5E-C856-2ADF-B3A307372A21}"/>
              </a:ext>
            </a:extLst>
          </p:cNvPr>
          <p:cNvSpPr txBox="1"/>
          <p:nvPr/>
        </p:nvSpPr>
        <p:spPr>
          <a:xfrm>
            <a:off x="370389" y="1192192"/>
            <a:ext cx="11493661"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rgbClr val="000000"/>
                </a:solidFill>
                <a:effectLst/>
                <a:uFillTx/>
                <a:latin typeface="+mj-lt"/>
                <a:ea typeface="+mj-ea"/>
                <a:cs typeface="+mj-cs"/>
                <a:sym typeface="Arial"/>
              </a:rPr>
              <a:t>Conteneur = enveloppe virtuelle</a:t>
            </a:r>
          </a:p>
          <a:p>
            <a:pPr marL="0" marR="0" indent="0" algn="l" defTabSz="9144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rgbClr val="000000"/>
                </a:solidFill>
                <a:effectLst/>
                <a:uFillTx/>
                <a:latin typeface="+mj-lt"/>
                <a:ea typeface="+mj-ea"/>
                <a:cs typeface="+mj-cs"/>
                <a:sym typeface="Arial"/>
              </a:rPr>
              <a:t>les conteneurs fonctionnent sur le même principe que les machines virtuelles(VM), se sont des instances crée sur nos machines qui vont s’isoler du reste de celle-ci pour faire tourner le code, </a:t>
            </a:r>
          </a:p>
          <a:p>
            <a:pPr marL="0" marR="0" indent="0" algn="l" defTabSz="914400" rtl="0" fontAlgn="auto" latinLnBrk="0" hangingPunct="0">
              <a:lnSpc>
                <a:spcPct val="100000"/>
              </a:lnSpc>
              <a:spcBef>
                <a:spcPts val="0"/>
              </a:spcBef>
              <a:spcAft>
                <a:spcPts val="0"/>
              </a:spcAft>
              <a:buClrTx/>
              <a:buSzTx/>
              <a:buFontTx/>
              <a:buNone/>
              <a:tabLst/>
            </a:pPr>
            <a:r>
              <a:rPr lang="fr-FR" dirty="0"/>
              <a:t>Les conteneurs sont utilisés pour leurs portabilité, ils sont </a:t>
            </a:r>
            <a:r>
              <a:rPr lang="fr-FR" b="1" dirty="0"/>
              <a:t>autoporteurs</a:t>
            </a:r>
            <a:r>
              <a:rPr lang="fr-FR" dirty="0"/>
              <a:t> ce qui signifie que leur stabilité est assurée quelque soit l’environnement, ils sont aussi </a:t>
            </a:r>
            <a:r>
              <a:rPr lang="fr-FR" b="1" dirty="0"/>
              <a:t>auto-documentés</a:t>
            </a:r>
            <a:r>
              <a:rPr lang="fr-FR" dirty="0"/>
              <a:t> c’est-à-dire que leur documentation est intégrée via le fichier de configuration nécessaire a son fonctionnement,</a:t>
            </a:r>
          </a:p>
          <a:p>
            <a:pPr marL="0" marR="0" indent="0" algn="l" defTabSz="9144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rgbClr val="000000"/>
                </a:solidFill>
                <a:effectLst/>
                <a:uFillTx/>
                <a:latin typeface="+mj-lt"/>
                <a:ea typeface="+mj-ea"/>
                <a:cs typeface="+mj-cs"/>
                <a:sym typeface="Arial"/>
              </a:rPr>
              <a:t>On peut basculer un conteneur d’un serveur a l’autre e</a:t>
            </a:r>
            <a:r>
              <a:rPr lang="fr-FR" dirty="0"/>
              <a:t>n ayant la garantie qu’il continuera a fonctionner de la même manière ce qui simplifie la maintenance et le suivie </a:t>
            </a:r>
            <a:endParaRPr kumimoji="0" lang="fr-FR" sz="18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3211538847"/>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id="{C09ECAEA-6991-239F-E839-358A44B331C5}"/>
              </a:ext>
            </a:extLst>
          </p:cNvPr>
          <p:cNvSpPr/>
          <p:nvPr/>
        </p:nvSpPr>
        <p:spPr>
          <a:xfrm>
            <a:off x="0" y="0"/>
            <a:ext cx="12192000" cy="695739"/>
          </a:xfrm>
          <a:prstGeom prst="rect">
            <a:avLst/>
          </a:prstGeom>
          <a:solidFill>
            <a:srgbClr val="76D6FF">
              <a:alpha val="75490"/>
            </a:srgbClr>
          </a:solidFill>
          <a:ln w="12700">
            <a:miter lim="400000"/>
          </a:ln>
        </p:spPr>
        <p:txBody>
          <a:bodyPr lIns="45719" rIns="45719" anchor="ctr"/>
          <a:lstStyle/>
          <a:p>
            <a:endParaRPr/>
          </a:p>
        </p:txBody>
      </p:sp>
      <p:pic>
        <p:nvPicPr>
          <p:cNvPr id="3" name="Image 2">
            <a:extLst>
              <a:ext uri="{FF2B5EF4-FFF2-40B4-BE49-F238E27FC236}">
                <a16:creationId xmlns:a16="http://schemas.microsoft.com/office/drawing/2014/main" id="{49DFCC5A-F097-17F9-03BA-655F13C683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43337" cy="695739"/>
          </a:xfrm>
          <a:prstGeom prst="rect">
            <a:avLst/>
          </a:prstGeom>
        </p:spPr>
      </p:pic>
    </p:spTree>
    <p:extLst>
      <p:ext uri="{BB962C8B-B14F-4D97-AF65-F5344CB8AC3E}">
        <p14:creationId xmlns:p14="http://schemas.microsoft.com/office/powerpoint/2010/main" val="792265897"/>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id="{C09ECAEA-6991-239F-E839-358A44B331C5}"/>
              </a:ext>
            </a:extLst>
          </p:cNvPr>
          <p:cNvSpPr/>
          <p:nvPr/>
        </p:nvSpPr>
        <p:spPr>
          <a:xfrm>
            <a:off x="0" y="0"/>
            <a:ext cx="12192000" cy="695739"/>
          </a:xfrm>
          <a:prstGeom prst="rect">
            <a:avLst/>
          </a:prstGeom>
          <a:solidFill>
            <a:srgbClr val="76D6FF">
              <a:alpha val="75490"/>
            </a:srgbClr>
          </a:solidFill>
          <a:ln w="12700">
            <a:miter lim="400000"/>
          </a:ln>
        </p:spPr>
        <p:txBody>
          <a:bodyPr lIns="45719" rIns="45719" anchor="ctr"/>
          <a:lstStyle/>
          <a:p>
            <a:endParaRPr/>
          </a:p>
        </p:txBody>
      </p:sp>
      <p:pic>
        <p:nvPicPr>
          <p:cNvPr id="3" name="Image 2">
            <a:extLst>
              <a:ext uri="{FF2B5EF4-FFF2-40B4-BE49-F238E27FC236}">
                <a16:creationId xmlns:a16="http://schemas.microsoft.com/office/drawing/2014/main" id="{49DFCC5A-F097-17F9-03BA-655F13C683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43337" cy="695739"/>
          </a:xfrm>
          <a:prstGeom prst="rect">
            <a:avLst/>
          </a:prstGeom>
        </p:spPr>
      </p:pic>
    </p:spTree>
    <p:extLst>
      <p:ext uri="{BB962C8B-B14F-4D97-AF65-F5344CB8AC3E}">
        <p14:creationId xmlns:p14="http://schemas.microsoft.com/office/powerpoint/2010/main" val="398763667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id="{C09ECAEA-6991-239F-E839-358A44B331C5}"/>
              </a:ext>
            </a:extLst>
          </p:cNvPr>
          <p:cNvSpPr/>
          <p:nvPr/>
        </p:nvSpPr>
        <p:spPr>
          <a:xfrm>
            <a:off x="0" y="0"/>
            <a:ext cx="12192000" cy="695739"/>
          </a:xfrm>
          <a:prstGeom prst="rect">
            <a:avLst/>
          </a:prstGeom>
          <a:solidFill>
            <a:srgbClr val="76D6FF">
              <a:alpha val="75490"/>
            </a:srgbClr>
          </a:solidFill>
          <a:ln w="12700">
            <a:miter lim="400000"/>
          </a:ln>
        </p:spPr>
        <p:txBody>
          <a:bodyPr lIns="45719" rIns="45719" anchor="ctr"/>
          <a:lstStyle/>
          <a:p>
            <a:endParaRPr/>
          </a:p>
        </p:txBody>
      </p:sp>
      <p:pic>
        <p:nvPicPr>
          <p:cNvPr id="3" name="Image 2">
            <a:extLst>
              <a:ext uri="{FF2B5EF4-FFF2-40B4-BE49-F238E27FC236}">
                <a16:creationId xmlns:a16="http://schemas.microsoft.com/office/drawing/2014/main" id="{49DFCC5A-F097-17F9-03BA-655F13C683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43337" cy="695739"/>
          </a:xfrm>
          <a:prstGeom prst="rect">
            <a:avLst/>
          </a:prstGeom>
        </p:spPr>
      </p:pic>
    </p:spTree>
    <p:extLst>
      <p:ext uri="{BB962C8B-B14F-4D97-AF65-F5344CB8AC3E}">
        <p14:creationId xmlns:p14="http://schemas.microsoft.com/office/powerpoint/2010/main" val="942255813"/>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id="{C09ECAEA-6991-239F-E839-358A44B331C5}"/>
              </a:ext>
            </a:extLst>
          </p:cNvPr>
          <p:cNvSpPr/>
          <p:nvPr/>
        </p:nvSpPr>
        <p:spPr>
          <a:xfrm>
            <a:off x="0" y="0"/>
            <a:ext cx="12192000" cy="695739"/>
          </a:xfrm>
          <a:prstGeom prst="rect">
            <a:avLst/>
          </a:prstGeom>
          <a:solidFill>
            <a:srgbClr val="76D6FF">
              <a:alpha val="75490"/>
            </a:srgbClr>
          </a:solidFill>
          <a:ln w="12700">
            <a:miter lim="400000"/>
          </a:ln>
        </p:spPr>
        <p:txBody>
          <a:bodyPr lIns="45719" rIns="45719" anchor="ctr"/>
          <a:lstStyle/>
          <a:p>
            <a:endParaRPr/>
          </a:p>
        </p:txBody>
      </p:sp>
      <p:pic>
        <p:nvPicPr>
          <p:cNvPr id="3" name="Image 2">
            <a:extLst>
              <a:ext uri="{FF2B5EF4-FFF2-40B4-BE49-F238E27FC236}">
                <a16:creationId xmlns:a16="http://schemas.microsoft.com/office/drawing/2014/main" id="{49DFCC5A-F097-17F9-03BA-655F13C683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43337" cy="695739"/>
          </a:xfrm>
          <a:prstGeom prst="rect">
            <a:avLst/>
          </a:prstGeom>
        </p:spPr>
      </p:pic>
    </p:spTree>
    <p:extLst>
      <p:ext uri="{BB962C8B-B14F-4D97-AF65-F5344CB8AC3E}">
        <p14:creationId xmlns:p14="http://schemas.microsoft.com/office/powerpoint/2010/main" val="3517374651"/>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id="{C09ECAEA-6991-239F-E839-358A44B331C5}"/>
              </a:ext>
            </a:extLst>
          </p:cNvPr>
          <p:cNvSpPr/>
          <p:nvPr/>
        </p:nvSpPr>
        <p:spPr>
          <a:xfrm>
            <a:off x="0" y="0"/>
            <a:ext cx="12192000" cy="695739"/>
          </a:xfrm>
          <a:prstGeom prst="rect">
            <a:avLst/>
          </a:prstGeom>
          <a:solidFill>
            <a:srgbClr val="76D6FF">
              <a:alpha val="75490"/>
            </a:srgbClr>
          </a:solidFill>
          <a:ln w="12700">
            <a:miter lim="400000"/>
          </a:ln>
        </p:spPr>
        <p:txBody>
          <a:bodyPr lIns="45719" rIns="45719" anchor="ctr"/>
          <a:lstStyle/>
          <a:p>
            <a:endParaRPr/>
          </a:p>
        </p:txBody>
      </p:sp>
      <p:pic>
        <p:nvPicPr>
          <p:cNvPr id="3" name="Image 2">
            <a:extLst>
              <a:ext uri="{FF2B5EF4-FFF2-40B4-BE49-F238E27FC236}">
                <a16:creationId xmlns:a16="http://schemas.microsoft.com/office/drawing/2014/main" id="{49DFCC5A-F097-17F9-03BA-655F13C683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43337" cy="695739"/>
          </a:xfrm>
          <a:prstGeom prst="rect">
            <a:avLst/>
          </a:prstGeom>
        </p:spPr>
      </p:pic>
    </p:spTree>
    <p:extLst>
      <p:ext uri="{BB962C8B-B14F-4D97-AF65-F5344CB8AC3E}">
        <p14:creationId xmlns:p14="http://schemas.microsoft.com/office/powerpoint/2010/main" val="3504864518"/>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id="{C09ECAEA-6991-239F-E839-358A44B331C5}"/>
              </a:ext>
            </a:extLst>
          </p:cNvPr>
          <p:cNvSpPr/>
          <p:nvPr/>
        </p:nvSpPr>
        <p:spPr>
          <a:xfrm>
            <a:off x="0" y="0"/>
            <a:ext cx="12192000" cy="695739"/>
          </a:xfrm>
          <a:prstGeom prst="rect">
            <a:avLst/>
          </a:prstGeom>
          <a:solidFill>
            <a:srgbClr val="76D6FF">
              <a:alpha val="75490"/>
            </a:srgbClr>
          </a:solidFill>
          <a:ln w="12700">
            <a:miter lim="400000"/>
          </a:ln>
        </p:spPr>
        <p:txBody>
          <a:bodyPr lIns="45719" rIns="45719" anchor="ctr"/>
          <a:lstStyle/>
          <a:p>
            <a:endParaRPr/>
          </a:p>
        </p:txBody>
      </p:sp>
      <p:pic>
        <p:nvPicPr>
          <p:cNvPr id="3" name="Image 2">
            <a:extLst>
              <a:ext uri="{FF2B5EF4-FFF2-40B4-BE49-F238E27FC236}">
                <a16:creationId xmlns:a16="http://schemas.microsoft.com/office/drawing/2014/main" id="{49DFCC5A-F097-17F9-03BA-655F13C683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43337" cy="695739"/>
          </a:xfrm>
          <a:prstGeom prst="rect">
            <a:avLst/>
          </a:prstGeom>
        </p:spPr>
      </p:pic>
    </p:spTree>
    <p:extLst>
      <p:ext uri="{BB962C8B-B14F-4D97-AF65-F5344CB8AC3E}">
        <p14:creationId xmlns:p14="http://schemas.microsoft.com/office/powerpoint/2010/main" val="249580243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id="{C09ECAEA-6991-239F-E839-358A44B331C5}"/>
              </a:ext>
            </a:extLst>
          </p:cNvPr>
          <p:cNvSpPr/>
          <p:nvPr/>
        </p:nvSpPr>
        <p:spPr>
          <a:xfrm>
            <a:off x="0" y="0"/>
            <a:ext cx="12192000" cy="695739"/>
          </a:xfrm>
          <a:prstGeom prst="rect">
            <a:avLst/>
          </a:prstGeom>
          <a:solidFill>
            <a:srgbClr val="76D6FF">
              <a:alpha val="75490"/>
            </a:srgbClr>
          </a:solidFill>
          <a:ln w="12700">
            <a:miter lim="400000"/>
          </a:ln>
        </p:spPr>
        <p:txBody>
          <a:bodyPr lIns="45719" rIns="45719" anchor="ctr"/>
          <a:lstStyle/>
          <a:p>
            <a:endParaRPr/>
          </a:p>
        </p:txBody>
      </p:sp>
      <p:pic>
        <p:nvPicPr>
          <p:cNvPr id="3" name="Image 2">
            <a:extLst>
              <a:ext uri="{FF2B5EF4-FFF2-40B4-BE49-F238E27FC236}">
                <a16:creationId xmlns:a16="http://schemas.microsoft.com/office/drawing/2014/main" id="{49DFCC5A-F097-17F9-03BA-655F13C683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43337" cy="695739"/>
          </a:xfrm>
          <a:prstGeom prst="rect">
            <a:avLst/>
          </a:prstGeom>
        </p:spPr>
      </p:pic>
      <p:sp>
        <p:nvSpPr>
          <p:cNvPr id="9" name="ZoneTexte 8">
            <a:extLst>
              <a:ext uri="{FF2B5EF4-FFF2-40B4-BE49-F238E27FC236}">
                <a16:creationId xmlns:a16="http://schemas.microsoft.com/office/drawing/2014/main" id="{45193674-5E5E-C856-2ADF-B3A307372A21}"/>
              </a:ext>
            </a:extLst>
          </p:cNvPr>
          <p:cNvSpPr txBox="1"/>
          <p:nvPr/>
        </p:nvSpPr>
        <p:spPr>
          <a:xfrm>
            <a:off x="370389" y="1192192"/>
            <a:ext cx="11493661"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rgbClr val="000000"/>
                </a:solidFill>
                <a:effectLst/>
                <a:uFillTx/>
                <a:latin typeface="+mj-lt"/>
                <a:ea typeface="+mj-ea"/>
                <a:cs typeface="+mj-cs"/>
                <a:sym typeface="Arial"/>
              </a:rPr>
              <a:t>Virtual machine vs Container :</a:t>
            </a:r>
          </a:p>
          <a:p>
            <a:pPr marL="0" marR="0" indent="0" algn="l" defTabSz="914400" rtl="0" fontAlgn="auto" latinLnBrk="0" hangingPunct="0">
              <a:lnSpc>
                <a:spcPct val="100000"/>
              </a:lnSpc>
              <a:spcBef>
                <a:spcPts val="0"/>
              </a:spcBef>
              <a:spcAft>
                <a:spcPts val="0"/>
              </a:spcAft>
              <a:buClrTx/>
              <a:buSzTx/>
              <a:buFontTx/>
              <a:buNone/>
              <a:tabLst/>
            </a:pPr>
            <a:r>
              <a:rPr lang="fr-FR" dirty="0"/>
              <a:t>-Les ressources </a:t>
            </a:r>
            <a:r>
              <a:rPr lang="fr-FR" dirty="0" err="1"/>
              <a:t>materielle</a:t>
            </a:r>
            <a:r>
              <a:rPr lang="fr-FR" dirty="0"/>
              <a:t> sont allouées spécifiquement pour une VM, tandis qu’il sont partagés avec l’</a:t>
            </a:r>
            <a:r>
              <a:rPr lang="fr-FR" dirty="0" err="1"/>
              <a:t>hote</a:t>
            </a:r>
            <a:r>
              <a:rPr lang="fr-FR" dirty="0"/>
              <a:t> sur un conteneur,</a:t>
            </a:r>
          </a:p>
          <a:p>
            <a:pPr marL="0" marR="0" indent="0" algn="l" defTabSz="9144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rgbClr val="000000"/>
                </a:solidFill>
                <a:effectLst/>
                <a:uFillTx/>
                <a:latin typeface="+mj-lt"/>
                <a:ea typeface="+mj-ea"/>
                <a:cs typeface="+mj-cs"/>
                <a:sym typeface="Arial"/>
              </a:rPr>
              <a:t>-Sur la VM </a:t>
            </a:r>
            <a:r>
              <a:rPr lang="fr-FR" dirty="0"/>
              <a:t>on aura besoin d’installer l’OS de la machine(Linux, Windows), alors qu’avec un conteneurs il faut juste isoler les composants,</a:t>
            </a:r>
          </a:p>
          <a:p>
            <a:pPr marL="0" marR="0" indent="0" algn="l" defTabSz="9144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rgbClr val="000000"/>
                </a:solidFill>
                <a:effectLst/>
                <a:uFillTx/>
                <a:latin typeface="+mj-lt"/>
                <a:ea typeface="+mj-ea"/>
                <a:cs typeface="+mj-cs"/>
                <a:sym typeface="Arial"/>
              </a:rPr>
              <a:t>-La VM est utilisé plus sur des besoins liés a l’infrastructure ou d’OS, et les conteneurs pour les applications </a:t>
            </a:r>
            <a:r>
              <a:rPr kumimoji="0" lang="fr-FR" sz="1800" b="0" i="0" u="none" strike="noStrike" cap="none" spc="0" normalizeH="0" baseline="0" dirty="0" err="1">
                <a:ln>
                  <a:noFill/>
                </a:ln>
                <a:solidFill>
                  <a:srgbClr val="000000"/>
                </a:solidFill>
                <a:effectLst/>
                <a:uFillTx/>
                <a:latin typeface="+mj-lt"/>
                <a:ea typeface="+mj-ea"/>
                <a:cs typeface="+mj-cs"/>
                <a:sym typeface="Arial"/>
              </a:rPr>
              <a:t>specifiques</a:t>
            </a:r>
            <a:endParaRPr kumimoji="0" lang="fr-FR" sz="18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150392509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id="{C09ECAEA-6991-239F-E839-358A44B331C5}"/>
              </a:ext>
            </a:extLst>
          </p:cNvPr>
          <p:cNvSpPr/>
          <p:nvPr/>
        </p:nvSpPr>
        <p:spPr>
          <a:xfrm>
            <a:off x="0" y="0"/>
            <a:ext cx="12192000" cy="695739"/>
          </a:xfrm>
          <a:prstGeom prst="rect">
            <a:avLst/>
          </a:prstGeom>
          <a:solidFill>
            <a:srgbClr val="76D6FF">
              <a:alpha val="75490"/>
            </a:srgbClr>
          </a:solidFill>
          <a:ln w="12700">
            <a:miter lim="400000"/>
          </a:ln>
        </p:spPr>
        <p:txBody>
          <a:bodyPr lIns="45719" rIns="45719" anchor="ctr"/>
          <a:lstStyle/>
          <a:p>
            <a:endParaRPr/>
          </a:p>
        </p:txBody>
      </p:sp>
      <p:pic>
        <p:nvPicPr>
          <p:cNvPr id="3" name="Image 2">
            <a:extLst>
              <a:ext uri="{FF2B5EF4-FFF2-40B4-BE49-F238E27FC236}">
                <a16:creationId xmlns:a16="http://schemas.microsoft.com/office/drawing/2014/main" id="{49DFCC5A-F097-17F9-03BA-655F13C683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43337" cy="695739"/>
          </a:xfrm>
          <a:prstGeom prst="rect">
            <a:avLst/>
          </a:prstGeom>
        </p:spPr>
      </p:pic>
      <p:pic>
        <p:nvPicPr>
          <p:cNvPr id="2" name="Image 1" descr="Une image contenant texte, calculatrice&#10;&#10;Description générée automatiquement">
            <a:extLst>
              <a:ext uri="{FF2B5EF4-FFF2-40B4-BE49-F238E27FC236}">
                <a16:creationId xmlns:a16="http://schemas.microsoft.com/office/drawing/2014/main" id="{51DB5FC7-EA13-88DB-7817-8CF7522872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5585" y="1157181"/>
            <a:ext cx="4268542" cy="4954252"/>
          </a:xfrm>
          <a:prstGeom prst="rect">
            <a:avLst/>
          </a:prstGeom>
        </p:spPr>
      </p:pic>
      <p:sp>
        <p:nvSpPr>
          <p:cNvPr id="4" name="ZoneTexte 3">
            <a:extLst>
              <a:ext uri="{FF2B5EF4-FFF2-40B4-BE49-F238E27FC236}">
                <a16:creationId xmlns:a16="http://schemas.microsoft.com/office/drawing/2014/main" id="{A29D133D-3CE4-A507-F984-36BF12B1D1AA}"/>
              </a:ext>
            </a:extLst>
          </p:cNvPr>
          <p:cNvSpPr txBox="1"/>
          <p:nvPr/>
        </p:nvSpPr>
        <p:spPr>
          <a:xfrm>
            <a:off x="217873" y="1095151"/>
            <a:ext cx="7487712" cy="53553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fr-FR" b="0" i="0" dirty="0">
                <a:effectLst/>
                <a:latin typeface="Calibri" panose="020F0502020204030204" pitchFamily="34" charset="0"/>
                <a:cs typeface="Calibri" panose="020F0502020204030204" pitchFamily="34" charset="0"/>
              </a:rPr>
              <a:t>Lorsque on utilise une machine virtuelle (VM), on faite ce qu’on appelle de la </a:t>
            </a:r>
            <a:r>
              <a:rPr lang="fr-FR" b="1" i="1" dirty="0">
                <a:effectLst/>
                <a:latin typeface="Calibri" panose="020F0502020204030204" pitchFamily="34" charset="0"/>
                <a:cs typeface="Calibri" panose="020F0502020204030204" pitchFamily="34" charset="0"/>
              </a:rPr>
              <a:t>virtualisation lourde</a:t>
            </a:r>
            <a:r>
              <a:rPr lang="fr-FR" b="0" i="0" dirty="0">
                <a:effectLst/>
                <a:latin typeface="Calibri" panose="020F0502020204030204" pitchFamily="34" charset="0"/>
                <a:cs typeface="Calibri" panose="020F0502020204030204" pitchFamily="34" charset="0"/>
              </a:rPr>
              <a:t>. En effet, on recrée un système complet dans le système hôte, pour qu’il ait ses propres ressources.</a:t>
            </a:r>
          </a:p>
          <a:p>
            <a:pPr marL="0" marR="0" indent="0" algn="l" defTabSz="914400" rtl="0" fontAlgn="auto" latinLnBrk="0" hangingPunct="0">
              <a:lnSpc>
                <a:spcPct val="100000"/>
              </a:lnSpc>
              <a:spcBef>
                <a:spcPts val="0"/>
              </a:spcBef>
              <a:spcAft>
                <a:spcPts val="0"/>
              </a:spcAft>
              <a:buClrTx/>
              <a:buSzTx/>
              <a:buFontTx/>
              <a:buNone/>
              <a:tabLst/>
            </a:pPr>
            <a:endParaRPr lang="fr-FR" b="0" i="0" dirty="0">
              <a:effectLst/>
              <a:latin typeface="Calibri" panose="020F0502020204030204" pitchFamily="34" charset="0"/>
              <a:cs typeface="Calibri" panose="020F0502020204030204" pitchFamily="34" charset="0"/>
            </a:endParaRPr>
          </a:p>
          <a:p>
            <a:pPr algn="l"/>
            <a:r>
              <a:rPr lang="fr-FR" b="1" i="0" dirty="0">
                <a:effectLst/>
                <a:latin typeface="Calibri" panose="020F0502020204030204" pitchFamily="34" charset="0"/>
                <a:cs typeface="Calibri" panose="020F0502020204030204" pitchFamily="34" charset="0"/>
              </a:rPr>
              <a:t>L'isolation avec le système hôte est donc totale </a:t>
            </a:r>
            <a:r>
              <a:rPr lang="fr-FR" b="0" i="0" dirty="0">
                <a:effectLst/>
                <a:latin typeface="Calibri" panose="020F0502020204030204" pitchFamily="34" charset="0"/>
                <a:cs typeface="Calibri" panose="020F0502020204030204" pitchFamily="34" charset="0"/>
              </a:rPr>
              <a:t>; cependant, cela apporte plusieurs contraintes :</a:t>
            </a:r>
          </a:p>
          <a:p>
            <a:pPr algn="l">
              <a:buFont typeface="Arial" panose="020B0604020202020204" pitchFamily="34" charset="0"/>
              <a:buChar char="•"/>
            </a:pPr>
            <a:r>
              <a:rPr lang="fr-FR" b="0" i="0" dirty="0">
                <a:solidFill>
                  <a:srgbClr val="000000"/>
                </a:solidFill>
                <a:effectLst/>
                <a:latin typeface="Calibri" panose="020F0502020204030204" pitchFamily="34" charset="0"/>
                <a:cs typeface="Calibri" panose="020F0502020204030204" pitchFamily="34" charset="0"/>
              </a:rPr>
              <a:t>❌une machine virtuelle prend du </a:t>
            </a:r>
            <a:r>
              <a:rPr lang="fr-FR" b="1" i="0" dirty="0">
                <a:solidFill>
                  <a:srgbClr val="000000"/>
                </a:solidFill>
                <a:effectLst/>
                <a:latin typeface="Calibri" panose="020F0502020204030204" pitchFamily="34" charset="0"/>
                <a:cs typeface="Calibri" panose="020F0502020204030204" pitchFamily="34" charset="0"/>
              </a:rPr>
              <a:t>temps</a:t>
            </a:r>
            <a:r>
              <a:rPr lang="fr-FR" b="0" i="0" dirty="0">
                <a:solidFill>
                  <a:srgbClr val="000000"/>
                </a:solidFill>
                <a:effectLst/>
                <a:latin typeface="Calibri" panose="020F0502020204030204" pitchFamily="34" charset="0"/>
                <a:cs typeface="Calibri" panose="020F0502020204030204" pitchFamily="34" charset="0"/>
              </a:rPr>
              <a:t> à démarrer ;</a:t>
            </a:r>
          </a:p>
          <a:p>
            <a:pPr algn="l">
              <a:buFont typeface="Arial" panose="020B0604020202020204" pitchFamily="34" charset="0"/>
              <a:buChar char="•"/>
            </a:pPr>
            <a:r>
              <a:rPr lang="fr-FR" b="0" i="0" dirty="0">
                <a:solidFill>
                  <a:srgbClr val="000000"/>
                </a:solidFill>
                <a:effectLst/>
                <a:latin typeface="Calibri" panose="020F0502020204030204" pitchFamily="34" charset="0"/>
                <a:cs typeface="Calibri" panose="020F0502020204030204" pitchFamily="34" charset="0"/>
              </a:rPr>
              <a:t>❌une machine virtuelle </a:t>
            </a:r>
            <a:r>
              <a:rPr lang="fr-FR" b="1" i="0" dirty="0">
                <a:solidFill>
                  <a:srgbClr val="000000"/>
                </a:solidFill>
                <a:effectLst/>
                <a:latin typeface="Calibri" panose="020F0502020204030204" pitchFamily="34" charset="0"/>
                <a:cs typeface="Calibri" panose="020F0502020204030204" pitchFamily="34" charset="0"/>
              </a:rPr>
              <a:t>réserve les ressources</a:t>
            </a:r>
            <a:r>
              <a:rPr lang="fr-FR" b="0" i="0" dirty="0">
                <a:solidFill>
                  <a:srgbClr val="000000"/>
                </a:solidFill>
                <a:effectLst/>
                <a:latin typeface="Calibri" panose="020F0502020204030204" pitchFamily="34" charset="0"/>
                <a:cs typeface="Calibri" panose="020F0502020204030204" pitchFamily="34" charset="0"/>
              </a:rPr>
              <a:t> (CPU/RAM) sur le système hôte.</a:t>
            </a:r>
          </a:p>
          <a:p>
            <a:pPr algn="l"/>
            <a:r>
              <a:rPr lang="fr-FR" b="0" i="0" dirty="0">
                <a:effectLst/>
                <a:latin typeface="Calibri" panose="020F0502020204030204" pitchFamily="34" charset="0"/>
                <a:cs typeface="Calibri" panose="020F0502020204030204" pitchFamily="34" charset="0"/>
              </a:rPr>
              <a:t>Mais cette solution présente aussi de nombreux avantages :</a:t>
            </a:r>
          </a:p>
          <a:p>
            <a:pPr algn="l">
              <a:buFont typeface="Arial" panose="020B0604020202020204" pitchFamily="34" charset="0"/>
              <a:buChar char="•"/>
            </a:pPr>
            <a:r>
              <a:rPr lang="fr-FR" b="0" i="0" dirty="0">
                <a:solidFill>
                  <a:srgbClr val="000000"/>
                </a:solidFill>
                <a:effectLst/>
                <a:latin typeface="Calibri" panose="020F0502020204030204" pitchFamily="34" charset="0"/>
                <a:cs typeface="Calibri" panose="020F0502020204030204" pitchFamily="34" charset="0"/>
              </a:rPr>
              <a:t>✅une machine virtuelle est totalement </a:t>
            </a:r>
            <a:r>
              <a:rPr lang="fr-FR" b="1" i="0" dirty="0">
                <a:solidFill>
                  <a:srgbClr val="000000"/>
                </a:solidFill>
                <a:effectLst/>
                <a:latin typeface="Calibri" panose="020F0502020204030204" pitchFamily="34" charset="0"/>
                <a:cs typeface="Calibri" panose="020F0502020204030204" pitchFamily="34" charset="0"/>
              </a:rPr>
              <a:t>isolée</a:t>
            </a:r>
            <a:r>
              <a:rPr lang="fr-FR" b="0" i="0" dirty="0">
                <a:solidFill>
                  <a:srgbClr val="000000"/>
                </a:solidFill>
                <a:effectLst/>
                <a:latin typeface="Calibri" panose="020F0502020204030204" pitchFamily="34" charset="0"/>
                <a:cs typeface="Calibri" panose="020F0502020204030204" pitchFamily="34" charset="0"/>
              </a:rPr>
              <a:t> du système hôte ;</a:t>
            </a:r>
          </a:p>
          <a:p>
            <a:pPr algn="l">
              <a:buFont typeface="Arial" panose="020B0604020202020204" pitchFamily="34" charset="0"/>
              <a:buChar char="•"/>
            </a:pPr>
            <a:r>
              <a:rPr lang="fr-FR" b="0" i="0" dirty="0">
                <a:solidFill>
                  <a:srgbClr val="000000"/>
                </a:solidFill>
                <a:effectLst/>
                <a:latin typeface="Calibri" panose="020F0502020204030204" pitchFamily="34" charset="0"/>
                <a:cs typeface="Calibri" panose="020F0502020204030204" pitchFamily="34" charset="0"/>
              </a:rPr>
              <a:t>✅les ressources attribuées à une machine virtuelle lui sont totalement </a:t>
            </a:r>
            <a:r>
              <a:rPr lang="fr-FR" b="1" i="0" dirty="0">
                <a:solidFill>
                  <a:srgbClr val="000000"/>
                </a:solidFill>
                <a:effectLst/>
                <a:latin typeface="Calibri" panose="020F0502020204030204" pitchFamily="34" charset="0"/>
                <a:cs typeface="Calibri" panose="020F0502020204030204" pitchFamily="34" charset="0"/>
              </a:rPr>
              <a:t>réservées </a:t>
            </a:r>
            <a:r>
              <a:rPr lang="fr-FR" b="0" i="0" dirty="0">
                <a:solidFill>
                  <a:srgbClr val="000000"/>
                </a:solidFill>
                <a:effectLst/>
                <a:latin typeface="Calibri" panose="020F0502020204030204" pitchFamily="34" charset="0"/>
                <a:cs typeface="Calibri" panose="020F0502020204030204" pitchFamily="34" charset="0"/>
              </a:rPr>
              <a:t>;</a:t>
            </a:r>
          </a:p>
          <a:p>
            <a:pPr algn="l">
              <a:buFont typeface="Arial" panose="020B0604020202020204" pitchFamily="34" charset="0"/>
              <a:buChar char="•"/>
            </a:pPr>
            <a:r>
              <a:rPr lang="fr-FR" b="0" i="0" dirty="0">
                <a:solidFill>
                  <a:srgbClr val="000000"/>
                </a:solidFill>
                <a:effectLst/>
                <a:latin typeface="Calibri" panose="020F0502020204030204" pitchFamily="34" charset="0"/>
                <a:cs typeface="Calibri" panose="020F0502020204030204" pitchFamily="34" charset="0"/>
              </a:rPr>
              <a:t>✅vous pouvez installer </a:t>
            </a:r>
            <a:r>
              <a:rPr lang="fr-FR" b="1" i="0" dirty="0">
                <a:solidFill>
                  <a:srgbClr val="000000"/>
                </a:solidFill>
                <a:effectLst/>
                <a:latin typeface="Calibri" panose="020F0502020204030204" pitchFamily="34" charset="0"/>
                <a:cs typeface="Calibri" panose="020F0502020204030204" pitchFamily="34" charset="0"/>
              </a:rPr>
              <a:t>différents OS</a:t>
            </a:r>
            <a:r>
              <a:rPr lang="fr-FR" b="0" i="0" dirty="0">
                <a:solidFill>
                  <a:srgbClr val="000000"/>
                </a:solidFill>
                <a:effectLst/>
                <a:latin typeface="Calibri" panose="020F0502020204030204" pitchFamily="34" charset="0"/>
                <a:cs typeface="Calibri" panose="020F0502020204030204" pitchFamily="34" charset="0"/>
              </a:rPr>
              <a:t> (Linux, Windows, BSD, etc.).</a:t>
            </a:r>
          </a:p>
          <a:p>
            <a:pPr algn="l"/>
            <a:endParaRPr lang="fr-FR" b="0" i="0" dirty="0">
              <a:solidFill>
                <a:srgbClr val="000000"/>
              </a:solidFill>
              <a:effectLst/>
              <a:latin typeface="Calibri" panose="020F0502020204030204" pitchFamily="34" charset="0"/>
              <a:cs typeface="Calibri" panose="020F0502020204030204" pitchFamily="34" charset="0"/>
            </a:endParaRPr>
          </a:p>
          <a:p>
            <a:pPr algn="l"/>
            <a:r>
              <a:rPr lang="fr-FR" b="0" i="0" dirty="0">
                <a:solidFill>
                  <a:srgbClr val="000000"/>
                </a:solidFill>
                <a:effectLst/>
                <a:latin typeface="Calibri" panose="020F0502020204030204" pitchFamily="34" charset="0"/>
                <a:cs typeface="Calibri" panose="020F0502020204030204" pitchFamily="34" charset="0"/>
              </a:rPr>
              <a:t>Mais il arrive très souvent que l'application qu'elle fait tourner ne consomme pas l'ensemble des ressources disponibles sur la machine virtuelle. Alors est né un nouveau système de virtualisation plus léger : les conteneurs.</a:t>
            </a:r>
          </a:p>
          <a:p>
            <a:pPr marL="0" marR="0" indent="0" algn="l" defTabSz="914400" rtl="0" fontAlgn="auto" latinLnBrk="0" hangingPunct="0">
              <a:lnSpc>
                <a:spcPct val="100000"/>
              </a:lnSpc>
              <a:spcBef>
                <a:spcPts val="0"/>
              </a:spcBef>
              <a:spcAft>
                <a:spcPts val="0"/>
              </a:spcAft>
              <a:buClrTx/>
              <a:buSzTx/>
              <a:buFontTx/>
              <a:buNone/>
              <a:tabLst/>
            </a:pPr>
            <a:endParaRPr kumimoji="0" lang="fr-FR"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endParaRPr>
          </a:p>
        </p:txBody>
      </p:sp>
    </p:spTree>
    <p:extLst>
      <p:ext uri="{BB962C8B-B14F-4D97-AF65-F5344CB8AC3E}">
        <p14:creationId xmlns:p14="http://schemas.microsoft.com/office/powerpoint/2010/main" val="225381592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id="{C09ECAEA-6991-239F-E839-358A44B331C5}"/>
              </a:ext>
            </a:extLst>
          </p:cNvPr>
          <p:cNvSpPr/>
          <p:nvPr/>
        </p:nvSpPr>
        <p:spPr>
          <a:xfrm>
            <a:off x="0" y="0"/>
            <a:ext cx="12192000" cy="695739"/>
          </a:xfrm>
          <a:prstGeom prst="rect">
            <a:avLst/>
          </a:prstGeom>
          <a:solidFill>
            <a:srgbClr val="76D6FF">
              <a:alpha val="75490"/>
            </a:srgbClr>
          </a:solidFill>
          <a:ln w="12700">
            <a:miter lim="400000"/>
          </a:ln>
        </p:spPr>
        <p:txBody>
          <a:bodyPr lIns="45719" rIns="45719" anchor="ctr"/>
          <a:lstStyle/>
          <a:p>
            <a:endParaRPr/>
          </a:p>
        </p:txBody>
      </p:sp>
      <p:pic>
        <p:nvPicPr>
          <p:cNvPr id="3" name="Image 2">
            <a:extLst>
              <a:ext uri="{FF2B5EF4-FFF2-40B4-BE49-F238E27FC236}">
                <a16:creationId xmlns:a16="http://schemas.microsoft.com/office/drawing/2014/main" id="{49DFCC5A-F097-17F9-03BA-655F13C683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43337" cy="695739"/>
          </a:xfrm>
          <a:prstGeom prst="rect">
            <a:avLst/>
          </a:prstGeom>
        </p:spPr>
      </p:pic>
      <p:pic>
        <p:nvPicPr>
          <p:cNvPr id="6" name="Image 5" descr="Une image contenant table&#10;&#10;Description générée automatiquement">
            <a:extLst>
              <a:ext uri="{FF2B5EF4-FFF2-40B4-BE49-F238E27FC236}">
                <a16:creationId xmlns:a16="http://schemas.microsoft.com/office/drawing/2014/main" id="{FDC4EC07-2C4D-2F95-62EA-B072B91E6F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2432" y="1803004"/>
            <a:ext cx="6650109" cy="4331578"/>
          </a:xfrm>
          <a:prstGeom prst="rect">
            <a:avLst/>
          </a:prstGeom>
        </p:spPr>
      </p:pic>
      <p:sp>
        <p:nvSpPr>
          <p:cNvPr id="8" name="ZoneTexte 7">
            <a:extLst>
              <a:ext uri="{FF2B5EF4-FFF2-40B4-BE49-F238E27FC236}">
                <a16:creationId xmlns:a16="http://schemas.microsoft.com/office/drawing/2014/main" id="{C21F6B2C-AECF-8932-BB2D-91235FFB026B}"/>
              </a:ext>
            </a:extLst>
          </p:cNvPr>
          <p:cNvSpPr txBox="1"/>
          <p:nvPr/>
        </p:nvSpPr>
        <p:spPr>
          <a:xfrm>
            <a:off x="196770" y="879676"/>
            <a:ext cx="11805603"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just" defTabSz="914400" rtl="0" fontAlgn="auto" latinLnBrk="0" hangingPunct="0">
              <a:lnSpc>
                <a:spcPct val="100000"/>
              </a:lnSpc>
              <a:spcBef>
                <a:spcPts val="0"/>
              </a:spcBef>
              <a:spcAft>
                <a:spcPts val="0"/>
              </a:spcAft>
              <a:buClrTx/>
              <a:buSzTx/>
              <a:buFontTx/>
              <a:buNone/>
              <a:tabLst/>
            </a:pPr>
            <a:r>
              <a:rPr lang="fr-FR" b="0" i="0" dirty="0">
                <a:effectLst/>
                <a:latin typeface="Calibri" panose="020F0502020204030204" pitchFamily="34" charset="0"/>
                <a:cs typeface="Calibri" panose="020F0502020204030204" pitchFamily="34" charset="0"/>
              </a:rPr>
              <a:t>Un conteneur Linux est un </a:t>
            </a:r>
            <a:r>
              <a:rPr lang="fr-FR" b="1" i="0" dirty="0">
                <a:effectLst/>
                <a:latin typeface="Calibri" panose="020F0502020204030204" pitchFamily="34" charset="0"/>
                <a:cs typeface="Calibri" panose="020F0502020204030204" pitchFamily="34" charset="0"/>
              </a:rPr>
              <a:t>processus</a:t>
            </a:r>
            <a:r>
              <a:rPr lang="fr-FR" b="0" i="0" dirty="0">
                <a:effectLst/>
                <a:latin typeface="Calibri" panose="020F0502020204030204" pitchFamily="34" charset="0"/>
                <a:cs typeface="Calibri" panose="020F0502020204030204" pitchFamily="34" charset="0"/>
              </a:rPr>
              <a:t> ou un ensemble de processus isolés du reste du système, tout en étant </a:t>
            </a:r>
            <a:r>
              <a:rPr lang="fr-FR" b="1" i="0" dirty="0">
                <a:effectLst/>
                <a:latin typeface="Calibri" panose="020F0502020204030204" pitchFamily="34" charset="0"/>
                <a:cs typeface="Calibri" panose="020F0502020204030204" pitchFamily="34" charset="0"/>
              </a:rPr>
              <a:t>légers</a:t>
            </a:r>
            <a:r>
              <a:rPr lang="fr-FR" b="0" i="0" dirty="0">
                <a:effectLst/>
                <a:latin typeface="Calibri" panose="020F0502020204030204" pitchFamily="34" charset="0"/>
                <a:cs typeface="Calibri" panose="020F0502020204030204" pitchFamily="34" charset="0"/>
              </a:rPr>
              <a:t>. Le conteneur permet de faire de la </a:t>
            </a:r>
            <a:r>
              <a:rPr lang="fr-FR" b="1" i="0" dirty="0">
                <a:effectLst/>
                <a:latin typeface="Calibri" panose="020F0502020204030204" pitchFamily="34" charset="0"/>
                <a:cs typeface="Calibri" panose="020F0502020204030204" pitchFamily="34" charset="0"/>
              </a:rPr>
              <a:t>virtualisation légère</a:t>
            </a:r>
            <a:r>
              <a:rPr lang="fr-FR" b="0" i="0" dirty="0">
                <a:effectLst/>
                <a:latin typeface="Calibri" panose="020F0502020204030204" pitchFamily="34" charset="0"/>
                <a:cs typeface="Calibri" panose="020F0502020204030204" pitchFamily="34" charset="0"/>
              </a:rPr>
              <a:t>, c'est-à-dire qu'il ne virtualise pas les ressources, il ne crée qu'une isolation des processus. Le conteneur partage donc les ressources avec le système hôte.</a:t>
            </a:r>
            <a:endParaRPr kumimoji="0" lang="fr-FR"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endParaRPr>
          </a:p>
        </p:txBody>
      </p:sp>
      <p:sp>
        <p:nvSpPr>
          <p:cNvPr id="10" name="ZoneTexte 9">
            <a:extLst>
              <a:ext uri="{FF2B5EF4-FFF2-40B4-BE49-F238E27FC236}">
                <a16:creationId xmlns:a16="http://schemas.microsoft.com/office/drawing/2014/main" id="{D8640C60-1851-99A2-FBE1-EB0C1C52FA1A}"/>
              </a:ext>
            </a:extLst>
          </p:cNvPr>
          <p:cNvSpPr txBox="1"/>
          <p:nvPr/>
        </p:nvSpPr>
        <p:spPr>
          <a:xfrm>
            <a:off x="189627" y="1749075"/>
            <a:ext cx="5342805" cy="4801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just" defTabSz="914400" rtl="0" fontAlgn="auto" latinLnBrk="0" hangingPunct="0">
              <a:lnSpc>
                <a:spcPct val="100000"/>
              </a:lnSpc>
              <a:spcBef>
                <a:spcPts val="0"/>
              </a:spcBef>
              <a:spcAft>
                <a:spcPts val="0"/>
              </a:spcAft>
              <a:buClrTx/>
              <a:buSzTx/>
              <a:buFontTx/>
              <a:buNone/>
              <a:tabLst/>
            </a:pPr>
            <a:r>
              <a:rPr lang="fr-FR" b="0" i="0" dirty="0">
                <a:effectLst/>
                <a:latin typeface="Calibri" panose="020F0502020204030204" pitchFamily="34" charset="0"/>
                <a:cs typeface="Calibri" panose="020F0502020204030204" pitchFamily="34" charset="0"/>
              </a:rPr>
              <a:t>Les conteneurs, au sens d'</a:t>
            </a:r>
            <a:r>
              <a:rPr lang="fr-FR" b="0" i="0" dirty="0" err="1">
                <a:effectLst/>
                <a:latin typeface="Calibri" panose="020F0502020204030204" pitchFamily="34" charset="0"/>
                <a:cs typeface="Calibri" panose="020F0502020204030204" pitchFamily="34" charset="0"/>
              </a:rPr>
              <a:t>OpenVZ</a:t>
            </a:r>
            <a:r>
              <a:rPr lang="fr-FR" b="0" i="0" dirty="0">
                <a:effectLst/>
                <a:latin typeface="Calibri" panose="020F0502020204030204" pitchFamily="34" charset="0"/>
                <a:cs typeface="Calibri" panose="020F0502020204030204" pitchFamily="34" charset="0"/>
              </a:rPr>
              <a:t> et LXC (sont des technologies de conteneur qui existent depuis de nombreuses années, même avant Docker), apportent une isolation importante des processus systèmes ; cependant, les ressources CPU, RAM et disque sont totalement partagées avec l'ensemble du système. </a:t>
            </a:r>
          </a:p>
          <a:p>
            <a:pPr marL="0" marR="0" indent="0" algn="just" defTabSz="914400" rtl="0" fontAlgn="auto" latinLnBrk="0" hangingPunct="0">
              <a:lnSpc>
                <a:spcPct val="100000"/>
              </a:lnSpc>
              <a:spcBef>
                <a:spcPts val="0"/>
              </a:spcBef>
              <a:spcAft>
                <a:spcPts val="0"/>
              </a:spcAft>
              <a:buClrTx/>
              <a:buSzTx/>
              <a:buFontTx/>
              <a:buNone/>
              <a:tabLst/>
            </a:pPr>
            <a:r>
              <a:rPr lang="fr-FR" b="0" i="0" dirty="0">
                <a:effectLst/>
                <a:latin typeface="Calibri" panose="020F0502020204030204" pitchFamily="34" charset="0"/>
                <a:cs typeface="Calibri" panose="020F0502020204030204" pitchFamily="34" charset="0"/>
              </a:rPr>
              <a:t>Les conteneurs partagent entre eux le kernel Linux ; ainsi, il n'est pas possible de faire fonctionner un système Windows ou BSD dans celui-ci.</a:t>
            </a:r>
          </a:p>
          <a:p>
            <a:pPr marL="0" marR="0" indent="0" algn="just" defTabSz="914400" rtl="0" fontAlgn="auto" latinLnBrk="0" hangingPunct="0">
              <a:lnSpc>
                <a:spcPct val="100000"/>
              </a:lnSpc>
              <a:spcBef>
                <a:spcPts val="0"/>
              </a:spcBef>
              <a:spcAft>
                <a:spcPts val="0"/>
              </a:spcAft>
              <a:buClrTx/>
              <a:buSzTx/>
              <a:buFontTx/>
              <a:buNone/>
              <a:tabLst/>
            </a:pPr>
            <a:endParaRPr lang="fr-FR" b="0" i="0" dirty="0">
              <a:effectLst/>
              <a:latin typeface="Calibri" panose="020F0502020204030204" pitchFamily="34" charset="0"/>
              <a:cs typeface="Calibri" panose="020F0502020204030204" pitchFamily="34" charset="0"/>
            </a:endParaRPr>
          </a:p>
          <a:p>
            <a:pPr marL="0" marR="0" indent="0" algn="just" defTabSz="914400" rtl="0" fontAlgn="auto" latinLnBrk="0" hangingPunct="0">
              <a:lnSpc>
                <a:spcPct val="100000"/>
              </a:lnSpc>
              <a:spcBef>
                <a:spcPts val="0"/>
              </a:spcBef>
              <a:spcAft>
                <a:spcPts val="0"/>
              </a:spcAft>
              <a:buClrTx/>
              <a:buSzTx/>
              <a:buFontTx/>
              <a:buNone/>
              <a:tabLst/>
            </a:pPr>
            <a:r>
              <a:rPr lang="fr-FR" b="1" i="0" dirty="0">
                <a:solidFill>
                  <a:srgbClr val="FF0000"/>
                </a:solidFill>
                <a:effectLst/>
                <a:latin typeface="Calibri" panose="020F0502020204030204" pitchFamily="34" charset="0"/>
                <a:cs typeface="Calibri" panose="020F0502020204030204" pitchFamily="34" charset="0"/>
              </a:rPr>
              <a:t>Attention, </a:t>
            </a:r>
            <a:r>
              <a:rPr lang="fr-FR" b="0" i="0" dirty="0">
                <a:effectLst/>
                <a:latin typeface="Calibri" panose="020F0502020204030204" pitchFamily="34" charset="0"/>
                <a:cs typeface="Calibri" panose="020F0502020204030204" pitchFamily="34" charset="0"/>
              </a:rPr>
              <a:t>bien que le fonctionnement des conteneurs et des machines virtuelles soient très proches, l'un ne remplace pas l'autre ! Pour faire tourner un conteneur, il faut toujours une machine (virtuelle ou non). Ce sont donc deux outils complémentaires à utiliser en connaissance de cause. </a:t>
            </a:r>
          </a:p>
          <a:p>
            <a:pPr marL="0" marR="0" indent="0" algn="just" defTabSz="914400" rtl="0" fontAlgn="auto" latinLnBrk="0" hangingPunct="0">
              <a:lnSpc>
                <a:spcPct val="100000"/>
              </a:lnSpc>
              <a:spcBef>
                <a:spcPts val="0"/>
              </a:spcBef>
              <a:spcAft>
                <a:spcPts val="0"/>
              </a:spcAft>
              <a:buClrTx/>
              <a:buSzTx/>
              <a:buFontTx/>
              <a:buNone/>
              <a:tabLst/>
            </a:pPr>
            <a:endParaRPr kumimoji="0" lang="fr-FR"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endParaRPr>
          </a:p>
        </p:txBody>
      </p:sp>
    </p:spTree>
    <p:extLst>
      <p:ext uri="{BB962C8B-B14F-4D97-AF65-F5344CB8AC3E}">
        <p14:creationId xmlns:p14="http://schemas.microsoft.com/office/powerpoint/2010/main" val="343537048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id="{C09ECAEA-6991-239F-E839-358A44B331C5}"/>
              </a:ext>
            </a:extLst>
          </p:cNvPr>
          <p:cNvSpPr/>
          <p:nvPr/>
        </p:nvSpPr>
        <p:spPr>
          <a:xfrm>
            <a:off x="0" y="0"/>
            <a:ext cx="12192000" cy="695739"/>
          </a:xfrm>
          <a:prstGeom prst="rect">
            <a:avLst/>
          </a:prstGeom>
          <a:solidFill>
            <a:srgbClr val="76D6FF">
              <a:alpha val="75490"/>
            </a:srgbClr>
          </a:solidFill>
          <a:ln w="12700">
            <a:miter lim="400000"/>
          </a:ln>
        </p:spPr>
        <p:txBody>
          <a:bodyPr lIns="45719" rIns="45719" anchor="ctr"/>
          <a:lstStyle/>
          <a:p>
            <a:endParaRPr/>
          </a:p>
        </p:txBody>
      </p:sp>
      <p:pic>
        <p:nvPicPr>
          <p:cNvPr id="3" name="Image 2">
            <a:extLst>
              <a:ext uri="{FF2B5EF4-FFF2-40B4-BE49-F238E27FC236}">
                <a16:creationId xmlns:a16="http://schemas.microsoft.com/office/drawing/2014/main" id="{49DFCC5A-F097-17F9-03BA-655F13C683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43337" cy="695739"/>
          </a:xfrm>
          <a:prstGeom prst="rect">
            <a:avLst/>
          </a:prstGeom>
        </p:spPr>
      </p:pic>
      <p:sp>
        <p:nvSpPr>
          <p:cNvPr id="2" name="ZoneTexte 1">
            <a:extLst>
              <a:ext uri="{FF2B5EF4-FFF2-40B4-BE49-F238E27FC236}">
                <a16:creationId xmlns:a16="http://schemas.microsoft.com/office/drawing/2014/main" id="{65DA2408-0F3A-A0EB-4652-8D6FEAC89FC0}"/>
              </a:ext>
            </a:extLst>
          </p:cNvPr>
          <p:cNvSpPr txBox="1"/>
          <p:nvPr/>
        </p:nvSpPr>
        <p:spPr>
          <a:xfrm>
            <a:off x="247213" y="1008296"/>
            <a:ext cx="11697574" cy="53553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just" defTabSz="914400" rtl="0" fontAlgn="auto" latinLnBrk="0" hangingPunct="0">
              <a:lnSpc>
                <a:spcPct val="100000"/>
              </a:lnSpc>
              <a:spcBef>
                <a:spcPts val="0"/>
              </a:spcBef>
              <a:spcAft>
                <a:spcPts val="0"/>
              </a:spcAft>
              <a:buClrTx/>
              <a:buSzTx/>
              <a:buFontTx/>
              <a:buNone/>
              <a:tabLst/>
            </a:pPr>
            <a:r>
              <a:rPr lang="fr-FR" b="0" i="0" dirty="0">
                <a:solidFill>
                  <a:srgbClr val="000000"/>
                </a:solidFill>
                <a:effectLst/>
                <a:latin typeface="Calibri" panose="020F0502020204030204" pitchFamily="34" charset="0"/>
                <a:cs typeface="Calibri" panose="020F0502020204030204" pitchFamily="34" charset="0"/>
              </a:rPr>
              <a:t>✅Ne réservez que les ressources nécessaires, Une autre différence importante avec les machines virtuelles est qu'un conteneur ne réserve pas la quantité de CPU, RAM et disque attribuée auprès du système hôte. Ainsi, nous pouvons allouer 16 Go de RAM à notre conteneur, mais si celui-ci n'utilise que 2 Go, le reste ne sera pas verrouillé.</a:t>
            </a:r>
          </a:p>
          <a:p>
            <a:pPr marL="0" marR="0" indent="0" algn="just" defTabSz="914400" rtl="0" fontAlgn="auto" latinLnBrk="0" hangingPunct="0">
              <a:lnSpc>
                <a:spcPct val="100000"/>
              </a:lnSpc>
              <a:spcBef>
                <a:spcPts val="0"/>
              </a:spcBef>
              <a:spcAft>
                <a:spcPts val="0"/>
              </a:spcAft>
              <a:buClrTx/>
              <a:buSzTx/>
              <a:buFontTx/>
              <a:buNone/>
              <a:tabLst/>
            </a:pPr>
            <a:r>
              <a:rPr lang="fr-FR" b="0" i="0" dirty="0">
                <a:solidFill>
                  <a:srgbClr val="000000"/>
                </a:solidFill>
                <a:effectLst/>
                <a:latin typeface="Calibri" panose="020F0502020204030204" pitchFamily="34" charset="0"/>
                <a:cs typeface="Calibri" panose="020F0502020204030204" pitchFamily="34" charset="0"/>
              </a:rPr>
              <a:t>✅Démarrez rapidement vos conteneurs, Les conteneurs n'ayant pas besoin d'une virtualisation des ressources mais seulement d'une isolation, ils peuvent démarrer beaucoup plus rapidement et plus fréquemment qu'une machine virtuelle sur nos serveurs hôtes, et ainsi réduire encore un peu les frais de l'infrastructure.</a:t>
            </a:r>
            <a:endParaRPr lang="fr-FR" dirty="0">
              <a:latin typeface="Calibri" panose="020F0502020204030204" pitchFamily="34" charset="0"/>
              <a:cs typeface="Calibri" panose="020F0502020204030204" pitchFamily="34" charset="0"/>
            </a:endParaRPr>
          </a:p>
          <a:p>
            <a:pPr marL="0" marR="0" indent="0" algn="just" defTabSz="914400" rtl="0" fontAlgn="auto" latinLnBrk="0" hangingPunct="0">
              <a:lnSpc>
                <a:spcPct val="100000"/>
              </a:lnSpc>
              <a:spcBef>
                <a:spcPts val="0"/>
              </a:spcBef>
              <a:spcAft>
                <a:spcPts val="0"/>
              </a:spcAft>
              <a:buClrTx/>
              <a:buSzTx/>
              <a:buFontTx/>
              <a:buNone/>
              <a:tabLst/>
            </a:pPr>
            <a:r>
              <a:rPr lang="fr-FR" b="0" i="0" dirty="0">
                <a:solidFill>
                  <a:srgbClr val="000000"/>
                </a:solidFill>
                <a:effectLst/>
                <a:latin typeface="Calibri" panose="020F0502020204030204" pitchFamily="34" charset="0"/>
                <a:cs typeface="Calibri" panose="020F0502020204030204" pitchFamily="34" charset="0"/>
              </a:rPr>
              <a:t>✅Donnez plus d'autonomie à vos développeurs, En dehors de la question pécuniaire, il y a aussi la possibilité de faire tourner des conteneurs sur le poste des développeurs, et ainsi de réduire les différences entre la "sainte" production, et l'environnement local sur le poste des développeurs.</a:t>
            </a:r>
            <a:endParaRPr lang="fr-FR" b="0" i="0" dirty="0">
              <a:effectLst/>
              <a:latin typeface="Calibri" panose="020F0502020204030204" pitchFamily="34" charset="0"/>
              <a:cs typeface="Calibri" panose="020F0502020204030204" pitchFamily="34" charset="0"/>
            </a:endParaRPr>
          </a:p>
          <a:p>
            <a:pPr marL="0" marR="0" indent="0" algn="just" defTabSz="914400" rtl="0" fontAlgn="auto" latinLnBrk="0" hangingPunct="0">
              <a:lnSpc>
                <a:spcPct val="100000"/>
              </a:lnSpc>
              <a:spcBef>
                <a:spcPts val="0"/>
              </a:spcBef>
              <a:spcAft>
                <a:spcPts val="0"/>
              </a:spcAft>
              <a:buClrTx/>
              <a:buSzTx/>
              <a:buFontTx/>
              <a:buNone/>
              <a:tabLst/>
            </a:pPr>
            <a:r>
              <a:rPr lang="fr-FR" b="0" i="0" dirty="0">
                <a:solidFill>
                  <a:srgbClr val="000000"/>
                </a:solidFill>
                <a:effectLst/>
                <a:latin typeface="Calibri" panose="020F0502020204030204" pitchFamily="34" charset="0"/>
                <a:cs typeface="Calibri" panose="020F0502020204030204" pitchFamily="34" charset="0"/>
              </a:rPr>
              <a:t>✅ </a:t>
            </a:r>
            <a:r>
              <a:rPr kumimoji="0" lang="fr-FR"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Les conteneurs permettent de réduire les coûts, d'augmenter la densité de l'infrastructure, tout en améliorant le cycle de déploiement.</a:t>
            </a:r>
          </a:p>
          <a:p>
            <a:pPr marL="0" marR="0" indent="0" algn="just" defTabSz="9144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Docker répond à une problématique forte dans le monde du développement, Prenons un exemple : vous avez développé votre projet de Twitter Lite en local. Tout fonctionne bien, mais au moment de le mettre en production, vous vous rendez compte que vous ne savez pas comment déployer votre projet. Un autre exemple : vous êtes dans une équipe de 10 personnes et chacun utilise un OS différent (Ubuntu, </a:t>
            </a:r>
            <a:r>
              <a:rPr kumimoji="0" lang="fr-FR" sz="1800" b="0" i="0" u="none" strike="noStrike" cap="none" spc="0" normalizeH="0" baseline="0" dirty="0" err="1">
                <a:ln>
                  <a:noFill/>
                </a:ln>
                <a:solidFill>
                  <a:srgbClr val="000000"/>
                </a:solidFill>
                <a:effectLst/>
                <a:uFillTx/>
                <a:latin typeface="Calibri" panose="020F0502020204030204" pitchFamily="34" charset="0"/>
                <a:cs typeface="Calibri" panose="020F0502020204030204" pitchFamily="34" charset="0"/>
                <a:sym typeface="Arial"/>
              </a:rPr>
              <a:t>macOS</a:t>
            </a:r>
            <a:r>
              <a:rPr kumimoji="0" lang="fr-FR"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 Windows, CentOS, etc.). Comment faire pour avoir un environnement unifié et fonctionnel chez l'ensemble des développeurs ?</a:t>
            </a:r>
          </a:p>
          <a:p>
            <a:pPr marL="0" marR="0" indent="0" algn="just" defTabSz="914400" rtl="0" fontAlgn="auto" latinLnBrk="0" hangingPunct="0">
              <a:lnSpc>
                <a:spcPct val="100000"/>
              </a:lnSpc>
              <a:spcBef>
                <a:spcPts val="0"/>
              </a:spcBef>
              <a:spcAft>
                <a:spcPts val="0"/>
              </a:spcAft>
              <a:buClrTx/>
              <a:buSzTx/>
              <a:buFontTx/>
              <a:buNone/>
              <a:tabLst/>
            </a:pPr>
            <a:endParaRPr kumimoji="0" lang="fr-FR"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endParaRPr>
          </a:p>
          <a:p>
            <a:pPr marL="0" marR="0" indent="0" algn="just" defTabSz="9144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Docker répond à ces problématiques en créant des conteneurs. Grâce à Docker, vous n'aurez plus de problème de différence d'environnement, et votre code marchera partout !</a:t>
            </a:r>
          </a:p>
        </p:txBody>
      </p:sp>
    </p:spTree>
    <p:extLst>
      <p:ext uri="{BB962C8B-B14F-4D97-AF65-F5344CB8AC3E}">
        <p14:creationId xmlns:p14="http://schemas.microsoft.com/office/powerpoint/2010/main" val="55053495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id="{C09ECAEA-6991-239F-E839-358A44B331C5}"/>
              </a:ext>
            </a:extLst>
          </p:cNvPr>
          <p:cNvSpPr/>
          <p:nvPr/>
        </p:nvSpPr>
        <p:spPr>
          <a:xfrm>
            <a:off x="0" y="0"/>
            <a:ext cx="12192000" cy="695739"/>
          </a:xfrm>
          <a:prstGeom prst="rect">
            <a:avLst/>
          </a:prstGeom>
          <a:solidFill>
            <a:srgbClr val="76D6FF">
              <a:alpha val="75490"/>
            </a:srgbClr>
          </a:solidFill>
          <a:ln w="12700">
            <a:miter lim="400000"/>
          </a:ln>
        </p:spPr>
        <p:txBody>
          <a:bodyPr lIns="45719" rIns="45719" anchor="ctr"/>
          <a:lstStyle/>
          <a:p>
            <a:endParaRPr/>
          </a:p>
        </p:txBody>
      </p:sp>
      <p:pic>
        <p:nvPicPr>
          <p:cNvPr id="3" name="Image 2">
            <a:extLst>
              <a:ext uri="{FF2B5EF4-FFF2-40B4-BE49-F238E27FC236}">
                <a16:creationId xmlns:a16="http://schemas.microsoft.com/office/drawing/2014/main" id="{49DFCC5A-F097-17F9-03BA-655F13C683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43337" cy="695739"/>
          </a:xfrm>
          <a:prstGeom prst="rect">
            <a:avLst/>
          </a:prstGeom>
        </p:spPr>
      </p:pic>
      <p:pic>
        <p:nvPicPr>
          <p:cNvPr id="2" name="Image 1">
            <a:extLst>
              <a:ext uri="{FF2B5EF4-FFF2-40B4-BE49-F238E27FC236}">
                <a16:creationId xmlns:a16="http://schemas.microsoft.com/office/drawing/2014/main" id="{76776833-9DDE-B5A6-8098-A0B17C308E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52013" y="983848"/>
            <a:ext cx="2356453" cy="1689903"/>
          </a:xfrm>
          <a:prstGeom prst="rect">
            <a:avLst/>
          </a:prstGeom>
        </p:spPr>
      </p:pic>
      <p:sp>
        <p:nvSpPr>
          <p:cNvPr id="5" name="ZoneTexte 4">
            <a:extLst>
              <a:ext uri="{FF2B5EF4-FFF2-40B4-BE49-F238E27FC236}">
                <a16:creationId xmlns:a16="http://schemas.microsoft.com/office/drawing/2014/main" id="{261022F4-DD9B-4E10-B5DA-B353B28EA322}"/>
              </a:ext>
            </a:extLst>
          </p:cNvPr>
          <p:cNvSpPr txBox="1"/>
          <p:nvPr/>
        </p:nvSpPr>
        <p:spPr>
          <a:xfrm>
            <a:off x="300941" y="1182470"/>
            <a:ext cx="8484244" cy="5078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fr-FR" dirty="0">
                <a:solidFill>
                  <a:srgbClr val="202122"/>
                </a:solidFill>
                <a:latin typeface="Calibri" panose="020F0502020204030204" pitchFamily="34" charset="0"/>
                <a:cs typeface="Calibri" panose="020F0502020204030204" pitchFamily="34" charset="0"/>
              </a:rPr>
              <a:t>Docker est d</a:t>
            </a:r>
            <a:r>
              <a:rPr lang="fr-FR" b="0" i="0" dirty="0">
                <a:solidFill>
                  <a:srgbClr val="202122"/>
                </a:solidFill>
                <a:effectLst/>
                <a:latin typeface="Calibri" panose="020F0502020204030204" pitchFamily="34" charset="0"/>
                <a:cs typeface="Calibri" panose="020F0502020204030204" pitchFamily="34" charset="0"/>
              </a:rPr>
              <a:t>éveloppé par </a:t>
            </a:r>
            <a:r>
              <a:rPr lang="fr-FR" dirty="0">
                <a:solidFill>
                  <a:schemeClr val="tx1"/>
                </a:solidFill>
                <a:latin typeface="Calibri" panose="020F0502020204030204" pitchFamily="34" charset="0"/>
                <a:cs typeface="Calibri" panose="020F0502020204030204" pitchFamily="34" charset="0"/>
              </a:rPr>
              <a:t>Solomon </a:t>
            </a:r>
            <a:r>
              <a:rPr lang="fr-FR" dirty="0" err="1">
                <a:solidFill>
                  <a:schemeClr val="tx1"/>
                </a:solidFill>
                <a:latin typeface="Calibri" panose="020F0502020204030204" pitchFamily="34" charset="0"/>
                <a:cs typeface="Calibri" panose="020F0502020204030204" pitchFamily="34" charset="0"/>
              </a:rPr>
              <a:t>Hykes</a:t>
            </a:r>
            <a:r>
              <a:rPr lang="fr-FR" dirty="0">
                <a:solidFill>
                  <a:schemeClr val="tx1"/>
                </a:solidFill>
                <a:latin typeface="Calibri" panose="020F0502020204030204" pitchFamily="34" charset="0"/>
                <a:cs typeface="Calibri" panose="020F0502020204030204" pitchFamily="34" charset="0"/>
              </a:rPr>
              <a:t>, p</a:t>
            </a:r>
            <a:r>
              <a:rPr lang="fr-FR" b="0" i="0" dirty="0">
                <a:effectLst/>
                <a:latin typeface="Calibri" panose="020F0502020204030204" pitchFamily="34" charset="0"/>
                <a:cs typeface="Calibri" panose="020F0502020204030204" pitchFamily="34" charset="0"/>
              </a:rPr>
              <a:t>our les besoins d'une société de Platform as a Service (PaaS) appelée </a:t>
            </a:r>
            <a:r>
              <a:rPr lang="fr-FR" b="1" i="0" dirty="0" err="1">
                <a:effectLst/>
                <a:latin typeface="Calibri" panose="020F0502020204030204" pitchFamily="34" charset="0"/>
                <a:cs typeface="Calibri" panose="020F0502020204030204" pitchFamily="34" charset="0"/>
              </a:rPr>
              <a:t>DotCloud</a:t>
            </a:r>
            <a:r>
              <a:rPr lang="fr-FR" b="0" i="0" dirty="0">
                <a:effectLst/>
                <a:latin typeface="Calibri" panose="020F0502020204030204" pitchFamily="34" charset="0"/>
                <a:cs typeface="Calibri" panose="020F0502020204030204" pitchFamily="34" charset="0"/>
              </a:rPr>
              <a:t>. Finalement, en mars 2013, l'entreprise a créé une nouvelle structure nommée </a:t>
            </a:r>
            <a:r>
              <a:rPr lang="fr-FR" b="1" i="0" dirty="0">
                <a:effectLst/>
                <a:latin typeface="Calibri" panose="020F0502020204030204" pitchFamily="34" charset="0"/>
                <a:cs typeface="Calibri" panose="020F0502020204030204" pitchFamily="34" charset="0"/>
              </a:rPr>
              <a:t>Docker </a:t>
            </a:r>
            <a:r>
              <a:rPr lang="fr-FR" b="1" i="0" dirty="0" err="1">
                <a:effectLst/>
                <a:latin typeface="Calibri" panose="020F0502020204030204" pitchFamily="34" charset="0"/>
                <a:cs typeface="Calibri" panose="020F0502020204030204" pitchFamily="34" charset="0"/>
              </a:rPr>
              <a:t>Inc</a:t>
            </a:r>
            <a:r>
              <a:rPr lang="fr-FR" b="0" i="0" dirty="0">
                <a:effectLst/>
                <a:latin typeface="Calibri" panose="020F0502020204030204" pitchFamily="34" charset="0"/>
                <a:cs typeface="Calibri" panose="020F0502020204030204" pitchFamily="34" charset="0"/>
              </a:rPr>
              <a:t> et a placé en open source son produit </a:t>
            </a:r>
            <a:r>
              <a:rPr lang="fr-FR" b="1" i="0" dirty="0">
                <a:effectLst/>
                <a:latin typeface="Calibri" panose="020F0502020204030204" pitchFamily="34" charset="0"/>
                <a:cs typeface="Calibri" panose="020F0502020204030204" pitchFamily="34" charset="0"/>
              </a:rPr>
              <a:t>Docker</a:t>
            </a:r>
            <a:r>
              <a:rPr lang="fr-FR" b="0" i="0" dirty="0">
                <a:effectLst/>
                <a:latin typeface="Calibri" panose="020F0502020204030204" pitchFamily="34" charset="0"/>
                <a:cs typeface="Calibri" panose="020F0502020204030204" pitchFamily="34" charset="0"/>
              </a:rPr>
              <a:t>.</a:t>
            </a:r>
          </a:p>
          <a:p>
            <a:pPr marL="0" marR="0" indent="0" algn="l" defTabSz="9144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Docker apporte une notion importante dans le monde du conteneur. D’après sa vision, un conteneur ne doit faire tourner qu'un seul processus. Ainsi, dans le cas d'une stack LAMP (Linux, Apache, MySQL, PHP), nous devons créer 3 conteneurs différents, un pour Apache, un pour MySQL et un dernier pour PHP. Alors que dans un conteneur LXC ou </a:t>
            </a:r>
            <a:r>
              <a:rPr kumimoji="0" lang="fr-FR" sz="1800" b="0" i="0" u="none" strike="noStrike" cap="none" spc="0" normalizeH="0" baseline="0" dirty="0" err="1">
                <a:ln>
                  <a:noFill/>
                </a:ln>
                <a:solidFill>
                  <a:srgbClr val="000000"/>
                </a:solidFill>
                <a:effectLst/>
                <a:uFillTx/>
                <a:latin typeface="Calibri" panose="020F0502020204030204" pitchFamily="34" charset="0"/>
                <a:cs typeface="Calibri" panose="020F0502020204030204" pitchFamily="34" charset="0"/>
                <a:sym typeface="Arial"/>
              </a:rPr>
              <a:t>OpenVZ</a:t>
            </a:r>
            <a:r>
              <a:rPr kumimoji="0" lang="fr-FR"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 nous aurions fait tourner l'ensemble des 3 services dans un seul et unique conteneur.</a:t>
            </a:r>
          </a:p>
          <a:p>
            <a:pPr marL="0" marR="0" indent="0" algn="l" defTabSz="914400" rtl="0" fontAlgn="auto" latinLnBrk="0" hangingPunct="0">
              <a:lnSpc>
                <a:spcPct val="100000"/>
              </a:lnSpc>
              <a:spcBef>
                <a:spcPts val="0"/>
              </a:spcBef>
              <a:spcAft>
                <a:spcPts val="0"/>
              </a:spcAft>
              <a:buClrTx/>
              <a:buSzTx/>
              <a:buFontTx/>
              <a:buNone/>
              <a:tabLst/>
            </a:pPr>
            <a:r>
              <a:rPr lang="fr-FR" dirty="0">
                <a:latin typeface="Calibri" panose="020F0502020204030204" pitchFamily="34" charset="0"/>
                <a:cs typeface="Calibri" panose="020F0502020204030204" pitchFamily="34" charset="0"/>
              </a:rPr>
              <a:t>Docker est utilisé par de très nombreuses sociétés pour différents usages. Ainsi, un des premiers usages de Docker se trouve dans la création </a:t>
            </a:r>
            <a:r>
              <a:rPr lang="fr-FR" b="1" dirty="0">
                <a:latin typeface="Calibri" panose="020F0502020204030204" pitchFamily="34" charset="0"/>
                <a:cs typeface="Calibri" panose="020F0502020204030204" pitchFamily="34" charset="0"/>
              </a:rPr>
              <a:t>d'environnements locaux</a:t>
            </a:r>
            <a:r>
              <a:rPr lang="fr-FR" dirty="0">
                <a:latin typeface="Calibri" panose="020F0502020204030204" pitchFamily="34" charset="0"/>
                <a:cs typeface="Calibri" panose="020F0502020204030204" pitchFamily="34" charset="0"/>
              </a:rPr>
              <a:t>. Il est plus simple d'utiliser Docker en local quand on travaille avec de nombreuses versions différentes des logiciels, et ainsi ne pas avoir de problèmes de compatibilité entre elles.</a:t>
            </a:r>
          </a:p>
          <a:p>
            <a:pPr marL="0" marR="0" indent="0" algn="l" defTabSz="9144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On retrouve aussi Docker dans les domaines de la CI (</a:t>
            </a:r>
            <a:r>
              <a:rPr kumimoji="0" lang="fr-FR" sz="1800" b="0" i="0" u="none" strike="noStrike" cap="none" spc="0" normalizeH="0" baseline="0" dirty="0" err="1">
                <a:ln>
                  <a:noFill/>
                </a:ln>
                <a:solidFill>
                  <a:srgbClr val="000000"/>
                </a:solidFill>
                <a:effectLst/>
                <a:uFillTx/>
                <a:latin typeface="Calibri" panose="020F0502020204030204" pitchFamily="34" charset="0"/>
                <a:cs typeface="Calibri" panose="020F0502020204030204" pitchFamily="34" charset="0"/>
                <a:sym typeface="Arial"/>
              </a:rPr>
              <a:t>Continous</a:t>
            </a:r>
            <a:r>
              <a:rPr kumimoji="0" lang="fr-FR"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 </a:t>
            </a:r>
            <a:r>
              <a:rPr kumimoji="0" lang="fr-FR" sz="1800" b="0" i="0" u="none" strike="noStrike" cap="none" spc="0" normalizeH="0" baseline="0" dirty="0" err="1">
                <a:ln>
                  <a:noFill/>
                </a:ln>
                <a:solidFill>
                  <a:srgbClr val="000000"/>
                </a:solidFill>
                <a:effectLst/>
                <a:uFillTx/>
                <a:latin typeface="Calibri" panose="020F0502020204030204" pitchFamily="34" charset="0"/>
                <a:cs typeface="Calibri" panose="020F0502020204030204" pitchFamily="34" charset="0"/>
                <a:sym typeface="Arial"/>
              </a:rPr>
              <a:t>Integration</a:t>
            </a:r>
            <a:r>
              <a:rPr kumimoji="0" lang="fr-FR"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 ou </a:t>
            </a:r>
            <a:r>
              <a:rPr kumimoji="0" lang="fr-FR" sz="1800" b="1"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Intégration Continue</a:t>
            </a:r>
            <a:r>
              <a:rPr kumimoji="0" lang="fr-FR"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 et de la CD (</a:t>
            </a:r>
            <a:r>
              <a:rPr kumimoji="0" lang="fr-FR" sz="1800" b="0" i="0" u="none" strike="noStrike" cap="none" spc="0" normalizeH="0" baseline="0" dirty="0" err="1">
                <a:ln>
                  <a:noFill/>
                </a:ln>
                <a:solidFill>
                  <a:srgbClr val="000000"/>
                </a:solidFill>
                <a:effectLst/>
                <a:uFillTx/>
                <a:latin typeface="Calibri" panose="020F0502020204030204" pitchFamily="34" charset="0"/>
                <a:cs typeface="Calibri" panose="020F0502020204030204" pitchFamily="34" charset="0"/>
                <a:sym typeface="Arial"/>
              </a:rPr>
              <a:t>Continous</a:t>
            </a:r>
            <a:r>
              <a:rPr kumimoji="0" lang="fr-FR"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 Delivery, ou </a:t>
            </a:r>
            <a:r>
              <a:rPr kumimoji="0" lang="fr-FR" sz="1800" b="1"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Livraison Continue</a:t>
            </a:r>
            <a:r>
              <a:rPr kumimoji="0" lang="fr-FR"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 Cela permet à la CI/CD de créer rapidement des espaces isolés pour faire tourner vos tests.</a:t>
            </a:r>
          </a:p>
          <a:p>
            <a:pPr marL="0" marR="0" indent="0" algn="l" defTabSz="914400" rtl="0" fontAlgn="auto" latinLnBrk="0" hangingPunct="0">
              <a:lnSpc>
                <a:spcPct val="100000"/>
              </a:lnSpc>
              <a:spcBef>
                <a:spcPts val="0"/>
              </a:spcBef>
              <a:spcAft>
                <a:spcPts val="0"/>
              </a:spcAft>
              <a:buClrTx/>
              <a:buSzTx/>
              <a:buFontTx/>
              <a:buNone/>
              <a:tabLst/>
            </a:pPr>
            <a:r>
              <a:rPr kumimoji="0" lang="fr-FR" sz="1800" b="1" i="0" u="none" strike="noStrike" cap="none" spc="0" normalizeH="0" baseline="0" dirty="0">
                <a:ln>
                  <a:noFill/>
                </a:ln>
                <a:solidFill>
                  <a:srgbClr val="FF0000"/>
                </a:solidFill>
                <a:effectLst/>
                <a:uFillTx/>
                <a:latin typeface="Calibri" panose="020F0502020204030204" pitchFamily="34" charset="0"/>
                <a:cs typeface="Calibri" panose="020F0502020204030204" pitchFamily="34" charset="0"/>
                <a:sym typeface="Arial"/>
              </a:rPr>
              <a:t>Attention</a:t>
            </a:r>
            <a:r>
              <a:rPr kumimoji="0" lang="fr-FR"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 cependant, Docker ne convient pas à tous les usages. Par exemple, lorsqu'il s'agit de faire persister de grandes quantités de mémoire disque et d'assurer une grande continuité de service. Docker n'est pas vraiment adapté à ce type d'usage.</a:t>
            </a:r>
          </a:p>
        </p:txBody>
      </p:sp>
    </p:spTree>
    <p:extLst>
      <p:ext uri="{BB962C8B-B14F-4D97-AF65-F5344CB8AC3E}">
        <p14:creationId xmlns:p14="http://schemas.microsoft.com/office/powerpoint/2010/main" val="186104276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id="{C09ECAEA-6991-239F-E839-358A44B331C5}"/>
              </a:ext>
            </a:extLst>
          </p:cNvPr>
          <p:cNvSpPr/>
          <p:nvPr/>
        </p:nvSpPr>
        <p:spPr>
          <a:xfrm>
            <a:off x="0" y="0"/>
            <a:ext cx="12192000" cy="695739"/>
          </a:xfrm>
          <a:prstGeom prst="rect">
            <a:avLst/>
          </a:prstGeom>
          <a:solidFill>
            <a:srgbClr val="76D6FF">
              <a:alpha val="75490"/>
            </a:srgbClr>
          </a:solidFill>
          <a:ln w="12700">
            <a:miter lim="400000"/>
          </a:ln>
        </p:spPr>
        <p:txBody>
          <a:bodyPr lIns="45719" rIns="45719" anchor="ctr"/>
          <a:lstStyle/>
          <a:p>
            <a:endParaRPr/>
          </a:p>
        </p:txBody>
      </p:sp>
      <p:pic>
        <p:nvPicPr>
          <p:cNvPr id="3" name="Image 2">
            <a:extLst>
              <a:ext uri="{FF2B5EF4-FFF2-40B4-BE49-F238E27FC236}">
                <a16:creationId xmlns:a16="http://schemas.microsoft.com/office/drawing/2014/main" id="{49DFCC5A-F097-17F9-03BA-655F13C683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43337" cy="695739"/>
          </a:xfrm>
          <a:prstGeom prst="rect">
            <a:avLst/>
          </a:prstGeom>
        </p:spPr>
      </p:pic>
      <p:sp>
        <p:nvSpPr>
          <p:cNvPr id="9" name="ZoneTexte 8">
            <a:extLst>
              <a:ext uri="{FF2B5EF4-FFF2-40B4-BE49-F238E27FC236}">
                <a16:creationId xmlns:a16="http://schemas.microsoft.com/office/drawing/2014/main" id="{7EC9575F-FDEC-670D-CB22-BBE7EC55BDF9}"/>
              </a:ext>
            </a:extLst>
          </p:cNvPr>
          <p:cNvSpPr txBox="1"/>
          <p:nvPr/>
        </p:nvSpPr>
        <p:spPr>
          <a:xfrm>
            <a:off x="442731" y="891546"/>
            <a:ext cx="11502341"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fr-FR" b="1" dirty="0" err="1"/>
              <a:t>Stateless</a:t>
            </a:r>
            <a:r>
              <a:rPr lang="fr-FR" b="1" dirty="0"/>
              <a:t> vs </a:t>
            </a:r>
            <a:r>
              <a:rPr lang="fr-FR" b="1" dirty="0" err="1"/>
              <a:t>Stateful</a:t>
            </a:r>
            <a:endParaRPr lang="fr-FR" b="1" dirty="0"/>
          </a:p>
          <a:p>
            <a:r>
              <a:rPr lang="fr-FR" dirty="0"/>
              <a:t>Dans le monde de Docker, vous allez souvent entendre parler de </a:t>
            </a:r>
            <a:r>
              <a:rPr lang="fr-FR" b="1" dirty="0" err="1"/>
              <a:t>stateless</a:t>
            </a:r>
            <a:r>
              <a:rPr lang="fr-FR" dirty="0"/>
              <a:t> et </a:t>
            </a:r>
            <a:r>
              <a:rPr lang="fr-FR" b="1" dirty="0" err="1"/>
              <a:t>stateful</a:t>
            </a:r>
            <a:r>
              <a:rPr lang="fr-FR" dirty="0"/>
              <a:t>, deux catégories de conteneurs, et vous devez savoir à quoi correspond chaque catégorie.</a:t>
            </a:r>
          </a:p>
          <a:p>
            <a:endParaRPr lang="fr-FR" dirty="0"/>
          </a:p>
          <a:p>
            <a:r>
              <a:rPr lang="fr-FR" dirty="0"/>
              <a:t>Si nous prenons le cas d'une base de données MySQL, celle-ci est </a:t>
            </a:r>
            <a:r>
              <a:rPr lang="fr-FR" b="1" dirty="0" err="1"/>
              <a:t>stateful</a:t>
            </a:r>
            <a:r>
              <a:rPr lang="fr-FR" dirty="0"/>
              <a:t> car elle stocke un état. Ainsi, si vous éteignez et rallumez votre base de données, vous la retrouverez dans le même état de fonctionnement.</a:t>
            </a:r>
          </a:p>
          <a:p>
            <a:endParaRPr lang="fr-FR" dirty="0"/>
          </a:p>
          <a:p>
            <a:r>
              <a:rPr lang="fr-FR" dirty="0" err="1"/>
              <a:t>Stateless</a:t>
            </a:r>
            <a:r>
              <a:rPr lang="fr-FR" dirty="0"/>
              <a:t> est donc l'inverse : l'application ne stocke pas d'état. Vous pouvez prendre le cas du protocole HTTP, celui-ci est </a:t>
            </a:r>
            <a:r>
              <a:rPr lang="fr-FR" dirty="0" err="1"/>
              <a:t>stateless</a:t>
            </a:r>
            <a:r>
              <a:rPr lang="fr-FR" dirty="0"/>
              <a:t>. À chaque nouvelle requête HTTP, les mêmes séries d'actions seront réalisées.</a:t>
            </a:r>
          </a:p>
          <a:p>
            <a:endParaRPr lang="fr-FR" dirty="0"/>
          </a:p>
          <a:p>
            <a:r>
              <a:rPr lang="fr-FR" b="1" dirty="0"/>
              <a:t>L'immutabilité</a:t>
            </a:r>
            <a:r>
              <a:rPr lang="fr-FR" dirty="0"/>
              <a:t> d'un conteneur est aussi importante. Un conteneur ne doit pas stocker de données qui doivent être pérennes, car il les perdra (à moins que vous les ayez pérennisées). Mais si vous souhaitez en local mettre une base de données dans un conteneur Docker, vous devez créer un </a:t>
            </a:r>
            <a:r>
              <a:rPr lang="fr-FR" b="1" dirty="0"/>
              <a:t>volume</a:t>
            </a:r>
            <a:r>
              <a:rPr lang="fr-FR" dirty="0"/>
              <a:t> pour que celui-ci puisse stocker les données de façon pérenne.</a:t>
            </a:r>
          </a:p>
        </p:txBody>
      </p:sp>
    </p:spTree>
    <p:extLst>
      <p:ext uri="{BB962C8B-B14F-4D97-AF65-F5344CB8AC3E}">
        <p14:creationId xmlns:p14="http://schemas.microsoft.com/office/powerpoint/2010/main" val="980396544"/>
      </p:ext>
    </p:extLst>
  </p:cSld>
  <p:clrMapOvr>
    <a:masterClrMapping/>
  </p:clrMapOvr>
  <p:transition spd="med"/>
</p:sld>
</file>

<file path=ppt/theme/theme1.xml><?xml version="1.0" encoding="utf-8"?>
<a:theme xmlns:a="http://schemas.openxmlformats.org/drawingml/2006/main" name="Cover and End Slide Master">
  <a:themeElements>
    <a:clrScheme name="Cover and End Slide Master">
      <a:dk1>
        <a:srgbClr val="000000"/>
      </a:dk1>
      <a:lt1>
        <a:srgbClr val="FFFFFF"/>
      </a:lt1>
      <a:dk2>
        <a:srgbClr val="A7A7A7"/>
      </a:dk2>
      <a:lt2>
        <a:srgbClr val="535353"/>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FF00FF"/>
      </a:folHlink>
    </a:clrScheme>
    <a:fontScheme name="Cover and End Slide Master">
      <a:majorFont>
        <a:latin typeface="Arial"/>
        <a:ea typeface="Arial"/>
        <a:cs typeface="Arial"/>
      </a:majorFont>
      <a:minorFont>
        <a:latin typeface="Helvetica"/>
        <a:ea typeface="Helvetica"/>
        <a:cs typeface="Helvetica"/>
      </a:minorFont>
    </a:fontScheme>
    <a:fmtScheme name="Cover and End Slide Mas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Cover and End Slide Master">
  <a:themeElements>
    <a:clrScheme name="Cover and End Slide Master">
      <a:dk1>
        <a:srgbClr val="000000"/>
      </a:dk1>
      <a:lt1>
        <a:srgbClr val="FFFFFF"/>
      </a:lt1>
      <a:dk2>
        <a:srgbClr val="A7A7A7"/>
      </a:dk2>
      <a:lt2>
        <a:srgbClr val="535353"/>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FF00FF"/>
      </a:folHlink>
    </a:clrScheme>
    <a:fontScheme name="Cover and End Slide Master">
      <a:majorFont>
        <a:latin typeface="Arial"/>
        <a:ea typeface="Arial"/>
        <a:cs typeface="Arial"/>
      </a:majorFont>
      <a:minorFont>
        <a:latin typeface="Helvetica"/>
        <a:ea typeface="Helvetica"/>
        <a:cs typeface="Helvetica"/>
      </a:minorFont>
    </a:fontScheme>
    <a:fmtScheme name="Cover and End Slide Mas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86124EB6C205543AE97BF1305E590F0" ma:contentTypeVersion="9" ma:contentTypeDescription="Crée un document." ma:contentTypeScope="" ma:versionID="1ce0845063f8d02f58d5c8792f2d4262">
  <xsd:schema xmlns:xsd="http://www.w3.org/2001/XMLSchema" xmlns:xs="http://www.w3.org/2001/XMLSchema" xmlns:p="http://schemas.microsoft.com/office/2006/metadata/properties" xmlns:ns3="ee65b073-ffcd-4d2c-8577-755f084c5e39" xmlns:ns4="40db12fb-f3c4-4bfa-a160-4995540f67e2" targetNamespace="http://schemas.microsoft.com/office/2006/metadata/properties" ma:root="true" ma:fieldsID="43130937d3db4667a8ed9e96fb5ad8f8" ns3:_="" ns4:_="">
    <xsd:import namespace="ee65b073-ffcd-4d2c-8577-755f084c5e39"/>
    <xsd:import namespace="40db12fb-f3c4-4bfa-a160-4995540f67e2"/>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65b073-ffcd-4d2c-8577-755f084c5e39"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Partagé avec détails" ma:internalName="SharedWithDetails" ma:readOnly="true">
      <xsd:simpleType>
        <xsd:restriction base="dms:Note">
          <xsd:maxLength value="255"/>
        </xsd:restriction>
      </xsd:simpleType>
    </xsd:element>
    <xsd:element name="SharingHintHash" ma:index="10" nillable="true" ma:displayName="Partage du hachage d’indicateu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0db12fb-f3c4-4bfa-a160-4995540f67e2"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B269D80-DD86-4EB2-AE17-E2D248B7F755}">
  <ds:schemaRefs>
    <ds:schemaRef ds:uri="http://schemas.microsoft.com/sharepoint/v3/contenttype/forms"/>
  </ds:schemaRefs>
</ds:datastoreItem>
</file>

<file path=customXml/itemProps2.xml><?xml version="1.0" encoding="utf-8"?>
<ds:datastoreItem xmlns:ds="http://schemas.openxmlformats.org/officeDocument/2006/customXml" ds:itemID="{8B326FC4-5FF1-47CB-BCA5-D91404143E61}">
  <ds:schemaRefs>
    <ds:schemaRef ds:uri="ee65b073-ffcd-4d2c-8577-755f084c5e39"/>
    <ds:schemaRef ds:uri="http://www.w3.org/XML/1998/namespace"/>
    <ds:schemaRef ds:uri="40db12fb-f3c4-4bfa-a160-4995540f67e2"/>
    <ds:schemaRef ds:uri="http://purl.org/dc/terms/"/>
    <ds:schemaRef ds:uri="http://purl.org/dc/elements/1.1/"/>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CB19F7C3-7749-4CF0-8CB7-0630915C2F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65b073-ffcd-4d2c-8577-755f084c5e39"/>
    <ds:schemaRef ds:uri="40db12fb-f3c4-4bfa-a160-4995540f67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4437</TotalTime>
  <Words>4497</Words>
  <Application>Microsoft Office PowerPoint</Application>
  <PresentationFormat>Grand écran</PresentationFormat>
  <Paragraphs>255</Paragraphs>
  <Slides>35</Slides>
  <Notes>1</Notes>
  <HiddenSlides>0</HiddenSlides>
  <MMClips>0</MMClips>
  <ScaleCrop>false</ScaleCrop>
  <HeadingPairs>
    <vt:vector size="4" baseType="variant">
      <vt:variant>
        <vt:lpstr>Thème</vt:lpstr>
      </vt:variant>
      <vt:variant>
        <vt:i4>1</vt:i4>
      </vt:variant>
      <vt:variant>
        <vt:lpstr>Titres des diapositives</vt:lpstr>
      </vt:variant>
      <vt:variant>
        <vt:i4>35</vt:i4>
      </vt:variant>
    </vt:vector>
  </HeadingPairs>
  <TitlesOfParts>
    <vt:vector size="36" baseType="lpstr">
      <vt:lpstr>Cover and End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S2M</dc:creator>
  <cp:lastModifiedBy>Fahd KORAICHE</cp:lastModifiedBy>
  <cp:revision>15</cp:revision>
  <dcterms:modified xsi:type="dcterms:W3CDTF">2022-09-24T21:35:13Z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0x010100886124EB6C205543AE97BF1305E590F0</vt:lpwstr>
  </property>
</Properties>
</file>