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9" r:id="rId9"/>
    <p:sldId id="261" r:id="rId10"/>
    <p:sldId id="268" r:id="rId11"/>
    <p:sldId id="260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E952C-088B-4AFD-B363-670454925A43}" v="9" dt="2022-09-24T21:43:39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hd KORAICHE" userId="ec533b2e-84dd-426f-b94a-1b40dab7b67a" providerId="ADAL" clId="{7C9E952C-088B-4AFD-B363-670454925A43}"/>
    <pc:docChg chg="custSel addSld modSld">
      <pc:chgData name="Fahd KORAICHE" userId="ec533b2e-84dd-426f-b94a-1b40dab7b67a" providerId="ADAL" clId="{7C9E952C-088B-4AFD-B363-670454925A43}" dt="2022-09-24T21:43:49.697" v="34" actId="20577"/>
      <pc:docMkLst>
        <pc:docMk/>
      </pc:docMkLst>
      <pc:sldChg chg="addSp delSp modSp mod">
        <pc:chgData name="Fahd KORAICHE" userId="ec533b2e-84dd-426f-b94a-1b40dab7b67a" providerId="ADAL" clId="{7C9E952C-088B-4AFD-B363-670454925A43}" dt="2022-09-24T21:43:08.595" v="29" actId="1076"/>
        <pc:sldMkLst>
          <pc:docMk/>
          <pc:sldMk cId="3983625397" sldId="256"/>
        </pc:sldMkLst>
        <pc:spChg chg="add mod">
          <ac:chgData name="Fahd KORAICHE" userId="ec533b2e-84dd-426f-b94a-1b40dab7b67a" providerId="ADAL" clId="{7C9E952C-088B-4AFD-B363-670454925A43}" dt="2022-09-24T21:41:50.282" v="19" actId="14100"/>
          <ac:spMkLst>
            <pc:docMk/>
            <pc:sldMk cId="3983625397" sldId="256"/>
            <ac:spMk id="6" creationId="{6EEE729A-320A-2C1C-4CD3-865D7CFF38D2}"/>
          </ac:spMkLst>
        </pc:spChg>
        <pc:spChg chg="add mod">
          <ac:chgData name="Fahd KORAICHE" userId="ec533b2e-84dd-426f-b94a-1b40dab7b67a" providerId="ADAL" clId="{7C9E952C-088B-4AFD-B363-670454925A43}" dt="2022-09-24T21:41:57.013" v="21" actId="1076"/>
          <ac:spMkLst>
            <pc:docMk/>
            <pc:sldMk cId="3983625397" sldId="256"/>
            <ac:spMk id="7" creationId="{E3B0CF0B-A1FD-4B7C-1057-61C941A567DC}"/>
          </ac:spMkLst>
        </pc:spChg>
        <pc:spChg chg="add del mod">
          <ac:chgData name="Fahd KORAICHE" userId="ec533b2e-84dd-426f-b94a-1b40dab7b67a" providerId="ADAL" clId="{7C9E952C-088B-4AFD-B363-670454925A43}" dt="2022-09-24T21:42:48.459" v="25" actId="478"/>
          <ac:spMkLst>
            <pc:docMk/>
            <pc:sldMk cId="3983625397" sldId="256"/>
            <ac:spMk id="8" creationId="{C3E2DE66-8657-361E-1BA5-F316043FB88E}"/>
          </ac:spMkLst>
        </pc:spChg>
        <pc:spChg chg="add mod">
          <ac:chgData name="Fahd KORAICHE" userId="ec533b2e-84dd-426f-b94a-1b40dab7b67a" providerId="ADAL" clId="{7C9E952C-088B-4AFD-B363-670454925A43}" dt="2022-09-24T21:43:08.595" v="29" actId="1076"/>
          <ac:spMkLst>
            <pc:docMk/>
            <pc:sldMk cId="3983625397" sldId="256"/>
            <ac:spMk id="9" creationId="{96993AFD-1EC4-7B49-4C24-6EE6449876C4}"/>
          </ac:spMkLst>
        </pc:spChg>
        <pc:picChg chg="add mod">
          <ac:chgData name="Fahd KORAICHE" userId="ec533b2e-84dd-426f-b94a-1b40dab7b67a" providerId="ADAL" clId="{7C9E952C-088B-4AFD-B363-670454925A43}" dt="2022-09-24T21:39:31.036" v="2" actId="1076"/>
          <ac:picMkLst>
            <pc:docMk/>
            <pc:sldMk cId="3983625397" sldId="256"/>
            <ac:picMk id="5" creationId="{4F727EA0-9B71-9261-C976-80CCD57232C6}"/>
          </ac:picMkLst>
        </pc:picChg>
      </pc:sldChg>
      <pc:sldChg chg="addSp modSp mod">
        <pc:chgData name="Fahd KORAICHE" userId="ec533b2e-84dd-426f-b94a-1b40dab7b67a" providerId="ADAL" clId="{7C9E952C-088B-4AFD-B363-670454925A43}" dt="2022-09-24T21:43:49.697" v="34" actId="20577"/>
        <pc:sldMkLst>
          <pc:docMk/>
          <pc:sldMk cId="3409151480" sldId="257"/>
        </pc:sldMkLst>
        <pc:spChg chg="add mod ord">
          <ac:chgData name="Fahd KORAICHE" userId="ec533b2e-84dd-426f-b94a-1b40dab7b67a" providerId="ADAL" clId="{7C9E952C-088B-4AFD-B363-670454925A43}" dt="2022-09-24T21:41:38.150" v="17" actId="14100"/>
          <ac:spMkLst>
            <pc:docMk/>
            <pc:sldMk cId="3409151480" sldId="257"/>
            <ac:spMk id="4" creationId="{908791E9-BC00-4BD8-C6C4-A99A79FC1E81}"/>
          </ac:spMkLst>
        </pc:spChg>
        <pc:spChg chg="add mod">
          <ac:chgData name="Fahd KORAICHE" userId="ec533b2e-84dd-426f-b94a-1b40dab7b67a" providerId="ADAL" clId="{7C9E952C-088B-4AFD-B363-670454925A43}" dt="2022-09-24T21:43:49.697" v="34" actId="20577"/>
          <ac:spMkLst>
            <pc:docMk/>
            <pc:sldMk cId="3409151480" sldId="257"/>
            <ac:spMk id="5" creationId="{442875D1-2E1D-3A1B-8B96-9E4712225898}"/>
          </ac:spMkLst>
        </pc:spChg>
        <pc:picChg chg="add mod">
          <ac:chgData name="Fahd KORAICHE" userId="ec533b2e-84dd-426f-b94a-1b40dab7b67a" providerId="ADAL" clId="{7C9E952C-088B-4AFD-B363-670454925A43}" dt="2022-09-24T21:41:35.784" v="16" actId="1076"/>
          <ac:picMkLst>
            <pc:docMk/>
            <pc:sldMk cId="3409151480" sldId="257"/>
            <ac:picMk id="3" creationId="{7C3553E6-A855-E7EF-DF6A-65DA37FF88C8}"/>
          </ac:picMkLst>
        </pc:picChg>
      </pc:sldChg>
      <pc:sldChg chg="add">
        <pc:chgData name="Fahd KORAICHE" userId="ec533b2e-84dd-426f-b94a-1b40dab7b67a" providerId="ADAL" clId="{7C9E952C-088B-4AFD-B363-670454925A43}" dt="2022-09-24T21:43:13.696" v="30"/>
        <pc:sldMkLst>
          <pc:docMk/>
          <pc:sldMk cId="662714645" sldId="258"/>
        </pc:sldMkLst>
      </pc:sldChg>
      <pc:sldChg chg="add">
        <pc:chgData name="Fahd KORAICHE" userId="ec533b2e-84dd-426f-b94a-1b40dab7b67a" providerId="ADAL" clId="{7C9E952C-088B-4AFD-B363-670454925A43}" dt="2022-09-24T21:43:13.911" v="31"/>
        <pc:sldMkLst>
          <pc:docMk/>
          <pc:sldMk cId="3165703857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64F35-CBB7-6F16-8574-5DE012444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581842-C099-B057-4357-334D51FAD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986EA5-4EF4-91A0-AB99-3583CD7B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4177-31C2-4F9E-8736-03AFFC87AC05}" type="datetimeFigureOut">
              <a:rPr lang="fr-FR" smtClean="0"/>
              <a:t>25/09/2022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B39D25-D77A-82DF-0D9B-BF1859D6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B22225-74CE-D0EA-1BB9-806EBE20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5FB3-F15A-48B9-9163-7FA3DCE45E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14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8B6B7-E113-76E6-49AA-ED7F4B91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2D79DB-B4B4-54F7-8C3D-D7E825500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1F6478-8DB0-8118-B655-630B24D0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4177-31C2-4F9E-8736-03AFFC87AC05}" type="datetimeFigureOut">
              <a:rPr lang="fr-FR" smtClean="0"/>
              <a:t>25/09/2022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B08177-FA42-3FC3-00AC-BF4C6216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08EF7A-870A-B3E7-1AF3-2E7EFE8F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5FB3-F15A-48B9-9163-7FA3DCE45E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91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EDCE57-42FF-4328-B7E8-E7646A777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181018-01F8-D794-C3C6-3F99D594B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5895EE-C980-2E7C-608F-2CCE7794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4177-31C2-4F9E-8736-03AFFC87AC05}" type="datetimeFigureOut">
              <a:rPr lang="fr-FR" smtClean="0"/>
              <a:t>25/09/2022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9515DB-C3AA-87F5-4CFC-1F0B16AC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CDB472-5BAA-34EC-A320-E68143FF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5FB3-F15A-48B9-9163-7FA3DCE45E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26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BEFA4-77F0-379C-C590-CD06278F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65AFD2-516C-966D-1393-F907B956B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586C06-4EB0-0B41-347F-35AB1FA0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4177-31C2-4F9E-8736-03AFFC87AC05}" type="datetimeFigureOut">
              <a:rPr lang="fr-FR" smtClean="0"/>
              <a:t>25/09/2022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E15B49-F23A-9BB6-3AF8-441C1B8E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188036-8167-9ACA-EDD6-21786D6D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5FB3-F15A-48B9-9163-7FA3DCE45E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72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B2659-8A0D-3B73-F08B-251F300E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964880-82C8-841F-840E-A2E35E2E0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B17CF7-69AB-CF90-5C18-42FF2EB8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4177-31C2-4F9E-8736-03AFFC87AC05}" type="datetimeFigureOut">
              <a:rPr lang="fr-FR" smtClean="0"/>
              <a:t>25/09/2022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33F137-34DE-BA13-324D-1EB50B5E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9C92D7-11A8-FA45-DC9E-A67AF5F0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5FB3-F15A-48B9-9163-7FA3DCE45E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51670-4735-6F0B-93B4-8D52E454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89FD6B-10D9-4917-183E-8CF128E64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46C735-064A-F06A-2C74-BA56B8873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D88D13-A646-8200-1D9B-C7AD32D5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4177-31C2-4F9E-8736-03AFFC87AC05}" type="datetimeFigureOut">
              <a:rPr lang="fr-FR" smtClean="0"/>
              <a:t>25/09/2022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BC71F6-79B4-BFE0-CBB3-6FC43358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A4D28C-E42F-40A6-F560-5DF87C4B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5FB3-F15A-48B9-9163-7FA3DCE45E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82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A4DF8B-BBC4-7612-CB82-DDE226A2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C8C9CE-B8DE-6854-7BBC-86C568F32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CB9EBC-06BA-054F-2C95-2BCF3B18C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7050B7-24BA-3170-1681-8F5A12131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BFB18B-64B0-155B-F2EC-1294C4C1F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5C59E9-8F10-B6F7-104D-DAD5408B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4177-31C2-4F9E-8736-03AFFC87AC05}" type="datetimeFigureOut">
              <a:rPr lang="fr-FR" smtClean="0"/>
              <a:t>25/09/2022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F2874D-5BEF-E0A1-D693-C4B52C84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272759E-9794-52F3-B8CB-031977F1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5FB3-F15A-48B9-9163-7FA3DCE45E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34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BE3D3-3724-CB36-70A3-E9C9F956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EBE36D-14A6-B6AF-B32F-24646E01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4177-31C2-4F9E-8736-03AFFC87AC05}" type="datetimeFigureOut">
              <a:rPr lang="fr-FR" smtClean="0"/>
              <a:t>25/09/2022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67B90C-E499-4142-F7A0-B8C28622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CAAFA8-954B-24D4-221D-7B9591D5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5FB3-F15A-48B9-9163-7FA3DCE45E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96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DE0697C-0341-6838-2D76-B0724155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4177-31C2-4F9E-8736-03AFFC87AC05}" type="datetimeFigureOut">
              <a:rPr lang="fr-FR" smtClean="0"/>
              <a:t>25/09/2022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88349D5-261E-AE24-F980-6239BD6C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7206B7-49F4-5536-0545-3B0E5C52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5FB3-F15A-48B9-9163-7FA3DCE45E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54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AA2DE-9845-4A20-F113-DBA22CF3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A17CC1-79C7-DCD8-F447-A5552C549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93BE73-28C4-108E-CFD3-37F29C6F0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28A8B7-2E94-81F2-0523-3E29CEF4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4177-31C2-4F9E-8736-03AFFC87AC05}" type="datetimeFigureOut">
              <a:rPr lang="fr-FR" smtClean="0"/>
              <a:t>25/09/2022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F29A13-1108-3CC4-ADC4-F85A4CE6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BA3AC-54C2-800F-201A-0C0DC1DA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5FB3-F15A-48B9-9163-7FA3DCE45E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50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AB837-1412-BBC4-4A99-23A519EA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C3897ED-8166-C080-216A-09487EAB5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689A27-53E6-A5D5-49E9-5D8B19DF6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2D4010-B7FC-6C03-1014-651B227B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4177-31C2-4F9E-8736-03AFFC87AC05}" type="datetimeFigureOut">
              <a:rPr lang="fr-FR" smtClean="0"/>
              <a:t>25/09/2022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2A5F08-F206-BC04-12F0-3B0FDA62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1C7A6-CF6B-68B1-AB34-2D0246FB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5FB3-F15A-48B9-9163-7FA3DCE45E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60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B2C69A-58AA-A24E-67C1-D5D3533C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74F5FE-F33B-27BA-03C7-CEA3977C9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7F17FF-914A-728F-C476-0716A2E5F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4177-31C2-4F9E-8736-03AFFC87AC05}" type="datetimeFigureOut">
              <a:rPr lang="fr-FR" smtClean="0"/>
              <a:t>25/09/2022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DDC80B-A293-3926-621E-6A8E0C33D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7C124B-EDF9-8994-66F3-DD730C7F4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25FB3-F15A-48B9-9163-7FA3DCE45E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79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nikube.sigs.k8s.io/docs/star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es.cloud.google.com/apt/doc/apt-key.gp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pt-kubernetes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F727EA0-9B71-9261-C976-80CCD5723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51" y="593387"/>
            <a:ext cx="5981586" cy="5301574"/>
          </a:xfrm>
          <a:prstGeom prst="rect">
            <a:avLst/>
          </a:prstGeom>
        </p:spPr>
      </p:pic>
      <p:sp>
        <p:nvSpPr>
          <p:cNvPr id="6" name="Rectangle">
            <a:extLst>
              <a:ext uri="{FF2B5EF4-FFF2-40B4-BE49-F238E27FC236}">
                <a16:creationId xmlns:a16="http://schemas.microsoft.com/office/drawing/2014/main" id="{6EEE729A-320A-2C1C-4CD3-865D7CFF38D2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rgbClr val="326CE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E3B0CF0B-A1FD-4B7C-1057-61C941A567DC}"/>
              </a:ext>
            </a:extLst>
          </p:cNvPr>
          <p:cNvSpPr/>
          <p:nvPr/>
        </p:nvSpPr>
        <p:spPr>
          <a:xfrm>
            <a:off x="0" y="6162261"/>
            <a:ext cx="12192000" cy="695739"/>
          </a:xfrm>
          <a:prstGeom prst="rect">
            <a:avLst/>
          </a:prstGeom>
          <a:solidFill>
            <a:srgbClr val="326CE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993AFD-1EC4-7B49-4C24-6EE6449876C4}"/>
              </a:ext>
            </a:extLst>
          </p:cNvPr>
          <p:cNvSpPr/>
          <p:nvPr/>
        </p:nvSpPr>
        <p:spPr>
          <a:xfrm>
            <a:off x="9945278" y="5664129"/>
            <a:ext cx="2058186" cy="461663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Fahd KORAICHE</a:t>
            </a:r>
          </a:p>
        </p:txBody>
      </p:sp>
    </p:spTree>
    <p:extLst>
      <p:ext uri="{BB962C8B-B14F-4D97-AF65-F5344CB8AC3E}">
        <p14:creationId xmlns:p14="http://schemas.microsoft.com/office/powerpoint/2010/main" val="398362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908791E9-BC00-4BD8-C6C4-A99A79FC1E81}"/>
              </a:ext>
            </a:extLst>
          </p:cNvPr>
          <p:cNvSpPr/>
          <p:nvPr/>
        </p:nvSpPr>
        <p:spPr>
          <a:xfrm>
            <a:off x="2763520" y="0"/>
            <a:ext cx="9428480" cy="695739"/>
          </a:xfrm>
          <a:prstGeom prst="rect">
            <a:avLst/>
          </a:prstGeom>
          <a:solidFill>
            <a:srgbClr val="326CE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C3553E6-A855-E7EF-DF6A-65DA37FF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3" y="112618"/>
            <a:ext cx="2372857" cy="51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1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908791E9-BC00-4BD8-C6C4-A99A79FC1E81}"/>
              </a:ext>
            </a:extLst>
          </p:cNvPr>
          <p:cNvSpPr/>
          <p:nvPr/>
        </p:nvSpPr>
        <p:spPr>
          <a:xfrm>
            <a:off x="2763520" y="0"/>
            <a:ext cx="9428480" cy="695739"/>
          </a:xfrm>
          <a:prstGeom prst="rect">
            <a:avLst/>
          </a:prstGeom>
          <a:solidFill>
            <a:srgbClr val="326CE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C3553E6-A855-E7EF-DF6A-65DA37FF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3" y="112618"/>
            <a:ext cx="2372857" cy="51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4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908791E9-BC00-4BD8-C6C4-A99A79FC1E81}"/>
              </a:ext>
            </a:extLst>
          </p:cNvPr>
          <p:cNvSpPr/>
          <p:nvPr/>
        </p:nvSpPr>
        <p:spPr>
          <a:xfrm>
            <a:off x="2763520" y="0"/>
            <a:ext cx="9428480" cy="695739"/>
          </a:xfrm>
          <a:prstGeom prst="rect">
            <a:avLst/>
          </a:prstGeom>
          <a:solidFill>
            <a:srgbClr val="326CE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C3553E6-A855-E7EF-DF6A-65DA37FF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3" y="112618"/>
            <a:ext cx="2372857" cy="51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09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908791E9-BC00-4BD8-C6C4-A99A79FC1E81}"/>
              </a:ext>
            </a:extLst>
          </p:cNvPr>
          <p:cNvSpPr/>
          <p:nvPr/>
        </p:nvSpPr>
        <p:spPr>
          <a:xfrm>
            <a:off x="2763520" y="0"/>
            <a:ext cx="9428480" cy="695739"/>
          </a:xfrm>
          <a:prstGeom prst="rect">
            <a:avLst/>
          </a:prstGeom>
          <a:solidFill>
            <a:srgbClr val="326CE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C3553E6-A855-E7EF-DF6A-65DA37FF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3" y="112618"/>
            <a:ext cx="2372857" cy="51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9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908791E9-BC00-4BD8-C6C4-A99A79FC1E81}"/>
              </a:ext>
            </a:extLst>
          </p:cNvPr>
          <p:cNvSpPr/>
          <p:nvPr/>
        </p:nvSpPr>
        <p:spPr>
          <a:xfrm>
            <a:off x="2763520" y="0"/>
            <a:ext cx="9428480" cy="695739"/>
          </a:xfrm>
          <a:prstGeom prst="rect">
            <a:avLst/>
          </a:prstGeom>
          <a:solidFill>
            <a:srgbClr val="326CE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C3553E6-A855-E7EF-DF6A-65DA37FF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3" y="112618"/>
            <a:ext cx="2372857" cy="51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6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908791E9-BC00-4BD8-C6C4-A99A79FC1E81}"/>
              </a:ext>
            </a:extLst>
          </p:cNvPr>
          <p:cNvSpPr/>
          <p:nvPr/>
        </p:nvSpPr>
        <p:spPr>
          <a:xfrm>
            <a:off x="2763520" y="0"/>
            <a:ext cx="9428480" cy="695739"/>
          </a:xfrm>
          <a:prstGeom prst="rect">
            <a:avLst/>
          </a:prstGeom>
          <a:solidFill>
            <a:srgbClr val="326CE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C3553E6-A855-E7EF-DF6A-65DA37FF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3" y="112618"/>
            <a:ext cx="2372857" cy="51249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42875D1-2E1D-3A1B-8B96-9E4712225898}"/>
              </a:ext>
            </a:extLst>
          </p:cNvPr>
          <p:cNvSpPr txBox="1"/>
          <p:nvPr/>
        </p:nvSpPr>
        <p:spPr>
          <a:xfrm>
            <a:off x="307452" y="982176"/>
            <a:ext cx="11577095" cy="48936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  <a:r>
              <a:rPr lang="fr-F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Kubernetes</a:t>
            </a: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ou k8s :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-Outil de production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-Orchestrateur de conteneur (comme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Swarm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pour docker mais bien plus avancé)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-Grec timonier ou pilote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-Origine 2015(v1.0) : Google reverse à CNCF depuis son orchestrateur Borg (Cloud Native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Computing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Foundation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-CNCF : Amazon, Google, Huawei, Oracle, Docker, Citrix, eBay,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Reddit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MasterCard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-Google en 2014 : 2 milliards de conteneurs lancés par semaine</a:t>
            </a:r>
          </a:p>
          <a:p>
            <a:pPr algn="just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Pourquoi K8s :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-Pour orchestrer des conteneurs (lancement orchestré de multiples conteneurs)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-Pour créer de l’abstraction avec la notion de services (plus en IP)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-Pour apporter de la haute disponibilité (maintenir les conteneurs up)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-Scalabilité : lancer de multiples instances en fonction de paramètres (à la main ou automatique)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-Providers :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vsphere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VmWare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), Google Cloud, AWS, Azure,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bare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metal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(sur nos machines physiques/virtuelles)…</a:t>
            </a:r>
          </a:p>
          <a:p>
            <a:pPr algn="just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Modes K8S : 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-Cluster : un master et des nœuds esclaves.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Minikube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ou demos/test : pour les demos/test, on a un master qui sert au même temps de slave et fait tout lui-même, c’est-à-dire on touche moins à l’aspect infrastructure, ce mode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necessite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d’avoir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virtualbox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5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908791E9-BC00-4BD8-C6C4-A99A79FC1E81}"/>
              </a:ext>
            </a:extLst>
          </p:cNvPr>
          <p:cNvSpPr/>
          <p:nvPr/>
        </p:nvSpPr>
        <p:spPr>
          <a:xfrm>
            <a:off x="2763520" y="0"/>
            <a:ext cx="9428480" cy="695739"/>
          </a:xfrm>
          <a:prstGeom prst="rect">
            <a:avLst/>
          </a:prstGeom>
          <a:solidFill>
            <a:srgbClr val="326CE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C3553E6-A855-E7EF-DF6A-65DA37FF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3" y="112618"/>
            <a:ext cx="2372857" cy="51249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D08D609-A83A-997C-7FCD-F2BBDBE66552}"/>
              </a:ext>
            </a:extLst>
          </p:cNvPr>
          <p:cNvSpPr txBox="1"/>
          <p:nvPr/>
        </p:nvSpPr>
        <p:spPr>
          <a:xfrm>
            <a:off x="307452" y="982176"/>
            <a:ext cx="11577095" cy="53860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Notions et apports de K8s :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-Nœuds (serveurs) : physiques ou virtuels (master ou nœuds d’exécution slaves)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Pods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: pierre centrale de k8s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Ensemble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coherent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de conteneurs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 ou plusieurs conteneurs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Une instance de k8s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-Services : Abstraction des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pods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Permet d’éviter la communication par IP (changeante)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Service &gt;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ip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/port &gt;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pods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Service =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ip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et port fixe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-Volumes :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persistents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ou non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Lieux d’échanges entre les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pods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Intérieur de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pods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= non persistent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Extérieur de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pods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= persistent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-Déploiement : objets de gestion de déploiement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Création/suppression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Scaling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gestion de paramètres pour la montée en charge (ou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Namespaces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: cluster virtuel/ensemble de services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Sous ensemble pour cloisonner dans k8s (gestion des droits)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58B0FEB-3371-5326-C78C-7C537659E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793" y="1570741"/>
            <a:ext cx="5235018" cy="38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1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908791E9-BC00-4BD8-C6C4-A99A79FC1E81}"/>
              </a:ext>
            </a:extLst>
          </p:cNvPr>
          <p:cNvSpPr/>
          <p:nvPr/>
        </p:nvSpPr>
        <p:spPr>
          <a:xfrm>
            <a:off x="2763520" y="0"/>
            <a:ext cx="9428480" cy="695739"/>
          </a:xfrm>
          <a:prstGeom prst="rect">
            <a:avLst/>
          </a:prstGeom>
          <a:solidFill>
            <a:srgbClr val="326CE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C3553E6-A855-E7EF-DF6A-65DA37FF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3" y="112618"/>
            <a:ext cx="2372857" cy="51249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507C753-7AEF-61F9-9414-AC9723E917EE}"/>
              </a:ext>
            </a:extLst>
          </p:cNvPr>
          <p:cNvSpPr txBox="1"/>
          <p:nvPr/>
        </p:nvSpPr>
        <p:spPr>
          <a:xfrm>
            <a:off x="307452" y="982176"/>
            <a:ext cx="11577095" cy="35086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Mode 1 : </a:t>
            </a:r>
            <a:r>
              <a:rPr lang="fr-F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Minikube</a:t>
            </a: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cluster </a:t>
            </a:r>
            <a:r>
              <a:rPr lang="fr-F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a single VM :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Kubernetes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« version portable »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-Moins de ressources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-Un cluster sur un même nœuds (maitre et esclave)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-Fait pour tester, apprendre et faire des démos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-Tourne sur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box (installer sur linux/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macOS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/Windows, puis il va télécharger l’image ISO nécessaire pour qu’il fonctionne sur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virtualbox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on va avoir une instance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minikube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sur notre VM, ensuite a travers la ligne de commande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minikube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on va pouvoir gérer l’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arret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et démarrage de cette VM ).</a:t>
            </a:r>
          </a:p>
          <a:p>
            <a:pPr algn="just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Installation : 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-Installer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Virtualbox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-Link :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https://minikube.sigs.k8s.io/docs/start/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-Lancer la commande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fr-FR" b="1" dirty="0">
                <a:cs typeface="Calibri" panose="020F0502020204030204" pitchFamily="34" charset="0"/>
              </a:rPr>
              <a:t> </a:t>
            </a:r>
            <a:r>
              <a:rPr lang="fr-FR" sz="2000" b="1" dirty="0">
                <a:solidFill>
                  <a:srgbClr val="FF0000"/>
                </a:solidFill>
                <a:cs typeface="Calibri" panose="020F0502020204030204" pitchFamily="34" charset="0"/>
              </a:rPr>
              <a:t>$</a:t>
            </a:r>
            <a:r>
              <a:rPr lang="fr-FR" b="1" dirty="0">
                <a:cs typeface="Calibri" panose="020F0502020204030204" pitchFamily="34" charset="0"/>
              </a:rPr>
              <a:t> </a:t>
            </a:r>
            <a:r>
              <a:rPr lang="fr-FR" b="1" i="0" dirty="0" err="1">
                <a:solidFill>
                  <a:srgbClr val="24292F"/>
                </a:solidFill>
                <a:effectLst/>
              </a:rPr>
              <a:t>minikube</a:t>
            </a:r>
            <a:r>
              <a:rPr lang="fr-FR" b="1" i="0" dirty="0">
                <a:solidFill>
                  <a:srgbClr val="24292F"/>
                </a:solidFill>
                <a:effectLst/>
              </a:rPr>
              <a:t> start --no-</a:t>
            </a:r>
            <a:r>
              <a:rPr lang="fr-FR" b="1" i="0" dirty="0" err="1">
                <a:solidFill>
                  <a:srgbClr val="24292F"/>
                </a:solidFill>
                <a:effectLst/>
              </a:rPr>
              <a:t>vtx</a:t>
            </a:r>
            <a:r>
              <a:rPr lang="fr-FR" b="1" i="0" dirty="0">
                <a:solidFill>
                  <a:srgbClr val="24292F"/>
                </a:solidFill>
                <a:effectLst/>
              </a:rPr>
              <a:t>-check</a:t>
            </a:r>
            <a:endParaRPr lang="fr-FR" b="1" dirty="0">
              <a:cs typeface="Calibri" panose="020F050202020403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CC3825-94C5-4864-57B5-A9A11AAB4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81" y="4607919"/>
            <a:ext cx="1071712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0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908791E9-BC00-4BD8-C6C4-A99A79FC1E81}"/>
              </a:ext>
            </a:extLst>
          </p:cNvPr>
          <p:cNvSpPr/>
          <p:nvPr/>
        </p:nvSpPr>
        <p:spPr>
          <a:xfrm>
            <a:off x="2763520" y="0"/>
            <a:ext cx="9428480" cy="695739"/>
          </a:xfrm>
          <a:prstGeom prst="rect">
            <a:avLst/>
          </a:prstGeom>
          <a:solidFill>
            <a:srgbClr val="326CE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07C753-7AEF-61F9-9414-AC9723E917EE}"/>
              </a:ext>
            </a:extLst>
          </p:cNvPr>
          <p:cNvSpPr txBox="1"/>
          <p:nvPr/>
        </p:nvSpPr>
        <p:spPr>
          <a:xfrm>
            <a:off x="307452" y="982176"/>
            <a:ext cx="11577095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fr-F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Vagrant</a:t>
            </a: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algn="just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Recommandations :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-2GB</a:t>
            </a:r>
            <a:endParaRPr lang="fr-FR" noProof="1">
              <a:cs typeface="Calibri" panose="020F0502020204030204" pitchFamily="34" charset="0"/>
            </a:endParaRPr>
          </a:p>
        </p:txBody>
      </p:sp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309B0329-7E3F-0C64-AA44-1D3CD46D0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1" y="132335"/>
            <a:ext cx="2080260" cy="56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6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908791E9-BC00-4BD8-C6C4-A99A79FC1E81}"/>
              </a:ext>
            </a:extLst>
          </p:cNvPr>
          <p:cNvSpPr/>
          <p:nvPr/>
        </p:nvSpPr>
        <p:spPr>
          <a:xfrm>
            <a:off x="2763520" y="0"/>
            <a:ext cx="9428480" cy="695739"/>
          </a:xfrm>
          <a:prstGeom prst="rect">
            <a:avLst/>
          </a:prstGeom>
          <a:solidFill>
            <a:srgbClr val="326CE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C3553E6-A855-E7EF-DF6A-65DA37FF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3" y="112618"/>
            <a:ext cx="2372857" cy="51249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507C753-7AEF-61F9-9414-AC9723E917EE}"/>
              </a:ext>
            </a:extLst>
          </p:cNvPr>
          <p:cNvSpPr txBox="1"/>
          <p:nvPr/>
        </p:nvSpPr>
        <p:spPr>
          <a:xfrm>
            <a:off x="307452" y="982176"/>
            <a:ext cx="11577095" cy="5663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Mode 2 : Cluster k8s avec Master et esclaves:</a:t>
            </a:r>
          </a:p>
          <a:p>
            <a:pPr algn="just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Recommandations :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-2GB de Ram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-2CPU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-Ouverture réseau large entre les 2 machines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-Ports du master : 6443 2379-2380 10250 10251 10252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-Ports de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: 10250 30000-32767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-Pas de swap</a:t>
            </a:r>
          </a:p>
          <a:p>
            <a:pPr algn="just"/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Prérequis (ex : sur des machines </a:t>
            </a:r>
            <a:r>
              <a:rPr lang="fr-F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vagrant</a:t>
            </a: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) :</a:t>
            </a:r>
          </a:p>
          <a:p>
            <a:pPr algn="just"/>
            <a:r>
              <a:rPr lang="fr-FR" dirty="0">
                <a:cs typeface="Calibri" panose="020F0502020204030204" pitchFamily="34" charset="0"/>
              </a:rPr>
              <a:t>-installation de docker</a:t>
            </a:r>
          </a:p>
          <a:p>
            <a:pPr algn="just"/>
            <a:r>
              <a:rPr lang="fr-FR" dirty="0">
                <a:cs typeface="Calibri" panose="020F0502020204030204" pitchFamily="34" charset="0"/>
              </a:rPr>
              <a:t>-</a:t>
            </a:r>
            <a:r>
              <a:rPr lang="fr-FR" dirty="0" err="1">
                <a:cs typeface="Calibri" panose="020F0502020204030204" pitchFamily="34" charset="0"/>
              </a:rPr>
              <a:t>Desactivation</a:t>
            </a:r>
            <a:r>
              <a:rPr lang="fr-FR" dirty="0">
                <a:cs typeface="Calibri" panose="020F0502020204030204" pitchFamily="34" charset="0"/>
              </a:rPr>
              <a:t> du swap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>
                <a:cs typeface="Calibri" panose="020F0502020204030204" pitchFamily="34" charset="0"/>
              </a:rPr>
              <a:t>$ </a:t>
            </a:r>
            <a:r>
              <a:rPr lang="fr-FR" dirty="0" err="1">
                <a:cs typeface="Calibri" panose="020F0502020204030204" pitchFamily="34" charset="0"/>
              </a:rPr>
              <a:t>swapoff</a:t>
            </a:r>
            <a:r>
              <a:rPr lang="fr-FR" dirty="0">
                <a:cs typeface="Calibri" panose="020F0502020204030204" pitchFamily="34" charset="0"/>
              </a:rPr>
              <a:t> –a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cs typeface="Calibri" panose="020F0502020204030204" pitchFamily="34" charset="0"/>
              </a:rPr>
              <a:t>Vim</a:t>
            </a:r>
            <a:r>
              <a:rPr lang="fr-FR" dirty="0">
                <a:cs typeface="Calibri" panose="020F0502020204030204" pitchFamily="34" charset="0"/>
              </a:rPr>
              <a:t> /</a:t>
            </a:r>
            <a:r>
              <a:rPr lang="fr-FR" dirty="0" err="1">
                <a:cs typeface="Calibri" panose="020F0502020204030204" pitchFamily="34" charset="0"/>
              </a:rPr>
              <a:t>etc</a:t>
            </a:r>
            <a:r>
              <a:rPr lang="fr-FR" dirty="0">
                <a:cs typeface="Calibri" panose="020F0502020204030204" pitchFamily="34" charset="0"/>
              </a:rPr>
              <a:t>/</a:t>
            </a:r>
            <a:r>
              <a:rPr lang="fr-FR" dirty="0" err="1">
                <a:cs typeface="Calibri" panose="020F0502020204030204" pitchFamily="34" charset="0"/>
              </a:rPr>
              <a:t>fstab</a:t>
            </a:r>
            <a:endParaRPr lang="fr-FR" dirty="0">
              <a:cs typeface="Calibri" panose="020F0502020204030204" pitchFamily="34" charset="0"/>
            </a:endParaRPr>
          </a:p>
          <a:p>
            <a:pPr algn="just"/>
            <a:r>
              <a:rPr lang="fr-FR" dirty="0">
                <a:cs typeface="Calibri" panose="020F0502020204030204" pitchFamily="34" charset="0"/>
              </a:rPr>
              <a:t>-Mise en place du </a:t>
            </a:r>
            <a:r>
              <a:rPr lang="fr-FR" dirty="0" err="1">
                <a:cs typeface="Calibri" panose="020F0502020204030204" pitchFamily="34" charset="0"/>
              </a:rPr>
              <a:t>depot</a:t>
            </a:r>
            <a:r>
              <a:rPr lang="fr-FR" dirty="0">
                <a:cs typeface="Calibri" panose="020F0502020204030204" pitchFamily="34" charset="0"/>
              </a:rPr>
              <a:t> </a:t>
            </a:r>
            <a:r>
              <a:rPr lang="fr-FR" dirty="0" err="1">
                <a:cs typeface="Calibri" panose="020F0502020204030204" pitchFamily="34" charset="0"/>
              </a:rPr>
              <a:t>apt</a:t>
            </a:r>
            <a:r>
              <a:rPr lang="fr-FR" dirty="0">
                <a:cs typeface="Calibri" panose="020F0502020204030204" pitchFamily="34" charset="0"/>
              </a:rPr>
              <a:t>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>
                <a:cs typeface="Calibri" panose="020F0502020204030204" pitchFamily="34" charset="0"/>
              </a:rPr>
              <a:t>apt-get update &amp;&amp; apt-get </a:t>
            </a:r>
            <a:r>
              <a:rPr lang="fr-FR" dirty="0" err="1">
                <a:cs typeface="Calibri" panose="020F0502020204030204" pitchFamily="34" charset="0"/>
              </a:rPr>
              <a:t>install</a:t>
            </a:r>
            <a:r>
              <a:rPr lang="fr-FR" dirty="0">
                <a:cs typeface="Calibri" panose="020F0502020204030204" pitchFamily="34" charset="0"/>
              </a:rPr>
              <a:t> –y &amp;&amp; </a:t>
            </a:r>
            <a:r>
              <a:rPr lang="fr-FR" dirty="0" err="1">
                <a:cs typeface="Calibri" panose="020F0502020204030204" pitchFamily="34" charset="0"/>
              </a:rPr>
              <a:t>apt</a:t>
            </a:r>
            <a:r>
              <a:rPr lang="fr-FR" dirty="0">
                <a:cs typeface="Calibri" panose="020F0502020204030204" pitchFamily="34" charset="0"/>
              </a:rPr>
              <a:t>-transport-https </a:t>
            </a:r>
            <a:r>
              <a:rPr lang="fr-FR" dirty="0" err="1">
                <a:cs typeface="Calibri" panose="020F0502020204030204" pitchFamily="34" charset="0"/>
              </a:rPr>
              <a:t>curl</a:t>
            </a:r>
            <a:r>
              <a:rPr lang="fr-FR" dirty="0">
                <a:cs typeface="Calibri" panose="020F0502020204030204" pitchFamily="34" charset="0"/>
              </a:rPr>
              <a:t>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cs typeface="Calibri" panose="020F0502020204030204" pitchFamily="34" charset="0"/>
              </a:rPr>
              <a:t>curl</a:t>
            </a:r>
            <a:r>
              <a:rPr lang="fr-FR" dirty="0">
                <a:cs typeface="Calibri" panose="020F0502020204030204" pitchFamily="34" charset="0"/>
              </a:rPr>
              <a:t> –s </a:t>
            </a:r>
            <a:r>
              <a:rPr lang="fr-FR" dirty="0">
                <a:cs typeface="Calibri" panose="020F0502020204030204" pitchFamily="34" charset="0"/>
                <a:hlinkClick r:id="rId3"/>
              </a:rPr>
              <a:t>https://packages.cloud.google.com/apt/doc/apt-key.gpg</a:t>
            </a:r>
            <a:r>
              <a:rPr lang="fr-FR" dirty="0">
                <a:cs typeface="Calibri" panose="020F0502020204030204" pitchFamily="34" charset="0"/>
              </a:rPr>
              <a:t> | </a:t>
            </a:r>
            <a:r>
              <a:rPr lang="fr-FR" dirty="0" err="1">
                <a:cs typeface="Calibri" panose="020F0502020204030204" pitchFamily="34" charset="0"/>
              </a:rPr>
              <a:t>apt</a:t>
            </a:r>
            <a:r>
              <a:rPr lang="fr-FR" dirty="0">
                <a:cs typeface="Calibri" panose="020F0502020204030204" pitchFamily="34" charset="0"/>
              </a:rPr>
              <a:t>-key </a:t>
            </a:r>
            <a:r>
              <a:rPr lang="fr-FR" dirty="0" err="1">
                <a:cs typeface="Calibri" panose="020F0502020204030204" pitchFamily="34" charset="0"/>
              </a:rPr>
              <a:t>add</a:t>
            </a:r>
            <a:r>
              <a:rPr lang="fr-FR" dirty="0">
                <a:cs typeface="Calibri" panose="020F0502020204030204" pitchFamily="34" charset="0"/>
              </a:rPr>
              <a:t> -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cs typeface="Calibri" panose="020F0502020204030204" pitchFamily="34" charset="0"/>
              </a:rPr>
              <a:t>sudo</a:t>
            </a:r>
            <a:r>
              <a:rPr lang="fr-FR" dirty="0">
                <a:cs typeface="Calibri" panose="020F0502020204030204" pitchFamily="34" charset="0"/>
              </a:rPr>
              <a:t> </a:t>
            </a:r>
            <a:r>
              <a:rPr lang="fr-FR" dirty="0" err="1">
                <a:cs typeface="Calibri" panose="020F0502020204030204" pitchFamily="34" charset="0"/>
              </a:rPr>
              <a:t>add</a:t>
            </a:r>
            <a:r>
              <a:rPr lang="fr-FR" dirty="0">
                <a:cs typeface="Calibri" panose="020F0502020204030204" pitchFamily="34" charset="0"/>
              </a:rPr>
              <a:t>-</a:t>
            </a:r>
            <a:r>
              <a:rPr lang="fr-FR" dirty="0" err="1">
                <a:cs typeface="Calibri" panose="020F0502020204030204" pitchFamily="34" charset="0"/>
              </a:rPr>
              <a:t>apt</a:t>
            </a:r>
            <a:r>
              <a:rPr lang="fr-FR" dirty="0">
                <a:cs typeface="Calibri" panose="020F0502020204030204" pitchFamily="34" charset="0"/>
              </a:rPr>
              <a:t>-repository </a:t>
            </a:r>
            <a:r>
              <a:rPr lang="fr-FR" noProof="1">
                <a:cs typeface="Calibri" panose="020F0502020204030204" pitchFamily="34" charset="0"/>
              </a:rPr>
              <a:t>"deb </a:t>
            </a:r>
            <a:r>
              <a:rPr lang="fr-FR" noProof="1">
                <a:cs typeface="Calibri" panose="020F0502020204030204" pitchFamily="34" charset="0"/>
                <a:hlinkClick r:id="rId4"/>
              </a:rPr>
              <a:t>http://apt.kubernetes.io/</a:t>
            </a:r>
            <a:r>
              <a:rPr lang="fr-FR" noProof="1">
                <a:cs typeface="Calibri" panose="020F0502020204030204" pitchFamily="34" charset="0"/>
              </a:rPr>
              <a:t> kubernetes-xenial main" </a:t>
            </a:r>
          </a:p>
          <a:p>
            <a:pPr algn="just"/>
            <a:r>
              <a:rPr lang="fr-FR" dirty="0">
                <a:cs typeface="Calibri" panose="020F0502020204030204" pitchFamily="34" charset="0"/>
              </a:rPr>
              <a:t>-Installation des binaires </a:t>
            </a:r>
            <a:r>
              <a:rPr lang="fr-FR" dirty="0" err="1">
                <a:cs typeface="Calibri" panose="020F0502020204030204" pitchFamily="34" charset="0"/>
              </a:rPr>
              <a:t>kubernetes</a:t>
            </a:r>
            <a:r>
              <a:rPr lang="fr-FR" dirty="0">
                <a:cs typeface="Calibri" panose="020F0502020204030204" pitchFamily="34" charset="0"/>
              </a:rPr>
              <a:t>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noProof="1">
                <a:cs typeface="Calibri" panose="020F0502020204030204" pitchFamily="34" charset="0"/>
              </a:rPr>
              <a:t>sudo apt-get install –y kubelet kubeadm kubectl kubernetes-cni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noProof="1">
                <a:cs typeface="Calibri" panose="020F0502020204030204" pitchFamily="34" charset="0"/>
              </a:rPr>
              <a:t>systemctl enable kubelet</a:t>
            </a:r>
          </a:p>
        </p:txBody>
      </p:sp>
    </p:spTree>
    <p:extLst>
      <p:ext uri="{BB962C8B-B14F-4D97-AF65-F5344CB8AC3E}">
        <p14:creationId xmlns:p14="http://schemas.microsoft.com/office/powerpoint/2010/main" val="276583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908791E9-BC00-4BD8-C6C4-A99A79FC1E81}"/>
              </a:ext>
            </a:extLst>
          </p:cNvPr>
          <p:cNvSpPr/>
          <p:nvPr/>
        </p:nvSpPr>
        <p:spPr>
          <a:xfrm>
            <a:off x="2763520" y="0"/>
            <a:ext cx="9428480" cy="695739"/>
          </a:xfrm>
          <a:prstGeom prst="rect">
            <a:avLst/>
          </a:prstGeom>
          <a:solidFill>
            <a:srgbClr val="326CE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C3553E6-A855-E7EF-DF6A-65DA37FF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3" y="112618"/>
            <a:ext cx="2372857" cy="51249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507C753-7AEF-61F9-9414-AC9723E917EE}"/>
              </a:ext>
            </a:extLst>
          </p:cNvPr>
          <p:cNvSpPr txBox="1"/>
          <p:nvPr/>
        </p:nvSpPr>
        <p:spPr>
          <a:xfrm>
            <a:off x="307452" y="982176"/>
            <a:ext cx="11577095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Mode 2 : Cluster k8s avec Master et esclaves:</a:t>
            </a:r>
          </a:p>
          <a:p>
            <a:pPr algn="just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Install docker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98FC3F-9858-7CE6-B81F-C9F97DBF5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59" y="1976499"/>
            <a:ext cx="11201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4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908791E9-BC00-4BD8-C6C4-A99A79FC1E81}"/>
              </a:ext>
            </a:extLst>
          </p:cNvPr>
          <p:cNvSpPr/>
          <p:nvPr/>
        </p:nvSpPr>
        <p:spPr>
          <a:xfrm>
            <a:off x="2763520" y="0"/>
            <a:ext cx="9428480" cy="695739"/>
          </a:xfrm>
          <a:prstGeom prst="rect">
            <a:avLst/>
          </a:prstGeom>
          <a:solidFill>
            <a:srgbClr val="326CE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C3553E6-A855-E7EF-DF6A-65DA37FF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3" y="112618"/>
            <a:ext cx="2372857" cy="51249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507C753-7AEF-61F9-9414-AC9723E917EE}"/>
              </a:ext>
            </a:extLst>
          </p:cNvPr>
          <p:cNvSpPr txBox="1"/>
          <p:nvPr/>
        </p:nvSpPr>
        <p:spPr>
          <a:xfrm>
            <a:off x="307452" y="982176"/>
            <a:ext cx="11577095" cy="1846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Commandes :</a:t>
            </a: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Voir les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nods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/nœuds disponible :</a:t>
            </a:r>
          </a:p>
          <a:p>
            <a:pPr algn="just"/>
            <a:r>
              <a:rPr lang="fr-FR" sz="2000" b="1" dirty="0">
                <a:solidFill>
                  <a:srgbClr val="FF0000"/>
                </a:solidFill>
                <a:cs typeface="Calibri" panose="020F0502020204030204" pitchFamily="34" charset="0"/>
              </a:rPr>
              <a:t>$</a:t>
            </a:r>
            <a:r>
              <a:rPr lang="fr-FR" b="1" dirty="0"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24292F"/>
                </a:solidFill>
                <a:cs typeface="Calibri" panose="020F0502020204030204" pitchFamily="34" charset="0"/>
              </a:rPr>
              <a:t>kubectl</a:t>
            </a:r>
            <a:r>
              <a:rPr lang="fr-FR" b="1" dirty="0">
                <a:solidFill>
                  <a:srgbClr val="24292F"/>
                </a:solidFill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24292F"/>
                </a:solidFill>
                <a:cs typeface="Calibri" panose="020F0502020204030204" pitchFamily="34" charset="0"/>
              </a:rPr>
              <a:t>get</a:t>
            </a:r>
            <a:r>
              <a:rPr lang="fr-FR" b="1" dirty="0">
                <a:solidFill>
                  <a:srgbClr val="24292F"/>
                </a:solidFill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24292F"/>
                </a:solidFill>
                <a:cs typeface="Calibri" panose="020F0502020204030204" pitchFamily="34" charset="0"/>
              </a:rPr>
              <a:t>nodes</a:t>
            </a:r>
            <a:endParaRPr lang="fr-FR" b="1" dirty="0">
              <a:solidFill>
                <a:srgbClr val="24292F"/>
              </a:solidFill>
              <a:cs typeface="Calibri" panose="020F0502020204030204" pitchFamily="34" charset="0"/>
            </a:endParaRPr>
          </a:p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Détailler un les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nods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/nœuds (ex :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minikube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) :</a:t>
            </a:r>
          </a:p>
          <a:p>
            <a:pPr algn="just"/>
            <a:r>
              <a:rPr lang="fr-FR" sz="2000" b="1" dirty="0">
                <a:solidFill>
                  <a:srgbClr val="FF0000"/>
                </a:solidFill>
                <a:cs typeface="Calibri" panose="020F0502020204030204" pitchFamily="34" charset="0"/>
              </a:rPr>
              <a:t>$</a:t>
            </a:r>
            <a:r>
              <a:rPr lang="fr-FR" b="1" dirty="0"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24292F"/>
                </a:solidFill>
                <a:cs typeface="Calibri" panose="020F0502020204030204" pitchFamily="34" charset="0"/>
              </a:rPr>
              <a:t>kubectl</a:t>
            </a:r>
            <a:r>
              <a:rPr lang="fr-FR" b="1" dirty="0">
                <a:solidFill>
                  <a:srgbClr val="24292F"/>
                </a:solidFill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24292F"/>
                </a:solidFill>
                <a:cs typeface="Calibri" panose="020F0502020204030204" pitchFamily="34" charset="0"/>
              </a:rPr>
              <a:t>describe</a:t>
            </a:r>
            <a:r>
              <a:rPr lang="fr-FR" b="1" dirty="0">
                <a:solidFill>
                  <a:srgbClr val="24292F"/>
                </a:solidFill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24292F"/>
                </a:solidFill>
                <a:cs typeface="Calibri" panose="020F0502020204030204" pitchFamily="34" charset="0"/>
              </a:rPr>
              <a:t>nodes</a:t>
            </a:r>
            <a:r>
              <a:rPr lang="fr-FR" b="1" dirty="0">
                <a:solidFill>
                  <a:srgbClr val="24292F"/>
                </a:solidFill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24292F"/>
                </a:solidFill>
                <a:cs typeface="Calibri" panose="020F0502020204030204" pitchFamily="34" charset="0"/>
              </a:rPr>
              <a:t>minikube</a:t>
            </a:r>
            <a:endParaRPr lang="fr-FR" b="1" dirty="0">
              <a:solidFill>
                <a:srgbClr val="24292F"/>
              </a:solidFill>
              <a:cs typeface="Calibri" panose="020F0502020204030204" pitchFamily="34" charset="0"/>
            </a:endParaRPr>
          </a:p>
          <a:p>
            <a:pPr algn="just"/>
            <a:endParaRPr lang="fr-FR" b="1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31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908791E9-BC00-4BD8-C6C4-A99A79FC1E81}"/>
              </a:ext>
            </a:extLst>
          </p:cNvPr>
          <p:cNvSpPr/>
          <p:nvPr/>
        </p:nvSpPr>
        <p:spPr>
          <a:xfrm>
            <a:off x="2763520" y="0"/>
            <a:ext cx="9428480" cy="695739"/>
          </a:xfrm>
          <a:prstGeom prst="rect">
            <a:avLst/>
          </a:prstGeom>
          <a:solidFill>
            <a:srgbClr val="326CE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C3553E6-A855-E7EF-DF6A-65DA37FF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3" y="112618"/>
            <a:ext cx="2372857" cy="51249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507C753-7AEF-61F9-9414-AC9723E917EE}"/>
              </a:ext>
            </a:extLst>
          </p:cNvPr>
          <p:cNvSpPr txBox="1"/>
          <p:nvPr/>
        </p:nvSpPr>
        <p:spPr>
          <a:xfrm>
            <a:off x="307452" y="982176"/>
            <a:ext cx="11577095" cy="1508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Outils :</a:t>
            </a:r>
          </a:p>
          <a:p>
            <a:pPr algn="just"/>
            <a:r>
              <a:rPr lang="fr-FR" b="1" dirty="0" err="1">
                <a:cs typeface="Calibri" panose="020F0502020204030204" pitchFamily="34" charset="0"/>
              </a:rPr>
              <a:t>Kubeadm</a:t>
            </a:r>
            <a:r>
              <a:rPr lang="fr-FR" b="1" dirty="0">
                <a:cs typeface="Calibri" panose="020F0502020204030204" pitchFamily="34" charset="0"/>
              </a:rPr>
              <a:t> : </a:t>
            </a:r>
            <a:r>
              <a:rPr lang="fr-FR" dirty="0">
                <a:cs typeface="Calibri" panose="020F0502020204030204" pitchFamily="34" charset="0"/>
              </a:rPr>
              <a:t>installation du cluster</a:t>
            </a:r>
          </a:p>
          <a:p>
            <a:pPr algn="just"/>
            <a:r>
              <a:rPr lang="fr-FR" b="1" dirty="0" err="1">
                <a:solidFill>
                  <a:srgbClr val="24292F"/>
                </a:solidFill>
                <a:cs typeface="Calibri" panose="020F0502020204030204" pitchFamily="34" charset="0"/>
              </a:rPr>
              <a:t>Kubelet</a:t>
            </a:r>
            <a:r>
              <a:rPr lang="fr-FR" b="1" dirty="0">
                <a:solidFill>
                  <a:srgbClr val="24292F"/>
                </a:solidFill>
                <a:cs typeface="Calibri" panose="020F0502020204030204" pitchFamily="34" charset="0"/>
              </a:rPr>
              <a:t> : </a:t>
            </a:r>
            <a:r>
              <a:rPr lang="fr-FR" dirty="0">
                <a:solidFill>
                  <a:srgbClr val="24292F"/>
                </a:solidFill>
                <a:cs typeface="Calibri" panose="020F0502020204030204" pitchFamily="34" charset="0"/>
              </a:rPr>
              <a:t>service qui tourne sur les machines (lancement des </a:t>
            </a:r>
            <a:r>
              <a:rPr lang="fr-FR" dirty="0" err="1">
                <a:solidFill>
                  <a:srgbClr val="24292F"/>
                </a:solidFill>
                <a:cs typeface="Calibri" panose="020F0502020204030204" pitchFamily="34" charset="0"/>
              </a:rPr>
              <a:t>pods</a:t>
            </a:r>
            <a:r>
              <a:rPr lang="fr-FR" dirty="0">
                <a:solidFill>
                  <a:srgbClr val="24292F"/>
                </a:solidFill>
                <a:cs typeface="Calibri" panose="020F0502020204030204" pitchFamily="34" charset="0"/>
              </a:rPr>
              <a:t>)</a:t>
            </a:r>
          </a:p>
          <a:p>
            <a:pPr algn="just"/>
            <a:r>
              <a:rPr lang="fr-FR" b="1" dirty="0" err="1">
                <a:solidFill>
                  <a:srgbClr val="24292F"/>
                </a:solidFill>
                <a:cs typeface="Calibri" panose="020F0502020204030204" pitchFamily="34" charset="0"/>
              </a:rPr>
              <a:t>Kubectl</a:t>
            </a:r>
            <a:r>
              <a:rPr lang="fr-FR" b="1" dirty="0">
                <a:solidFill>
                  <a:srgbClr val="24292F"/>
                </a:solidFill>
                <a:cs typeface="Calibri" panose="020F0502020204030204" pitchFamily="34" charset="0"/>
              </a:rPr>
              <a:t> : </a:t>
            </a:r>
            <a:r>
              <a:rPr lang="fr-FR" dirty="0">
                <a:solidFill>
                  <a:srgbClr val="24292F"/>
                </a:solidFill>
                <a:cs typeface="Calibri" panose="020F0502020204030204" pitchFamily="34" charset="0"/>
              </a:rPr>
              <a:t>permet la communication avec le cluster (ligne de commande)</a:t>
            </a:r>
          </a:p>
          <a:p>
            <a:pPr algn="just"/>
            <a:endParaRPr lang="fr-FR" b="1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017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6124EB6C205543AE97BF1305E590F0" ma:contentTypeVersion="9" ma:contentTypeDescription="Crée un document." ma:contentTypeScope="" ma:versionID="1ce0845063f8d02f58d5c8792f2d4262">
  <xsd:schema xmlns:xsd="http://www.w3.org/2001/XMLSchema" xmlns:xs="http://www.w3.org/2001/XMLSchema" xmlns:p="http://schemas.microsoft.com/office/2006/metadata/properties" xmlns:ns3="ee65b073-ffcd-4d2c-8577-755f084c5e39" xmlns:ns4="40db12fb-f3c4-4bfa-a160-4995540f67e2" targetNamespace="http://schemas.microsoft.com/office/2006/metadata/properties" ma:root="true" ma:fieldsID="43130937d3db4667a8ed9e96fb5ad8f8" ns3:_="" ns4:_="">
    <xsd:import namespace="ee65b073-ffcd-4d2c-8577-755f084c5e39"/>
    <xsd:import namespace="40db12fb-f3c4-4bfa-a160-4995540f67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5b073-ffcd-4d2c-8577-755f084c5e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db12fb-f3c4-4bfa-a160-4995540f67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89092C-CD23-4DE4-9DE4-57727993A88A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ee65b073-ffcd-4d2c-8577-755f084c5e39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elements/1.1/"/>
    <ds:schemaRef ds:uri="40db12fb-f3c4-4bfa-a160-4995540f67e2"/>
  </ds:schemaRefs>
</ds:datastoreItem>
</file>

<file path=customXml/itemProps2.xml><?xml version="1.0" encoding="utf-8"?>
<ds:datastoreItem xmlns:ds="http://schemas.openxmlformats.org/officeDocument/2006/customXml" ds:itemID="{8837AEA5-E0D6-4C44-B0F9-37C3A49F21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65b073-ffcd-4d2c-8577-755f084c5e39"/>
    <ds:schemaRef ds:uri="40db12fb-f3c4-4bfa-a160-4995540f67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53057F-ED23-4369-B87C-488C4AB3E5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5607</TotalTime>
  <Words>722</Words>
  <Application>Microsoft Office PowerPoint</Application>
  <PresentationFormat>Grand écran</PresentationFormat>
  <Paragraphs>80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Fahd KORAICHE</dc:creator>
  <cp:lastModifiedBy>Fahd KORAICHE</cp:lastModifiedBy>
  <cp:revision>9</cp:revision>
  <dcterms:created xsi:type="dcterms:W3CDTF">2022-09-24T21:38:07Z</dcterms:created>
  <dcterms:modified xsi:type="dcterms:W3CDTF">2022-09-29T08:40:27Z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0x010100886124EB6C205543AE97BF1305E590F0</vt:lpwstr>
  </property>
</Properties>
</file>