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4" r:id="rId4"/>
    <p:sldId id="266" r:id="rId5"/>
    <p:sldId id="281" r:id="rId6"/>
    <p:sldId id="282" r:id="rId7"/>
    <p:sldId id="283" r:id="rId8"/>
    <p:sldId id="265" r:id="rId9"/>
    <p:sldId id="263"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9438A0-BDD7-F491-C457-51CF87D81EE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89A9FE4-680F-B880-E58A-85649A1002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E307A33-08A2-1EE1-93A9-23B79FBA4E98}"/>
              </a:ext>
            </a:extLst>
          </p:cNvPr>
          <p:cNvSpPr>
            <a:spLocks noGrp="1"/>
          </p:cNvSpPr>
          <p:nvPr>
            <p:ph type="dt" sz="half" idx="10"/>
          </p:nvPr>
        </p:nvSpPr>
        <p:spPr/>
        <p:txBody>
          <a:bodyPr/>
          <a:lstStyle/>
          <a:p>
            <a:fld id="{30C9ADAB-C33D-45DD-B4EA-D3FC476DE31F}" type="datetimeFigureOut">
              <a:rPr lang="fr-FR" smtClean="0"/>
              <a:t>30/12/2022</a:t>
            </a:fld>
            <a:endParaRPr lang="fr-FR"/>
          </a:p>
        </p:txBody>
      </p:sp>
      <p:sp>
        <p:nvSpPr>
          <p:cNvPr id="5" name="Espace réservé du pied de page 4">
            <a:extLst>
              <a:ext uri="{FF2B5EF4-FFF2-40B4-BE49-F238E27FC236}">
                <a16:creationId xmlns:a16="http://schemas.microsoft.com/office/drawing/2014/main" id="{8E5E485C-7D15-D3B0-26B9-BC95148C119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C0D7AD1-8272-527D-3EC6-927CA576CF40}"/>
              </a:ext>
            </a:extLst>
          </p:cNvPr>
          <p:cNvSpPr>
            <a:spLocks noGrp="1"/>
          </p:cNvSpPr>
          <p:nvPr>
            <p:ph type="sldNum" sz="quarter" idx="12"/>
          </p:nvPr>
        </p:nvSpPr>
        <p:spPr/>
        <p:txBody>
          <a:bodyPr/>
          <a:lstStyle/>
          <a:p>
            <a:fld id="{F79E64B3-0092-4E83-BA0B-8884A6885BB6}" type="slidenum">
              <a:rPr lang="fr-FR" smtClean="0"/>
              <a:t>‹N°›</a:t>
            </a:fld>
            <a:endParaRPr lang="fr-FR"/>
          </a:p>
        </p:txBody>
      </p:sp>
    </p:spTree>
    <p:extLst>
      <p:ext uri="{BB962C8B-B14F-4D97-AF65-F5344CB8AC3E}">
        <p14:creationId xmlns:p14="http://schemas.microsoft.com/office/powerpoint/2010/main" val="178115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07130F-A873-072D-DC24-BB5C3981539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86D692D-C6A7-35DC-E440-0DDC72F3411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305B589-65DE-08F2-1033-D4CFB5DDAA07}"/>
              </a:ext>
            </a:extLst>
          </p:cNvPr>
          <p:cNvSpPr>
            <a:spLocks noGrp="1"/>
          </p:cNvSpPr>
          <p:nvPr>
            <p:ph type="dt" sz="half" idx="10"/>
          </p:nvPr>
        </p:nvSpPr>
        <p:spPr/>
        <p:txBody>
          <a:bodyPr/>
          <a:lstStyle/>
          <a:p>
            <a:fld id="{30C9ADAB-C33D-45DD-B4EA-D3FC476DE31F}" type="datetimeFigureOut">
              <a:rPr lang="fr-FR" smtClean="0"/>
              <a:t>30/12/2022</a:t>
            </a:fld>
            <a:endParaRPr lang="fr-FR"/>
          </a:p>
        </p:txBody>
      </p:sp>
      <p:sp>
        <p:nvSpPr>
          <p:cNvPr id="5" name="Espace réservé du pied de page 4">
            <a:extLst>
              <a:ext uri="{FF2B5EF4-FFF2-40B4-BE49-F238E27FC236}">
                <a16:creationId xmlns:a16="http://schemas.microsoft.com/office/drawing/2014/main" id="{44391DFA-A5C9-5ECD-7E7F-CAE03691018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09A6592-8C32-1A3F-E465-0E492DA64FCD}"/>
              </a:ext>
            </a:extLst>
          </p:cNvPr>
          <p:cNvSpPr>
            <a:spLocks noGrp="1"/>
          </p:cNvSpPr>
          <p:nvPr>
            <p:ph type="sldNum" sz="quarter" idx="12"/>
          </p:nvPr>
        </p:nvSpPr>
        <p:spPr/>
        <p:txBody>
          <a:bodyPr/>
          <a:lstStyle/>
          <a:p>
            <a:fld id="{F79E64B3-0092-4E83-BA0B-8884A6885BB6}" type="slidenum">
              <a:rPr lang="fr-FR" smtClean="0"/>
              <a:t>‹N°›</a:t>
            </a:fld>
            <a:endParaRPr lang="fr-FR"/>
          </a:p>
        </p:txBody>
      </p:sp>
    </p:spTree>
    <p:extLst>
      <p:ext uri="{BB962C8B-B14F-4D97-AF65-F5344CB8AC3E}">
        <p14:creationId xmlns:p14="http://schemas.microsoft.com/office/powerpoint/2010/main" val="1896628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C35A2A2-1FC5-3353-254C-FABABF554AB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DA5C88A-319F-7AD0-6371-B144D8A8675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0764927-F8C3-C91F-5E29-1C6F22F2B173}"/>
              </a:ext>
            </a:extLst>
          </p:cNvPr>
          <p:cNvSpPr>
            <a:spLocks noGrp="1"/>
          </p:cNvSpPr>
          <p:nvPr>
            <p:ph type="dt" sz="half" idx="10"/>
          </p:nvPr>
        </p:nvSpPr>
        <p:spPr/>
        <p:txBody>
          <a:bodyPr/>
          <a:lstStyle/>
          <a:p>
            <a:fld id="{30C9ADAB-C33D-45DD-B4EA-D3FC476DE31F}" type="datetimeFigureOut">
              <a:rPr lang="fr-FR" smtClean="0"/>
              <a:t>30/12/2022</a:t>
            </a:fld>
            <a:endParaRPr lang="fr-FR"/>
          </a:p>
        </p:txBody>
      </p:sp>
      <p:sp>
        <p:nvSpPr>
          <p:cNvPr id="5" name="Espace réservé du pied de page 4">
            <a:extLst>
              <a:ext uri="{FF2B5EF4-FFF2-40B4-BE49-F238E27FC236}">
                <a16:creationId xmlns:a16="http://schemas.microsoft.com/office/drawing/2014/main" id="{633FC26E-30D0-DD21-817E-68FE698E262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FD13B5F-19A7-677B-E540-1886C738C78B}"/>
              </a:ext>
            </a:extLst>
          </p:cNvPr>
          <p:cNvSpPr>
            <a:spLocks noGrp="1"/>
          </p:cNvSpPr>
          <p:nvPr>
            <p:ph type="sldNum" sz="quarter" idx="12"/>
          </p:nvPr>
        </p:nvSpPr>
        <p:spPr/>
        <p:txBody>
          <a:bodyPr/>
          <a:lstStyle/>
          <a:p>
            <a:fld id="{F79E64B3-0092-4E83-BA0B-8884A6885BB6}" type="slidenum">
              <a:rPr lang="fr-FR" smtClean="0"/>
              <a:t>‹N°›</a:t>
            </a:fld>
            <a:endParaRPr lang="fr-FR"/>
          </a:p>
        </p:txBody>
      </p:sp>
    </p:spTree>
    <p:extLst>
      <p:ext uri="{BB962C8B-B14F-4D97-AF65-F5344CB8AC3E}">
        <p14:creationId xmlns:p14="http://schemas.microsoft.com/office/powerpoint/2010/main" val="3745370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99CCF6-E180-F77C-0F4C-B7476E9ED91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273F5C2-4F0D-9D13-6207-F45AD4A39E8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BF1C509-1C18-4BA5-48A9-2174A13D4BF7}"/>
              </a:ext>
            </a:extLst>
          </p:cNvPr>
          <p:cNvSpPr>
            <a:spLocks noGrp="1"/>
          </p:cNvSpPr>
          <p:nvPr>
            <p:ph type="dt" sz="half" idx="10"/>
          </p:nvPr>
        </p:nvSpPr>
        <p:spPr/>
        <p:txBody>
          <a:bodyPr/>
          <a:lstStyle/>
          <a:p>
            <a:fld id="{30C9ADAB-C33D-45DD-B4EA-D3FC476DE31F}" type="datetimeFigureOut">
              <a:rPr lang="fr-FR" smtClean="0"/>
              <a:t>30/12/2022</a:t>
            </a:fld>
            <a:endParaRPr lang="fr-FR"/>
          </a:p>
        </p:txBody>
      </p:sp>
      <p:sp>
        <p:nvSpPr>
          <p:cNvPr id="5" name="Espace réservé du pied de page 4">
            <a:extLst>
              <a:ext uri="{FF2B5EF4-FFF2-40B4-BE49-F238E27FC236}">
                <a16:creationId xmlns:a16="http://schemas.microsoft.com/office/drawing/2014/main" id="{8F61A892-CD0C-DBDC-00CD-55516D5ABC5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C4CAD85-3113-17BE-ED6C-03781F33EB85}"/>
              </a:ext>
            </a:extLst>
          </p:cNvPr>
          <p:cNvSpPr>
            <a:spLocks noGrp="1"/>
          </p:cNvSpPr>
          <p:nvPr>
            <p:ph type="sldNum" sz="quarter" idx="12"/>
          </p:nvPr>
        </p:nvSpPr>
        <p:spPr/>
        <p:txBody>
          <a:bodyPr/>
          <a:lstStyle/>
          <a:p>
            <a:fld id="{F79E64B3-0092-4E83-BA0B-8884A6885BB6}" type="slidenum">
              <a:rPr lang="fr-FR" smtClean="0"/>
              <a:t>‹N°›</a:t>
            </a:fld>
            <a:endParaRPr lang="fr-FR"/>
          </a:p>
        </p:txBody>
      </p:sp>
    </p:spTree>
    <p:extLst>
      <p:ext uri="{BB962C8B-B14F-4D97-AF65-F5344CB8AC3E}">
        <p14:creationId xmlns:p14="http://schemas.microsoft.com/office/powerpoint/2010/main" val="1060370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437EE5-4350-6618-62AC-31175C6243D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8F61A86-7F49-70B1-D007-F97C28B98F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851F8C4-50CF-20D3-3DC2-F55A5C5E7DC1}"/>
              </a:ext>
            </a:extLst>
          </p:cNvPr>
          <p:cNvSpPr>
            <a:spLocks noGrp="1"/>
          </p:cNvSpPr>
          <p:nvPr>
            <p:ph type="dt" sz="half" idx="10"/>
          </p:nvPr>
        </p:nvSpPr>
        <p:spPr/>
        <p:txBody>
          <a:bodyPr/>
          <a:lstStyle/>
          <a:p>
            <a:fld id="{30C9ADAB-C33D-45DD-B4EA-D3FC476DE31F}" type="datetimeFigureOut">
              <a:rPr lang="fr-FR" smtClean="0"/>
              <a:t>30/12/2022</a:t>
            </a:fld>
            <a:endParaRPr lang="fr-FR"/>
          </a:p>
        </p:txBody>
      </p:sp>
      <p:sp>
        <p:nvSpPr>
          <p:cNvPr id="5" name="Espace réservé du pied de page 4">
            <a:extLst>
              <a:ext uri="{FF2B5EF4-FFF2-40B4-BE49-F238E27FC236}">
                <a16:creationId xmlns:a16="http://schemas.microsoft.com/office/drawing/2014/main" id="{C42998E9-5251-5F9D-271E-B1031BA5A8B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A121D6C-0468-D270-5EC6-6FAAEC1402E3}"/>
              </a:ext>
            </a:extLst>
          </p:cNvPr>
          <p:cNvSpPr>
            <a:spLocks noGrp="1"/>
          </p:cNvSpPr>
          <p:nvPr>
            <p:ph type="sldNum" sz="quarter" idx="12"/>
          </p:nvPr>
        </p:nvSpPr>
        <p:spPr/>
        <p:txBody>
          <a:bodyPr/>
          <a:lstStyle/>
          <a:p>
            <a:fld id="{F79E64B3-0092-4E83-BA0B-8884A6885BB6}" type="slidenum">
              <a:rPr lang="fr-FR" smtClean="0"/>
              <a:t>‹N°›</a:t>
            </a:fld>
            <a:endParaRPr lang="fr-FR"/>
          </a:p>
        </p:txBody>
      </p:sp>
    </p:spTree>
    <p:extLst>
      <p:ext uri="{BB962C8B-B14F-4D97-AF65-F5344CB8AC3E}">
        <p14:creationId xmlns:p14="http://schemas.microsoft.com/office/powerpoint/2010/main" val="212769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AFD15E-08F4-FD7A-A79C-E638C1D7E67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DBA37B7-DCC8-2023-D92F-5700D54CB4F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521E9D0-008B-E6DC-E82F-F9490129C98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6E82A49-1DC1-0017-8980-589A8E3822FE}"/>
              </a:ext>
            </a:extLst>
          </p:cNvPr>
          <p:cNvSpPr>
            <a:spLocks noGrp="1"/>
          </p:cNvSpPr>
          <p:nvPr>
            <p:ph type="dt" sz="half" idx="10"/>
          </p:nvPr>
        </p:nvSpPr>
        <p:spPr/>
        <p:txBody>
          <a:bodyPr/>
          <a:lstStyle/>
          <a:p>
            <a:fld id="{30C9ADAB-C33D-45DD-B4EA-D3FC476DE31F}" type="datetimeFigureOut">
              <a:rPr lang="fr-FR" smtClean="0"/>
              <a:t>30/12/2022</a:t>
            </a:fld>
            <a:endParaRPr lang="fr-FR"/>
          </a:p>
        </p:txBody>
      </p:sp>
      <p:sp>
        <p:nvSpPr>
          <p:cNvPr id="6" name="Espace réservé du pied de page 5">
            <a:extLst>
              <a:ext uri="{FF2B5EF4-FFF2-40B4-BE49-F238E27FC236}">
                <a16:creationId xmlns:a16="http://schemas.microsoft.com/office/drawing/2014/main" id="{6B2AF3FB-A3D5-62D4-1AB7-72AD9667812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71107AA-42DA-6156-D702-27881D96D0D1}"/>
              </a:ext>
            </a:extLst>
          </p:cNvPr>
          <p:cNvSpPr>
            <a:spLocks noGrp="1"/>
          </p:cNvSpPr>
          <p:nvPr>
            <p:ph type="sldNum" sz="quarter" idx="12"/>
          </p:nvPr>
        </p:nvSpPr>
        <p:spPr/>
        <p:txBody>
          <a:bodyPr/>
          <a:lstStyle/>
          <a:p>
            <a:fld id="{F79E64B3-0092-4E83-BA0B-8884A6885BB6}" type="slidenum">
              <a:rPr lang="fr-FR" smtClean="0"/>
              <a:t>‹N°›</a:t>
            </a:fld>
            <a:endParaRPr lang="fr-FR"/>
          </a:p>
        </p:txBody>
      </p:sp>
    </p:spTree>
    <p:extLst>
      <p:ext uri="{BB962C8B-B14F-4D97-AF65-F5344CB8AC3E}">
        <p14:creationId xmlns:p14="http://schemas.microsoft.com/office/powerpoint/2010/main" val="148781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3897C9-DAF9-AAEF-361B-488DD892F0F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DE8819A-09BD-CB63-B2D0-31D889F9ED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B88B79E-AE57-8222-6CAE-09438B42438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6CBC6C5-407E-57F7-833C-2DFCE774E7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067FE25-265D-14DA-9F2C-22C7CFE204E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014DE2A-7F14-EFF1-190C-EB5C9006AC85}"/>
              </a:ext>
            </a:extLst>
          </p:cNvPr>
          <p:cNvSpPr>
            <a:spLocks noGrp="1"/>
          </p:cNvSpPr>
          <p:nvPr>
            <p:ph type="dt" sz="half" idx="10"/>
          </p:nvPr>
        </p:nvSpPr>
        <p:spPr/>
        <p:txBody>
          <a:bodyPr/>
          <a:lstStyle/>
          <a:p>
            <a:fld id="{30C9ADAB-C33D-45DD-B4EA-D3FC476DE31F}" type="datetimeFigureOut">
              <a:rPr lang="fr-FR" smtClean="0"/>
              <a:t>30/12/2022</a:t>
            </a:fld>
            <a:endParaRPr lang="fr-FR"/>
          </a:p>
        </p:txBody>
      </p:sp>
      <p:sp>
        <p:nvSpPr>
          <p:cNvPr id="8" name="Espace réservé du pied de page 7">
            <a:extLst>
              <a:ext uri="{FF2B5EF4-FFF2-40B4-BE49-F238E27FC236}">
                <a16:creationId xmlns:a16="http://schemas.microsoft.com/office/drawing/2014/main" id="{84C3AB71-DD4C-AD43-7436-5FB52340F42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A44531B-C45C-1180-3B35-E924ACC23AD8}"/>
              </a:ext>
            </a:extLst>
          </p:cNvPr>
          <p:cNvSpPr>
            <a:spLocks noGrp="1"/>
          </p:cNvSpPr>
          <p:nvPr>
            <p:ph type="sldNum" sz="quarter" idx="12"/>
          </p:nvPr>
        </p:nvSpPr>
        <p:spPr/>
        <p:txBody>
          <a:bodyPr/>
          <a:lstStyle/>
          <a:p>
            <a:fld id="{F79E64B3-0092-4E83-BA0B-8884A6885BB6}" type="slidenum">
              <a:rPr lang="fr-FR" smtClean="0"/>
              <a:t>‹N°›</a:t>
            </a:fld>
            <a:endParaRPr lang="fr-FR"/>
          </a:p>
        </p:txBody>
      </p:sp>
    </p:spTree>
    <p:extLst>
      <p:ext uri="{BB962C8B-B14F-4D97-AF65-F5344CB8AC3E}">
        <p14:creationId xmlns:p14="http://schemas.microsoft.com/office/powerpoint/2010/main" val="221703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8DF6D3-A66D-4737-16EE-55D8983E37B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9E43A99-B344-ADB5-0277-0BECD9A89C6A}"/>
              </a:ext>
            </a:extLst>
          </p:cNvPr>
          <p:cNvSpPr>
            <a:spLocks noGrp="1"/>
          </p:cNvSpPr>
          <p:nvPr>
            <p:ph type="dt" sz="half" idx="10"/>
          </p:nvPr>
        </p:nvSpPr>
        <p:spPr/>
        <p:txBody>
          <a:bodyPr/>
          <a:lstStyle/>
          <a:p>
            <a:fld id="{30C9ADAB-C33D-45DD-B4EA-D3FC476DE31F}" type="datetimeFigureOut">
              <a:rPr lang="fr-FR" smtClean="0"/>
              <a:t>30/12/2022</a:t>
            </a:fld>
            <a:endParaRPr lang="fr-FR"/>
          </a:p>
        </p:txBody>
      </p:sp>
      <p:sp>
        <p:nvSpPr>
          <p:cNvPr id="4" name="Espace réservé du pied de page 3">
            <a:extLst>
              <a:ext uri="{FF2B5EF4-FFF2-40B4-BE49-F238E27FC236}">
                <a16:creationId xmlns:a16="http://schemas.microsoft.com/office/drawing/2014/main" id="{7213C516-AC81-43D4-E1A7-196EE3F9FB5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48D7B68-5D5F-863F-91F0-3868FB17B543}"/>
              </a:ext>
            </a:extLst>
          </p:cNvPr>
          <p:cNvSpPr>
            <a:spLocks noGrp="1"/>
          </p:cNvSpPr>
          <p:nvPr>
            <p:ph type="sldNum" sz="quarter" idx="12"/>
          </p:nvPr>
        </p:nvSpPr>
        <p:spPr/>
        <p:txBody>
          <a:bodyPr/>
          <a:lstStyle/>
          <a:p>
            <a:fld id="{F79E64B3-0092-4E83-BA0B-8884A6885BB6}" type="slidenum">
              <a:rPr lang="fr-FR" smtClean="0"/>
              <a:t>‹N°›</a:t>
            </a:fld>
            <a:endParaRPr lang="fr-FR"/>
          </a:p>
        </p:txBody>
      </p:sp>
    </p:spTree>
    <p:extLst>
      <p:ext uri="{BB962C8B-B14F-4D97-AF65-F5344CB8AC3E}">
        <p14:creationId xmlns:p14="http://schemas.microsoft.com/office/powerpoint/2010/main" val="31895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FBCBBBF-EC34-B0E6-F45B-6A314A4EB119}"/>
              </a:ext>
            </a:extLst>
          </p:cNvPr>
          <p:cNvSpPr>
            <a:spLocks noGrp="1"/>
          </p:cNvSpPr>
          <p:nvPr>
            <p:ph type="dt" sz="half" idx="10"/>
          </p:nvPr>
        </p:nvSpPr>
        <p:spPr/>
        <p:txBody>
          <a:bodyPr/>
          <a:lstStyle/>
          <a:p>
            <a:fld id="{30C9ADAB-C33D-45DD-B4EA-D3FC476DE31F}" type="datetimeFigureOut">
              <a:rPr lang="fr-FR" smtClean="0"/>
              <a:t>30/12/2022</a:t>
            </a:fld>
            <a:endParaRPr lang="fr-FR"/>
          </a:p>
        </p:txBody>
      </p:sp>
      <p:sp>
        <p:nvSpPr>
          <p:cNvPr id="3" name="Espace réservé du pied de page 2">
            <a:extLst>
              <a:ext uri="{FF2B5EF4-FFF2-40B4-BE49-F238E27FC236}">
                <a16:creationId xmlns:a16="http://schemas.microsoft.com/office/drawing/2014/main" id="{A3503778-3064-6787-B27D-9430B1509DB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4C42201-EF76-6902-8DD0-60EEF4FFB8B0}"/>
              </a:ext>
            </a:extLst>
          </p:cNvPr>
          <p:cNvSpPr>
            <a:spLocks noGrp="1"/>
          </p:cNvSpPr>
          <p:nvPr>
            <p:ph type="sldNum" sz="quarter" idx="12"/>
          </p:nvPr>
        </p:nvSpPr>
        <p:spPr/>
        <p:txBody>
          <a:bodyPr/>
          <a:lstStyle/>
          <a:p>
            <a:fld id="{F79E64B3-0092-4E83-BA0B-8884A6885BB6}" type="slidenum">
              <a:rPr lang="fr-FR" smtClean="0"/>
              <a:t>‹N°›</a:t>
            </a:fld>
            <a:endParaRPr lang="fr-FR"/>
          </a:p>
        </p:txBody>
      </p:sp>
    </p:spTree>
    <p:extLst>
      <p:ext uri="{BB962C8B-B14F-4D97-AF65-F5344CB8AC3E}">
        <p14:creationId xmlns:p14="http://schemas.microsoft.com/office/powerpoint/2010/main" val="2575985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6B960-53E6-BDD9-F9D8-43DFE9624E8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AA3EE21-1188-591E-7852-E3AF9DE922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F4A4993-5475-7463-A70F-FB5A667FCA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CB0CDF4-83D3-E10C-A0CE-AE905AA78EA5}"/>
              </a:ext>
            </a:extLst>
          </p:cNvPr>
          <p:cNvSpPr>
            <a:spLocks noGrp="1"/>
          </p:cNvSpPr>
          <p:nvPr>
            <p:ph type="dt" sz="half" idx="10"/>
          </p:nvPr>
        </p:nvSpPr>
        <p:spPr/>
        <p:txBody>
          <a:bodyPr/>
          <a:lstStyle/>
          <a:p>
            <a:fld id="{30C9ADAB-C33D-45DD-B4EA-D3FC476DE31F}" type="datetimeFigureOut">
              <a:rPr lang="fr-FR" smtClean="0"/>
              <a:t>30/12/2022</a:t>
            </a:fld>
            <a:endParaRPr lang="fr-FR"/>
          </a:p>
        </p:txBody>
      </p:sp>
      <p:sp>
        <p:nvSpPr>
          <p:cNvPr id="6" name="Espace réservé du pied de page 5">
            <a:extLst>
              <a:ext uri="{FF2B5EF4-FFF2-40B4-BE49-F238E27FC236}">
                <a16:creationId xmlns:a16="http://schemas.microsoft.com/office/drawing/2014/main" id="{CF1D7F46-D670-513D-B4B7-7C621DE2851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9A342F1-A42B-86EA-CD3C-84A8B186A1F2}"/>
              </a:ext>
            </a:extLst>
          </p:cNvPr>
          <p:cNvSpPr>
            <a:spLocks noGrp="1"/>
          </p:cNvSpPr>
          <p:nvPr>
            <p:ph type="sldNum" sz="quarter" idx="12"/>
          </p:nvPr>
        </p:nvSpPr>
        <p:spPr/>
        <p:txBody>
          <a:bodyPr/>
          <a:lstStyle/>
          <a:p>
            <a:fld id="{F79E64B3-0092-4E83-BA0B-8884A6885BB6}" type="slidenum">
              <a:rPr lang="fr-FR" smtClean="0"/>
              <a:t>‹N°›</a:t>
            </a:fld>
            <a:endParaRPr lang="fr-FR"/>
          </a:p>
        </p:txBody>
      </p:sp>
    </p:spTree>
    <p:extLst>
      <p:ext uri="{BB962C8B-B14F-4D97-AF65-F5344CB8AC3E}">
        <p14:creationId xmlns:p14="http://schemas.microsoft.com/office/powerpoint/2010/main" val="3978275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70F94C-0BF6-F8D3-F889-45A8D27AF9A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9A08ACE-B7B6-B25B-9384-3805410CE0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FF4EAA4-5564-A432-3E4E-6AA4DDC19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6FEDD03-1C5C-CCB8-7A0D-D6E3D5F35510}"/>
              </a:ext>
            </a:extLst>
          </p:cNvPr>
          <p:cNvSpPr>
            <a:spLocks noGrp="1"/>
          </p:cNvSpPr>
          <p:nvPr>
            <p:ph type="dt" sz="half" idx="10"/>
          </p:nvPr>
        </p:nvSpPr>
        <p:spPr/>
        <p:txBody>
          <a:bodyPr/>
          <a:lstStyle/>
          <a:p>
            <a:fld id="{30C9ADAB-C33D-45DD-B4EA-D3FC476DE31F}" type="datetimeFigureOut">
              <a:rPr lang="fr-FR" smtClean="0"/>
              <a:t>30/12/2022</a:t>
            </a:fld>
            <a:endParaRPr lang="fr-FR"/>
          </a:p>
        </p:txBody>
      </p:sp>
      <p:sp>
        <p:nvSpPr>
          <p:cNvPr id="6" name="Espace réservé du pied de page 5">
            <a:extLst>
              <a:ext uri="{FF2B5EF4-FFF2-40B4-BE49-F238E27FC236}">
                <a16:creationId xmlns:a16="http://schemas.microsoft.com/office/drawing/2014/main" id="{03A10089-AD05-5150-1957-20589D2E054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B532310-2039-BD56-3290-8B1A5A227FB7}"/>
              </a:ext>
            </a:extLst>
          </p:cNvPr>
          <p:cNvSpPr>
            <a:spLocks noGrp="1"/>
          </p:cNvSpPr>
          <p:nvPr>
            <p:ph type="sldNum" sz="quarter" idx="12"/>
          </p:nvPr>
        </p:nvSpPr>
        <p:spPr/>
        <p:txBody>
          <a:bodyPr/>
          <a:lstStyle/>
          <a:p>
            <a:fld id="{F79E64B3-0092-4E83-BA0B-8884A6885BB6}" type="slidenum">
              <a:rPr lang="fr-FR" smtClean="0"/>
              <a:t>‹N°›</a:t>
            </a:fld>
            <a:endParaRPr lang="fr-FR"/>
          </a:p>
        </p:txBody>
      </p:sp>
    </p:spTree>
    <p:extLst>
      <p:ext uri="{BB962C8B-B14F-4D97-AF65-F5344CB8AC3E}">
        <p14:creationId xmlns:p14="http://schemas.microsoft.com/office/powerpoint/2010/main" val="2611547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BD11A60-6DF4-727C-D20D-2A9EC5AFE1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D40DA41-08DF-AF15-06DF-6989092EA1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4816385-01B4-2EB9-9639-ABA514810F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C9ADAB-C33D-45DD-B4EA-D3FC476DE31F}" type="datetimeFigureOut">
              <a:rPr lang="fr-FR" smtClean="0"/>
              <a:t>30/12/2022</a:t>
            </a:fld>
            <a:endParaRPr lang="fr-FR"/>
          </a:p>
        </p:txBody>
      </p:sp>
      <p:sp>
        <p:nvSpPr>
          <p:cNvPr id="5" name="Espace réservé du pied de page 4">
            <a:extLst>
              <a:ext uri="{FF2B5EF4-FFF2-40B4-BE49-F238E27FC236}">
                <a16:creationId xmlns:a16="http://schemas.microsoft.com/office/drawing/2014/main" id="{9180D269-0A1F-17EF-EB3A-BB42F29F23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0865FD7-EC5D-85C8-C3A1-E19156C687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9E64B3-0092-4E83-BA0B-8884A6885BB6}" type="slidenum">
              <a:rPr lang="fr-FR" smtClean="0"/>
              <a:t>‹N°›</a:t>
            </a:fld>
            <a:endParaRPr lang="fr-FR"/>
          </a:p>
        </p:txBody>
      </p:sp>
    </p:spTree>
    <p:extLst>
      <p:ext uri="{BB962C8B-B14F-4D97-AF65-F5344CB8AC3E}">
        <p14:creationId xmlns:p14="http://schemas.microsoft.com/office/powerpoint/2010/main" val="2108054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18854"/>
            <a:ext cx="12192000" cy="118777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a:extLst>
              <a:ext uri="{FF2B5EF4-FFF2-40B4-BE49-F238E27FC236}">
                <a16:creationId xmlns:a16="http://schemas.microsoft.com/office/drawing/2014/main" id="{2828EA58-DBE3-2330-6126-90EE7D3C109B}"/>
              </a:ext>
            </a:extLst>
          </p:cNvPr>
          <p:cNvSpPr/>
          <p:nvPr/>
        </p:nvSpPr>
        <p:spPr>
          <a:xfrm>
            <a:off x="0" y="5670222"/>
            <a:ext cx="12192000" cy="118777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1EB470DE-E5E9-90BB-AC4F-130A66A3A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814" y="1168924"/>
            <a:ext cx="10212371" cy="4501298"/>
          </a:xfrm>
          <a:prstGeom prst="rect">
            <a:avLst/>
          </a:prstGeom>
        </p:spPr>
      </p:pic>
      <p:sp>
        <p:nvSpPr>
          <p:cNvPr id="6" name="Rectangle 5">
            <a:extLst>
              <a:ext uri="{FF2B5EF4-FFF2-40B4-BE49-F238E27FC236}">
                <a16:creationId xmlns:a16="http://schemas.microsoft.com/office/drawing/2014/main" id="{E762A8F3-C457-224D-CAE7-4F0A72BAEF38}"/>
              </a:ext>
            </a:extLst>
          </p:cNvPr>
          <p:cNvSpPr/>
          <p:nvPr/>
        </p:nvSpPr>
        <p:spPr>
          <a:xfrm>
            <a:off x="3129674" y="4765746"/>
            <a:ext cx="5932650" cy="923330"/>
          </a:xfrm>
          <a:prstGeom prst="rect">
            <a:avLst/>
          </a:prstGeom>
          <a:noFill/>
        </p:spPr>
        <p:txBody>
          <a:bodyPr wrap="none" lIns="91440" tIns="45720" rIns="91440" bIns="45720">
            <a:spAutoFit/>
          </a:bodyPr>
          <a:lstStyle/>
          <a:p>
            <a:pPr algn="ctr"/>
            <a:r>
              <a:rPr lang="fr-FR" sz="5400" b="0" cap="none" spc="0" dirty="0" err="1">
                <a:ln w="0"/>
                <a:solidFill>
                  <a:schemeClr val="bg1"/>
                </a:solidFill>
                <a:effectLst>
                  <a:outerShdw blurRad="38100" dist="19050" dir="2700000" algn="tl" rotWithShape="0">
                    <a:schemeClr val="dk1">
                      <a:alpha val="40000"/>
                    </a:schemeClr>
                  </a:outerShdw>
                </a:effectLst>
              </a:rPr>
              <a:t>Artificial</a:t>
            </a:r>
            <a:r>
              <a:rPr lang="fr-FR" sz="5400" b="0" cap="none" spc="0" dirty="0">
                <a:ln w="0"/>
                <a:solidFill>
                  <a:schemeClr val="bg1"/>
                </a:solidFill>
                <a:effectLst>
                  <a:outerShdw blurRad="38100" dist="19050" dir="2700000" algn="tl" rotWithShape="0">
                    <a:schemeClr val="dk1">
                      <a:alpha val="40000"/>
                    </a:schemeClr>
                  </a:outerShdw>
                </a:effectLst>
              </a:rPr>
              <a:t> Intelligence</a:t>
            </a:r>
          </a:p>
        </p:txBody>
      </p:sp>
    </p:spTree>
    <p:extLst>
      <p:ext uri="{BB962C8B-B14F-4D97-AF65-F5344CB8AC3E}">
        <p14:creationId xmlns:p14="http://schemas.microsoft.com/office/powerpoint/2010/main" val="1715021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18854"/>
            <a:ext cx="12192000" cy="51847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3C880917-98E9-0F83-1969-592E8C8EC1A2}"/>
              </a:ext>
            </a:extLst>
          </p:cNvPr>
          <p:cNvPicPr>
            <a:picLocks noChangeAspect="1"/>
          </p:cNvPicPr>
          <p:nvPr/>
        </p:nvPicPr>
        <p:blipFill>
          <a:blip r:embed="rId2"/>
          <a:stretch>
            <a:fillRect/>
          </a:stretch>
        </p:blipFill>
        <p:spPr>
          <a:xfrm>
            <a:off x="0" y="499620"/>
            <a:ext cx="12192000" cy="1847741"/>
          </a:xfrm>
          <a:prstGeom prst="rect">
            <a:avLst/>
          </a:prstGeom>
        </p:spPr>
      </p:pic>
      <p:sp>
        <p:nvSpPr>
          <p:cNvPr id="8" name="ZoneTexte 7">
            <a:extLst>
              <a:ext uri="{FF2B5EF4-FFF2-40B4-BE49-F238E27FC236}">
                <a16:creationId xmlns:a16="http://schemas.microsoft.com/office/drawing/2014/main" id="{1DEFB126-C636-28B1-E430-13F887417357}"/>
              </a:ext>
            </a:extLst>
          </p:cNvPr>
          <p:cNvSpPr txBox="1"/>
          <p:nvPr/>
        </p:nvSpPr>
        <p:spPr>
          <a:xfrm>
            <a:off x="98982" y="2150715"/>
            <a:ext cx="11910766" cy="4801314"/>
          </a:xfrm>
          <a:prstGeom prst="rect">
            <a:avLst/>
          </a:prstGeom>
          <a:noFill/>
        </p:spPr>
        <p:txBody>
          <a:bodyPr wrap="square">
            <a:spAutoFit/>
          </a:bodyPr>
          <a:lstStyle/>
          <a:p>
            <a:pPr marL="285750" indent="-285750">
              <a:buFont typeface="Arial" panose="020B0604020202020204" pitchFamily="34" charset="0"/>
              <a:buChar char="•"/>
            </a:pPr>
            <a:r>
              <a:rPr lang="fr-FR" sz="1600" b="1" i="0" dirty="0">
                <a:solidFill>
                  <a:srgbClr val="271A38"/>
                </a:solidFill>
                <a:effectLst/>
                <a:latin typeface="Times New Roman" panose="02020603050405020304" pitchFamily="18" charset="0"/>
                <a:cs typeface="Times New Roman" panose="02020603050405020304" pitchFamily="18" charset="0"/>
              </a:rPr>
              <a:t>Analyse</a:t>
            </a:r>
            <a:r>
              <a:rPr lang="fr-FR" sz="1600" b="0" i="0" dirty="0">
                <a:solidFill>
                  <a:srgbClr val="271A38"/>
                </a:solidFill>
                <a:effectLst/>
                <a:latin typeface="Times New Roman" panose="02020603050405020304" pitchFamily="18" charset="0"/>
                <a:cs typeface="Times New Roman" panose="02020603050405020304" pitchFamily="18" charset="0"/>
              </a:rPr>
              <a:t> : Analyser le besoi</a:t>
            </a:r>
            <a:r>
              <a:rPr lang="fr-FR" sz="1600" dirty="0">
                <a:solidFill>
                  <a:srgbClr val="271A38"/>
                </a:solidFill>
                <a:latin typeface="Times New Roman" panose="02020603050405020304" pitchFamily="18" charset="0"/>
                <a:cs typeface="Times New Roman" panose="02020603050405020304" pitchFamily="18" charset="0"/>
              </a:rPr>
              <a:t>n avec des expert métier.</a:t>
            </a:r>
          </a:p>
          <a:p>
            <a:pPr marL="285750" indent="-285750">
              <a:buFont typeface="Arial" panose="020B0604020202020204" pitchFamily="34" charset="0"/>
              <a:buChar char="•"/>
            </a:pPr>
            <a:r>
              <a:rPr lang="fr-FR" sz="1600" b="1" dirty="0">
                <a:solidFill>
                  <a:srgbClr val="271A38"/>
                </a:solidFill>
                <a:latin typeface="Times New Roman" panose="02020603050405020304" pitchFamily="18" charset="0"/>
                <a:cs typeface="Times New Roman" panose="02020603050405020304" pitchFamily="18" charset="0"/>
              </a:rPr>
              <a:t>Récupérer les données </a:t>
            </a:r>
            <a:r>
              <a:rPr lang="fr-FR" sz="1600" dirty="0">
                <a:solidFill>
                  <a:srgbClr val="271A38"/>
                </a:solidFill>
                <a:latin typeface="Times New Roman" panose="02020603050405020304" pitchFamily="18" charset="0"/>
                <a:cs typeface="Times New Roman" panose="02020603050405020304" pitchFamily="18" charset="0"/>
              </a:rPr>
              <a:t>: À ce stade, vous chercherez à collecter le plus de données possibles, même si vous n’êtes pas sûr de les utiliser par la suite pour mieux comprendre le besoin .</a:t>
            </a:r>
          </a:p>
          <a:p>
            <a:pPr marL="285750" indent="-285750">
              <a:buFont typeface="Arial" panose="020B0604020202020204" pitchFamily="34" charset="0"/>
              <a:buChar char="•"/>
            </a:pPr>
            <a:r>
              <a:rPr lang="fr-FR" sz="1600" b="1" dirty="0">
                <a:solidFill>
                  <a:srgbClr val="271A38"/>
                </a:solidFill>
                <a:latin typeface="Times New Roman" panose="02020603050405020304" pitchFamily="18" charset="0"/>
                <a:cs typeface="Times New Roman" panose="02020603050405020304" pitchFamily="18" charset="0"/>
              </a:rPr>
              <a:t>Nettoyage</a:t>
            </a:r>
            <a:r>
              <a:rPr lang="fr-FR" sz="1600" dirty="0">
                <a:solidFill>
                  <a:srgbClr val="271A38"/>
                </a:solidFill>
                <a:latin typeface="Times New Roman" panose="02020603050405020304" pitchFamily="18" charset="0"/>
                <a:cs typeface="Times New Roman" panose="02020603050405020304" pitchFamily="18" charset="0"/>
              </a:rPr>
              <a:t> : </a:t>
            </a:r>
            <a:r>
              <a:rPr lang="fr-FR" sz="1600" b="0" i="0" dirty="0">
                <a:solidFill>
                  <a:srgbClr val="271A38"/>
                </a:solidFill>
                <a:effectLst/>
                <a:latin typeface="Times New Roman" panose="02020603050405020304" pitchFamily="18" charset="0"/>
                <a:cs typeface="Times New Roman" panose="02020603050405020304" pitchFamily="18" charset="0"/>
              </a:rPr>
              <a:t>Avant de pouvoir les exploiter, vous devez vous assurer que ces données sont bien fiables, ex :</a:t>
            </a:r>
            <a:r>
              <a:rPr lang="fr-FR" sz="1600" i="0" dirty="0">
                <a:solidFill>
                  <a:srgbClr val="271A38"/>
                </a:solidFill>
                <a:effectLst/>
                <a:latin typeface="Times New Roman" panose="02020603050405020304" pitchFamily="18" charset="0"/>
                <a:cs typeface="Times New Roman" panose="02020603050405020304" pitchFamily="18" charset="0"/>
              </a:rPr>
              <a:t> regarder s’il y a des données manquantes, vous assurer qu’il n’y a pas de données aberrantes</a:t>
            </a:r>
            <a:r>
              <a:rPr lang="fr-FR" sz="1600" dirty="0">
                <a:solidFill>
                  <a:srgbClr val="271A38"/>
                </a:solidFill>
                <a:latin typeface="Times New Roman" panose="02020603050405020304" pitchFamily="18" charset="0"/>
                <a:cs typeface="Times New Roman" panose="02020603050405020304" pitchFamily="18" charset="0"/>
              </a:rPr>
              <a:t>… </a:t>
            </a:r>
            <a:r>
              <a:rPr lang="fr-FR" sz="1600" b="0" i="0" dirty="0">
                <a:solidFill>
                  <a:srgbClr val="271A38"/>
                </a:solidFill>
                <a:effectLst/>
                <a:latin typeface="Times New Roman" panose="02020603050405020304" pitchFamily="18" charset="0"/>
                <a:cs typeface="Times New Roman" panose="02020603050405020304" pitchFamily="18" charset="0"/>
              </a:rPr>
              <a:t>Le Data Scientist peut par exemple choisir de remplacer les données manquantes ou erronées au moyen d’outils statistiques. On parle ici d’</a:t>
            </a:r>
            <a:r>
              <a:rPr lang="fr-FR" sz="1600" b="1" i="1" dirty="0">
                <a:solidFill>
                  <a:srgbClr val="271A38"/>
                </a:solidFill>
                <a:effectLst/>
                <a:latin typeface="Times New Roman" panose="02020603050405020304" pitchFamily="18" charset="0"/>
                <a:cs typeface="Times New Roman" panose="02020603050405020304" pitchFamily="18" charset="0"/>
              </a:rPr>
              <a:t>imputation statistique</a:t>
            </a:r>
            <a:r>
              <a:rPr lang="fr-FR" sz="1600" b="0" i="0" dirty="0">
                <a:solidFill>
                  <a:srgbClr val="271A38"/>
                </a:solidFill>
                <a:effectLst/>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fr-FR" sz="1600" b="1" dirty="0">
                <a:solidFill>
                  <a:srgbClr val="271A38"/>
                </a:solidFill>
                <a:latin typeface="Times New Roman" panose="02020603050405020304" pitchFamily="18" charset="0"/>
                <a:cs typeface="Times New Roman" panose="02020603050405020304" pitchFamily="18" charset="0"/>
              </a:rPr>
              <a:t>Exploration</a:t>
            </a:r>
            <a:r>
              <a:rPr lang="fr-FR" sz="1600" dirty="0">
                <a:solidFill>
                  <a:srgbClr val="271A38"/>
                </a:solidFill>
                <a:latin typeface="Times New Roman" panose="02020603050405020304" pitchFamily="18" charset="0"/>
                <a:cs typeface="Times New Roman" panose="02020603050405020304" pitchFamily="18" charset="0"/>
              </a:rPr>
              <a:t> : </a:t>
            </a:r>
            <a:r>
              <a:rPr lang="fr-FR" sz="1600" b="0" i="0" dirty="0">
                <a:solidFill>
                  <a:srgbClr val="271A38"/>
                </a:solidFill>
                <a:effectLst/>
                <a:latin typeface="Times New Roman" panose="02020603050405020304" pitchFamily="18" charset="0"/>
                <a:cs typeface="Times New Roman" panose="02020603050405020304" pitchFamily="18" charset="0"/>
              </a:rPr>
              <a:t>observer vos données sous toutes leurs facettes. On parle ici d’</a:t>
            </a:r>
            <a:r>
              <a:rPr lang="fr-FR" sz="1600" b="1" i="0" dirty="0">
                <a:solidFill>
                  <a:srgbClr val="271A38"/>
                </a:solidFill>
                <a:effectLst/>
                <a:latin typeface="Times New Roman" panose="02020603050405020304" pitchFamily="18" charset="0"/>
                <a:cs typeface="Times New Roman" panose="02020603050405020304" pitchFamily="18" charset="0"/>
              </a:rPr>
              <a:t>exploration de données</a:t>
            </a:r>
            <a:r>
              <a:rPr lang="fr-FR" sz="1600" b="0" i="0" dirty="0">
                <a:solidFill>
                  <a:srgbClr val="271A38"/>
                </a:solidFill>
                <a:effectLst/>
                <a:latin typeface="Times New Roman" panose="02020603050405020304" pitchFamily="18" charset="0"/>
                <a:cs typeface="Times New Roman" panose="02020603050405020304" pitchFamily="18" charset="0"/>
              </a:rPr>
              <a:t> ou de </a:t>
            </a:r>
            <a:r>
              <a:rPr lang="fr-FR" sz="1600" b="1" i="0" dirty="0">
                <a:solidFill>
                  <a:srgbClr val="271A38"/>
                </a:solidFill>
                <a:effectLst/>
                <a:latin typeface="Times New Roman" panose="02020603050405020304" pitchFamily="18" charset="0"/>
                <a:cs typeface="Times New Roman" panose="02020603050405020304" pitchFamily="18" charset="0"/>
              </a:rPr>
              <a:t>fouille de données</a:t>
            </a:r>
            <a:r>
              <a:rPr lang="fr-FR" sz="1600" b="0" i="0" dirty="0">
                <a:solidFill>
                  <a:srgbClr val="271A38"/>
                </a:solidFill>
                <a:effectLst/>
                <a:latin typeface="Times New Roman" panose="02020603050405020304" pitchFamily="18" charset="0"/>
                <a:cs typeface="Times New Roman" panose="02020603050405020304" pitchFamily="18" charset="0"/>
              </a:rPr>
              <a:t> (en anglais, on parle de </a:t>
            </a:r>
            <a:r>
              <a:rPr lang="fr-FR" sz="1600" b="0" i="1" dirty="0">
                <a:solidFill>
                  <a:srgbClr val="271A38"/>
                </a:solidFill>
                <a:effectLst/>
                <a:latin typeface="Times New Roman" panose="02020603050405020304" pitchFamily="18" charset="0"/>
                <a:cs typeface="Times New Roman" panose="02020603050405020304" pitchFamily="18" charset="0"/>
              </a:rPr>
              <a:t>Data Mining</a:t>
            </a:r>
            <a:r>
              <a:rPr lang="fr-FR" sz="1600" b="0" i="0" dirty="0">
                <a:solidFill>
                  <a:srgbClr val="271A38"/>
                </a:solidFill>
                <a:effectLst/>
                <a:latin typeface="Times New Roman" panose="02020603050405020304" pitchFamily="18" charset="0"/>
                <a:cs typeface="Times New Roman" panose="02020603050405020304" pitchFamily="18" charset="0"/>
              </a:rPr>
              <a:t>). Pour cette étape, le Data Scientist de votre équipe travaille avec des experts métiers et des experts des sources de données afin de mieux comprendre les données. L’idée est de comprendre le phénomène</a:t>
            </a:r>
            <a:endParaRPr lang="fr-FR" sz="1600" b="1" dirty="0">
              <a:solidFill>
                <a:srgbClr val="271A38"/>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fr-FR" sz="1600" b="1" dirty="0">
                <a:latin typeface="Times New Roman" panose="02020603050405020304" pitchFamily="18" charset="0"/>
                <a:cs typeface="Times New Roman" panose="02020603050405020304" pitchFamily="18" charset="0"/>
              </a:rPr>
              <a:t>Modélisation : </a:t>
            </a:r>
            <a:r>
              <a:rPr lang="fr-FR" sz="1600" b="0" i="0" dirty="0">
                <a:solidFill>
                  <a:srgbClr val="271A38"/>
                </a:solidFill>
                <a:effectLst/>
                <a:latin typeface="Times New Roman" panose="02020603050405020304" pitchFamily="18" charset="0"/>
                <a:cs typeface="Times New Roman" panose="02020603050405020304" pitchFamily="18" charset="0"/>
              </a:rPr>
              <a:t>Un </a:t>
            </a:r>
            <a:r>
              <a:rPr lang="fr-FR" sz="1600" i="0" dirty="0">
                <a:solidFill>
                  <a:srgbClr val="271A38"/>
                </a:solidFill>
                <a:effectLst/>
                <a:latin typeface="Times New Roman" panose="02020603050405020304" pitchFamily="18" charset="0"/>
                <a:cs typeface="Times New Roman" panose="02020603050405020304" pitchFamily="18" charset="0"/>
              </a:rPr>
              <a:t>modèle</a:t>
            </a:r>
            <a:r>
              <a:rPr lang="fr-FR" sz="1600" b="1" i="0" dirty="0">
                <a:solidFill>
                  <a:srgbClr val="271A38"/>
                </a:solidFill>
                <a:effectLst/>
                <a:latin typeface="Times New Roman" panose="02020603050405020304" pitchFamily="18" charset="0"/>
                <a:cs typeface="Times New Roman" panose="02020603050405020304" pitchFamily="18" charset="0"/>
              </a:rPr>
              <a:t>,</a:t>
            </a:r>
            <a:r>
              <a:rPr lang="fr-FR" sz="1600" b="0" i="0" dirty="0">
                <a:solidFill>
                  <a:srgbClr val="271A38"/>
                </a:solidFill>
                <a:effectLst/>
                <a:latin typeface="Times New Roman" panose="02020603050405020304" pitchFamily="18" charset="0"/>
                <a:cs typeface="Times New Roman" panose="02020603050405020304" pitchFamily="18" charset="0"/>
              </a:rPr>
              <a:t> c'est une représentation mathématique d’un problème donné, Pour modéliser vos données, vous allez passer par deux phases : la première phase est </a:t>
            </a:r>
            <a:r>
              <a:rPr lang="fr-FR" sz="1600" i="0" dirty="0">
                <a:solidFill>
                  <a:srgbClr val="271A38"/>
                </a:solidFill>
                <a:effectLst/>
                <a:latin typeface="Times New Roman" panose="02020603050405020304" pitchFamily="18" charset="0"/>
                <a:cs typeface="Times New Roman" panose="02020603050405020304" pitchFamily="18" charset="0"/>
              </a:rPr>
              <a:t>l’apprentissage</a:t>
            </a:r>
            <a:r>
              <a:rPr lang="fr-FR" sz="1600" b="0" i="0" dirty="0">
                <a:solidFill>
                  <a:srgbClr val="271A38"/>
                </a:solidFill>
                <a:effectLst/>
                <a:latin typeface="Times New Roman" panose="02020603050405020304" pitchFamily="18" charset="0"/>
                <a:cs typeface="Times New Roman" panose="02020603050405020304" pitchFamily="18" charset="0"/>
              </a:rPr>
              <a:t>, dans lequel vous allez entraîner votre modèle avec des exemples. la deuxième phase est la </a:t>
            </a:r>
            <a:r>
              <a:rPr lang="fr-FR" sz="1600" i="0" dirty="0">
                <a:solidFill>
                  <a:srgbClr val="271A38"/>
                </a:solidFill>
                <a:effectLst/>
                <a:latin typeface="Times New Roman" panose="02020603050405020304" pitchFamily="18" charset="0"/>
                <a:cs typeface="Times New Roman" panose="02020603050405020304" pitchFamily="18" charset="0"/>
              </a:rPr>
              <a:t>prédiction</a:t>
            </a:r>
            <a:r>
              <a:rPr lang="fr-FR" sz="1600" b="0" i="0" dirty="0">
                <a:solidFill>
                  <a:srgbClr val="271A38"/>
                </a:solidFill>
                <a:effectLst/>
                <a:latin typeface="Times New Roman" panose="02020603050405020304" pitchFamily="18" charset="0"/>
                <a:cs typeface="Times New Roman" panose="02020603050405020304" pitchFamily="18" charset="0"/>
              </a:rPr>
              <a:t> : votre système est prêt et vous pouvez l’utiliser pour prédire. </a:t>
            </a:r>
          </a:p>
          <a:p>
            <a:pPr marL="285750" indent="-285750" algn="l">
              <a:buFont typeface="Arial" panose="020B0604020202020204" pitchFamily="34" charset="0"/>
              <a:buChar char="•"/>
            </a:pPr>
            <a:r>
              <a:rPr lang="fr-FR" sz="1600" b="1" dirty="0">
                <a:solidFill>
                  <a:srgbClr val="271A38"/>
                </a:solidFill>
                <a:latin typeface="Times New Roman" panose="02020603050405020304" pitchFamily="18" charset="0"/>
                <a:cs typeface="Times New Roman" panose="02020603050405020304" pitchFamily="18" charset="0"/>
              </a:rPr>
              <a:t>Evaluation et interprétation : </a:t>
            </a:r>
            <a:r>
              <a:rPr lang="fr-FR" sz="1600" i="0" dirty="0">
                <a:solidFill>
                  <a:srgbClr val="271A38"/>
                </a:solidFill>
                <a:effectLst/>
                <a:latin typeface="Times New Roman" panose="02020603050405020304" pitchFamily="18" charset="0"/>
                <a:cs typeface="Times New Roman" panose="02020603050405020304" pitchFamily="18" charset="0"/>
              </a:rPr>
              <a:t>évaluer</a:t>
            </a:r>
            <a:r>
              <a:rPr lang="fr-FR" sz="1600" b="0" i="0" dirty="0">
                <a:solidFill>
                  <a:srgbClr val="271A38"/>
                </a:solidFill>
                <a:effectLst/>
                <a:latin typeface="Times New Roman" panose="02020603050405020304" pitchFamily="18" charset="0"/>
                <a:cs typeface="Times New Roman" panose="02020603050405020304" pitchFamily="18" charset="0"/>
              </a:rPr>
              <a:t> ce modèle, c'est-à-dire confirmer qu’il est pertinent et fournit des prévisions de qualité. pour ce faire, vous allez le </a:t>
            </a:r>
            <a:r>
              <a:rPr lang="fr-FR" sz="1600" i="0" dirty="0">
                <a:solidFill>
                  <a:srgbClr val="271A38"/>
                </a:solidFill>
                <a:effectLst/>
                <a:latin typeface="Times New Roman" panose="02020603050405020304" pitchFamily="18" charset="0"/>
                <a:cs typeface="Times New Roman" panose="02020603050405020304" pitchFamily="18" charset="0"/>
              </a:rPr>
              <a:t>tester</a:t>
            </a:r>
            <a:r>
              <a:rPr lang="fr-FR" sz="1600" b="1" i="0" dirty="0">
                <a:solidFill>
                  <a:srgbClr val="271A38"/>
                </a:solidFill>
                <a:effectLst/>
                <a:latin typeface="Times New Roman" panose="02020603050405020304" pitchFamily="18" charset="0"/>
                <a:cs typeface="Times New Roman" panose="02020603050405020304" pitchFamily="18" charset="0"/>
              </a:rPr>
              <a:t>.</a:t>
            </a:r>
            <a:endParaRPr lang="fr-FR" sz="1600" b="0" i="0" dirty="0">
              <a:solidFill>
                <a:srgbClr val="271A38"/>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fr-FR" sz="1600" b="1" dirty="0">
                <a:solidFill>
                  <a:srgbClr val="271A38"/>
                </a:solidFill>
                <a:latin typeface="Times New Roman" panose="02020603050405020304" pitchFamily="18" charset="0"/>
                <a:cs typeface="Times New Roman" panose="02020603050405020304" pitchFamily="18" charset="0"/>
              </a:rPr>
              <a:t>Mise en production </a:t>
            </a:r>
            <a:r>
              <a:rPr lang="fr-FR" sz="1600" dirty="0">
                <a:solidFill>
                  <a:srgbClr val="271A38"/>
                </a:solidFill>
                <a:latin typeface="Times New Roman" panose="02020603050405020304" pitchFamily="18" charset="0"/>
                <a:cs typeface="Times New Roman" panose="02020603050405020304" pitchFamily="18" charset="0"/>
              </a:rPr>
              <a:t>: Déployer le </a:t>
            </a:r>
            <a:r>
              <a:rPr lang="fr-FR" sz="1600" dirty="0" err="1">
                <a:solidFill>
                  <a:srgbClr val="271A38"/>
                </a:solidFill>
                <a:latin typeface="Times New Roman" panose="02020603050405020304" pitchFamily="18" charset="0"/>
                <a:cs typeface="Times New Roman" panose="02020603050405020304" pitchFamily="18" charset="0"/>
              </a:rPr>
              <a:t>modele</a:t>
            </a:r>
            <a:r>
              <a:rPr lang="fr-FR" sz="1600" dirty="0">
                <a:solidFill>
                  <a:srgbClr val="271A38"/>
                </a:solidFill>
                <a:latin typeface="Times New Roman" panose="02020603050405020304" pitchFamily="18" charset="0"/>
                <a:cs typeface="Times New Roman" panose="02020603050405020304" pitchFamily="18" charset="0"/>
              </a:rPr>
              <a:t> sur une API, une application ou meme sur un robot.</a:t>
            </a:r>
          </a:p>
          <a:p>
            <a:pPr marL="285750" indent="-285750" algn="l">
              <a:buFont typeface="Arial" panose="020B0604020202020204" pitchFamily="34" charset="0"/>
              <a:buChar char="•"/>
            </a:pPr>
            <a:r>
              <a:rPr lang="fr-FR" sz="1600" b="1" i="0" dirty="0">
                <a:solidFill>
                  <a:srgbClr val="271A38"/>
                </a:solidFill>
                <a:effectLst/>
                <a:latin typeface="Times New Roman" panose="02020603050405020304" pitchFamily="18" charset="0"/>
                <a:cs typeface="Times New Roman" panose="02020603050405020304" pitchFamily="18" charset="0"/>
              </a:rPr>
              <a:t>Maintenance : </a:t>
            </a:r>
            <a:r>
              <a:rPr lang="fr-FR" sz="1600" b="0" i="0" dirty="0">
                <a:solidFill>
                  <a:srgbClr val="271A38"/>
                </a:solidFill>
                <a:effectLst/>
                <a:latin typeface="Times New Roman" panose="02020603050405020304" pitchFamily="18" charset="0"/>
                <a:cs typeface="Times New Roman" panose="02020603050405020304" pitchFamily="18" charset="0"/>
              </a:rPr>
              <a:t>système d’IA, une fois mis en route, doit faire l’objet d’un suivi. Vous devez vous assurer quotidiennement qu’il produit des résultats pertinents. De temps en temps, vous devez réaliser une maintenance du système. C’est l’occasion de réajuster ses paramètres pour s’assurer qu’il fournit des résultats toujours pertinents.</a:t>
            </a:r>
          </a:p>
          <a:p>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0734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18854"/>
            <a:ext cx="12192000" cy="51847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F0AAAABE-DCE7-9DB0-A0B4-4C58D41F5F73}"/>
              </a:ext>
            </a:extLst>
          </p:cNvPr>
          <p:cNvSpPr txBox="1"/>
          <p:nvPr/>
        </p:nvSpPr>
        <p:spPr>
          <a:xfrm>
            <a:off x="197177" y="608069"/>
            <a:ext cx="11797646" cy="4770537"/>
          </a:xfrm>
          <a:prstGeom prst="rect">
            <a:avLst/>
          </a:prstGeom>
          <a:noFill/>
        </p:spPr>
        <p:txBody>
          <a:bodyPr wrap="square">
            <a:spAutoFit/>
          </a:bodyPr>
          <a:lstStyle/>
          <a:p>
            <a:pPr algn="l"/>
            <a:r>
              <a:rPr lang="fr-FR" sz="1600" b="1" i="0" dirty="0">
                <a:solidFill>
                  <a:srgbClr val="271A38"/>
                </a:solidFill>
                <a:effectLst/>
                <a:latin typeface="Times New Roman" panose="02020603050405020304" pitchFamily="18" charset="0"/>
                <a:cs typeface="Times New Roman" panose="02020603050405020304" pitchFamily="18" charset="0"/>
              </a:rPr>
              <a:t>Cadrez votre projet d’intelligence artificielle :</a:t>
            </a:r>
          </a:p>
          <a:p>
            <a:pPr algn="l"/>
            <a:endParaRPr lang="fr-FR" sz="1600" b="1" i="0" dirty="0">
              <a:solidFill>
                <a:srgbClr val="271A38"/>
              </a:solidFill>
              <a:effectLst/>
              <a:latin typeface="Times New Roman" panose="02020603050405020304" pitchFamily="18" charset="0"/>
              <a:cs typeface="Times New Roman" panose="02020603050405020304" pitchFamily="18" charset="0"/>
            </a:endParaRPr>
          </a:p>
          <a:p>
            <a:pPr algn="l"/>
            <a:r>
              <a:rPr lang="fr-FR" sz="1600" b="1" dirty="0">
                <a:solidFill>
                  <a:srgbClr val="271A38"/>
                </a:solidFill>
                <a:latin typeface="Times New Roman" panose="02020603050405020304" pitchFamily="18" charset="0"/>
                <a:cs typeface="Times New Roman" panose="02020603050405020304" pitchFamily="18" charset="0"/>
              </a:rPr>
              <a:t>I - Equipe : </a:t>
            </a:r>
            <a:endParaRPr lang="fr-FR" sz="1600" b="1" i="0" dirty="0">
              <a:solidFill>
                <a:srgbClr val="271A38"/>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fr-FR" sz="1600" b="0" i="0" dirty="0">
                <a:solidFill>
                  <a:srgbClr val="271A38"/>
                </a:solidFill>
                <a:effectLst/>
                <a:latin typeface="Inter"/>
              </a:rPr>
              <a:t>Les </a:t>
            </a:r>
            <a:r>
              <a:rPr lang="fr-FR" sz="1600" b="1" i="0" dirty="0">
                <a:solidFill>
                  <a:srgbClr val="271A38"/>
                </a:solidFill>
                <a:effectLst/>
                <a:latin typeface="Inter"/>
              </a:rPr>
              <a:t>experts métiers </a:t>
            </a:r>
            <a:r>
              <a:rPr lang="fr-FR" sz="1600" b="0" i="0" dirty="0">
                <a:solidFill>
                  <a:srgbClr val="271A38"/>
                </a:solidFill>
                <a:effectLst/>
                <a:latin typeface="Inter"/>
              </a:rPr>
              <a:t>: des spécialistes du secteur (dans notre cas, experts industriels) dont la connaissance sera cruciale pour développer une solution pertinente ;</a:t>
            </a:r>
          </a:p>
          <a:p>
            <a:pPr algn="l">
              <a:buFont typeface="Arial" panose="020B0604020202020204" pitchFamily="34" charset="0"/>
              <a:buChar char="•"/>
            </a:pPr>
            <a:r>
              <a:rPr lang="fr-FR" sz="1600" b="0" i="0" dirty="0">
                <a:solidFill>
                  <a:srgbClr val="271A38"/>
                </a:solidFill>
                <a:effectLst/>
                <a:latin typeface="Inter"/>
              </a:rPr>
              <a:t>les profils liés aux </a:t>
            </a:r>
            <a:r>
              <a:rPr lang="fr-FR" sz="1600" b="1" i="0" dirty="0">
                <a:solidFill>
                  <a:srgbClr val="271A38"/>
                </a:solidFill>
                <a:effectLst/>
                <a:latin typeface="Inter"/>
              </a:rPr>
              <a:t>projets numériques</a:t>
            </a:r>
            <a:r>
              <a:rPr lang="fr-FR" sz="1600" b="0" i="0" dirty="0">
                <a:solidFill>
                  <a:srgbClr val="271A38"/>
                </a:solidFill>
                <a:effectLst/>
                <a:latin typeface="Inter"/>
              </a:rPr>
              <a:t>, notamment un architecte logiciel et des développeurs ;</a:t>
            </a:r>
          </a:p>
          <a:p>
            <a:pPr algn="l">
              <a:buFont typeface="Arial" panose="020B0604020202020204" pitchFamily="34" charset="0"/>
              <a:buChar char="•"/>
            </a:pPr>
            <a:r>
              <a:rPr lang="fr-FR" sz="1600" b="0" i="0" dirty="0">
                <a:solidFill>
                  <a:srgbClr val="271A38"/>
                </a:solidFill>
                <a:effectLst/>
                <a:latin typeface="Inter"/>
              </a:rPr>
              <a:t>les </a:t>
            </a:r>
            <a:r>
              <a:rPr lang="fr-FR" sz="1600" b="1" i="0" dirty="0">
                <a:solidFill>
                  <a:srgbClr val="271A38"/>
                </a:solidFill>
                <a:effectLst/>
                <a:latin typeface="Inter"/>
              </a:rPr>
              <a:t>spécialiste de l'IA</a:t>
            </a:r>
            <a:r>
              <a:rPr lang="fr-FR" sz="1600" b="0" i="0" dirty="0">
                <a:solidFill>
                  <a:srgbClr val="271A38"/>
                </a:solidFill>
                <a:effectLst/>
                <a:latin typeface="Inter"/>
              </a:rPr>
              <a:t> : un expert IA (profil senior), des Data Scientists (professionnels des données et de l’IA) ;</a:t>
            </a:r>
          </a:p>
          <a:p>
            <a:pPr algn="l">
              <a:buFont typeface="Arial" panose="020B0604020202020204" pitchFamily="34" charset="0"/>
              <a:buChar char="•"/>
            </a:pPr>
            <a:r>
              <a:rPr lang="fr-FR" sz="1600" b="0" i="0" dirty="0">
                <a:solidFill>
                  <a:srgbClr val="271A38"/>
                </a:solidFill>
                <a:effectLst/>
                <a:latin typeface="Inter"/>
              </a:rPr>
              <a:t>les acteurs de </a:t>
            </a:r>
            <a:r>
              <a:rPr lang="fr-FR" sz="1600" b="1" i="0" dirty="0">
                <a:solidFill>
                  <a:srgbClr val="271A38"/>
                </a:solidFill>
                <a:effectLst/>
                <a:latin typeface="Inter"/>
              </a:rPr>
              <a:t>gouvernance </a:t>
            </a:r>
            <a:r>
              <a:rPr lang="fr-FR" sz="1600" b="0" i="0" dirty="0">
                <a:solidFill>
                  <a:srgbClr val="271A38"/>
                </a:solidFill>
                <a:effectLst/>
                <a:latin typeface="Inter"/>
              </a:rPr>
              <a:t>: un DPO (</a:t>
            </a:r>
            <a:r>
              <a:rPr lang="fr-FR" sz="1600" b="0" i="1" dirty="0">
                <a:solidFill>
                  <a:srgbClr val="271A38"/>
                </a:solidFill>
                <a:effectLst/>
                <a:latin typeface="Inter"/>
              </a:rPr>
              <a:t>Délégué à la Protection des Données</a:t>
            </a:r>
            <a:r>
              <a:rPr lang="fr-FR" sz="1600" b="0" i="0" dirty="0">
                <a:solidFill>
                  <a:srgbClr val="271A38"/>
                </a:solidFill>
                <a:effectLst/>
                <a:latin typeface="Inter"/>
              </a:rPr>
              <a:t>), un représentant du service juridique (pour la gestion légale des données), et dans notre cas, une personne RSE (Responsabilité Sociétale des Entreprises) pour les objectifs écologiques à atteindre.</a:t>
            </a:r>
          </a:p>
          <a:p>
            <a:pPr algn="l">
              <a:buFont typeface="Arial" panose="020B0604020202020204" pitchFamily="34" charset="0"/>
              <a:buChar char="•"/>
            </a:pPr>
            <a:endParaRPr lang="fr-FR" sz="1600" b="0" i="0" dirty="0">
              <a:solidFill>
                <a:srgbClr val="271A38"/>
              </a:solidFill>
              <a:effectLst/>
              <a:latin typeface="Inter"/>
            </a:endParaRPr>
          </a:p>
          <a:p>
            <a:pPr algn="l"/>
            <a:r>
              <a:rPr lang="fr-FR" sz="1600" b="1" i="0" dirty="0">
                <a:solidFill>
                  <a:srgbClr val="271A38"/>
                </a:solidFill>
                <a:effectLst/>
                <a:latin typeface="Times New Roman" panose="02020603050405020304" pitchFamily="18" charset="0"/>
                <a:cs typeface="Times New Roman" panose="02020603050405020304" pitchFamily="18" charset="0"/>
              </a:rPr>
              <a:t>II - Gestion de projet : </a:t>
            </a:r>
          </a:p>
          <a:p>
            <a:pPr algn="l">
              <a:buFont typeface="Arial" panose="020B0604020202020204" pitchFamily="34" charset="0"/>
              <a:buChar char="•"/>
            </a:pPr>
            <a:r>
              <a:rPr lang="fr-FR" sz="1600" b="1" i="0" dirty="0">
                <a:solidFill>
                  <a:srgbClr val="271A38"/>
                </a:solidFill>
                <a:effectLst/>
                <a:latin typeface="Inter"/>
              </a:rPr>
              <a:t>un cadrage business approprié</a:t>
            </a:r>
            <a:r>
              <a:rPr lang="fr-FR" sz="1600" b="0" i="0" dirty="0">
                <a:solidFill>
                  <a:srgbClr val="271A38"/>
                </a:solidFill>
                <a:effectLst/>
                <a:latin typeface="Inter"/>
              </a:rPr>
              <a:t> qui est en fait la définition du cas d'usage/ROI (</a:t>
            </a:r>
            <a:r>
              <a:rPr lang="fr-FR" sz="1600" b="0" i="1" dirty="0">
                <a:solidFill>
                  <a:srgbClr val="271A38"/>
                </a:solidFill>
                <a:effectLst/>
                <a:latin typeface="Inter"/>
              </a:rPr>
              <a:t>Return On Investment</a:t>
            </a:r>
            <a:r>
              <a:rPr lang="fr-FR" sz="1600" b="0" i="0" dirty="0">
                <a:solidFill>
                  <a:srgbClr val="271A38"/>
                </a:solidFill>
                <a:effectLst/>
                <a:latin typeface="Inter"/>
              </a:rPr>
              <a:t> ou retour sur investissement en français) : quoi, pour qui, pour quoi ? Quel budget ?</a:t>
            </a:r>
          </a:p>
          <a:p>
            <a:pPr algn="l">
              <a:buFont typeface="Arial" panose="020B0604020202020204" pitchFamily="34" charset="0"/>
              <a:buChar char="•"/>
            </a:pPr>
            <a:r>
              <a:rPr lang="fr-FR" sz="1600" b="1" i="0" dirty="0">
                <a:solidFill>
                  <a:srgbClr val="271A38"/>
                </a:solidFill>
                <a:effectLst/>
                <a:latin typeface="Inter"/>
              </a:rPr>
              <a:t>une définition des objectifs visés </a:t>
            </a:r>
            <a:r>
              <a:rPr lang="fr-FR" sz="1600" b="0" i="0" dirty="0">
                <a:solidFill>
                  <a:srgbClr val="271A38"/>
                </a:solidFill>
                <a:effectLst/>
                <a:latin typeface="Inter"/>
              </a:rPr>
              <a:t>: normes, objectifs RSE (Responsabilité Sociétale des Entreprises), modèle économique de la solution...</a:t>
            </a:r>
          </a:p>
          <a:p>
            <a:pPr algn="l">
              <a:buFont typeface="Arial" panose="020B0604020202020204" pitchFamily="34" charset="0"/>
              <a:buChar char="•"/>
            </a:pPr>
            <a:r>
              <a:rPr lang="fr-FR" sz="1600" b="1" i="0" dirty="0">
                <a:solidFill>
                  <a:srgbClr val="271A38"/>
                </a:solidFill>
                <a:effectLst/>
                <a:latin typeface="Inter"/>
              </a:rPr>
              <a:t>une évaluation de l'impact</a:t>
            </a:r>
            <a:r>
              <a:rPr lang="fr-FR" sz="1600" b="0" i="0" dirty="0">
                <a:solidFill>
                  <a:srgbClr val="271A38"/>
                </a:solidFill>
                <a:effectLst/>
                <a:latin typeface="Inter"/>
              </a:rPr>
              <a:t> : éthique, social, sécurité des personnes.</a:t>
            </a:r>
          </a:p>
          <a:p>
            <a:pPr algn="l">
              <a:buFont typeface="Arial" panose="020B0604020202020204" pitchFamily="34" charset="0"/>
              <a:buChar char="•"/>
            </a:pPr>
            <a:r>
              <a:rPr lang="fr-FR" sz="1600" b="1" i="0" dirty="0">
                <a:solidFill>
                  <a:srgbClr val="271A38"/>
                </a:solidFill>
                <a:effectLst/>
                <a:latin typeface="Inter"/>
              </a:rPr>
              <a:t>la gouvernance des données </a:t>
            </a:r>
            <a:r>
              <a:rPr lang="fr-FR" sz="1600" b="0" i="0" dirty="0">
                <a:solidFill>
                  <a:srgbClr val="271A38"/>
                </a:solidFill>
                <a:effectLst/>
                <a:latin typeface="Inter"/>
              </a:rPr>
              <a:t>: quelles données, accessibles par qui, comment, quels droits d'utilisation… ?</a:t>
            </a:r>
          </a:p>
          <a:p>
            <a:pPr algn="l">
              <a:buFont typeface="Arial" panose="020B0604020202020204" pitchFamily="34" charset="0"/>
              <a:buChar char="•"/>
            </a:pPr>
            <a:r>
              <a:rPr lang="fr-FR" sz="1600" b="1" i="0" dirty="0">
                <a:solidFill>
                  <a:srgbClr val="271A38"/>
                </a:solidFill>
                <a:effectLst/>
                <a:latin typeface="Inter"/>
              </a:rPr>
              <a:t>le design de la solution</a:t>
            </a:r>
            <a:r>
              <a:rPr lang="fr-FR" sz="1600" b="0" i="0" dirty="0">
                <a:solidFill>
                  <a:srgbClr val="271A38"/>
                </a:solidFill>
                <a:effectLst/>
                <a:latin typeface="Inter"/>
              </a:rPr>
              <a:t> : quelle architecture ? Quel niveau de sécurité des données ? </a:t>
            </a:r>
          </a:p>
          <a:p>
            <a:pPr algn="l">
              <a:buFont typeface="Arial" panose="020B0604020202020204" pitchFamily="34" charset="0"/>
              <a:buChar char="•"/>
            </a:pPr>
            <a:r>
              <a:rPr lang="fr-FR" sz="1600" b="1" i="0" dirty="0">
                <a:solidFill>
                  <a:srgbClr val="271A38"/>
                </a:solidFill>
                <a:effectLst/>
                <a:latin typeface="Inter"/>
              </a:rPr>
              <a:t>l’industrialisation de la solution</a:t>
            </a:r>
            <a:r>
              <a:rPr lang="fr-FR" sz="1600" b="0" i="0" dirty="0">
                <a:solidFill>
                  <a:srgbClr val="271A38"/>
                </a:solidFill>
                <a:effectLst/>
                <a:latin typeface="Inter"/>
              </a:rPr>
              <a:t> : </a:t>
            </a:r>
            <a:r>
              <a:rPr lang="fr-FR" sz="1600" b="0" i="1" dirty="0">
                <a:solidFill>
                  <a:srgbClr val="271A38"/>
                </a:solidFill>
                <a:effectLst/>
                <a:latin typeface="Inter"/>
              </a:rPr>
              <a:t>monitoring</a:t>
            </a:r>
            <a:r>
              <a:rPr lang="fr-FR" sz="1600" b="0" i="0" dirty="0">
                <a:solidFill>
                  <a:srgbClr val="271A38"/>
                </a:solidFill>
                <a:effectLst/>
                <a:latin typeface="Inter"/>
              </a:rPr>
              <a:t> des résultats, gestion des utilisateurs, communication, </a:t>
            </a:r>
            <a:r>
              <a:rPr lang="fr-FR" sz="1600" b="0" i="1" dirty="0">
                <a:solidFill>
                  <a:srgbClr val="271A38"/>
                </a:solidFill>
                <a:effectLst/>
                <a:latin typeface="Inter"/>
              </a:rPr>
              <a:t>change management</a:t>
            </a:r>
            <a:r>
              <a:rPr lang="fr-FR" sz="1600" b="0" i="0" dirty="0">
                <a:solidFill>
                  <a:srgbClr val="271A38"/>
                </a:solidFill>
                <a:effectLst/>
                <a:latin typeface="Inter"/>
              </a:rPr>
              <a:t>...</a:t>
            </a:r>
          </a:p>
          <a:p>
            <a:pPr algn="l"/>
            <a:endParaRPr lang="fr-FR" sz="1600" b="1" i="0" dirty="0">
              <a:solidFill>
                <a:srgbClr val="271A38"/>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6472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18854"/>
            <a:ext cx="12192000" cy="51847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DCC9A2AC-80BF-4468-5FEA-62207F9DE250}"/>
              </a:ext>
            </a:extLst>
          </p:cNvPr>
          <p:cNvPicPr>
            <a:picLocks noChangeAspect="1"/>
          </p:cNvPicPr>
          <p:nvPr/>
        </p:nvPicPr>
        <p:blipFill>
          <a:blip r:embed="rId2"/>
          <a:stretch>
            <a:fillRect/>
          </a:stretch>
        </p:blipFill>
        <p:spPr>
          <a:xfrm>
            <a:off x="1244338" y="3689176"/>
            <a:ext cx="9851010" cy="2885233"/>
          </a:xfrm>
          <a:prstGeom prst="rect">
            <a:avLst/>
          </a:prstGeom>
        </p:spPr>
      </p:pic>
    </p:spTree>
    <p:extLst>
      <p:ext uri="{BB962C8B-B14F-4D97-AF65-F5344CB8AC3E}">
        <p14:creationId xmlns:p14="http://schemas.microsoft.com/office/powerpoint/2010/main" val="1954551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18854"/>
            <a:ext cx="12192000" cy="51847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a:extLst>
              <a:ext uri="{FF2B5EF4-FFF2-40B4-BE49-F238E27FC236}">
                <a16:creationId xmlns:a16="http://schemas.microsoft.com/office/drawing/2014/main" id="{6CCAA89B-1174-52C8-16BF-D0319CE64EDE}"/>
              </a:ext>
            </a:extLst>
          </p:cNvPr>
          <p:cNvPicPr>
            <a:picLocks noChangeAspect="1"/>
          </p:cNvPicPr>
          <p:nvPr/>
        </p:nvPicPr>
        <p:blipFill>
          <a:blip r:embed="rId2"/>
          <a:stretch>
            <a:fillRect/>
          </a:stretch>
        </p:blipFill>
        <p:spPr>
          <a:xfrm>
            <a:off x="7313727" y="560934"/>
            <a:ext cx="4799716" cy="2197710"/>
          </a:xfrm>
          <a:prstGeom prst="rect">
            <a:avLst/>
          </a:prstGeom>
        </p:spPr>
      </p:pic>
      <p:sp>
        <p:nvSpPr>
          <p:cNvPr id="5" name="ZoneTexte 4">
            <a:extLst>
              <a:ext uri="{FF2B5EF4-FFF2-40B4-BE49-F238E27FC236}">
                <a16:creationId xmlns:a16="http://schemas.microsoft.com/office/drawing/2014/main" id="{F9EFE3CC-A507-8DF0-C19B-F7CD6C66D771}"/>
              </a:ext>
            </a:extLst>
          </p:cNvPr>
          <p:cNvSpPr txBox="1"/>
          <p:nvPr/>
        </p:nvSpPr>
        <p:spPr>
          <a:xfrm>
            <a:off x="197177" y="872229"/>
            <a:ext cx="7116550" cy="2092881"/>
          </a:xfrm>
          <a:prstGeom prst="rect">
            <a:avLst/>
          </a:prstGeom>
          <a:noFill/>
        </p:spPr>
        <p:txBody>
          <a:bodyPr wrap="square">
            <a:spAutoFit/>
          </a:bodyPr>
          <a:lstStyle/>
          <a:p>
            <a:pPr algn="l"/>
            <a:r>
              <a:rPr lang="fr-FR" b="1" i="0" dirty="0">
                <a:solidFill>
                  <a:srgbClr val="271A38"/>
                </a:solidFill>
                <a:effectLst/>
                <a:latin typeface="Times New Roman" panose="02020603050405020304" pitchFamily="18" charset="0"/>
                <a:cs typeface="Times New Roman" panose="02020603050405020304" pitchFamily="18" charset="0"/>
              </a:rPr>
              <a:t>Types d’AI basé sur la capabilité :</a:t>
            </a:r>
          </a:p>
          <a:p>
            <a:pPr algn="l"/>
            <a:endParaRPr lang="fr-FR" sz="1600" b="1" i="0" dirty="0">
              <a:solidFill>
                <a:srgbClr val="271A38"/>
              </a:solidFill>
              <a:effectLst/>
              <a:latin typeface="Times New Roman" panose="02020603050405020304" pitchFamily="18" charset="0"/>
              <a:cs typeface="Times New Roman" panose="02020603050405020304" pitchFamily="18" charset="0"/>
            </a:endParaRPr>
          </a:p>
          <a:p>
            <a:pPr algn="l"/>
            <a:r>
              <a:rPr lang="fr-FR" sz="1600" b="1" dirty="0">
                <a:solidFill>
                  <a:srgbClr val="271A38"/>
                </a:solidFill>
                <a:latin typeface="Times New Roman" panose="02020603050405020304" pitchFamily="18" charset="0"/>
                <a:cs typeface="Times New Roman" panose="02020603050405020304" pitchFamily="18" charset="0"/>
              </a:rPr>
              <a:t>I – Weak/Narrow AI (IA faible/étroite) : </a:t>
            </a:r>
            <a:r>
              <a:rPr lang="fr-FR" sz="1600" b="0" i="0" dirty="0">
                <a:solidFill>
                  <a:srgbClr val="271A38"/>
                </a:solidFill>
                <a:effectLst/>
                <a:latin typeface="Times New Roman" panose="02020603050405020304" pitchFamily="18" charset="0"/>
                <a:cs typeface="Times New Roman" panose="02020603050405020304" pitchFamily="18" charset="0"/>
              </a:rPr>
              <a:t>L’IA faible est un type d'IA capable d'effectuer une tâche dédiée avec intelligence. L'IA la plus courante et actuellement disponible est l’IA faible. Elle ne peut pas fonctionner au-delà de son domaine ou de ses limites, car elle n'est formée que pour une tâche spécifique. Par conséquent, il est également qualifié d'IA faible. L'IA étroite peut échouer de manière imprévisible si elle dépasse ses limites. </a:t>
            </a:r>
            <a:endParaRPr lang="fr-FR" sz="1600" i="0" dirty="0">
              <a:solidFill>
                <a:srgbClr val="271A38"/>
              </a:solidFill>
              <a:effectLst/>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C819F7C1-AE9B-682A-7924-2EF954BCB29F}"/>
              </a:ext>
            </a:extLst>
          </p:cNvPr>
          <p:cNvSpPr txBox="1"/>
          <p:nvPr/>
        </p:nvSpPr>
        <p:spPr>
          <a:xfrm>
            <a:off x="197177" y="2819958"/>
            <a:ext cx="11916266" cy="3293209"/>
          </a:xfrm>
          <a:prstGeom prst="rect">
            <a:avLst/>
          </a:prstGeom>
          <a:noFill/>
        </p:spPr>
        <p:txBody>
          <a:bodyPr wrap="square">
            <a:spAutoFit/>
          </a:bodyPr>
          <a:lstStyle/>
          <a:p>
            <a:pPr algn="l"/>
            <a:r>
              <a:rPr lang="fr-FR" sz="1600" b="0" i="0" dirty="0">
                <a:solidFill>
                  <a:srgbClr val="271A38"/>
                </a:solidFill>
                <a:effectLst/>
                <a:latin typeface="Times New Roman" panose="02020603050405020304" pitchFamily="18" charset="0"/>
                <a:cs typeface="Times New Roman" panose="02020603050405020304" pitchFamily="18" charset="0"/>
              </a:rPr>
              <a:t>Apple Siri est un bon exemple d'IA étroite, mais il fonctionne avec une gamme limitée de fonctions prédéfinies. Quelques exemples d'IA étroite sont le jeu d'échecs, les suggestions d'achat sur un site de commerce électronique, les voitures autonomes, la reconnaissance vocale et la reconnaissance d'images.</a:t>
            </a:r>
          </a:p>
          <a:p>
            <a:r>
              <a:rPr lang="fr-FR" sz="1600" b="1" dirty="0">
                <a:solidFill>
                  <a:srgbClr val="271A38"/>
                </a:solidFill>
                <a:latin typeface="Times New Roman" panose="02020603050405020304" pitchFamily="18" charset="0"/>
                <a:cs typeface="Times New Roman" panose="02020603050405020304" pitchFamily="18" charset="0"/>
              </a:rPr>
              <a:t>II – </a:t>
            </a:r>
            <a:r>
              <a:rPr lang="fr-FR" sz="1600" b="1" dirty="0" err="1">
                <a:solidFill>
                  <a:srgbClr val="271A38"/>
                </a:solidFill>
                <a:latin typeface="Times New Roman" panose="02020603050405020304" pitchFamily="18" charset="0"/>
                <a:cs typeface="Times New Roman" panose="02020603050405020304" pitchFamily="18" charset="0"/>
              </a:rPr>
              <a:t>Genral</a:t>
            </a:r>
            <a:r>
              <a:rPr lang="fr-FR" sz="1600" b="1" dirty="0">
                <a:solidFill>
                  <a:srgbClr val="271A38"/>
                </a:solidFill>
                <a:latin typeface="Times New Roman" panose="02020603050405020304" pitchFamily="18" charset="0"/>
                <a:cs typeface="Times New Roman" panose="02020603050405020304" pitchFamily="18" charset="0"/>
              </a:rPr>
              <a:t> AI : </a:t>
            </a:r>
            <a:r>
              <a:rPr lang="fr-FR" sz="1600" i="0" dirty="0">
                <a:solidFill>
                  <a:srgbClr val="271A38"/>
                </a:solidFill>
                <a:effectLst/>
                <a:latin typeface="Times New Roman" panose="02020603050405020304" pitchFamily="18" charset="0"/>
                <a:cs typeface="Times New Roman" panose="02020603050405020304" pitchFamily="18" charset="0"/>
              </a:rPr>
              <a:t>L'IA générale est un type d'intelligence qui pourrait effectuer n'importe quelle tâche intellectuelle avec efficacité comme un humain. L'idée derrière l'IA générale de créer un tel système qui pourrait être plus intelligent et penser comme un humain par lui-même. Actuellement, il n'existe aucun système de ce type qui pourrait relever de l'IA générale et qui peut effectuer n'importe quelle tâche aussi parfaite qu'un humain. Les chercheurs du monde entier se concentrent désormais sur le développement de machines avec General AI. Comme les systèmes avec IA générale sont encore en cours de recherche, il faudra beaucoup d'efforts et de temps pour développer de tels systèmes.</a:t>
            </a:r>
          </a:p>
          <a:p>
            <a:pPr algn="l"/>
            <a:r>
              <a:rPr lang="fr-FR" sz="1600" b="1" dirty="0">
                <a:solidFill>
                  <a:srgbClr val="271A38"/>
                </a:solidFill>
                <a:latin typeface="Times New Roman" panose="02020603050405020304" pitchFamily="18" charset="0"/>
                <a:cs typeface="Times New Roman" panose="02020603050405020304" pitchFamily="18" charset="0"/>
              </a:rPr>
              <a:t>III – Super/Strong AI :  </a:t>
            </a:r>
            <a:r>
              <a:rPr lang="fr-FR" sz="1600" i="0" dirty="0">
                <a:solidFill>
                  <a:srgbClr val="271A38"/>
                </a:solidFill>
                <a:effectLst/>
                <a:latin typeface="Times New Roman" panose="02020603050405020304" pitchFamily="18" charset="0"/>
                <a:cs typeface="Times New Roman" panose="02020603050405020304" pitchFamily="18" charset="0"/>
              </a:rPr>
              <a:t>La super IA est un niveau d'intelligence des systèmes auquel les machines pourraient surpasser l'intelligence humaine et peuvent effectuer n'importe quelle tâche mieux que l'homme avec des propriétés cognitives. C'est un résultat de l'IA générale. Certaines caractéristiques clés d'une IA forte incluent la capacité de penser, de raisonner, de résoudre le casse-tête, de porter des jugements, de planifier, d'apprendre et de communiquer par elle-même. La super IA est encore un concept hypothétique d'intelligence artificielle. Le développement de tels systèmes dans la réalité est toujours une tâche qui change le monde.</a:t>
            </a:r>
          </a:p>
        </p:txBody>
      </p:sp>
      <p:pic>
        <p:nvPicPr>
          <p:cNvPr id="9" name="Image 8">
            <a:extLst>
              <a:ext uri="{FF2B5EF4-FFF2-40B4-BE49-F238E27FC236}">
                <a16:creationId xmlns:a16="http://schemas.microsoft.com/office/drawing/2014/main" id="{D3C5220E-980B-1FC8-2B94-2C33A7CF24A7}"/>
              </a:ext>
            </a:extLst>
          </p:cNvPr>
          <p:cNvPicPr>
            <a:picLocks noChangeAspect="1"/>
          </p:cNvPicPr>
          <p:nvPr/>
        </p:nvPicPr>
        <p:blipFill>
          <a:blip r:embed="rId3"/>
          <a:stretch>
            <a:fillRect/>
          </a:stretch>
        </p:blipFill>
        <p:spPr>
          <a:xfrm>
            <a:off x="4649787" y="560934"/>
            <a:ext cx="2137093" cy="900190"/>
          </a:xfrm>
          <a:prstGeom prst="rect">
            <a:avLst/>
          </a:prstGeom>
        </p:spPr>
      </p:pic>
    </p:spTree>
    <p:extLst>
      <p:ext uri="{BB962C8B-B14F-4D97-AF65-F5344CB8AC3E}">
        <p14:creationId xmlns:p14="http://schemas.microsoft.com/office/powerpoint/2010/main" val="3199859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18854"/>
            <a:ext cx="12192000" cy="51847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BAA85842-3A9D-6420-674E-8B36893B14BB}"/>
              </a:ext>
            </a:extLst>
          </p:cNvPr>
          <p:cNvSpPr txBox="1"/>
          <p:nvPr/>
        </p:nvSpPr>
        <p:spPr>
          <a:xfrm>
            <a:off x="115896" y="719829"/>
            <a:ext cx="11781463" cy="5016758"/>
          </a:xfrm>
          <a:prstGeom prst="rect">
            <a:avLst/>
          </a:prstGeom>
          <a:noFill/>
        </p:spPr>
        <p:txBody>
          <a:bodyPr wrap="square">
            <a:spAutoFit/>
          </a:bodyPr>
          <a:lstStyle/>
          <a:p>
            <a:pPr algn="just"/>
            <a:r>
              <a:rPr lang="fr-FR" sz="1600" b="1" i="0" dirty="0">
                <a:solidFill>
                  <a:srgbClr val="271A38"/>
                </a:solidFill>
                <a:effectLst/>
                <a:latin typeface="Times New Roman" panose="02020603050405020304" pitchFamily="18" charset="0"/>
                <a:cs typeface="Times New Roman" panose="02020603050405020304" pitchFamily="18" charset="0"/>
              </a:rPr>
              <a:t>Types d’AI basé les fonctionnalités :</a:t>
            </a:r>
          </a:p>
          <a:p>
            <a:pPr algn="just"/>
            <a:endParaRPr lang="fr-FR" sz="1600" b="1" i="0" dirty="0">
              <a:solidFill>
                <a:srgbClr val="271A38"/>
              </a:solidFill>
              <a:effectLst/>
              <a:latin typeface="Times New Roman" panose="02020603050405020304" pitchFamily="18" charset="0"/>
              <a:cs typeface="Times New Roman" panose="02020603050405020304" pitchFamily="18" charset="0"/>
            </a:endParaRPr>
          </a:p>
          <a:p>
            <a:pPr algn="just"/>
            <a:r>
              <a:rPr lang="en-US" sz="1600" b="0" i="0" dirty="0">
                <a:solidFill>
                  <a:srgbClr val="610B4B"/>
                </a:solidFill>
                <a:effectLst/>
                <a:latin typeface="Times New Roman" panose="02020603050405020304" pitchFamily="18" charset="0"/>
                <a:cs typeface="Times New Roman" panose="02020603050405020304" pitchFamily="18" charset="0"/>
              </a:rPr>
              <a:t>1. Reactive Machines</a:t>
            </a:r>
          </a:p>
          <a:p>
            <a:pPr algn="just"/>
            <a:r>
              <a:rPr lang="fr-FR" sz="1600" b="0" i="0" dirty="0">
                <a:solidFill>
                  <a:srgbClr val="000000"/>
                </a:solidFill>
                <a:effectLst/>
                <a:latin typeface="Times New Roman" panose="02020603050405020304" pitchFamily="18" charset="0"/>
                <a:cs typeface="Times New Roman" panose="02020603050405020304" pitchFamily="18" charset="0"/>
              </a:rPr>
              <a:t>Les machines purement réactives sont les types les plus élémentaires d'intelligence artificielle. De tels systèmes d'IA ne stockent pas de souvenirs ou d'expériences passées pour des actions futures. Ces machines se concentrent uniquement sur les scénarios actuels et y réagissent selon la meilleure action possible. Le système </a:t>
            </a:r>
            <a:r>
              <a:rPr lang="fr-FR" sz="1600" b="0" i="0" dirty="0" err="1">
                <a:solidFill>
                  <a:srgbClr val="000000"/>
                </a:solidFill>
                <a:effectLst/>
                <a:latin typeface="Times New Roman" panose="02020603050405020304" pitchFamily="18" charset="0"/>
                <a:cs typeface="Times New Roman" panose="02020603050405020304" pitchFamily="18" charset="0"/>
              </a:rPr>
              <a:t>Deep</a:t>
            </a:r>
            <a:r>
              <a:rPr lang="fr-FR" sz="1600" b="0" i="0" dirty="0">
                <a:solidFill>
                  <a:srgbClr val="000000"/>
                </a:solidFill>
                <a:effectLst/>
                <a:latin typeface="Times New Roman" panose="02020603050405020304" pitchFamily="18" charset="0"/>
                <a:cs typeface="Times New Roman" panose="02020603050405020304" pitchFamily="18" charset="0"/>
              </a:rPr>
              <a:t> Blue d'IBM est un exemple de machines réactives. </a:t>
            </a:r>
            <a:r>
              <a:rPr lang="fr-FR" sz="1600" b="0" i="0" dirty="0" err="1">
                <a:solidFill>
                  <a:srgbClr val="000000"/>
                </a:solidFill>
                <a:effectLst/>
                <a:latin typeface="Times New Roman" panose="02020603050405020304" pitchFamily="18" charset="0"/>
                <a:cs typeface="Times New Roman" panose="02020603050405020304" pitchFamily="18" charset="0"/>
              </a:rPr>
              <a:t>AlphaGo</a:t>
            </a:r>
            <a:r>
              <a:rPr lang="fr-FR" sz="1600" b="0" i="0" dirty="0">
                <a:solidFill>
                  <a:srgbClr val="000000"/>
                </a:solidFill>
                <a:effectLst/>
                <a:latin typeface="Times New Roman" panose="02020603050405020304" pitchFamily="18" charset="0"/>
                <a:cs typeface="Times New Roman" panose="02020603050405020304" pitchFamily="18" charset="0"/>
              </a:rPr>
              <a:t> de Google est également un exemple de machines réactives.</a:t>
            </a:r>
          </a:p>
          <a:p>
            <a:pPr algn="just"/>
            <a:r>
              <a:rPr lang="en-US" sz="1600" b="0" i="0" dirty="0">
                <a:solidFill>
                  <a:srgbClr val="610B4B"/>
                </a:solidFill>
                <a:effectLst/>
                <a:latin typeface="Times New Roman" panose="02020603050405020304" pitchFamily="18" charset="0"/>
                <a:cs typeface="Times New Roman" panose="02020603050405020304" pitchFamily="18" charset="0"/>
              </a:rPr>
              <a:t>2. Limited Memory</a:t>
            </a:r>
          </a:p>
          <a:p>
            <a:pPr algn="just"/>
            <a:r>
              <a:rPr lang="fr-FR" sz="1600" b="0" i="0" dirty="0">
                <a:solidFill>
                  <a:srgbClr val="000000"/>
                </a:solidFill>
                <a:effectLst/>
                <a:latin typeface="Times New Roman" panose="02020603050405020304" pitchFamily="18" charset="0"/>
                <a:cs typeface="Times New Roman" panose="02020603050405020304" pitchFamily="18" charset="0"/>
              </a:rPr>
              <a:t>Les machines à mémoire limitée peuvent stocker des expériences passées ou certaines données pendant une courte période. Ces machines ne peuvent utiliser les données stockées que pendant une période limitée. Les voitures autonomes sont l'un des meilleurs exemples de systèmes à mémoire limitée. Ces voitures peuvent stocker la vitesse récente des voitures à proximité, la distance des autres voitures, la limite de vitesse et d'autres informations pour naviguer sur la route.</a:t>
            </a:r>
          </a:p>
          <a:p>
            <a:pPr algn="just"/>
            <a:r>
              <a:rPr lang="en-US" sz="1600" b="0" i="0" dirty="0">
                <a:solidFill>
                  <a:srgbClr val="610B4B"/>
                </a:solidFill>
                <a:effectLst/>
                <a:latin typeface="Times New Roman" panose="02020603050405020304" pitchFamily="18" charset="0"/>
                <a:cs typeface="Times New Roman" panose="02020603050405020304" pitchFamily="18" charset="0"/>
              </a:rPr>
              <a:t>3. Theory of Mind</a:t>
            </a:r>
          </a:p>
          <a:p>
            <a:pPr algn="just"/>
            <a:r>
              <a:rPr lang="fr-FR" sz="1600" b="0" i="0" dirty="0">
                <a:solidFill>
                  <a:srgbClr val="000000"/>
                </a:solidFill>
                <a:effectLst/>
                <a:latin typeface="Times New Roman" panose="02020603050405020304" pitchFamily="18" charset="0"/>
                <a:cs typeface="Times New Roman" panose="02020603050405020304" pitchFamily="18" charset="0"/>
              </a:rPr>
              <a:t>La théorie de l'esprit L'IA devrait comprendre les émotions humaines, les gens, les croyances et être capable d'interagir socialement comme les humains. Ce type de machines IA n'est toujours pas développé, mais les chercheurs font beaucoup d'efforts et d'améliorations pour développer de telles machines IA.</a:t>
            </a:r>
          </a:p>
          <a:p>
            <a:pPr algn="just"/>
            <a:r>
              <a:rPr lang="en-US" sz="1600" b="0" i="0" dirty="0">
                <a:solidFill>
                  <a:srgbClr val="610B4B"/>
                </a:solidFill>
                <a:effectLst/>
                <a:latin typeface="Times New Roman" panose="02020603050405020304" pitchFamily="18" charset="0"/>
                <a:cs typeface="Times New Roman" panose="02020603050405020304" pitchFamily="18" charset="0"/>
              </a:rPr>
              <a:t>4. Self-Awareness</a:t>
            </a:r>
          </a:p>
          <a:p>
            <a:pPr algn="just"/>
            <a:r>
              <a:rPr lang="fr-FR" sz="1600" b="0" i="0" dirty="0">
                <a:solidFill>
                  <a:srgbClr val="000000"/>
                </a:solidFill>
                <a:effectLst/>
                <a:latin typeface="Times New Roman" panose="02020603050405020304" pitchFamily="18" charset="0"/>
                <a:cs typeface="Times New Roman" panose="02020603050405020304" pitchFamily="18" charset="0"/>
              </a:rPr>
              <a:t>L'IA est l'avenir de l'Intelligence Artificielle. Ces machines seront super intelligentes et auront leur propre conscience, sentiments et conscience de soi. Ces machines seront plus intelligentes que l'esprit humain. </a:t>
            </a:r>
            <a:r>
              <a:rPr lang="fr-FR" sz="1600" b="0" i="0">
                <a:solidFill>
                  <a:srgbClr val="000000"/>
                </a:solidFill>
                <a:effectLst/>
                <a:latin typeface="Times New Roman" panose="02020603050405020304" pitchFamily="18" charset="0"/>
                <a:cs typeface="Times New Roman" panose="02020603050405020304" pitchFamily="18" charset="0"/>
              </a:rPr>
              <a:t>L'IA de la conscience de soi n'existe pas encore dans la réalité et c'est un concept hypothétique.</a:t>
            </a:r>
            <a:endParaRPr lang="en-US" sz="16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5045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18854"/>
            <a:ext cx="12192000" cy="51847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44408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18854"/>
            <a:ext cx="12192000" cy="51847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3538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18854"/>
            <a:ext cx="12192000" cy="51847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33215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18854"/>
            <a:ext cx="12192000" cy="51847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91648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18854"/>
            <a:ext cx="12192000" cy="51847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81175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18854"/>
            <a:ext cx="12192000" cy="51847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4931B8BD-4FB4-2AF8-824A-8EAF30816B20}"/>
              </a:ext>
            </a:extLst>
          </p:cNvPr>
          <p:cNvSpPr txBox="1"/>
          <p:nvPr/>
        </p:nvSpPr>
        <p:spPr>
          <a:xfrm>
            <a:off x="197892" y="691307"/>
            <a:ext cx="5802199" cy="4278094"/>
          </a:xfrm>
          <a:prstGeom prst="rect">
            <a:avLst/>
          </a:prstGeom>
          <a:noFill/>
        </p:spPr>
        <p:txBody>
          <a:bodyPr wrap="square">
            <a:spAutoFit/>
          </a:bodyPr>
          <a:lstStyle/>
          <a:p>
            <a:pPr marL="285750" indent="-285750" algn="just">
              <a:buFont typeface="Arial" panose="020B0604020202020204" pitchFamily="34" charset="0"/>
              <a:buChar char="•"/>
            </a:pPr>
            <a:r>
              <a:rPr lang="fr-FR" sz="1600" b="0" i="0" dirty="0" err="1">
                <a:solidFill>
                  <a:srgbClr val="271A38"/>
                </a:solidFill>
                <a:effectLst/>
                <a:latin typeface="Times New Roman" panose="02020603050405020304" pitchFamily="18" charset="0"/>
                <a:cs typeface="Times New Roman" panose="02020603050405020304" pitchFamily="18" charset="0"/>
              </a:rPr>
              <a:t>Artificial</a:t>
            </a:r>
            <a:r>
              <a:rPr lang="fr-FR" sz="1600" b="0" i="0" dirty="0">
                <a:solidFill>
                  <a:srgbClr val="271A38"/>
                </a:solidFill>
                <a:effectLst/>
                <a:latin typeface="Times New Roman" panose="02020603050405020304" pitchFamily="18" charset="0"/>
                <a:cs typeface="Times New Roman" panose="02020603050405020304" pitchFamily="18" charset="0"/>
              </a:rPr>
              <a:t> Intelligence (IA) : c’est </a:t>
            </a:r>
            <a:r>
              <a:rPr lang="fr-FR" sz="1600" b="0" i="0" dirty="0" err="1">
                <a:solidFill>
                  <a:srgbClr val="271A38"/>
                </a:solidFill>
                <a:effectLst/>
                <a:latin typeface="Times New Roman" panose="02020603050405020304" pitchFamily="18" charset="0"/>
                <a:cs typeface="Times New Roman" panose="02020603050405020304" pitchFamily="18" charset="0"/>
              </a:rPr>
              <a:t>oute</a:t>
            </a:r>
            <a:r>
              <a:rPr lang="fr-FR" sz="1600" b="0" i="0" dirty="0">
                <a:solidFill>
                  <a:srgbClr val="271A38"/>
                </a:solidFill>
                <a:effectLst/>
                <a:latin typeface="Times New Roman" panose="02020603050405020304" pitchFamily="18" charset="0"/>
                <a:cs typeface="Times New Roman" panose="02020603050405020304" pitchFamily="18" charset="0"/>
              </a:rPr>
              <a:t> technologie informatique </a:t>
            </a:r>
            <a:r>
              <a:rPr lang="fr-FR" sz="1600" b="1" i="0" dirty="0">
                <a:solidFill>
                  <a:srgbClr val="271A38"/>
                </a:solidFill>
                <a:effectLst/>
                <a:latin typeface="Times New Roman" panose="02020603050405020304" pitchFamily="18" charset="0"/>
                <a:cs typeface="Times New Roman" panose="02020603050405020304" pitchFamily="18" charset="0"/>
              </a:rPr>
              <a:t>algorithmique </a:t>
            </a:r>
            <a:r>
              <a:rPr lang="fr-FR" sz="1600" b="0" i="0" dirty="0">
                <a:solidFill>
                  <a:srgbClr val="271A38"/>
                </a:solidFill>
                <a:effectLst/>
                <a:latin typeface="Times New Roman" panose="02020603050405020304" pitchFamily="18" charset="0"/>
                <a:cs typeface="Times New Roman" panose="02020603050405020304" pitchFamily="18" charset="0"/>
              </a:rPr>
              <a:t>qui permet de résoudre des problèmes complexes qu'on aurait cru réservés à l'intelligence humaine, </a:t>
            </a:r>
            <a:r>
              <a:rPr lang="fr-FR" sz="1600" b="1" i="0" dirty="0">
                <a:solidFill>
                  <a:srgbClr val="271A38"/>
                </a:solidFill>
                <a:effectLst/>
                <a:latin typeface="Times New Roman" panose="02020603050405020304" pitchFamily="18" charset="0"/>
                <a:cs typeface="Times New Roman" panose="02020603050405020304" pitchFamily="18" charset="0"/>
              </a:rPr>
              <a:t>en simulant des capacités humaines comme la perception et le raisonnement</a:t>
            </a:r>
            <a:r>
              <a:rPr lang="fr-FR" sz="1600" b="0" i="0" dirty="0">
                <a:solidFill>
                  <a:srgbClr val="271A38"/>
                </a:solidFill>
                <a:effectLst/>
                <a:latin typeface="Times New Roman" panose="02020603050405020304" pitchFamily="18" charset="0"/>
                <a:cs typeface="Times New Roman" panose="02020603050405020304" pitchFamily="18" charset="0"/>
              </a:rPr>
              <a:t>. </a:t>
            </a:r>
            <a:r>
              <a:rPr lang="fr-FR" sz="1600" b="1" i="0" dirty="0">
                <a:solidFill>
                  <a:srgbClr val="271A38"/>
                </a:solidFill>
                <a:effectLst/>
                <a:latin typeface="Times New Roman" panose="02020603050405020304" pitchFamily="18" charset="0"/>
                <a:cs typeface="Times New Roman" panose="02020603050405020304" pitchFamily="18" charset="0"/>
              </a:rPr>
              <a:t>sans toutefois accéder à la notion de conscience</a:t>
            </a:r>
            <a:r>
              <a:rPr lang="fr-FR" sz="1600" b="0" i="0" dirty="0">
                <a:solidFill>
                  <a:srgbClr val="271A38"/>
                </a:solidFill>
                <a:effectLst/>
                <a:latin typeface="Times New Roman" panose="02020603050405020304" pitchFamily="18" charset="0"/>
                <a:cs typeface="Times New Roman" panose="02020603050405020304" pitchFamily="18" charset="0"/>
              </a:rPr>
              <a:t>.</a:t>
            </a:r>
            <a:r>
              <a:rPr lang="fr-FR" sz="1600" b="1" i="0" dirty="0">
                <a:solidFill>
                  <a:srgbClr val="271A38"/>
                </a:solidFill>
                <a:effectLst/>
                <a:latin typeface="Times New Roman" panose="02020603050405020304" pitchFamily="18" charset="0"/>
                <a:cs typeface="Times New Roman" panose="02020603050405020304" pitchFamily="18" charset="0"/>
              </a:rPr>
              <a:t> </a:t>
            </a:r>
            <a:r>
              <a:rPr lang="fr-FR" sz="1600" b="0" i="0" dirty="0">
                <a:solidFill>
                  <a:srgbClr val="271A38"/>
                </a:solidFill>
                <a:effectLst/>
                <a:latin typeface="Times New Roman" panose="02020603050405020304" pitchFamily="18" charset="0"/>
                <a:cs typeface="Times New Roman" panose="02020603050405020304" pitchFamily="18" charset="0"/>
              </a:rPr>
              <a:t> en réalité, il n'y a pas "une" intelligence artificielle, il y a différentes technologies qui font partie du champ d’étude de l’intelligence artificielle.</a:t>
            </a:r>
          </a:p>
          <a:p>
            <a:pPr marL="285750" indent="-285750" algn="just">
              <a:buFont typeface="Arial" panose="020B0604020202020204" pitchFamily="34" charset="0"/>
              <a:buChar char="•"/>
            </a:pPr>
            <a:r>
              <a:rPr lang="fr-FR" sz="1600" b="0" i="0" dirty="0">
                <a:solidFill>
                  <a:srgbClr val="271A38"/>
                </a:solidFill>
                <a:effectLst/>
                <a:latin typeface="Times New Roman" panose="02020603050405020304" pitchFamily="18" charset="0"/>
                <a:cs typeface="Times New Roman" panose="02020603050405020304" pitchFamily="18" charset="0"/>
              </a:rPr>
              <a:t>Data science : c’est la discipline scientifique qui permet d’analyser les données </a:t>
            </a:r>
          </a:p>
          <a:p>
            <a:pPr marL="285750" indent="-285750" algn="just">
              <a:buFont typeface="Arial" panose="020B0604020202020204" pitchFamily="34" charset="0"/>
              <a:buChar char="•"/>
            </a:pPr>
            <a:r>
              <a:rPr lang="fr-FR" sz="1600" dirty="0">
                <a:solidFill>
                  <a:srgbClr val="271A38"/>
                </a:solidFill>
                <a:latin typeface="Times New Roman" panose="02020603050405020304" pitchFamily="18" charset="0"/>
                <a:cs typeface="Times New Roman" panose="02020603050405020304" pitchFamily="18" charset="0"/>
              </a:rPr>
              <a:t>Big Data :</a:t>
            </a:r>
          </a:p>
          <a:p>
            <a:pPr marL="285750" indent="-285750" algn="just">
              <a:buFont typeface="Arial" panose="020B0604020202020204" pitchFamily="34" charset="0"/>
              <a:buChar char="•"/>
            </a:pPr>
            <a:r>
              <a:rPr lang="fr-FR" sz="1600" dirty="0">
                <a:solidFill>
                  <a:srgbClr val="271A38"/>
                </a:solidFill>
                <a:latin typeface="Times New Roman" panose="02020603050405020304" pitchFamily="18" charset="0"/>
                <a:cs typeface="Times New Roman" panose="02020603050405020304" pitchFamily="18" charset="0"/>
              </a:rPr>
              <a:t>Machine Learning :</a:t>
            </a:r>
          </a:p>
          <a:p>
            <a:pPr marL="285750" indent="-285750" algn="just">
              <a:buFont typeface="Arial" panose="020B0604020202020204" pitchFamily="34" charset="0"/>
              <a:buChar char="•"/>
            </a:pPr>
            <a:r>
              <a:rPr lang="fr-FR" sz="1600" b="0" i="0" dirty="0" err="1">
                <a:solidFill>
                  <a:srgbClr val="271A38"/>
                </a:solidFill>
                <a:effectLst/>
                <a:latin typeface="Times New Roman" panose="02020603050405020304" pitchFamily="18" charset="0"/>
                <a:cs typeface="Times New Roman" panose="02020603050405020304" pitchFamily="18" charset="0"/>
              </a:rPr>
              <a:t>Deep</a:t>
            </a:r>
            <a:r>
              <a:rPr lang="fr-FR" sz="1600" b="0" i="0" dirty="0">
                <a:solidFill>
                  <a:srgbClr val="271A38"/>
                </a:solidFill>
                <a:effectLst/>
                <a:latin typeface="Times New Roman" panose="02020603050405020304" pitchFamily="18" charset="0"/>
                <a:cs typeface="Times New Roman" panose="02020603050405020304" pitchFamily="18" charset="0"/>
              </a:rPr>
              <a:t> Learning :</a:t>
            </a:r>
          </a:p>
          <a:p>
            <a:pPr marL="285750" indent="-285750" algn="just">
              <a:buFont typeface="Arial" panose="020B0604020202020204" pitchFamily="34" charset="0"/>
              <a:buChar char="•"/>
            </a:pPr>
            <a:r>
              <a:rPr lang="fr-FR" sz="1600" dirty="0">
                <a:solidFill>
                  <a:srgbClr val="271A38"/>
                </a:solidFill>
                <a:latin typeface="Times New Roman" panose="02020603050405020304" pitchFamily="18" charset="0"/>
                <a:cs typeface="Times New Roman" panose="02020603050405020304" pitchFamily="18" charset="0"/>
              </a:rPr>
              <a:t>Data </a:t>
            </a:r>
            <a:r>
              <a:rPr lang="fr-FR" sz="1600" dirty="0" err="1">
                <a:solidFill>
                  <a:srgbClr val="271A38"/>
                </a:solidFill>
                <a:latin typeface="Times New Roman" panose="02020603050405020304" pitchFamily="18" charset="0"/>
                <a:cs typeface="Times New Roman" panose="02020603050405020304" pitchFamily="18" charset="0"/>
              </a:rPr>
              <a:t>mining</a:t>
            </a:r>
            <a:r>
              <a:rPr lang="fr-FR" sz="1600" dirty="0">
                <a:solidFill>
                  <a:srgbClr val="271A38"/>
                </a:solidFill>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fr-FR" sz="1600" b="0" i="0" dirty="0">
                <a:solidFill>
                  <a:srgbClr val="271A38"/>
                </a:solidFill>
                <a:effectLst/>
                <a:latin typeface="Times New Roman" panose="02020603050405020304" pitchFamily="18" charset="0"/>
                <a:cs typeface="Times New Roman" panose="02020603050405020304" pitchFamily="18" charset="0"/>
              </a:rPr>
              <a:t>Robotique : un machine qui bouge toute seule</a:t>
            </a:r>
            <a:r>
              <a:rPr lang="fr-FR" sz="1600" dirty="0">
                <a:solidFill>
                  <a:srgbClr val="271A38"/>
                </a:solidFill>
                <a:latin typeface="Times New Roman" panose="02020603050405020304" pitchFamily="18" charset="0"/>
                <a:cs typeface="Times New Roman" panose="02020603050405020304" pitchFamily="18" charset="0"/>
              </a:rPr>
              <a:t>, c’est-à-dire que c’est au minimum un enveloppe mécanique et un programme qui l’actionne </a:t>
            </a:r>
            <a:endParaRPr lang="fr-FR" sz="1600" b="0" i="0" dirty="0">
              <a:solidFill>
                <a:srgbClr val="271A38"/>
              </a:solidFill>
              <a:effectLst/>
              <a:latin typeface="Times New Roman" panose="02020603050405020304" pitchFamily="18" charset="0"/>
              <a:cs typeface="Times New Roman" panose="02020603050405020304" pitchFamily="18" charset="0"/>
            </a:endParaRPr>
          </a:p>
        </p:txBody>
      </p:sp>
      <p:pic>
        <p:nvPicPr>
          <p:cNvPr id="5" name="Image 4">
            <a:extLst>
              <a:ext uri="{FF2B5EF4-FFF2-40B4-BE49-F238E27FC236}">
                <a16:creationId xmlns:a16="http://schemas.microsoft.com/office/drawing/2014/main" id="{B0E5500E-4DC1-F9AA-5155-34DAE56C62F4}"/>
              </a:ext>
            </a:extLst>
          </p:cNvPr>
          <p:cNvPicPr>
            <a:picLocks noChangeAspect="1"/>
          </p:cNvPicPr>
          <p:nvPr/>
        </p:nvPicPr>
        <p:blipFill>
          <a:blip r:embed="rId2"/>
          <a:stretch>
            <a:fillRect/>
          </a:stretch>
        </p:blipFill>
        <p:spPr>
          <a:xfrm>
            <a:off x="6191910" y="1209781"/>
            <a:ext cx="6000090" cy="4823373"/>
          </a:xfrm>
          <a:prstGeom prst="rect">
            <a:avLst/>
          </a:prstGeom>
        </p:spPr>
      </p:pic>
    </p:spTree>
    <p:extLst>
      <p:ext uri="{BB962C8B-B14F-4D97-AF65-F5344CB8AC3E}">
        <p14:creationId xmlns:p14="http://schemas.microsoft.com/office/powerpoint/2010/main" val="4261790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18854"/>
            <a:ext cx="12192000" cy="51847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88798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18854"/>
            <a:ext cx="12192000" cy="51847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84979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18854"/>
            <a:ext cx="12192000" cy="51847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36007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18854"/>
            <a:ext cx="12192000" cy="51847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8678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18854"/>
            <a:ext cx="12192000" cy="51847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a:extLst>
              <a:ext uri="{FF2B5EF4-FFF2-40B4-BE49-F238E27FC236}">
                <a16:creationId xmlns:a16="http://schemas.microsoft.com/office/drawing/2014/main" id="{186E4714-25E5-25D6-5ECA-AF524A928E11}"/>
              </a:ext>
            </a:extLst>
          </p:cNvPr>
          <p:cNvPicPr>
            <a:picLocks noChangeAspect="1"/>
          </p:cNvPicPr>
          <p:nvPr/>
        </p:nvPicPr>
        <p:blipFill>
          <a:blip r:embed="rId2"/>
          <a:stretch>
            <a:fillRect/>
          </a:stretch>
        </p:blipFill>
        <p:spPr>
          <a:xfrm>
            <a:off x="96838" y="1029878"/>
            <a:ext cx="5096942" cy="4798243"/>
          </a:xfrm>
          <a:prstGeom prst="rect">
            <a:avLst/>
          </a:prstGeom>
        </p:spPr>
      </p:pic>
      <p:sp>
        <p:nvSpPr>
          <p:cNvPr id="5" name="ZoneTexte 4">
            <a:extLst>
              <a:ext uri="{FF2B5EF4-FFF2-40B4-BE49-F238E27FC236}">
                <a16:creationId xmlns:a16="http://schemas.microsoft.com/office/drawing/2014/main" id="{236C16A1-49E9-F2A6-F779-BFA15266A4A6}"/>
              </a:ext>
            </a:extLst>
          </p:cNvPr>
          <p:cNvSpPr txBox="1"/>
          <p:nvPr/>
        </p:nvSpPr>
        <p:spPr>
          <a:xfrm>
            <a:off x="5278939" y="870416"/>
            <a:ext cx="6627115" cy="3539430"/>
          </a:xfrm>
          <a:prstGeom prst="rect">
            <a:avLst/>
          </a:prstGeom>
          <a:noFill/>
        </p:spPr>
        <p:txBody>
          <a:bodyPr wrap="square">
            <a:spAutoFit/>
          </a:bodyPr>
          <a:lstStyle/>
          <a:p>
            <a:pPr algn="just"/>
            <a:r>
              <a:rPr lang="fr-FR" sz="1600" b="1" i="0" dirty="0">
                <a:solidFill>
                  <a:srgbClr val="271A38"/>
                </a:solidFill>
                <a:effectLst/>
                <a:latin typeface="Times New Roman" panose="02020603050405020304" pitchFamily="18" charset="0"/>
                <a:cs typeface="Times New Roman" panose="02020603050405020304" pitchFamily="18" charset="0"/>
              </a:rPr>
              <a:t>Big Data : </a:t>
            </a:r>
          </a:p>
          <a:p>
            <a:pPr algn="just"/>
            <a:r>
              <a:rPr lang="fr-FR" sz="1600" b="0" i="0" dirty="0">
                <a:solidFill>
                  <a:srgbClr val="271A38"/>
                </a:solidFill>
                <a:effectLst/>
                <a:latin typeface="Times New Roman" panose="02020603050405020304" pitchFamily="18" charset="0"/>
                <a:cs typeface="Times New Roman" panose="02020603050405020304" pitchFamily="18" charset="0"/>
              </a:rPr>
              <a:t>À l’échelle de la société, nous produisons collectivement de très nombreuses données. Pour vous donner une idée, chaque minute : Google est sollicité près de 4 millions de fois, 4,5 millions de vidéos sont visionnées sur YouTube, 188 millions d’emails sont échangés. Ce sont toutes ces données qui forment le concept de Big Data. On pourrait le traduire par "données massives". Le concept de Big Data a été forgé pour désigner ce phénomène d’explosion des données. L’élément-clé dans le Big Data, c’est le volume de données qui est considérable.  Ensuite, il faut garder à l’esprit que les données du Big Data sont variées. Il peut s’agir de nombres, de texte mais aussi de vidéo, d’audio, etc. Ces données ne concernent pas uniquement le monde de l’Internet mais sont également issues de capteurs dans le monde "physique". Dans les transports par exemple, un bus peut enregistrer régulièrement sa position pour assurer un service fluide pour les usagers.</a:t>
            </a:r>
          </a:p>
        </p:txBody>
      </p:sp>
    </p:spTree>
    <p:extLst>
      <p:ext uri="{BB962C8B-B14F-4D97-AF65-F5344CB8AC3E}">
        <p14:creationId xmlns:p14="http://schemas.microsoft.com/office/powerpoint/2010/main" val="4711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18854"/>
            <a:ext cx="12192000" cy="51847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608436FA-501B-595D-84D1-20540CB848A7}"/>
              </a:ext>
            </a:extLst>
          </p:cNvPr>
          <p:cNvSpPr txBox="1"/>
          <p:nvPr/>
        </p:nvSpPr>
        <p:spPr>
          <a:xfrm>
            <a:off x="221528" y="730479"/>
            <a:ext cx="6348953" cy="3139321"/>
          </a:xfrm>
          <a:prstGeom prst="rect">
            <a:avLst/>
          </a:prstGeom>
          <a:noFill/>
        </p:spPr>
        <p:txBody>
          <a:bodyPr wrap="square">
            <a:spAutoFit/>
          </a:bodyPr>
          <a:lstStyle/>
          <a:p>
            <a:pPr algn="just"/>
            <a:r>
              <a:rPr lang="fr-FR" b="1" i="0" dirty="0">
                <a:solidFill>
                  <a:srgbClr val="271A38"/>
                </a:solidFill>
                <a:effectLst/>
                <a:latin typeface="Times New Roman" panose="02020603050405020304" pitchFamily="18" charset="0"/>
                <a:cs typeface="Times New Roman" panose="02020603050405020304" pitchFamily="18" charset="0"/>
              </a:rPr>
              <a:t>Data science :</a:t>
            </a:r>
          </a:p>
          <a:p>
            <a:pPr algn="just"/>
            <a:r>
              <a:rPr lang="fr-FR" b="0" i="0" dirty="0">
                <a:solidFill>
                  <a:srgbClr val="271A38"/>
                </a:solidFill>
                <a:effectLst/>
                <a:latin typeface="Times New Roman" panose="02020603050405020304" pitchFamily="18" charset="0"/>
                <a:cs typeface="Times New Roman" panose="02020603050405020304" pitchFamily="18" charset="0"/>
              </a:rPr>
              <a:t>Toutes ces données (Big Data) sont collectées et utilisées par des organisations. Il s’agit par exemple d’améliorer votre expérience en ligne ou de vous offrir des services personnalisés.</a:t>
            </a:r>
          </a:p>
          <a:p>
            <a:pPr algn="just"/>
            <a:r>
              <a:rPr lang="fr-FR" b="0" i="0" dirty="0">
                <a:solidFill>
                  <a:srgbClr val="271A38"/>
                </a:solidFill>
                <a:effectLst/>
                <a:latin typeface="Times New Roman" panose="02020603050405020304" pitchFamily="18" charset="0"/>
                <a:cs typeface="Times New Roman" panose="02020603050405020304" pitchFamily="18" charset="0"/>
              </a:rPr>
              <a:t>Avant d’envisager d’utiliser l’intelligence artificielle, il s’agit d’explorer les données pour en tirer des tendances. Comment s’y prend-on ? Regardons cela en détail !</a:t>
            </a:r>
          </a:p>
          <a:p>
            <a:pPr algn="just"/>
            <a:r>
              <a:rPr lang="fr-FR" b="0" i="0" dirty="0">
                <a:solidFill>
                  <a:srgbClr val="271A38"/>
                </a:solidFill>
                <a:effectLst/>
                <a:latin typeface="Times New Roman" panose="02020603050405020304" pitchFamily="18" charset="0"/>
                <a:cs typeface="Times New Roman" panose="02020603050405020304" pitchFamily="18" charset="0"/>
              </a:rPr>
              <a:t>Pour analyser toutes les données collectées, ces fameuses données massives, ce fameux Big Data, les organisations vont avoir recours à une discipline transversale : la </a:t>
            </a:r>
            <a:r>
              <a:rPr lang="fr-FR" b="1" i="0" dirty="0">
                <a:solidFill>
                  <a:srgbClr val="271A38"/>
                </a:solidFill>
                <a:effectLst/>
                <a:latin typeface="Times New Roman" panose="02020603050405020304" pitchFamily="18" charset="0"/>
                <a:cs typeface="Times New Roman" panose="02020603050405020304" pitchFamily="18" charset="0"/>
              </a:rPr>
              <a:t>Data Science, ou science des données</a:t>
            </a:r>
            <a:r>
              <a:rPr lang="fr-FR" b="0" i="0" dirty="0">
                <a:solidFill>
                  <a:srgbClr val="271A38"/>
                </a:solidFill>
                <a:effectLst/>
                <a:latin typeface="Times New Roman" panose="02020603050405020304" pitchFamily="18" charset="0"/>
                <a:cs typeface="Times New Roman" panose="02020603050405020304" pitchFamily="18" charset="0"/>
              </a:rPr>
              <a:t>.</a:t>
            </a:r>
          </a:p>
        </p:txBody>
      </p:sp>
      <p:pic>
        <p:nvPicPr>
          <p:cNvPr id="6" name="Image 5">
            <a:extLst>
              <a:ext uri="{FF2B5EF4-FFF2-40B4-BE49-F238E27FC236}">
                <a16:creationId xmlns:a16="http://schemas.microsoft.com/office/drawing/2014/main" id="{8C1BFA80-3DEA-B270-CE04-472C0433E0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1917" y="599135"/>
            <a:ext cx="5253307" cy="3673881"/>
          </a:xfrm>
          <a:prstGeom prst="rect">
            <a:avLst/>
          </a:prstGeom>
        </p:spPr>
      </p:pic>
    </p:spTree>
    <p:extLst>
      <p:ext uri="{BB962C8B-B14F-4D97-AF65-F5344CB8AC3E}">
        <p14:creationId xmlns:p14="http://schemas.microsoft.com/office/powerpoint/2010/main" val="3160708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18854"/>
            <a:ext cx="12192000" cy="51847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608436FA-501B-595D-84D1-20540CB848A7}"/>
              </a:ext>
            </a:extLst>
          </p:cNvPr>
          <p:cNvSpPr txBox="1"/>
          <p:nvPr/>
        </p:nvSpPr>
        <p:spPr>
          <a:xfrm>
            <a:off x="6141263" y="673918"/>
            <a:ext cx="5538548" cy="2031325"/>
          </a:xfrm>
          <a:prstGeom prst="rect">
            <a:avLst/>
          </a:prstGeom>
          <a:noFill/>
        </p:spPr>
        <p:txBody>
          <a:bodyPr wrap="square">
            <a:spAutoFit/>
          </a:bodyPr>
          <a:lstStyle/>
          <a:p>
            <a:pPr algn="just"/>
            <a:r>
              <a:rPr lang="fr-FR" b="1" dirty="0">
                <a:solidFill>
                  <a:srgbClr val="271A38"/>
                </a:solidFill>
                <a:latin typeface="Times New Roman" panose="02020603050405020304" pitchFamily="18" charset="0"/>
                <a:cs typeface="Times New Roman" panose="02020603050405020304" pitchFamily="18" charset="0"/>
              </a:rPr>
              <a:t>Machine Learning </a:t>
            </a:r>
            <a:r>
              <a:rPr lang="fr-FR" b="1" i="0" dirty="0">
                <a:solidFill>
                  <a:srgbClr val="271A38"/>
                </a:solidFill>
                <a:effectLst/>
                <a:latin typeface="Times New Roman" panose="02020603050405020304" pitchFamily="18" charset="0"/>
                <a:cs typeface="Times New Roman" panose="02020603050405020304" pitchFamily="18" charset="0"/>
              </a:rPr>
              <a:t>:</a:t>
            </a:r>
          </a:p>
          <a:p>
            <a:pPr algn="just"/>
            <a:r>
              <a:rPr lang="fr-FR" b="0" i="0" dirty="0">
                <a:solidFill>
                  <a:srgbClr val="271A38"/>
                </a:solidFill>
                <a:effectLst/>
                <a:latin typeface="Times New Roman" panose="02020603050405020304" pitchFamily="18" charset="0"/>
                <a:cs typeface="Times New Roman" panose="02020603050405020304" pitchFamily="18" charset="0"/>
              </a:rPr>
              <a:t>est un sous-ensemble de l’intelligence artificielle qui permet à un programme informatique d'effectuer une tâche pour laquelle il n'est pas programmé explicitement : il est programmé pour apprendre à la faire. On donne au programme de nombreuses données et il apprend à partir de ces données. </a:t>
            </a:r>
          </a:p>
        </p:txBody>
      </p:sp>
      <p:pic>
        <p:nvPicPr>
          <p:cNvPr id="5" name="Image 4">
            <a:extLst>
              <a:ext uri="{FF2B5EF4-FFF2-40B4-BE49-F238E27FC236}">
                <a16:creationId xmlns:a16="http://schemas.microsoft.com/office/drawing/2014/main" id="{123B5081-D16C-BF4B-54F4-133BF5B84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2104"/>
            <a:ext cx="6141262" cy="4392891"/>
          </a:xfrm>
          <a:prstGeom prst="rect">
            <a:avLst/>
          </a:prstGeom>
        </p:spPr>
      </p:pic>
    </p:spTree>
    <p:extLst>
      <p:ext uri="{BB962C8B-B14F-4D97-AF65-F5344CB8AC3E}">
        <p14:creationId xmlns:p14="http://schemas.microsoft.com/office/powerpoint/2010/main" val="2910772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18854"/>
            <a:ext cx="12192000" cy="51847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608436FA-501B-595D-84D1-20540CB848A7}"/>
              </a:ext>
            </a:extLst>
          </p:cNvPr>
          <p:cNvSpPr txBox="1"/>
          <p:nvPr/>
        </p:nvSpPr>
        <p:spPr>
          <a:xfrm>
            <a:off x="221529" y="730479"/>
            <a:ext cx="5971882" cy="3539430"/>
          </a:xfrm>
          <a:prstGeom prst="rect">
            <a:avLst/>
          </a:prstGeom>
          <a:noFill/>
        </p:spPr>
        <p:txBody>
          <a:bodyPr wrap="square">
            <a:spAutoFit/>
          </a:bodyPr>
          <a:lstStyle/>
          <a:p>
            <a:pPr algn="just"/>
            <a:r>
              <a:rPr lang="fr-FR" sz="1600" b="1" i="0" dirty="0" err="1">
                <a:solidFill>
                  <a:srgbClr val="271A38"/>
                </a:solidFill>
                <a:effectLst/>
                <a:latin typeface="Times New Roman" panose="02020603050405020304" pitchFamily="18" charset="0"/>
                <a:cs typeface="Times New Roman" panose="02020603050405020304" pitchFamily="18" charset="0"/>
              </a:rPr>
              <a:t>Deep</a:t>
            </a:r>
            <a:r>
              <a:rPr lang="fr-FR" sz="1600" b="1" i="0" dirty="0">
                <a:solidFill>
                  <a:srgbClr val="271A38"/>
                </a:solidFill>
                <a:effectLst/>
                <a:latin typeface="Times New Roman" panose="02020603050405020304" pitchFamily="18" charset="0"/>
                <a:cs typeface="Times New Roman" panose="02020603050405020304" pitchFamily="18" charset="0"/>
              </a:rPr>
              <a:t> Learning :</a:t>
            </a:r>
          </a:p>
          <a:p>
            <a:pPr algn="just"/>
            <a:r>
              <a:rPr lang="fr-FR" sz="1600" b="0" i="0" dirty="0">
                <a:solidFill>
                  <a:srgbClr val="271A38"/>
                </a:solidFill>
                <a:effectLst/>
                <a:latin typeface="Times New Roman" panose="02020603050405020304" pitchFamily="18" charset="0"/>
                <a:cs typeface="Times New Roman" panose="02020603050405020304" pitchFamily="18" charset="0"/>
              </a:rPr>
              <a:t>est un des sous-champs d’étude du Machine Learning, il repose sur la construction de réseaux de neurones artificiels. Ces réseaux, composés de milliers, voire millions de neurones, sont inspirés du cerveau humain. Le </a:t>
            </a:r>
            <a:r>
              <a:rPr lang="fr-FR" sz="1600" b="0" i="0" dirty="0" err="1">
                <a:solidFill>
                  <a:srgbClr val="271A38"/>
                </a:solidFill>
                <a:effectLst/>
                <a:latin typeface="Times New Roman" panose="02020603050405020304" pitchFamily="18" charset="0"/>
                <a:cs typeface="Times New Roman" panose="02020603050405020304" pitchFamily="18" charset="0"/>
              </a:rPr>
              <a:t>Deep</a:t>
            </a:r>
            <a:r>
              <a:rPr lang="fr-FR" sz="1600" b="0" i="0" dirty="0">
                <a:solidFill>
                  <a:srgbClr val="271A38"/>
                </a:solidFill>
                <a:effectLst/>
                <a:latin typeface="Times New Roman" panose="02020603050405020304" pitchFamily="18" charset="0"/>
                <a:cs typeface="Times New Roman" panose="02020603050405020304" pitchFamily="18" charset="0"/>
              </a:rPr>
              <a:t> Learning s’applique souvent sur des quantités de données beaucoup plus importantes que le Machine Learning. Il apprend de cette masse d’exemples et obtient dans certains cas de bien meilleurs résultats que les disciplines traditionnelles d’intelligence artificielle. Il est particulièrement performant pour travailler avec des données vocales. Vous pouvez penser par exemple aux questions qui sont récoltées par des assistants virtuels. Ces signaux audio doivent être interprétés et traduits en texte avant de pouvoir trouver une réponse. C’est ce qu’on appelle le traitement automatique du langage naturel.</a:t>
            </a:r>
          </a:p>
        </p:txBody>
      </p:sp>
      <p:pic>
        <p:nvPicPr>
          <p:cNvPr id="5" name="Image 4">
            <a:extLst>
              <a:ext uri="{FF2B5EF4-FFF2-40B4-BE49-F238E27FC236}">
                <a16:creationId xmlns:a16="http://schemas.microsoft.com/office/drawing/2014/main" id="{27B65713-379E-41B3-B8E7-C445D62FA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9400" y="499620"/>
            <a:ext cx="5784913" cy="3429000"/>
          </a:xfrm>
          <a:prstGeom prst="rect">
            <a:avLst/>
          </a:prstGeom>
        </p:spPr>
      </p:pic>
    </p:spTree>
    <p:extLst>
      <p:ext uri="{BB962C8B-B14F-4D97-AF65-F5344CB8AC3E}">
        <p14:creationId xmlns:p14="http://schemas.microsoft.com/office/powerpoint/2010/main" val="2850932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18854"/>
            <a:ext cx="12192000" cy="51847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608436FA-501B-595D-84D1-20540CB848A7}"/>
              </a:ext>
            </a:extLst>
          </p:cNvPr>
          <p:cNvSpPr txBox="1"/>
          <p:nvPr/>
        </p:nvSpPr>
        <p:spPr>
          <a:xfrm>
            <a:off x="221528" y="730479"/>
            <a:ext cx="11741085" cy="2308324"/>
          </a:xfrm>
          <a:prstGeom prst="rect">
            <a:avLst/>
          </a:prstGeom>
          <a:noFill/>
        </p:spPr>
        <p:txBody>
          <a:bodyPr wrap="square">
            <a:spAutoFit/>
          </a:bodyPr>
          <a:lstStyle/>
          <a:p>
            <a:pPr algn="just"/>
            <a:r>
              <a:rPr lang="fr-FR" sz="1600" b="1" dirty="0">
                <a:solidFill>
                  <a:srgbClr val="271A38"/>
                </a:solidFill>
                <a:latin typeface="Times New Roman" panose="02020603050405020304" pitchFamily="18" charset="0"/>
                <a:cs typeface="Times New Roman" panose="02020603050405020304" pitchFamily="18" charset="0"/>
              </a:rPr>
              <a:t>Robotique </a:t>
            </a:r>
            <a:r>
              <a:rPr lang="fr-FR" sz="1600" b="1" i="0" dirty="0">
                <a:solidFill>
                  <a:srgbClr val="271A38"/>
                </a:solidFill>
                <a:effectLst/>
                <a:latin typeface="Times New Roman" panose="02020603050405020304" pitchFamily="18" charset="0"/>
                <a:cs typeface="Times New Roman" panose="02020603050405020304" pitchFamily="18" charset="0"/>
              </a:rPr>
              <a:t>:</a:t>
            </a:r>
          </a:p>
          <a:p>
            <a:pPr algn="just"/>
            <a:r>
              <a:rPr lang="fr-FR" sz="1600" b="0" i="0" dirty="0">
                <a:solidFill>
                  <a:srgbClr val="271A38"/>
                </a:solidFill>
                <a:effectLst/>
                <a:latin typeface="Times New Roman" panose="02020603050405020304" pitchFamily="18" charset="0"/>
                <a:cs typeface="Times New Roman" panose="02020603050405020304" pitchFamily="18" charset="0"/>
              </a:rPr>
              <a:t>Il y a souvent une confusion entre intelligence artificielle et robotique. Effectivement, ce sont des domaines d’étude qui sont souvent présentés ensemble, car ils sont souvent tous les deux impliqués dans les mêmes projets. La robotique correspond à la partie mécanique. Grâce à la mécanique, un robot peut se déplacer. Le robot capte des informations de son environnement avec divers capteurs. On peut ainsi le doter de micros pour enregistrer l’audio et de haut-parleurs afin de diffuser des sons. Tout ça rentre dans le domaine de la robotique (il n y’a pas que les </a:t>
            </a:r>
            <a:r>
              <a:rPr lang="fr-FR" sz="1600" b="0" i="0" dirty="0" err="1">
                <a:solidFill>
                  <a:srgbClr val="271A38"/>
                </a:solidFill>
                <a:effectLst/>
                <a:latin typeface="Times New Roman" panose="02020603050405020304" pitchFamily="18" charset="0"/>
                <a:cs typeface="Times New Roman" panose="02020603050405020304" pitchFamily="18" charset="0"/>
              </a:rPr>
              <a:t>humaniodes</a:t>
            </a:r>
            <a:r>
              <a:rPr lang="fr-FR" sz="1600" b="0" i="0" dirty="0">
                <a:solidFill>
                  <a:srgbClr val="271A38"/>
                </a:solidFill>
                <a:effectLst/>
                <a:latin typeface="Times New Roman" panose="02020603050405020304" pitchFamily="18" charset="0"/>
                <a:cs typeface="Times New Roman" panose="02020603050405020304" pitchFamily="18" charset="0"/>
              </a:rPr>
              <a:t> ). L’intelligence artificielle, quant à elle, va être utilisée pour augmenter le robot afin de lui permettre de compléter de nouvelles tâches. Par exemple, il pourra se déplacer dans des environnements de façon autonome. On peut donc avoir des robots qui fonctionnent sans IA, comme par exemple les robots industriels, dont le comportement est programmé de A à Z par un humain. On peut aussi avoir des IA qui ne sont pas implémentées dans des robots (que des software), comme c’est le cas des assistants vocaux de nos téléphones.</a:t>
            </a:r>
          </a:p>
        </p:txBody>
      </p:sp>
      <p:pic>
        <p:nvPicPr>
          <p:cNvPr id="6" name="Image 5">
            <a:extLst>
              <a:ext uri="{FF2B5EF4-FFF2-40B4-BE49-F238E27FC236}">
                <a16:creationId xmlns:a16="http://schemas.microsoft.com/office/drawing/2014/main" id="{D3DC3C21-FE43-5838-0D99-A8F420B55895}"/>
              </a:ext>
            </a:extLst>
          </p:cNvPr>
          <p:cNvPicPr>
            <a:picLocks noChangeAspect="1"/>
          </p:cNvPicPr>
          <p:nvPr/>
        </p:nvPicPr>
        <p:blipFill>
          <a:blip r:embed="rId2"/>
          <a:stretch>
            <a:fillRect/>
          </a:stretch>
        </p:blipFill>
        <p:spPr>
          <a:xfrm>
            <a:off x="6193411" y="3752711"/>
            <a:ext cx="5934075" cy="3076575"/>
          </a:xfrm>
          <a:prstGeom prst="rect">
            <a:avLst/>
          </a:prstGeom>
        </p:spPr>
      </p:pic>
    </p:spTree>
    <p:extLst>
      <p:ext uri="{BB962C8B-B14F-4D97-AF65-F5344CB8AC3E}">
        <p14:creationId xmlns:p14="http://schemas.microsoft.com/office/powerpoint/2010/main" val="1967473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18854"/>
            <a:ext cx="12192000" cy="51847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a:extLst>
              <a:ext uri="{FF2B5EF4-FFF2-40B4-BE49-F238E27FC236}">
                <a16:creationId xmlns:a16="http://schemas.microsoft.com/office/drawing/2014/main" id="{5380D1A6-2A2C-A114-D970-3ED46637DA9C}"/>
              </a:ext>
            </a:extLst>
          </p:cNvPr>
          <p:cNvPicPr>
            <a:picLocks noChangeAspect="1"/>
          </p:cNvPicPr>
          <p:nvPr/>
        </p:nvPicPr>
        <p:blipFill>
          <a:blip r:embed="rId2"/>
          <a:stretch>
            <a:fillRect/>
          </a:stretch>
        </p:blipFill>
        <p:spPr>
          <a:xfrm>
            <a:off x="0" y="3275814"/>
            <a:ext cx="4789418" cy="3582186"/>
          </a:xfrm>
          <a:prstGeom prst="rect">
            <a:avLst/>
          </a:prstGeom>
        </p:spPr>
      </p:pic>
      <p:sp>
        <p:nvSpPr>
          <p:cNvPr id="6" name="ZoneTexte 5">
            <a:extLst>
              <a:ext uri="{FF2B5EF4-FFF2-40B4-BE49-F238E27FC236}">
                <a16:creationId xmlns:a16="http://schemas.microsoft.com/office/drawing/2014/main" id="{305D7436-3D1C-752F-415B-DD1C31986142}"/>
              </a:ext>
            </a:extLst>
          </p:cNvPr>
          <p:cNvSpPr txBox="1"/>
          <p:nvPr/>
        </p:nvSpPr>
        <p:spPr>
          <a:xfrm>
            <a:off x="164968" y="678259"/>
            <a:ext cx="11891913" cy="1477328"/>
          </a:xfrm>
          <a:prstGeom prst="rect">
            <a:avLst/>
          </a:prstGeom>
          <a:noFill/>
        </p:spPr>
        <p:txBody>
          <a:bodyPr wrap="square">
            <a:spAutoFit/>
          </a:bodyPr>
          <a:lstStyle/>
          <a:p>
            <a:r>
              <a:rPr lang="fr-FR" b="0" i="0" dirty="0">
                <a:solidFill>
                  <a:srgbClr val="271A38"/>
                </a:solidFill>
                <a:effectLst/>
                <a:latin typeface="Times New Roman" panose="02020603050405020304" pitchFamily="18" charset="0"/>
                <a:cs typeface="Times New Roman" panose="02020603050405020304" pitchFamily="18" charset="0"/>
              </a:rPr>
              <a:t>Avec le Machine Learning et sa sous-discipline le </a:t>
            </a:r>
            <a:r>
              <a:rPr lang="fr-FR" b="0" i="0" dirty="0" err="1">
                <a:solidFill>
                  <a:srgbClr val="271A38"/>
                </a:solidFill>
                <a:effectLst/>
                <a:latin typeface="Times New Roman" panose="02020603050405020304" pitchFamily="18" charset="0"/>
                <a:cs typeface="Times New Roman" panose="02020603050405020304" pitchFamily="18" charset="0"/>
              </a:rPr>
              <a:t>Deep</a:t>
            </a:r>
            <a:r>
              <a:rPr lang="fr-FR" b="0" i="0" dirty="0">
                <a:solidFill>
                  <a:srgbClr val="271A38"/>
                </a:solidFill>
                <a:effectLst/>
                <a:latin typeface="Times New Roman" panose="02020603050405020304" pitchFamily="18" charset="0"/>
                <a:cs typeface="Times New Roman" panose="02020603050405020304" pitchFamily="18" charset="0"/>
              </a:rPr>
              <a:t> Learning, l’intelligence artificielle permet de résoudre des problèmes qu’on aurait cru réservés à l’intelligence humaine, comme par exemple interpréter le langage naturel, ou réaliser des prédictions ou des recommandations complexes. Pour cela, on met en place des algorithmes. Elle </a:t>
            </a:r>
            <a:r>
              <a:rPr lang="fr-FR" b="0" i="0" dirty="0">
                <a:solidFill>
                  <a:srgbClr val="271A38"/>
                </a:solidFill>
                <a:effectLst/>
                <a:latin typeface="Inter"/>
              </a:rPr>
              <a:t>vise à doter les programmes informatiques de facultés cognitives qu’on associe habituellement aux êtres humains ou aux animaux : percevoir, raisonner et agir.</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995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18854"/>
            <a:ext cx="12192000" cy="51847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a:extLst>
              <a:ext uri="{FF2B5EF4-FFF2-40B4-BE49-F238E27FC236}">
                <a16:creationId xmlns:a16="http://schemas.microsoft.com/office/drawing/2014/main" id="{E25DEAC7-EB6B-4EA5-7614-F44FA7266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7160" y="1132591"/>
            <a:ext cx="4829175" cy="4762500"/>
          </a:xfrm>
          <a:prstGeom prst="rect">
            <a:avLst/>
          </a:prstGeom>
        </p:spPr>
      </p:pic>
      <p:sp>
        <p:nvSpPr>
          <p:cNvPr id="2" name="ZoneTexte 1">
            <a:extLst>
              <a:ext uri="{FF2B5EF4-FFF2-40B4-BE49-F238E27FC236}">
                <a16:creationId xmlns:a16="http://schemas.microsoft.com/office/drawing/2014/main" id="{BBB178FC-A7EE-37AE-D329-A5491D1E21E1}"/>
              </a:ext>
            </a:extLst>
          </p:cNvPr>
          <p:cNvSpPr txBox="1"/>
          <p:nvPr/>
        </p:nvSpPr>
        <p:spPr>
          <a:xfrm>
            <a:off x="164969" y="678259"/>
            <a:ext cx="6382192" cy="923330"/>
          </a:xfrm>
          <a:prstGeom prst="rect">
            <a:avLst/>
          </a:prstGeom>
          <a:noFill/>
        </p:spPr>
        <p:txBody>
          <a:bodyPr wrap="square">
            <a:spAutoFit/>
          </a:bodyPr>
          <a:lstStyle/>
          <a:p>
            <a:r>
              <a:rPr lang="fr-FR" b="0" i="0" dirty="0">
                <a:solidFill>
                  <a:srgbClr val="271A38"/>
                </a:solidFill>
                <a:effectLst/>
                <a:latin typeface="Times New Roman" panose="02020603050405020304" pitchFamily="18" charset="0"/>
                <a:cs typeface="Times New Roman" panose="02020603050405020304" pitchFamily="18" charset="0"/>
              </a:rPr>
              <a:t>Ai éthique quand elle respect au minimal l’humain et la </a:t>
            </a:r>
            <a:r>
              <a:rPr lang="fr-FR" b="0" i="0" dirty="0" err="1">
                <a:solidFill>
                  <a:srgbClr val="271A38"/>
                </a:solidFill>
                <a:effectLst/>
                <a:latin typeface="Times New Roman" panose="02020603050405020304" pitchFamily="18" charset="0"/>
                <a:cs typeface="Times New Roman" panose="02020603050405020304" pitchFamily="18" charset="0"/>
              </a:rPr>
              <a:t>planete</a:t>
            </a:r>
            <a:r>
              <a:rPr lang="fr-FR" dirty="0">
                <a:solidFill>
                  <a:srgbClr val="271A38"/>
                </a:solidFill>
                <a:latin typeface="Times New Roman" panose="02020603050405020304" pitchFamily="18" charset="0"/>
                <a:cs typeface="Times New Roman" panose="02020603050405020304" pitchFamily="18" charset="0"/>
              </a:rPr>
              <a:t>, en respectant tout d’abord les confidentialité des utilisateurs et leurs données, </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655090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1005</TotalTime>
  <Words>2131</Words>
  <Application>Microsoft Office PowerPoint</Application>
  <PresentationFormat>Grand écran</PresentationFormat>
  <Paragraphs>61</Paragraphs>
  <Slides>23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23</vt:i4>
      </vt:variant>
    </vt:vector>
  </HeadingPairs>
  <TitlesOfParts>
    <vt:vector size="29" baseType="lpstr">
      <vt:lpstr>Arial</vt:lpstr>
      <vt:lpstr>Calibri</vt:lpstr>
      <vt:lpstr>Calibri Light</vt:lpstr>
      <vt:lpstr>Inter</vt:lpstr>
      <vt:lpstr>Times New Roman</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Fahd KORAICHE</dc:creator>
  <cp:lastModifiedBy>Fahd KORAICHE</cp:lastModifiedBy>
  <cp:revision>13</cp:revision>
  <dcterms:created xsi:type="dcterms:W3CDTF">2022-12-27T22:06:57Z</dcterms:created>
  <dcterms:modified xsi:type="dcterms:W3CDTF">2022-12-31T12:17:54Z</dcterms:modified>
</cp:coreProperties>
</file>