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26061-04BE-8FD2-5C0A-55F2CE2A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A19928-8372-DE35-2567-27381825F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0E0D5-0410-1A58-BFDD-AC2C7C16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38B78-1017-07D1-10D7-83E36CE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2D7EF-C834-5614-AB3B-85363AF0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8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DB5C6-8CEC-8EA2-1F31-119F3E33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936490-7BC3-B301-C738-348A44234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C9067-A05F-7C28-B2AF-7C298C8E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85A08-8E96-F903-562C-868A233E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A05271-36EC-7776-B4E5-14A925B3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921A55-71E0-EB02-7854-2863E37E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239C46-4701-A947-32B3-299E98F1F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1E21E-A95F-399F-C8A4-F62D53A9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30405B-28A7-F0ED-F38D-0F1A8CB1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1A3AE-0D93-4C2B-8B5C-B3B01F8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2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C1AFC-E67B-FFAE-D299-CFD04E45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41F73-FC20-6B9F-F5F6-A7636CF2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2353B-63A3-A809-9ECD-4AC5840E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F6D04-1371-4FDB-6B20-6F2926B7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BDC41-4FA0-6396-0066-3B2EEBA1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51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8619C-53D8-C1D2-AFC5-F0C89743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38C9C-AC22-6913-52A8-5044FF4D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A3600-836A-770B-9473-E68D2B70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4DF5F-19EB-EDC9-B411-8505A705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0835A-6A3F-8AE0-1F61-3FFE54FA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5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3873-ED3C-7717-19F2-640D6DBA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F01FF-3C56-4F24-AF20-B80F259CB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80F063-385D-090B-3582-C63FB6D26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65F952-F904-70FB-C2AE-7E89AE2B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D081FB-281B-EA2B-3238-16AE6EA4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31BF3-4C93-C13D-5D8E-3ADB5CC0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9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1B316-6809-5EE3-1A52-B3D27A4F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CA0A8-3241-0BEB-4C8D-A8CBD4E3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D6EF7-A66D-1B5D-6045-E970DC8D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8569A6-9E05-E805-AE81-F6FB34019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C78BF0-E97A-8D46-34FD-B1E9B21B2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23F51A-9B0A-2BC1-E9CE-2829EBE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D9925C-E63E-7B97-B435-B2B4CD9A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577977-808A-E4F1-4E1C-5E55F1A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9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61113-B83B-24F4-DF60-8A018D84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A99AC-7AC8-A0DD-88C9-47385087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17E5F-23CE-544A-6BCE-80AE15CB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9024D-538A-6E5D-3473-F72C813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0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A434C-F180-F1BA-5E8F-958B69CD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83EC5E-C115-2E4B-4EB4-F873CE2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4ED6A8-4151-0796-6AEA-96E4DAEA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2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403EB-92B3-2E73-3A24-2F07F5A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A5952-3A79-EA5A-0BBB-3F39FAC0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1604E-7D24-B3DF-FDE8-016909F0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AFAB17-ACA6-68B1-F871-08C906B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061DC-1E19-E78C-81CF-29531C84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722337-5614-8C90-132E-7B05EFE2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FD6F8-D40A-962F-FBD0-AD86888B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8DD022-D202-F464-D255-C303FC832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9EEA5A-F317-DB2A-AC2C-52C6484A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31891-BE27-8EAE-E3A6-9B0414E1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17DA03-2766-BA56-376B-5ADDD663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569575-D2F4-0BAA-53FB-B0F8E121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0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028C8D-8DA5-1524-7914-5C0A06F2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1DCD8-7AE9-2A23-E395-6AE6F676B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51B2C4-DA90-7D28-3234-5933567A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2821-D42A-43A7-A5E4-4675EEE7CCED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95C20-0022-F6AC-DA21-1BA57FB82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FA6B9A-974D-CB8E-5801-01E16B92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5DCA-EF92-418C-B670-426E8B6CD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2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7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9F4598-69E1-43A6-2658-2B3C813A0A2F}"/>
              </a:ext>
            </a:extLst>
          </p:cNvPr>
          <p:cNvSpPr txBox="1"/>
          <p:nvPr/>
        </p:nvSpPr>
        <p:spPr>
          <a:xfrm>
            <a:off x="301656" y="650450"/>
            <a:ext cx="1166095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err="1"/>
              <a:t>Definitions</a:t>
            </a:r>
            <a:r>
              <a:rPr lang="fr-FR" sz="2000" b="1" dirty="0"/>
              <a:t> CPU,MPU,MCU,SOC: </a:t>
            </a:r>
          </a:p>
          <a:p>
            <a:pPr algn="just"/>
            <a:r>
              <a:rPr lang="fr-FR" b="1" dirty="0"/>
              <a:t>CPU(central </a:t>
            </a:r>
            <a:r>
              <a:rPr lang="fr-FR" b="1" dirty="0" err="1"/>
              <a:t>processing</a:t>
            </a:r>
            <a:r>
              <a:rPr lang="fr-FR" b="1" dirty="0"/>
              <a:t> unit)/Processor :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is a chip, assigned with the instructions of performing logical I/O operations and arithmetical functions of the computer. it contains millions of tiny transistors to run the system effectively.</a:t>
            </a:r>
            <a:endParaRPr lang="fr-FR" b="1" dirty="0"/>
          </a:p>
          <a:p>
            <a:pPr algn="just"/>
            <a:r>
              <a:rPr lang="en-US" b="1" i="0" dirty="0">
                <a:solidFill>
                  <a:srgbClr val="202124"/>
                </a:solidFill>
                <a:effectLst/>
              </a:rPr>
              <a:t>Microprocessor chips (MPU) :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are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silicon devices that serve as the central processing unit (CPU) in computers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They contain thousands of electronic components and use a collection of machine instructions to perform mathematical operations and move data from one memory location to another. A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Microprocessor is the latest form of processor or CPU. The microprocessor is a single-chip circuit integrated with all qualities of CPU with few new circuits. Its processing speed is greater than CPU. Today all latest processor CPUs are a microprocessor. It is developed for multipurpose. It is capable in accepting and storing data and process them in output as a result according to instructions. </a:t>
            </a:r>
          </a:p>
          <a:p>
            <a:pPr algn="just"/>
            <a:r>
              <a:rPr lang="en-US" b="1" dirty="0">
                <a:solidFill>
                  <a:srgbClr val="222222"/>
                </a:solidFill>
              </a:rPr>
              <a:t>Microcontroller Unit (MCU): </a:t>
            </a:r>
            <a:r>
              <a:rPr lang="en-US" i="0" dirty="0">
                <a:solidFill>
                  <a:srgbClr val="202124"/>
                </a:solidFill>
                <a:effectLst/>
              </a:rPr>
              <a:t>is a small computer on a single VLSI integrated circuit (IC) chip, or is a small, self-contained computer that is housed on a single integrated circuit, or microchip. They differ from your desktop computer in that they are typically dedicated to a single function, and are most often embedded in other devices, </a:t>
            </a:r>
            <a:r>
              <a:rPr lang="en-US" dirty="0">
                <a:solidFill>
                  <a:srgbClr val="202124"/>
                </a:solidFill>
              </a:rPr>
              <a:t>a </a:t>
            </a:r>
            <a:r>
              <a:rPr lang="en-US" i="0" dirty="0">
                <a:solidFill>
                  <a:srgbClr val="202124"/>
                </a:solidFill>
                <a:effectLst/>
              </a:rPr>
              <a:t>microcontroller contains one or more CPUs (processor cores) along with memory and programmable input/output peripherals.  It is an intelligent semiconductor IC that consists of a processor unit, memory modules, communication interfaces and peripherals. The MCU is used across a broad range of applications, including washing machines, robots, drones, radio and game controllers.</a:t>
            </a:r>
            <a:endParaRPr lang="en-US" dirty="0">
              <a:solidFill>
                <a:srgbClr val="222222"/>
              </a:solidFill>
            </a:endParaRPr>
          </a:p>
          <a:p>
            <a:pPr algn="just"/>
            <a:r>
              <a:rPr lang="en-US" b="1" i="0" dirty="0">
                <a:solidFill>
                  <a:srgbClr val="222222"/>
                </a:solidFill>
                <a:effectLst/>
              </a:rPr>
              <a:t>System On Chip (SOC) : 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is a less well-defined term. It is a single chip package that does everything that previously required multiple chips. A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SoC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is typically an encapsulation of one or more of CPUs, memory, micro-controllers, DSPs, accelerators, and supporting hardware; however, it does not adhere to any standards regarding its containing circuitry. An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SoC</a:t>
            </a:r>
            <a:r>
              <a:rPr lang="en-US" b="0" i="0" dirty="0">
                <a:solidFill>
                  <a:srgbClr val="273239"/>
                </a:solidFill>
                <a:effectLst/>
              </a:rPr>
              <a:t> is intended for applications with requirements that are too complex for a single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MCU</a:t>
            </a:r>
            <a:r>
              <a:rPr lang="en-US" b="0" i="0" dirty="0">
                <a:solidFill>
                  <a:srgbClr val="273239"/>
                </a:solidFill>
                <a:effectLst/>
              </a:rPr>
              <a:t> to handle. There might be a number of micro-controllers in a </a:t>
            </a:r>
            <a:r>
              <a:rPr lang="en-US" b="1" i="0" dirty="0" err="1">
                <a:solidFill>
                  <a:srgbClr val="273239"/>
                </a:solidFill>
                <a:effectLst/>
              </a:rPr>
              <a:t>SoC</a:t>
            </a:r>
            <a:r>
              <a:rPr lang="en-US" b="0" i="0" dirty="0" err="1">
                <a:solidFill>
                  <a:srgbClr val="273239"/>
                </a:solidFill>
                <a:effectLst/>
              </a:rPr>
              <a:t>.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It is more like a complete computer system on a single chip, capable of performing complex tasks with higher resource requirements. It is sometimes abbreviated as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SoC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or </a:t>
            </a:r>
            <a:r>
              <a:rPr lang="en-US" b="1" i="0" dirty="0">
                <a:solidFill>
                  <a:srgbClr val="273239"/>
                </a:solidFill>
                <a:effectLst/>
              </a:rPr>
              <a:t>SOC</a:t>
            </a:r>
            <a:r>
              <a:rPr lang="en-US" b="0" i="0" dirty="0">
                <a:solidFill>
                  <a:srgbClr val="273239"/>
                </a:solidFill>
                <a:effectLst/>
              </a:rPr>
              <a:t>.</a:t>
            </a:r>
            <a:endParaRPr lang="en-US" b="1" i="0" dirty="0">
              <a:solidFill>
                <a:srgbClr val="202124"/>
              </a:solidFill>
              <a:effectLst/>
            </a:endParaRPr>
          </a:p>
          <a:p>
            <a:pPr algn="just"/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21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55163A-1D42-A3F3-8C30-200AFE9F4D09}"/>
              </a:ext>
            </a:extLst>
          </p:cNvPr>
          <p:cNvSpPr txBox="1"/>
          <p:nvPr/>
        </p:nvSpPr>
        <p:spPr>
          <a:xfrm>
            <a:off x="289088" y="659877"/>
            <a:ext cx="1161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</a:rPr>
              <a:t>What are the three types of microprocessor?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</a:rPr>
              <a:t>There are three types of microprocessors namely,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CISC, RISC, and EPIC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</a:rPr>
              <a:t>What are the four primary operations of MPU?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</a:rPr>
              <a:t>It performs some basic operations like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addition, subtraction, multiplication, division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and some logical operations using its Arithmetic and Logical Unit (ALU).</a:t>
            </a:r>
          </a:p>
          <a:p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What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is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difference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between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MCU MPU and CPU? 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Microcontrollers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MCUs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) tend to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be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less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expensive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simpler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to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set-up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, and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simpler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to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operate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than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microprocessors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MPUs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). 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An MCU can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be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viewed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as a single-chip computer,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whereas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an MPU has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surrounding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chips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that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support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various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functions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 like memory, interfaces, and I/O.</a:t>
            </a:r>
            <a:endParaRPr kumimoji="0" lang="fr-FR" altLang="fr-F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69616C0-F69F-D9F5-BBEB-E5BCCD70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35258"/>
              </p:ext>
            </p:extLst>
          </p:nvPr>
        </p:nvGraphicFramePr>
        <p:xfrm>
          <a:off x="343554" y="650450"/>
          <a:ext cx="11504892" cy="5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964">
                  <a:extLst>
                    <a:ext uri="{9D8B030D-6E8A-4147-A177-3AD203B41FA5}">
                      <a16:colId xmlns:a16="http://schemas.microsoft.com/office/drawing/2014/main" val="3590069941"/>
                    </a:ext>
                  </a:extLst>
                </a:gridCol>
                <a:gridCol w="3834964">
                  <a:extLst>
                    <a:ext uri="{9D8B030D-6E8A-4147-A177-3AD203B41FA5}">
                      <a16:colId xmlns:a16="http://schemas.microsoft.com/office/drawing/2014/main" val="3512727367"/>
                    </a:ext>
                  </a:extLst>
                </a:gridCol>
                <a:gridCol w="3834964">
                  <a:extLst>
                    <a:ext uri="{9D8B030D-6E8A-4147-A177-3AD203B41FA5}">
                      <a16:colId xmlns:a16="http://schemas.microsoft.com/office/drawing/2014/main" val="484360233"/>
                    </a:ext>
                  </a:extLst>
                </a:gridCol>
              </a:tblGrid>
              <a:tr h="319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Microprocesseur vs microcontrôleur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Microprocessor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microcontroller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6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Personal</a:t>
                      </a:r>
                      <a:r>
                        <a:rPr lang="fr-FR" sz="1600" dirty="0"/>
                        <a:t> computer, laptop(Gaming, web </a:t>
                      </a:r>
                      <a:r>
                        <a:rPr lang="fr-FR" sz="1600" dirty="0" err="1"/>
                        <a:t>browsing</a:t>
                      </a:r>
                      <a:r>
                        <a:rPr lang="fr-FR" sz="1600" dirty="0"/>
                        <a:t>, photos </a:t>
                      </a:r>
                      <a:r>
                        <a:rPr lang="fr-FR" sz="1600" dirty="0" err="1"/>
                        <a:t>editing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creating</a:t>
                      </a:r>
                      <a:r>
                        <a:rPr lang="fr-FR" sz="1600" dirty="0"/>
                        <a:t> documents, </a:t>
                      </a:r>
                      <a:r>
                        <a:rPr lang="fr-FR" sz="1600" dirty="0" err="1"/>
                        <a:t>mathematical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calculation</a:t>
                      </a:r>
                      <a:r>
                        <a:rPr lang="fr-FR" sz="1600" dirty="0"/>
                        <a:t>, simulations)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Digital camera, </a:t>
                      </a:r>
                      <a:r>
                        <a:rPr lang="fr-FR" sz="1600" dirty="0" err="1"/>
                        <a:t>washing</a:t>
                      </a:r>
                      <a:r>
                        <a:rPr lang="fr-FR" sz="1600" dirty="0"/>
                        <a:t> machines, </a:t>
                      </a:r>
                      <a:r>
                        <a:rPr lang="fr-FR" sz="1600" dirty="0" err="1"/>
                        <a:t>microwave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oven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6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Use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Can </a:t>
                      </a:r>
                      <a:r>
                        <a:rPr lang="fr-FR" sz="1600" dirty="0" err="1"/>
                        <a:t>be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used</a:t>
                      </a:r>
                      <a:r>
                        <a:rPr lang="fr-FR" sz="1600" dirty="0"/>
                        <a:t> in light/intensive applications like </a:t>
                      </a:r>
                      <a:r>
                        <a:rPr lang="fr-FR" sz="1600" dirty="0" err="1"/>
                        <a:t>creating</a:t>
                      </a:r>
                      <a:r>
                        <a:rPr lang="fr-FR" sz="1600" dirty="0"/>
                        <a:t> a doc/gaming, </a:t>
                      </a:r>
                      <a:r>
                        <a:rPr lang="fr-FR" sz="1600" dirty="0" err="1"/>
                        <a:t>thus</a:t>
                      </a:r>
                      <a:r>
                        <a:rPr lang="fr-FR" sz="1600" dirty="0"/>
                        <a:t> the </a:t>
                      </a:r>
                      <a:r>
                        <a:rPr lang="fr-FR" sz="1600" dirty="0" err="1"/>
                        <a:t>amount</a:t>
                      </a:r>
                      <a:r>
                        <a:rPr lang="fr-FR" sz="1600" dirty="0"/>
                        <a:t> of memory </a:t>
                      </a:r>
                      <a:r>
                        <a:rPr lang="fr-FR" sz="1600" dirty="0" err="1"/>
                        <a:t>required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depends</a:t>
                      </a:r>
                      <a:r>
                        <a:rPr lang="fr-FR" sz="1600" dirty="0"/>
                        <a:t> on </a:t>
                      </a:r>
                      <a:r>
                        <a:rPr lang="fr-FR" sz="1600" dirty="0" err="1"/>
                        <a:t>tha</a:t>
                      </a:r>
                      <a:r>
                        <a:rPr lang="fr-FR" sz="1600" dirty="0"/>
                        <a:t> application. </a:t>
                      </a:r>
                      <a:r>
                        <a:rPr lang="fr-FR" sz="1600" dirty="0" err="1"/>
                        <a:t>Task</a:t>
                      </a:r>
                      <a:r>
                        <a:rPr lang="fr-FR" sz="1600" dirty="0"/>
                        <a:t> not </a:t>
                      </a:r>
                      <a:r>
                        <a:rPr lang="fr-FR" sz="1600" dirty="0" err="1"/>
                        <a:t>defined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depends</a:t>
                      </a:r>
                      <a:r>
                        <a:rPr lang="fr-FR" sz="1600" dirty="0"/>
                        <a:t> on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Specific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task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based</a:t>
                      </a:r>
                      <a:r>
                        <a:rPr lang="fr-FR" sz="1600" dirty="0"/>
                        <a:t> on the inputs(</a:t>
                      </a:r>
                      <a:r>
                        <a:rPr lang="fr-FR" sz="1600" dirty="0" err="1"/>
                        <a:t>from</a:t>
                      </a:r>
                      <a:r>
                        <a:rPr lang="fr-FR" sz="1600" dirty="0"/>
                        <a:t> user/</a:t>
                      </a:r>
                      <a:r>
                        <a:rPr lang="fr-FR" sz="1600" dirty="0" err="1"/>
                        <a:t>sensors</a:t>
                      </a:r>
                      <a:r>
                        <a:rPr lang="fr-FR" sz="1600" dirty="0"/>
                        <a:t>) </a:t>
                      </a:r>
                      <a:r>
                        <a:rPr lang="fr-FR" sz="1600" dirty="0" err="1"/>
                        <a:t>which</a:t>
                      </a:r>
                      <a:r>
                        <a:rPr lang="fr-FR" sz="1600" dirty="0"/>
                        <a:t> are </a:t>
                      </a:r>
                      <a:r>
                        <a:rPr lang="fr-FR" sz="1600" dirty="0" err="1"/>
                        <a:t>given</a:t>
                      </a:r>
                      <a:r>
                        <a:rPr lang="fr-FR" sz="1600" dirty="0"/>
                        <a:t> to the MC, </a:t>
                      </a:r>
                      <a:r>
                        <a:rPr lang="fr-FR" sz="1600" dirty="0" err="1"/>
                        <a:t>it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does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somep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processing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Internal</a:t>
                      </a:r>
                      <a:r>
                        <a:rPr lang="fr-FR" sz="1600" dirty="0"/>
                        <a:t>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It </a:t>
                      </a:r>
                      <a:r>
                        <a:rPr lang="fr-FR" sz="1600" dirty="0" err="1"/>
                        <a:t>only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contains</a:t>
                      </a:r>
                      <a:r>
                        <a:rPr lang="fr-FR" sz="1600" dirty="0"/>
                        <a:t> a CPU(central </a:t>
                      </a:r>
                      <a:r>
                        <a:rPr lang="fr-FR" sz="1600" dirty="0" err="1"/>
                        <a:t>Processing</a:t>
                      </a:r>
                      <a:r>
                        <a:rPr lang="fr-FR" sz="1600" dirty="0"/>
                        <a:t> unit), and all the interfaces(RAM, ROM, Serial, </a:t>
                      </a:r>
                      <a:r>
                        <a:rPr lang="fr-FR" sz="1600" dirty="0" err="1"/>
                        <a:t>timers</a:t>
                      </a:r>
                      <a:r>
                        <a:rPr lang="fr-FR" sz="1600" dirty="0"/>
                        <a:t> and I/O ports) are </a:t>
                      </a:r>
                      <a:r>
                        <a:rPr lang="fr-FR" sz="1600" dirty="0" err="1"/>
                        <a:t>connected</a:t>
                      </a:r>
                      <a:r>
                        <a:rPr lang="fr-FR" sz="1600" dirty="0"/>
                        <a:t> to </a:t>
                      </a:r>
                      <a:r>
                        <a:rPr lang="fr-FR" sz="1600" dirty="0" err="1"/>
                        <a:t>it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externally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The </a:t>
                      </a:r>
                      <a:r>
                        <a:rPr lang="fr-FR" sz="1600" dirty="0" err="1"/>
                        <a:t>amount</a:t>
                      </a:r>
                      <a:r>
                        <a:rPr lang="fr-FR" sz="1600" dirty="0"/>
                        <a:t> of </a:t>
                      </a:r>
                      <a:r>
                        <a:rPr lang="fr-FR" sz="1600" dirty="0" err="1"/>
                        <a:t>resources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is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limited</a:t>
                      </a:r>
                      <a:r>
                        <a:rPr lang="fr-FR" sz="1600" dirty="0"/>
                        <a:t> and these </a:t>
                      </a:r>
                      <a:r>
                        <a:rPr lang="fr-FR" sz="1600" dirty="0" err="1"/>
                        <a:t>elements</a:t>
                      </a:r>
                      <a:r>
                        <a:rPr lang="fr-FR" sz="1600" dirty="0"/>
                        <a:t> are </a:t>
                      </a:r>
                      <a:r>
                        <a:rPr lang="fr-FR" sz="1600" dirty="0" err="1"/>
                        <a:t>integrated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along</a:t>
                      </a:r>
                      <a:r>
                        <a:rPr lang="fr-FR" sz="1600" dirty="0"/>
                        <a:t> with the CPU </a:t>
                      </a:r>
                      <a:r>
                        <a:rPr lang="fr-FR" sz="1600" dirty="0" err="1"/>
                        <a:t>inside</a:t>
                      </a:r>
                      <a:r>
                        <a:rPr lang="fr-FR" sz="1600" dirty="0"/>
                        <a:t> a single chip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3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Memory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Clock</a:t>
                      </a:r>
                      <a:r>
                        <a:rPr lang="fr-FR" sz="1600" dirty="0"/>
                        <a:t> speed : 1GHZ to 4GHZ</a:t>
                      </a:r>
                    </a:p>
                    <a:p>
                      <a:r>
                        <a:rPr lang="fr-FR" sz="1600" dirty="0"/>
                        <a:t>RAM : 512MB to 32GB</a:t>
                      </a:r>
                    </a:p>
                    <a:p>
                      <a:r>
                        <a:rPr lang="fr-FR" sz="1600" dirty="0"/>
                        <a:t>ROM (Hard Disk): 128GB to 2TB</a:t>
                      </a:r>
                    </a:p>
                    <a:p>
                      <a:r>
                        <a:rPr lang="fr-FR" sz="1600" dirty="0" err="1"/>
                        <a:t>Peripheral</a:t>
                      </a:r>
                      <a:r>
                        <a:rPr lang="fr-FR" sz="1600" dirty="0"/>
                        <a:t> interfaces : USB, High Speed Ethernet,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Clock</a:t>
                      </a:r>
                      <a:r>
                        <a:rPr lang="fr-FR" sz="1600" dirty="0"/>
                        <a:t> speed : 1MHZ to 300MHZ</a:t>
                      </a:r>
                    </a:p>
                    <a:p>
                      <a:r>
                        <a:rPr lang="fr-FR" sz="1600" dirty="0"/>
                        <a:t>RAM : 2KB to 256KB</a:t>
                      </a:r>
                    </a:p>
                    <a:p>
                      <a:r>
                        <a:rPr lang="fr-FR" sz="1600" dirty="0"/>
                        <a:t>Flash Memory : 32KB to 2MB</a:t>
                      </a:r>
                    </a:p>
                    <a:p>
                      <a:r>
                        <a:rPr lang="fr-FR" sz="1600" dirty="0" err="1"/>
                        <a:t>Peripheral</a:t>
                      </a:r>
                      <a:r>
                        <a:rPr lang="fr-FR" sz="1600" dirty="0"/>
                        <a:t> interfaces : I2C, SPI,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2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Capacity</a:t>
                      </a:r>
                      <a:r>
                        <a:rPr lang="fr-FR" sz="1600" dirty="0"/>
                        <a:t> of 32bit and 64bit per </a:t>
                      </a:r>
                      <a:r>
                        <a:rPr lang="fr-FR" sz="1600" dirty="0" err="1"/>
                        <a:t>reading</a:t>
                      </a:r>
                      <a:r>
                        <a:rPr lang="fr-FR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8bit, 16bit and 32bit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Power </a:t>
                      </a:r>
                      <a:r>
                        <a:rPr lang="fr-FR" sz="1600" dirty="0" err="1"/>
                        <a:t>consumption</a:t>
                      </a:r>
                      <a:r>
                        <a:rPr lang="fr-FR" sz="1600" dirty="0"/>
                        <a:t> &amp; </a:t>
                      </a:r>
                      <a:r>
                        <a:rPr lang="fr-FR" sz="1600" dirty="0" err="1"/>
                        <a:t>cost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5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28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0B7F6E-54F7-42BA-133D-E2A22647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22" y="1310786"/>
            <a:ext cx="10362356" cy="47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63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3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08B071-F05F-6C13-1432-20485B3846B1}"/>
              </a:ext>
            </a:extLst>
          </p:cNvPr>
          <p:cNvSpPr/>
          <p:nvPr/>
        </p:nvSpPr>
        <p:spPr>
          <a:xfrm>
            <a:off x="0" y="0"/>
            <a:ext cx="12192000" cy="4901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12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776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Fahd KORAICHE</dc:creator>
  <cp:lastModifiedBy>Fahd KORAICHE</cp:lastModifiedBy>
  <cp:revision>7</cp:revision>
  <dcterms:created xsi:type="dcterms:W3CDTF">2022-12-21T13:11:48Z</dcterms:created>
  <dcterms:modified xsi:type="dcterms:W3CDTF">2022-12-24T22:22:14Z</dcterms:modified>
</cp:coreProperties>
</file>