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3EEE4-A7B6-4510-9944-DE514E0D4FCC}" type="datetimeFigureOut">
              <a:rPr lang="fr-FR" smtClean="0"/>
              <a:t>27/12/2022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1FF78-A9DF-4A3D-8270-2E5470E8DD34}" type="slidenum">
              <a:rPr lang="fr-FR" smtClean="0"/>
              <a:t>‹N°›</a:t>
            </a:fld>
            <a:endParaRPr lang="fr-FR"/>
          </a:p>
        </p:txBody>
      </p:sp>
    </p:spTree>
    <p:extLst>
      <p:ext uri="{BB962C8B-B14F-4D97-AF65-F5344CB8AC3E}">
        <p14:creationId xmlns:p14="http://schemas.microsoft.com/office/powerpoint/2010/main" val="417000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D91FF78-A9DF-4A3D-8270-2E5470E8DD34}" type="slidenum">
              <a:rPr lang="fr-FR" smtClean="0"/>
              <a:t>2</a:t>
            </a:fld>
            <a:endParaRPr lang="fr-FR"/>
          </a:p>
        </p:txBody>
      </p:sp>
    </p:spTree>
    <p:extLst>
      <p:ext uri="{BB962C8B-B14F-4D97-AF65-F5344CB8AC3E}">
        <p14:creationId xmlns:p14="http://schemas.microsoft.com/office/powerpoint/2010/main" val="3410430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A0E65B-F25B-A061-77CC-6D76D16258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839CBD0-E6E2-0813-1DE1-60734D7D5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F4AF351-B4BB-4915-B84D-903DE5D883B6}"/>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5" name="Espace réservé du pied de page 4">
            <a:extLst>
              <a:ext uri="{FF2B5EF4-FFF2-40B4-BE49-F238E27FC236}">
                <a16:creationId xmlns:a16="http://schemas.microsoft.com/office/drawing/2014/main" id="{C0525845-AE29-9969-1CCD-503C1460A9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00E4C6C-E709-19AA-4923-7E92267277BF}"/>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2221968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796EE8-C985-A64D-6244-57F42DBB0F3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13F6DF9-02A7-D25C-6408-ACF47AB1339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5D5EF0-A1AF-FADF-1D63-3AF308C468A2}"/>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5" name="Espace réservé du pied de page 4">
            <a:extLst>
              <a:ext uri="{FF2B5EF4-FFF2-40B4-BE49-F238E27FC236}">
                <a16:creationId xmlns:a16="http://schemas.microsoft.com/office/drawing/2014/main" id="{5A9702DE-B488-FD24-58DB-B47272944E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C5BB57-024B-BAF9-4AB3-0BB8D0E6A1E0}"/>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346393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E266CCE-625A-9D35-18E3-5ACC24A2A9E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C0352E9-FEED-3D4B-D54F-DFF25D8028E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C47D92-BF06-C0A4-E3F2-F3732A3B2BB9}"/>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5" name="Espace réservé du pied de page 4">
            <a:extLst>
              <a:ext uri="{FF2B5EF4-FFF2-40B4-BE49-F238E27FC236}">
                <a16:creationId xmlns:a16="http://schemas.microsoft.com/office/drawing/2014/main" id="{C846B84D-8AA0-6968-C7BC-4C643CE437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14FB65-E3BB-CF55-C141-8DCCA4059B3B}"/>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15173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3799A-E7E4-6957-165A-BBEC034D691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051C751-B5AE-D49D-5297-C8270B3CB53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302AB9-9FE5-387D-E02A-E8A58E8F184B}"/>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5" name="Espace réservé du pied de page 4">
            <a:extLst>
              <a:ext uri="{FF2B5EF4-FFF2-40B4-BE49-F238E27FC236}">
                <a16:creationId xmlns:a16="http://schemas.microsoft.com/office/drawing/2014/main" id="{DF190CF1-818D-3805-5117-C123BDCC8B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E26CFF-4F96-463F-42C5-8C4A2E180388}"/>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407578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12AE5C-F462-6C95-4A17-F93249847C1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6D1AF92-B6D2-2741-0DE2-6BA277354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851903D-E78A-E6FB-2E42-3E086DCD3203}"/>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5" name="Espace réservé du pied de page 4">
            <a:extLst>
              <a:ext uri="{FF2B5EF4-FFF2-40B4-BE49-F238E27FC236}">
                <a16:creationId xmlns:a16="http://schemas.microsoft.com/office/drawing/2014/main" id="{A6A45021-35FE-B707-5C6F-59A58DDBBB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884D8A-ED4D-CB8E-AAE3-A6BFC918F3B6}"/>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79118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3D184-F9F3-FF02-5C5C-0C8F724B02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0BD3218-5858-D5FA-DB27-CEB77E174F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3C81078-DD1C-5A97-A422-83DA1B61A14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62B7DC5-1ED7-8554-77CE-BB2943B3236F}"/>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6" name="Espace réservé du pied de page 5">
            <a:extLst>
              <a:ext uri="{FF2B5EF4-FFF2-40B4-BE49-F238E27FC236}">
                <a16:creationId xmlns:a16="http://schemas.microsoft.com/office/drawing/2014/main" id="{B16F6380-B45F-DE55-713A-7F07D428AA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904FA5-AC46-DCDF-3A76-41981E0F0AF1}"/>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213366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4F24BB-3442-FDD5-B99E-122A9175A0B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D71B0F3-0472-5CEB-1004-2E3DEB2967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BE6CE7E-7CAA-4946-EB87-F017FBA78C9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F00753D-76DF-EA14-20F3-BEFF11907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4E5EAB2-E708-8FF2-6236-48960D8A17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1DCD691-E0FE-8CF4-9BDD-A2639E0ECD99}"/>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8" name="Espace réservé du pied de page 7">
            <a:extLst>
              <a:ext uri="{FF2B5EF4-FFF2-40B4-BE49-F238E27FC236}">
                <a16:creationId xmlns:a16="http://schemas.microsoft.com/office/drawing/2014/main" id="{8482E51B-601E-F150-8C7D-EFFD2474FF8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1EC4A5E-762E-924E-EE6E-F84570D404D7}"/>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376210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F10BE-3A75-C059-67D8-FFD3E6FC626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F9636EE-C560-2ACA-9737-40FF3A8F3624}"/>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4" name="Espace réservé du pied de page 3">
            <a:extLst>
              <a:ext uri="{FF2B5EF4-FFF2-40B4-BE49-F238E27FC236}">
                <a16:creationId xmlns:a16="http://schemas.microsoft.com/office/drawing/2014/main" id="{5F8F38AB-00BF-7D60-03EF-6656C943A29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0479DC-BD6B-3339-FBE7-346592E00D43}"/>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351292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0816E4-2921-FB4A-4F52-2A5D520E47CA}"/>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3" name="Espace réservé du pied de page 2">
            <a:extLst>
              <a:ext uri="{FF2B5EF4-FFF2-40B4-BE49-F238E27FC236}">
                <a16:creationId xmlns:a16="http://schemas.microsoft.com/office/drawing/2014/main" id="{924C183C-EBD1-4520-D44E-86ABB93DAFF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F17BDC4-B50A-0BE6-7D56-B8762ED25CB4}"/>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394211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C86F6-7DDC-D2BD-A582-0409054A4FE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026E697-9C11-84FB-FB69-C8B13028E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D5B58BF-13E6-8456-ECBC-5A8F314A6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47CD6F8-9C03-B454-583B-700A28FC3F61}"/>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6" name="Espace réservé du pied de page 5">
            <a:extLst>
              <a:ext uri="{FF2B5EF4-FFF2-40B4-BE49-F238E27FC236}">
                <a16:creationId xmlns:a16="http://schemas.microsoft.com/office/drawing/2014/main" id="{675FA536-F060-D156-282E-23E1E2FBE1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F37CF0E-65DF-2444-2A2E-ACD3AC4EEC24}"/>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325281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E43B8-1454-5228-6808-55AC843C18D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7F19ABB-967A-657D-D3B5-0C6A15A150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24E8659-D34F-E3FE-83E1-1097ED1EA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BFC9E57-B7BA-211B-F98C-6FF4DEC09B79}"/>
              </a:ext>
            </a:extLst>
          </p:cNvPr>
          <p:cNvSpPr>
            <a:spLocks noGrp="1"/>
          </p:cNvSpPr>
          <p:nvPr>
            <p:ph type="dt" sz="half" idx="10"/>
          </p:nvPr>
        </p:nvSpPr>
        <p:spPr/>
        <p:txBody>
          <a:bodyPr/>
          <a:lstStyle/>
          <a:p>
            <a:fld id="{F58E57E3-E3D1-457C-A7D1-4E71ABE7687B}" type="datetimeFigureOut">
              <a:rPr lang="fr-FR" smtClean="0"/>
              <a:t>27/12/2022</a:t>
            </a:fld>
            <a:endParaRPr lang="fr-FR"/>
          </a:p>
        </p:txBody>
      </p:sp>
      <p:sp>
        <p:nvSpPr>
          <p:cNvPr id="6" name="Espace réservé du pied de page 5">
            <a:extLst>
              <a:ext uri="{FF2B5EF4-FFF2-40B4-BE49-F238E27FC236}">
                <a16:creationId xmlns:a16="http://schemas.microsoft.com/office/drawing/2014/main" id="{807279E9-BED9-D577-41C9-0873572D12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97A254A-B822-84F7-9304-E690215F8BDB}"/>
              </a:ext>
            </a:extLst>
          </p:cNvPr>
          <p:cNvSpPr>
            <a:spLocks noGrp="1"/>
          </p:cNvSpPr>
          <p:nvPr>
            <p:ph type="sldNum" sz="quarter" idx="12"/>
          </p:nvPr>
        </p:nvSpPr>
        <p:spPr/>
        <p:txBody>
          <a:bodyPr/>
          <a:lstStyle/>
          <a:p>
            <a:fld id="{91529CEC-9810-4FF8-A002-BB3D25440B3D}" type="slidenum">
              <a:rPr lang="fr-FR" smtClean="0"/>
              <a:t>‹N°›</a:t>
            </a:fld>
            <a:endParaRPr lang="fr-FR"/>
          </a:p>
        </p:txBody>
      </p:sp>
    </p:spTree>
    <p:extLst>
      <p:ext uri="{BB962C8B-B14F-4D97-AF65-F5344CB8AC3E}">
        <p14:creationId xmlns:p14="http://schemas.microsoft.com/office/powerpoint/2010/main" val="259346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37BE115-B447-F936-10C4-349C6700B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7A6D162-6CD6-E66A-33C0-0952617D7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302C22-840C-FCFC-DEF4-DA4D57F45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E57E3-E3D1-457C-A7D1-4E71ABE7687B}" type="datetimeFigureOut">
              <a:rPr lang="fr-FR" smtClean="0"/>
              <a:t>27/12/2022</a:t>
            </a:fld>
            <a:endParaRPr lang="fr-FR"/>
          </a:p>
        </p:txBody>
      </p:sp>
      <p:sp>
        <p:nvSpPr>
          <p:cNvPr id="5" name="Espace réservé du pied de page 4">
            <a:extLst>
              <a:ext uri="{FF2B5EF4-FFF2-40B4-BE49-F238E27FC236}">
                <a16:creationId xmlns:a16="http://schemas.microsoft.com/office/drawing/2014/main" id="{5E65D8D2-FA1F-06DA-85FF-732997926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0D5C57C-DDC4-37CD-6747-E3F15F45E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29CEC-9810-4FF8-A002-BB3D25440B3D}" type="slidenum">
              <a:rPr lang="fr-FR" smtClean="0"/>
              <a:t>‹N°›</a:t>
            </a:fld>
            <a:endParaRPr lang="fr-FR"/>
          </a:p>
        </p:txBody>
      </p:sp>
    </p:spTree>
    <p:extLst>
      <p:ext uri="{BB962C8B-B14F-4D97-AF65-F5344CB8AC3E}">
        <p14:creationId xmlns:p14="http://schemas.microsoft.com/office/powerpoint/2010/main" val="258716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18855"/>
            <a:ext cx="12192000" cy="106522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descr="Une image contenant équipement électronique&#10;&#10;Description générée automatiquement">
            <a:extLst>
              <a:ext uri="{FF2B5EF4-FFF2-40B4-BE49-F238E27FC236}">
                <a16:creationId xmlns:a16="http://schemas.microsoft.com/office/drawing/2014/main" id="{3FC05FA4-DE0C-71AE-C385-490A98F7793F}"/>
              </a:ext>
            </a:extLst>
          </p:cNvPr>
          <p:cNvPicPr>
            <a:picLocks noChangeAspect="1"/>
          </p:cNvPicPr>
          <p:nvPr/>
        </p:nvPicPr>
        <p:blipFill rotWithShape="1">
          <a:blip r:embed="rId2">
            <a:extLst>
              <a:ext uri="{28A0092B-C50C-407E-A947-70E740481C1C}">
                <a14:useLocalDpi xmlns:a14="http://schemas.microsoft.com/office/drawing/2010/main" val="0"/>
              </a:ext>
            </a:extLst>
          </a:blip>
          <a:srcRect l="3768" t="13406" b="17129"/>
          <a:stretch/>
        </p:blipFill>
        <p:spPr>
          <a:xfrm>
            <a:off x="2422689" y="1706253"/>
            <a:ext cx="7042359" cy="2639503"/>
          </a:xfrm>
          <a:prstGeom prst="rect">
            <a:avLst/>
          </a:prstGeom>
        </p:spPr>
      </p:pic>
      <p:sp>
        <p:nvSpPr>
          <p:cNvPr id="7" name="Rectangle 6">
            <a:extLst>
              <a:ext uri="{FF2B5EF4-FFF2-40B4-BE49-F238E27FC236}">
                <a16:creationId xmlns:a16="http://schemas.microsoft.com/office/drawing/2014/main" id="{408583A1-0AD6-07B1-D82E-6393D9ABB551}"/>
              </a:ext>
            </a:extLst>
          </p:cNvPr>
          <p:cNvSpPr/>
          <p:nvPr/>
        </p:nvSpPr>
        <p:spPr>
          <a:xfrm>
            <a:off x="0" y="5792771"/>
            <a:ext cx="12192000" cy="106522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652B63BC-DAF2-D64A-81E3-06D1D6636CCF}"/>
              </a:ext>
            </a:extLst>
          </p:cNvPr>
          <p:cNvSpPr/>
          <p:nvPr/>
        </p:nvSpPr>
        <p:spPr>
          <a:xfrm>
            <a:off x="4321949" y="4345756"/>
            <a:ext cx="3243838" cy="923330"/>
          </a:xfrm>
          <a:prstGeom prst="rect">
            <a:avLst/>
          </a:prstGeom>
          <a:noFill/>
        </p:spPr>
        <p:txBody>
          <a:bodyPr wrap="none" lIns="91440" tIns="45720" rIns="91440" bIns="45720">
            <a:spAutoFit/>
          </a:bodyPr>
          <a:lstStyle/>
          <a:p>
            <a:pPr algn="ctr"/>
            <a:r>
              <a:rPr lang="fr-FR" sz="5400" b="0" cap="none" spc="0" dirty="0">
                <a:ln w="0"/>
                <a:solidFill>
                  <a:schemeClr val="tx1"/>
                </a:solidFill>
                <a:effectLst>
                  <a:outerShdw blurRad="38100" dist="19050" dir="2700000" algn="tl" rotWithShape="0">
                    <a:schemeClr val="dk1">
                      <a:alpha val="40000"/>
                    </a:schemeClr>
                  </a:outerShdw>
                </a:effectLst>
              </a:rPr>
              <a:t>Probabilité</a:t>
            </a:r>
          </a:p>
        </p:txBody>
      </p:sp>
    </p:spTree>
    <p:extLst>
      <p:ext uri="{BB962C8B-B14F-4D97-AF65-F5344CB8AC3E}">
        <p14:creationId xmlns:p14="http://schemas.microsoft.com/office/powerpoint/2010/main" val="172598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0579C670-EB82-39C1-7414-E17EE8A814A0}"/>
              </a:ext>
            </a:extLst>
          </p:cNvPr>
          <p:cNvSpPr txBox="1"/>
          <p:nvPr/>
        </p:nvSpPr>
        <p:spPr>
          <a:xfrm>
            <a:off x="202676" y="641298"/>
            <a:ext cx="11786124" cy="4278094"/>
          </a:xfrm>
          <a:prstGeom prst="rect">
            <a:avLst/>
          </a:prstGeom>
          <a:noFill/>
        </p:spPr>
        <p:txBody>
          <a:bodyPr wrap="square">
            <a:spAutoFit/>
          </a:bodyPr>
          <a:lstStyle/>
          <a:p>
            <a:pPr algn="just"/>
            <a:r>
              <a:rPr lang="fr-FR" sz="1600" b="1" dirty="0">
                <a:latin typeface="Times New Roman" panose="02020603050405020304" pitchFamily="18" charset="0"/>
                <a:cs typeface="Times New Roman" panose="02020603050405020304" pitchFamily="18" charset="0"/>
              </a:rPr>
              <a:t>Indépendance :</a:t>
            </a:r>
          </a:p>
          <a:p>
            <a:pPr algn="just"/>
            <a:r>
              <a:rPr lang="fr-FR" sz="1600" dirty="0">
                <a:latin typeface="Times New Roman" panose="02020603050405020304" pitchFamily="18" charset="0"/>
                <a:cs typeface="Times New Roman" panose="02020603050405020304" pitchFamily="18" charset="0"/>
              </a:rPr>
              <a:t>Le mot indépendant a un sens que tout le monde connaît bien. Mais, étant donné deux événements A et B d'un même espace probabilisé, on les considère comme indépendants, si et seulement si : </a:t>
            </a:r>
          </a:p>
          <a:p>
            <a:pPr algn="just"/>
            <a:endParaRPr lang="fr-FR" sz="1600" dirty="0">
              <a:latin typeface="Times New Roman" panose="02020603050405020304" pitchFamily="18" charset="0"/>
              <a:cs typeface="Times New Roman" panose="02020603050405020304" pitchFamily="18" charset="0"/>
            </a:endParaRPr>
          </a:p>
          <a:p>
            <a:pPr algn="just"/>
            <a:r>
              <a:rPr lang="fr-FR" sz="1600" b="1" dirty="0">
                <a:latin typeface="Times New Roman" panose="02020603050405020304" pitchFamily="18" charset="0"/>
                <a:cs typeface="Times New Roman" panose="02020603050405020304" pitchFamily="18" charset="0"/>
              </a:rPr>
              <a:t>Une autre interprétation : </a:t>
            </a:r>
          </a:p>
          <a:p>
            <a:pPr algn="just"/>
            <a:r>
              <a:rPr lang="fr-FR" sz="1600" b="0" i="0" dirty="0">
                <a:solidFill>
                  <a:srgbClr val="271A38"/>
                </a:solidFill>
                <a:effectLst/>
                <a:latin typeface="Inter"/>
              </a:rPr>
              <a:t>Analysons cette définition à travers celle de la probabilité conditionnelle. Dans le cas général, nous avons l'égalité suivante :</a:t>
            </a:r>
          </a:p>
          <a:p>
            <a:pPr algn="just"/>
            <a:endParaRPr lang="fr-FR" sz="1600" dirty="0">
              <a:solidFill>
                <a:srgbClr val="271A38"/>
              </a:solidFill>
              <a:latin typeface="Inter"/>
              <a:cs typeface="Times New Roman" panose="02020603050405020304" pitchFamily="18" charset="0"/>
            </a:endParaRPr>
          </a:p>
          <a:p>
            <a:pPr algn="just"/>
            <a:endParaRPr lang="fr-FR" sz="1600" dirty="0">
              <a:latin typeface="Times New Roman" panose="02020603050405020304" pitchFamily="18" charset="0"/>
              <a:cs typeface="Times New Roman" panose="02020603050405020304" pitchFamily="18" charset="0"/>
            </a:endParaRPr>
          </a:p>
          <a:p>
            <a:pPr algn="just"/>
            <a:endParaRPr lang="fr-FR" sz="1600" dirty="0">
              <a:latin typeface="Times New Roman" panose="02020603050405020304" pitchFamily="18" charset="0"/>
              <a:cs typeface="Times New Roman" panose="02020603050405020304" pitchFamily="18" charset="0"/>
            </a:endParaRPr>
          </a:p>
          <a:p>
            <a:pPr algn="just"/>
            <a:r>
              <a:rPr lang="fr-FR" sz="1600" dirty="0">
                <a:latin typeface="Times New Roman" panose="02020603050405020304" pitchFamily="18" charset="0"/>
                <a:cs typeface="Times New Roman" panose="02020603050405020304" pitchFamily="18" charset="0"/>
              </a:rPr>
              <a:t>Si on compare cette égalité avec celle de la définition de deux événements indépendants, on peut considérer que deux événements A et B sont indépendants si et seulement si nous avons : </a:t>
            </a:r>
          </a:p>
          <a:p>
            <a:pPr algn="just"/>
            <a:endParaRPr lang="fr-FR" sz="1600" dirty="0">
              <a:latin typeface="Times New Roman" panose="02020603050405020304" pitchFamily="18" charset="0"/>
              <a:cs typeface="Times New Roman" panose="02020603050405020304" pitchFamily="18" charset="0"/>
            </a:endParaRPr>
          </a:p>
          <a:p>
            <a:pPr algn="just"/>
            <a:r>
              <a:rPr lang="fr-FR" sz="1600" dirty="0">
                <a:latin typeface="Times New Roman" panose="02020603050405020304" pitchFamily="18" charset="0"/>
                <a:cs typeface="Times New Roman" panose="02020603050405020304" pitchFamily="18" charset="0"/>
              </a:rPr>
              <a:t>Cette égalité est très intuitive : la probabilité de l'événement B sachant que l'événement A est réalisé, donc une probabilité conditionnelle, est égale à la probabilité de l'événement B . Le fait de savoir que l'événement A est réalisé, ne modifie absolument pas la probabilité de l'événement B.</a:t>
            </a:r>
          </a:p>
          <a:p>
            <a:pPr algn="just"/>
            <a:endParaRPr lang="fr-FR" sz="1600" dirty="0">
              <a:latin typeface="Times New Roman" panose="02020603050405020304" pitchFamily="18" charset="0"/>
              <a:cs typeface="Times New Roman" panose="02020603050405020304" pitchFamily="18" charset="0"/>
            </a:endParaRPr>
          </a:p>
          <a:p>
            <a:pPr algn="just"/>
            <a:endParaRPr lang="fr-FR" sz="1600" dirty="0">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id="{999F452F-C124-1B7A-F886-DE850A8D729A}"/>
              </a:ext>
            </a:extLst>
          </p:cNvPr>
          <p:cNvPicPr>
            <a:picLocks noChangeAspect="1"/>
          </p:cNvPicPr>
          <p:nvPr/>
        </p:nvPicPr>
        <p:blipFill>
          <a:blip r:embed="rId2"/>
          <a:stretch>
            <a:fillRect/>
          </a:stretch>
        </p:blipFill>
        <p:spPr>
          <a:xfrm>
            <a:off x="4160203" y="1370695"/>
            <a:ext cx="2453958" cy="476945"/>
          </a:xfrm>
          <a:prstGeom prst="rect">
            <a:avLst/>
          </a:prstGeom>
        </p:spPr>
      </p:pic>
      <p:pic>
        <p:nvPicPr>
          <p:cNvPr id="8" name="Image 7">
            <a:extLst>
              <a:ext uri="{FF2B5EF4-FFF2-40B4-BE49-F238E27FC236}">
                <a16:creationId xmlns:a16="http://schemas.microsoft.com/office/drawing/2014/main" id="{D9F31F00-D8B2-523B-A38B-BCDE283885AC}"/>
              </a:ext>
            </a:extLst>
          </p:cNvPr>
          <p:cNvPicPr>
            <a:picLocks noChangeAspect="1"/>
          </p:cNvPicPr>
          <p:nvPr/>
        </p:nvPicPr>
        <p:blipFill rotWithShape="1">
          <a:blip r:embed="rId3"/>
          <a:srcRect t="17030" b="14280"/>
          <a:stretch/>
        </p:blipFill>
        <p:spPr>
          <a:xfrm>
            <a:off x="4156399" y="2144550"/>
            <a:ext cx="2461566" cy="251461"/>
          </a:xfrm>
          <a:prstGeom prst="rect">
            <a:avLst/>
          </a:prstGeom>
        </p:spPr>
      </p:pic>
      <p:pic>
        <p:nvPicPr>
          <p:cNvPr id="11" name="Image 10">
            <a:extLst>
              <a:ext uri="{FF2B5EF4-FFF2-40B4-BE49-F238E27FC236}">
                <a16:creationId xmlns:a16="http://schemas.microsoft.com/office/drawing/2014/main" id="{2BDF04C3-A669-0704-BADB-6016434D619A}"/>
              </a:ext>
            </a:extLst>
          </p:cNvPr>
          <p:cNvPicPr>
            <a:picLocks noChangeAspect="1"/>
          </p:cNvPicPr>
          <p:nvPr/>
        </p:nvPicPr>
        <p:blipFill>
          <a:blip r:embed="rId4"/>
          <a:stretch>
            <a:fillRect/>
          </a:stretch>
        </p:blipFill>
        <p:spPr>
          <a:xfrm>
            <a:off x="4156399" y="3259933"/>
            <a:ext cx="1778583" cy="338134"/>
          </a:xfrm>
          <a:prstGeom prst="rect">
            <a:avLst/>
          </a:prstGeom>
        </p:spPr>
      </p:pic>
      <p:pic>
        <p:nvPicPr>
          <p:cNvPr id="14" name="Image 13">
            <a:extLst>
              <a:ext uri="{FF2B5EF4-FFF2-40B4-BE49-F238E27FC236}">
                <a16:creationId xmlns:a16="http://schemas.microsoft.com/office/drawing/2014/main" id="{37C0EF76-F042-4776-D07E-9A7B56B093C5}"/>
              </a:ext>
            </a:extLst>
          </p:cNvPr>
          <p:cNvPicPr>
            <a:picLocks noChangeAspect="1"/>
          </p:cNvPicPr>
          <p:nvPr/>
        </p:nvPicPr>
        <p:blipFill>
          <a:blip r:embed="rId5"/>
          <a:stretch>
            <a:fillRect/>
          </a:stretch>
        </p:blipFill>
        <p:spPr>
          <a:xfrm>
            <a:off x="3485774" y="2423812"/>
            <a:ext cx="3923760" cy="306450"/>
          </a:xfrm>
          <a:prstGeom prst="rect">
            <a:avLst/>
          </a:prstGeom>
        </p:spPr>
      </p:pic>
    </p:spTree>
    <p:extLst>
      <p:ext uri="{BB962C8B-B14F-4D97-AF65-F5344CB8AC3E}">
        <p14:creationId xmlns:p14="http://schemas.microsoft.com/office/powerpoint/2010/main" val="1897591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B2E56E36-AF80-A6C3-1087-29EE098AC886}"/>
              </a:ext>
            </a:extLst>
          </p:cNvPr>
          <p:cNvSpPr txBox="1"/>
          <p:nvPr/>
        </p:nvSpPr>
        <p:spPr>
          <a:xfrm>
            <a:off x="202676" y="641298"/>
            <a:ext cx="11786124" cy="3785652"/>
          </a:xfrm>
          <a:prstGeom prst="rect">
            <a:avLst/>
          </a:prstGeom>
          <a:noFill/>
        </p:spPr>
        <p:txBody>
          <a:bodyPr wrap="square">
            <a:spAutoFit/>
          </a:bodyPr>
          <a:lstStyle/>
          <a:p>
            <a:pPr algn="just"/>
            <a:r>
              <a:rPr lang="fr-FR" sz="1600" b="1" dirty="0">
                <a:latin typeface="Times New Roman" panose="02020603050405020304" pitchFamily="18" charset="0"/>
                <a:cs typeface="Times New Roman" panose="02020603050405020304" pitchFamily="18" charset="0"/>
              </a:rPr>
              <a:t>Variable aléatoire :</a:t>
            </a:r>
          </a:p>
          <a:p>
            <a:pPr algn="just"/>
            <a:r>
              <a:rPr lang="fr-FR" sz="1600" dirty="0">
                <a:latin typeface="Times New Roman" panose="02020603050405020304" pitchFamily="18" charset="0"/>
                <a:cs typeface="Times New Roman" panose="02020603050405020304" pitchFamily="18" charset="0"/>
              </a:rPr>
              <a:t>C’est une application , une fonction, qui a chaque résultat d’une expérience aléatoire associée a un nombre réel comme image, autrement </a:t>
            </a:r>
            <a:r>
              <a:rPr lang="fr-FR" sz="1600" dirty="0" err="1">
                <a:latin typeface="Times New Roman" panose="02020603050405020304" pitchFamily="18" charset="0"/>
                <a:cs typeface="Times New Roman" panose="02020603050405020304" pitchFamily="18" charset="0"/>
              </a:rPr>
              <a:t>it</a:t>
            </a:r>
            <a:r>
              <a:rPr lang="fr-FR" sz="1600" dirty="0">
                <a:latin typeface="Times New Roman" panose="02020603050405020304" pitchFamily="18" charset="0"/>
                <a:cs typeface="Times New Roman" panose="02020603050405020304" pitchFamily="18" charset="0"/>
              </a:rPr>
              <a:t>, une variable aléatoire associe a chaque élément de Omega (Ω), un nombre réel, e. g, on lance deux dés a six faces, et on considère la variable aléatoire X, qui a chaque issue de l’expérience associe comme image la somme de faces obtenues, ainsi X est une application qui a chaque lancé associé a un nombre entier entre 2 et 12.</a:t>
            </a:r>
          </a:p>
          <a:p>
            <a:pPr algn="just"/>
            <a:r>
              <a:rPr lang="fr-FR" sz="1600" b="1" dirty="0">
                <a:latin typeface="Times New Roman" panose="02020603050405020304" pitchFamily="18" charset="0"/>
                <a:cs typeface="Times New Roman" panose="02020603050405020304" pitchFamily="18" charset="0"/>
              </a:rPr>
              <a:t>Support d’une variable aléatoire :</a:t>
            </a:r>
          </a:p>
          <a:p>
            <a:pPr algn="just"/>
            <a:r>
              <a:rPr lang="fr-FR" sz="1600" dirty="0">
                <a:latin typeface="Times New Roman" panose="02020603050405020304" pitchFamily="18" charset="0"/>
                <a:cs typeface="Times New Roman" panose="02020603050405020304" pitchFamily="18" charset="0"/>
              </a:rPr>
              <a:t>C’est l’ensemble des valeurs que cette variable aléatoire peut prendre, pour une variable aléatoire X on  note cet ensemble X(Ω), donc :</a:t>
            </a:r>
          </a:p>
          <a:p>
            <a:pPr algn="just"/>
            <a:r>
              <a:rPr lang="fr-FR" sz="1600" dirty="0">
                <a:latin typeface="Times New Roman" panose="02020603050405020304" pitchFamily="18" charset="0"/>
                <a:cs typeface="Times New Roman" panose="02020603050405020304" pitchFamily="18" charset="0"/>
              </a:rPr>
              <a:t> X(Ω) = {2,3,4,5,6,7,8,9,10,11,12},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ce support est fini/dénombrable (ensemble image est inclus dans N</a:t>
            </a:r>
            <a:r>
              <a:rPr lang="fr-FR" altLang="fr-FR" sz="1600" dirty="0">
                <a:solidFill>
                  <a:srgbClr val="271A38"/>
                </a:solidFill>
                <a:latin typeface="Times New Roman" panose="02020603050405020304" pitchFamily="18" charset="0"/>
                <a:cs typeface="Times New Roman" panose="02020603050405020304" pitchFamily="18" charset="0"/>
              </a:rPr>
              <a:t>)</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 on qualifiera la variable aléatoire de </a:t>
            </a:r>
            <a:r>
              <a:rPr kumimoji="0" lang="fr-FR" altLang="fr-FR" sz="1600" b="1"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discrète</a:t>
            </a:r>
            <a:r>
              <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VAD</a:t>
            </a:r>
            <a:r>
              <a:rPr lang="fr-FR" altLang="fr-FR" sz="1600"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si ce support n’est pas dénombrable, e. g, si c’est un intervalle ([0,1]), on qualifie notre variable aléatoire de </a:t>
            </a:r>
            <a:r>
              <a:rPr lang="fr-FR" sz="1600" b="1" dirty="0">
                <a:latin typeface="Times New Roman" panose="02020603050405020304" pitchFamily="18" charset="0"/>
                <a:cs typeface="Times New Roman" panose="02020603050405020304" pitchFamily="18" charset="0"/>
              </a:rPr>
              <a:t>continue VAC</a:t>
            </a:r>
            <a:r>
              <a:rPr lang="fr-FR" sz="1600" dirty="0">
                <a:latin typeface="Times New Roman" panose="02020603050405020304" pitchFamily="18" charset="0"/>
                <a:cs typeface="Times New Roman" panose="02020603050405020304" pitchFamily="18" charset="0"/>
              </a:rPr>
              <a:t>, ou on peut dire quelle est a densité.</a:t>
            </a:r>
          </a:p>
          <a:p>
            <a:pPr algn="just"/>
            <a:r>
              <a:rPr lang="fr-FR" sz="1600" b="1" dirty="0">
                <a:latin typeface="Times New Roman" panose="02020603050405020304" pitchFamily="18" charset="0"/>
                <a:cs typeface="Times New Roman" panose="02020603050405020304" pitchFamily="18" charset="0"/>
              </a:rPr>
              <a:t>Ecriture :</a:t>
            </a:r>
          </a:p>
          <a:p>
            <a:pPr algn="just"/>
            <a:r>
              <a:rPr lang="fr-FR" sz="1600" dirty="0">
                <a:latin typeface="Times New Roman" panose="02020603050405020304" pitchFamily="18" charset="0"/>
                <a:cs typeface="Times New Roman" panose="02020603050405020304" pitchFamily="18" charset="0"/>
              </a:rPr>
              <a:t>L’évènement  : obtenir deux six (6+6) s’écrirai [X = 12]? Tout comme l’évènement [X = 2] signifierai obtenir deux uns (1 + 1). On peut également utiliser des inégalités, l’évènement [X &lt;= 3], regrouperai les issues {{1,1}, {1,2}, {2,1}}, par contre si on peut l’inégalité stricte [X=3], l’évènement ne contiendrai plus que l’issue {{1,1}}, ce qui signifie ce qui signifie l’égalité des évènements  [X &lt; 3] et [X = 2] </a:t>
            </a:r>
          </a:p>
          <a:p>
            <a:pPr algn="just"/>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29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8243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4319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24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09813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9183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620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8447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7048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AFCACB0F-FE69-3328-0E1E-9FD39B3CC9BE}"/>
              </a:ext>
            </a:extLst>
          </p:cNvPr>
          <p:cNvSpPr txBox="1"/>
          <p:nvPr/>
        </p:nvSpPr>
        <p:spPr>
          <a:xfrm>
            <a:off x="282804" y="638368"/>
            <a:ext cx="11500701" cy="6771084"/>
          </a:xfrm>
          <a:prstGeom prst="rect">
            <a:avLst/>
          </a:prstGeom>
          <a:noFill/>
        </p:spPr>
        <p:txBody>
          <a:bodyPr wrap="square" rtlCol="0">
            <a:spAutoFit/>
          </a:bodyPr>
          <a:lstStyle/>
          <a:p>
            <a:r>
              <a:rPr lang="fr-FR" sz="1600" b="1" dirty="0">
                <a:latin typeface="Times New Roman" panose="02020603050405020304" pitchFamily="18" charset="0"/>
                <a:cs typeface="Times New Roman" panose="02020603050405020304" pitchFamily="18" charset="0"/>
              </a:rPr>
              <a:t>Expérience aléatoire : </a:t>
            </a:r>
            <a:r>
              <a:rPr lang="fr-FR" sz="1600" dirty="0">
                <a:latin typeface="Times New Roman" panose="02020603050405020304" pitchFamily="18" charset="0"/>
                <a:cs typeface="Times New Roman" panose="02020603050405020304" pitchFamily="18" charset="0"/>
              </a:rPr>
              <a:t>est une expérience dont toutes les issues possibles sont connues a l’avance sans que l’on puisse prédire quelle en sera finalement le résultat, ex : quand on lance a dé a six faces, numéroté de 1 à 6, on connait a l’avance les issues possibles du lancé, mais il nous est impossible de s’avoir à l’avance quel nombre sortira finalement, à ce titre, c’est une </a:t>
            </a:r>
            <a:r>
              <a:rPr lang="fr-FR" sz="1600" b="1" dirty="0">
                <a:latin typeface="Times New Roman" panose="02020603050405020304" pitchFamily="18" charset="0"/>
                <a:cs typeface="Times New Roman" panose="02020603050405020304" pitchFamily="18" charset="0"/>
              </a:rPr>
              <a:t>expérience</a:t>
            </a:r>
            <a:r>
              <a:rPr lang="fr-FR" sz="1600" dirty="0">
                <a:latin typeface="Times New Roman" panose="02020603050405020304" pitchFamily="18" charset="0"/>
                <a:cs typeface="Times New Roman" panose="02020603050405020304" pitchFamily="18" charset="0"/>
              </a:rPr>
              <a:t> </a:t>
            </a:r>
            <a:r>
              <a:rPr lang="fr-FR" sz="1600" b="1" dirty="0">
                <a:latin typeface="Times New Roman" panose="02020603050405020304" pitchFamily="18" charset="0"/>
                <a:cs typeface="Times New Roman" panose="02020603050405020304" pitchFamily="18" charset="0"/>
              </a:rPr>
              <a:t>aléatoire</a:t>
            </a:r>
            <a:r>
              <a:rPr lang="fr-FR" sz="1600" dirty="0">
                <a:latin typeface="Times New Roman" panose="02020603050405020304" pitchFamily="18" charset="0"/>
                <a:cs typeface="Times New Roman" panose="02020603050405020304" pitchFamily="18" charset="0"/>
              </a:rPr>
              <a:t>, a cette dernière on va associer un </a:t>
            </a:r>
            <a:r>
              <a:rPr lang="fr-FR" sz="1600" b="1" dirty="0">
                <a:latin typeface="Times New Roman" panose="02020603050405020304" pitchFamily="18" charset="0"/>
                <a:cs typeface="Times New Roman" panose="02020603050405020304" pitchFamily="18" charset="0"/>
              </a:rPr>
              <a:t>univers</a:t>
            </a:r>
            <a:r>
              <a:rPr lang="fr-FR" sz="1600" dirty="0">
                <a:latin typeface="Times New Roman" panose="02020603050405020304" pitchFamily="18" charset="0"/>
                <a:cs typeface="Times New Roman" panose="02020603050405020304" pitchFamily="18" charset="0"/>
              </a:rPr>
              <a:t>, </a:t>
            </a:r>
            <a:r>
              <a:rPr lang="fr-FR" sz="1600" b="1" dirty="0">
                <a:latin typeface="Times New Roman" panose="02020603050405020304" pitchFamily="18" charset="0"/>
                <a:cs typeface="Times New Roman" panose="02020603050405020304" pitchFamily="18" charset="0"/>
              </a:rPr>
              <a:t>l’univers</a:t>
            </a:r>
            <a:r>
              <a:rPr lang="fr-FR" sz="1600" dirty="0">
                <a:latin typeface="Times New Roman" panose="02020603050405020304" pitchFamily="18" charset="0"/>
                <a:cs typeface="Times New Roman" panose="02020603050405020304" pitchFamily="18" charset="0"/>
              </a:rPr>
              <a:t> c’est l’ensemble des résultats possibles de cette expérience, désigné par la lettre grec majuscule Omega (</a:t>
            </a:r>
            <a:r>
              <a:rPr lang="el-GR" sz="1600" dirty="0">
                <a:latin typeface="Times New Roman" panose="02020603050405020304" pitchFamily="18" charset="0"/>
                <a:cs typeface="Times New Roman" panose="02020603050405020304" pitchFamily="18" charset="0"/>
              </a:rPr>
              <a:t>Ω</a:t>
            </a:r>
            <a:r>
              <a:rPr lang="fr-FR" sz="1600" dirty="0">
                <a:latin typeface="Times New Roman" panose="02020603050405020304" pitchFamily="18" charset="0"/>
                <a:cs typeface="Times New Roman" panose="02020603050405020304" pitchFamily="18" charset="0"/>
              </a:rPr>
              <a:t>). Donc a notre lancé de dé, l’univers ce serai simplement l’ensemble des entiers de 1 à 6 =&gt; </a:t>
            </a:r>
            <a:r>
              <a:rPr lang="el-GR" sz="1600" dirty="0">
                <a:latin typeface="Times New Roman" panose="02020603050405020304" pitchFamily="18" charset="0"/>
                <a:cs typeface="Times New Roman" panose="02020603050405020304" pitchFamily="18" charset="0"/>
              </a:rPr>
              <a:t>Ω</a:t>
            </a:r>
            <a:r>
              <a:rPr lang="fr-FR" sz="1600" dirty="0">
                <a:latin typeface="Times New Roman" panose="02020603050405020304" pitchFamily="18" charset="0"/>
                <a:cs typeface="Times New Roman" panose="02020603050405020304" pitchFamily="18" charset="0"/>
              </a:rPr>
              <a:t> = {1,2,3,4,5,6}. Considérons désormais, les sous-ensembles de cet univers tel que {1}, {1,2} , {2,3} , {1,2,3} , {5,6} , {5}, </a:t>
            </a:r>
            <a:r>
              <a:rPr lang="fr-FR" sz="1600" b="0" i="0" dirty="0">
                <a:solidFill>
                  <a:srgbClr val="271A38"/>
                </a:solidFill>
                <a:effectLst/>
                <a:latin typeface="Times New Roman" panose="02020603050405020304" pitchFamily="18" charset="0"/>
                <a:cs typeface="Times New Roman" panose="02020603050405020304" pitchFamily="18" charset="0"/>
              </a:rPr>
              <a:t>Sans oublier les sous-ensembles ne contenant respectivement aucun élément, c'est l'ensemble vide, </a:t>
            </a:r>
            <a:r>
              <a:rPr lang="fr-FR" sz="1600" dirty="0">
                <a:latin typeface="Times New Roman" panose="02020603050405020304" pitchFamily="18" charset="0"/>
                <a:cs typeface="Times New Roman" panose="02020603050405020304" pitchFamily="18" charset="0"/>
              </a:rPr>
              <a:t>chacun de ces sous-ensembles c’est ce qu’on appellera un </a:t>
            </a:r>
            <a:r>
              <a:rPr lang="fr-FR" sz="1600" b="1" dirty="0">
                <a:latin typeface="Times New Roman" panose="02020603050405020304" pitchFamily="18" charset="0"/>
                <a:cs typeface="Times New Roman" panose="02020603050405020304" pitchFamily="18" charset="0"/>
              </a:rPr>
              <a:t>évènement, </a:t>
            </a:r>
            <a:r>
              <a:rPr lang="fr-FR" sz="1600" dirty="0">
                <a:latin typeface="Times New Roman" panose="02020603050405020304" pitchFamily="18" charset="0"/>
                <a:cs typeface="Times New Roman" panose="02020603050405020304" pitchFamily="18" charset="0"/>
              </a:rPr>
              <a:t>et l’ensemble de ces sous-ensembles qu’on noterai P(</a:t>
            </a:r>
            <a:r>
              <a:rPr lang="el-GR" sz="1600" dirty="0">
                <a:latin typeface="Times New Roman" panose="02020603050405020304" pitchFamily="18" charset="0"/>
                <a:cs typeface="Times New Roman" panose="02020603050405020304" pitchFamily="18" charset="0"/>
              </a:rPr>
              <a:t>Ω</a:t>
            </a:r>
            <a:r>
              <a:rPr lang="fr-FR" sz="1600" dirty="0">
                <a:latin typeface="Times New Roman" panose="02020603050405020304" pitchFamily="18" charset="0"/>
                <a:cs typeface="Times New Roman" panose="02020603050405020304" pitchFamily="18" charset="0"/>
              </a:rPr>
              <a:t>) ex : (si E = {</a:t>
            </a:r>
            <a:r>
              <a:rPr lang="fr-FR" sz="1600" dirty="0" err="1">
                <a:latin typeface="Times New Roman" panose="02020603050405020304" pitchFamily="18" charset="0"/>
                <a:cs typeface="Times New Roman" panose="02020603050405020304" pitchFamily="18" charset="0"/>
              </a:rPr>
              <a:t>a,b,c</a:t>
            </a:r>
            <a:r>
              <a:rPr lang="fr-FR" sz="1600" dirty="0">
                <a:latin typeface="Times New Roman" panose="02020603050405020304" pitchFamily="18" charset="0"/>
                <a:cs typeface="Times New Roman" panose="02020603050405020304" pitchFamily="18" charset="0"/>
              </a:rPr>
              <a:t>} donc P(E)={∅,{a},{b},{c},{</a:t>
            </a:r>
            <a:r>
              <a:rPr lang="fr-FR" sz="1600" dirty="0" err="1">
                <a:latin typeface="Times New Roman" panose="02020603050405020304" pitchFamily="18" charset="0"/>
                <a:cs typeface="Times New Roman" panose="02020603050405020304" pitchFamily="18" charset="0"/>
              </a:rPr>
              <a:t>a,b</a:t>
            </a:r>
            <a:r>
              <a:rPr lang="fr-FR" sz="1600" dirty="0">
                <a:latin typeface="Times New Roman" panose="02020603050405020304" pitchFamily="18" charset="0"/>
                <a:cs typeface="Times New Roman" panose="02020603050405020304" pitchFamily="18" charset="0"/>
              </a:rPr>
              <a:t>},{</a:t>
            </a:r>
            <a:r>
              <a:rPr lang="fr-FR" sz="1600" dirty="0" err="1">
                <a:latin typeface="Times New Roman" panose="02020603050405020304" pitchFamily="18" charset="0"/>
                <a:cs typeface="Times New Roman" panose="02020603050405020304" pitchFamily="18" charset="0"/>
              </a:rPr>
              <a:t>a,c</a:t>
            </a:r>
            <a:r>
              <a:rPr lang="fr-FR" sz="1600" dirty="0">
                <a:latin typeface="Times New Roman" panose="02020603050405020304" pitchFamily="18" charset="0"/>
                <a:cs typeface="Times New Roman" panose="02020603050405020304" pitchFamily="18" charset="0"/>
              </a:rPr>
              <a:t>},{</a:t>
            </a:r>
            <a:r>
              <a:rPr lang="fr-FR" sz="1600" dirty="0" err="1">
                <a:latin typeface="Times New Roman" panose="02020603050405020304" pitchFamily="18" charset="0"/>
                <a:cs typeface="Times New Roman" panose="02020603050405020304" pitchFamily="18" charset="0"/>
              </a:rPr>
              <a:t>b,c</a:t>
            </a:r>
            <a:r>
              <a:rPr lang="fr-FR" sz="1600" dirty="0">
                <a:latin typeface="Times New Roman" panose="02020603050405020304" pitchFamily="18" charset="0"/>
                <a:cs typeface="Times New Roman" panose="02020603050405020304" pitchFamily="18" charset="0"/>
              </a:rPr>
              <a:t>},{</a:t>
            </a:r>
            <a:r>
              <a:rPr lang="fr-FR" sz="1600" dirty="0" err="1">
                <a:latin typeface="Times New Roman" panose="02020603050405020304" pitchFamily="18" charset="0"/>
                <a:cs typeface="Times New Roman" panose="02020603050405020304" pitchFamily="18" charset="0"/>
              </a:rPr>
              <a:t>a,b,c</a:t>
            </a:r>
            <a:r>
              <a:rPr lang="fr-FR" sz="1600" dirty="0">
                <a:latin typeface="Times New Roman" panose="02020603050405020304" pitchFamily="18" charset="0"/>
                <a:cs typeface="Times New Roman" panose="02020603050405020304" pitchFamily="18" charset="0"/>
              </a:rPr>
              <a:t>}}), sera l’ensemble des évènements ou encore une tribu d’ évènements/expériences associées a notre expérience, dans notre cas le sous-ensemble A={2,4,6}, sera l’évènement : «  Obtenir un nombre pair », le sous-ensemble B={3,6}, sera l’évènement : «  Obtenir un multiple de trois ». </a:t>
            </a:r>
          </a:p>
          <a:p>
            <a:r>
              <a:rPr lang="fr-FR" sz="1600" dirty="0">
                <a:latin typeface="Times New Roman" panose="02020603050405020304" pitchFamily="18" charset="0"/>
                <a:cs typeface="Times New Roman" panose="02020603050405020304" pitchFamily="18" charset="0"/>
              </a:rPr>
              <a:t>Le couple constitue (</a:t>
            </a:r>
            <a:r>
              <a:rPr lang="el-GR" sz="1600" dirty="0">
                <a:latin typeface="Times New Roman" panose="02020603050405020304" pitchFamily="18" charset="0"/>
                <a:cs typeface="Times New Roman" panose="02020603050405020304" pitchFamily="18" charset="0"/>
              </a:rPr>
              <a:t>Ω</a:t>
            </a:r>
            <a:r>
              <a:rPr lang="fr-FR" sz="1600" dirty="0">
                <a:latin typeface="Times New Roman" panose="02020603050405020304" pitchFamily="18" charset="0"/>
                <a:cs typeface="Times New Roman" panose="02020603050405020304" pitchFamily="18" charset="0"/>
              </a:rPr>
              <a:t>, P(</a:t>
            </a:r>
            <a:r>
              <a:rPr lang="el-GR" sz="1600" dirty="0">
                <a:latin typeface="Times New Roman" panose="02020603050405020304" pitchFamily="18" charset="0"/>
                <a:cs typeface="Times New Roman" panose="02020603050405020304" pitchFamily="18" charset="0"/>
              </a:rPr>
              <a:t>Ω</a:t>
            </a:r>
            <a:r>
              <a:rPr lang="fr-FR" sz="1600" dirty="0">
                <a:latin typeface="Times New Roman" panose="02020603050405020304" pitchFamily="18" charset="0"/>
                <a:cs typeface="Times New Roman" panose="02020603050405020304" pitchFamily="18" charset="0"/>
              </a:rPr>
              <a:t>)) est appelé </a:t>
            </a:r>
            <a:r>
              <a:rPr lang="fr-FR" sz="1600" b="1" dirty="0">
                <a:latin typeface="Times New Roman" panose="02020603050405020304" pitchFamily="18" charset="0"/>
                <a:cs typeface="Times New Roman" panose="02020603050405020304" pitchFamily="18" charset="0"/>
              </a:rPr>
              <a:t>espace probabilisable</a:t>
            </a:r>
            <a:r>
              <a:rPr lang="fr-FR" sz="16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Si on reprend l'exemple du lancer de dé avec :</a:t>
            </a:r>
            <a:endPar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Ω={1,2,3,4,5,6}Ω={1,2,3,4,5,6}</a:t>
            </a:r>
            <a:endPar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Comme Ω est un ensemble fini, donc dénombrable,  P(Ω)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l'ensemble des parties de Ω est bien une tribu d'événements que l’on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peut lui associer pour former un espace probabilisable. Quand Ω est un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ensemble dénombrable, P(Ω) peut toujours être considéré comme une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tribu d'événements qu'on peut lui  associer pour former l'espace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probabilisable (Ω,P(Ω)) . Par contre, lorsque Ω n'est pas dénombrable,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P(Ω) n'a pas toujours les propriétés mathématiques nécessaires pour</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être considéré comme une tribu d'événements et former un espace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probabilisable avec Ω . En réalité, un sous-ensemble T de P(Ω) 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peut être considéré comme une tribu d'événements que s'il vérifie 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trois points suivants :</a:t>
            </a:r>
          </a:p>
          <a:p>
            <a:endParaRPr lang="fr-FR" sz="1600"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09AF738A-67B3-4BC7-313B-8603B5FC000D}"/>
              </a:ext>
            </a:extLst>
          </p:cNvPr>
          <p:cNvPicPr>
            <a:picLocks noChangeAspect="1"/>
          </p:cNvPicPr>
          <p:nvPr/>
        </p:nvPicPr>
        <p:blipFill>
          <a:blip r:embed="rId3"/>
          <a:stretch>
            <a:fillRect/>
          </a:stretch>
        </p:blipFill>
        <p:spPr>
          <a:xfrm>
            <a:off x="6204762" y="3165050"/>
            <a:ext cx="5987238" cy="3301738"/>
          </a:xfrm>
          <a:prstGeom prst="rect">
            <a:avLst/>
          </a:prstGeom>
        </p:spPr>
      </p:pic>
    </p:spTree>
    <p:extLst>
      <p:ext uri="{BB962C8B-B14F-4D97-AF65-F5344CB8AC3E}">
        <p14:creationId xmlns:p14="http://schemas.microsoft.com/office/powerpoint/2010/main" val="2259191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603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2126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62104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901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6145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7230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84599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12120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8057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76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A617AEA5-9A4F-9A35-10DC-305CDE70E498}"/>
              </a:ext>
            </a:extLst>
          </p:cNvPr>
          <p:cNvSpPr>
            <a:spLocks noChangeArrowheads="1"/>
          </p:cNvSpPr>
          <p:nvPr/>
        </p:nvSpPr>
        <p:spPr bwMode="auto">
          <a:xfrm>
            <a:off x="153151" y="760146"/>
            <a:ext cx="1167830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600" b="1" dirty="0">
                <a:latin typeface="Times New Roman" panose="02020603050405020304" pitchFamily="18" charset="0"/>
                <a:cs typeface="Times New Roman" panose="02020603050405020304" pitchFamily="18" charset="0"/>
              </a:rPr>
              <a:t>Opérations sur les événements</a:t>
            </a:r>
          </a:p>
          <a:p>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Reprenons les deux exemples d'événements dans l'expérience du lancer de dé. L'événement A , "Obtenir un nombre impair", est réalisé chaque fois que l'une des issues du sous-ensemble A={1,3,5} est obtenue.  Idem pour l'événement B, "Obtenir un multiple de 3", avec B={3,6} . Mais est-ce que vous voyez quel serait l'événement A∩B ?  A∩B , qui se lit "A intersection B" ou encore "A inter B", est le sous-ensemble de  Ω qui contient les éléments qui sont à la fois dans A et dans B . Nous avons :  A∩B={3},  A∪B , quant à lui, qui se lit "A union B", est le sous-ensemble de  Ω qui contient les éléments qui sont soit dans A , soit dans B . Nous avons, dans le cas de nos exemples d’événements A et B :  A∪B={1,3,5,6} . N'oublions pas de définir ce que l'on appelle un événement contraire. Pour un événement A donné, sous-ensemble de Ω , l'événement contraire de A , noté A¯ ,  est un autre sous-ensemble qui contient tous les éléments de  Ω qui ne sont pas dans A . C'est ce que l'on appelle l'ensemble complémentaire de A dans \Omega.  Dans notre exemple de lancer de dé, l'événement A "obtenir un nombre impair" qui s'écrit sous forme d'ensemble A={1,3,5} a pour événement contraire "obtenir un nombre pair'' . Ce sous-ensemble s'écrit :  A¯={2,4,6}</a:t>
            </a:r>
            <a:endPar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EAC9CA96-BC24-3715-328F-B0029120A2E1}"/>
              </a:ext>
            </a:extLst>
          </p:cNvPr>
          <p:cNvPicPr>
            <a:picLocks noChangeAspect="1"/>
          </p:cNvPicPr>
          <p:nvPr/>
        </p:nvPicPr>
        <p:blipFill>
          <a:blip r:embed="rId2"/>
          <a:stretch>
            <a:fillRect/>
          </a:stretch>
        </p:blipFill>
        <p:spPr>
          <a:xfrm>
            <a:off x="6586442" y="3687778"/>
            <a:ext cx="4084702" cy="2633150"/>
          </a:xfrm>
          <a:prstGeom prst="rect">
            <a:avLst/>
          </a:prstGeom>
        </p:spPr>
      </p:pic>
      <p:pic>
        <p:nvPicPr>
          <p:cNvPr id="9" name="Image 8">
            <a:extLst>
              <a:ext uri="{FF2B5EF4-FFF2-40B4-BE49-F238E27FC236}">
                <a16:creationId xmlns:a16="http://schemas.microsoft.com/office/drawing/2014/main" id="{09E8A14E-E5C5-44CF-986F-E83D005522BB}"/>
              </a:ext>
            </a:extLst>
          </p:cNvPr>
          <p:cNvPicPr>
            <a:picLocks noChangeAspect="1"/>
          </p:cNvPicPr>
          <p:nvPr/>
        </p:nvPicPr>
        <p:blipFill>
          <a:blip r:embed="rId3"/>
          <a:stretch>
            <a:fillRect/>
          </a:stretch>
        </p:blipFill>
        <p:spPr>
          <a:xfrm>
            <a:off x="326796" y="4312756"/>
            <a:ext cx="4269218" cy="1710971"/>
          </a:xfrm>
          <a:prstGeom prst="rect">
            <a:avLst/>
          </a:prstGeom>
        </p:spPr>
      </p:pic>
    </p:spTree>
    <p:extLst>
      <p:ext uri="{BB962C8B-B14F-4D97-AF65-F5344CB8AC3E}">
        <p14:creationId xmlns:p14="http://schemas.microsoft.com/office/powerpoint/2010/main" val="3544448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53637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4D1FFD52-9505-B870-4532-E32929F7C70D}"/>
              </a:ext>
            </a:extLst>
          </p:cNvPr>
          <p:cNvSpPr>
            <a:spLocks noChangeArrowheads="1"/>
          </p:cNvSpPr>
          <p:nvPr/>
        </p:nvSpPr>
        <p:spPr bwMode="auto">
          <a:xfrm>
            <a:off x="115444" y="572678"/>
            <a:ext cx="11678307"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600" b="1" dirty="0">
                <a:latin typeface="Times New Roman" panose="02020603050405020304" pitchFamily="18" charset="0"/>
                <a:cs typeface="Times New Roman" panose="02020603050405020304" pitchFamily="18" charset="0"/>
              </a:rPr>
              <a:t>Calculer une probabilité</a:t>
            </a:r>
          </a:p>
          <a:p>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Dans une expérience aléatoire, toutes les issus sont connues a l’avance sans que l’on sache laquelle d’entre elles sera effectivement réalisé dans ce contexte il est naturel de vouloir évaluer/quantifier pour chacune de ces issues la chance de se produire, l’outil qui permet cette évaluation 	est </a:t>
            </a:r>
            <a:r>
              <a:rPr lang="fr-FR" sz="1600" i="1" dirty="0">
                <a:latin typeface="Times New Roman" panose="02020603050405020304" pitchFamily="18" charset="0"/>
                <a:cs typeface="Times New Roman" panose="02020603050405020304" pitchFamily="18" charset="0"/>
              </a:rPr>
              <a:t>l’application probabilité P</a:t>
            </a:r>
            <a:r>
              <a:rPr lang="fr-FR" sz="1600" dirty="0">
                <a:latin typeface="Times New Roman" panose="02020603050405020304" pitchFamily="18" charset="0"/>
                <a:cs typeface="Times New Roman" panose="02020603050405020304" pitchFamily="18" charset="0"/>
              </a:rPr>
              <a:t>, prenons le cas particulier d’une expérience aléatoire dont les issues ont chacune les mêmes chances d’être réalisé on dira qu’elles sont </a:t>
            </a:r>
            <a:r>
              <a:rPr lang="fr-FR" sz="1600" b="1" dirty="0">
                <a:latin typeface="Times New Roman" panose="02020603050405020304" pitchFamily="18" charset="0"/>
                <a:cs typeface="Times New Roman" panose="02020603050405020304" pitchFamily="18" charset="0"/>
              </a:rPr>
              <a:t>équiprobables,</a:t>
            </a:r>
            <a:r>
              <a:rPr lang="fr-FR" sz="1600" dirty="0">
                <a:latin typeface="Times New Roman" panose="02020603050405020304" pitchFamily="18" charset="0"/>
                <a:cs typeface="Times New Roman" panose="02020603050405020304" pitchFamily="18" charset="0"/>
              </a:rPr>
              <a:t> on rappelle que le Cardinal d’un ensemble fini c’est le nombre d’éléments qu’il contient, Ainsi, dans le contexte d’une expérience aléatoire dans l‘univers Omega </a:t>
            </a:r>
            <a:r>
              <a:rPr lang="el-GR" sz="1600" dirty="0">
                <a:latin typeface="Times New Roman" panose="02020603050405020304" pitchFamily="18" charset="0"/>
                <a:cs typeface="Times New Roman" panose="02020603050405020304" pitchFamily="18" charset="0"/>
              </a:rPr>
              <a:t>Ω</a:t>
            </a:r>
            <a:r>
              <a:rPr lang="fr-FR" sz="1600" dirty="0">
                <a:latin typeface="Times New Roman" panose="02020603050405020304" pitchFamily="18" charset="0"/>
                <a:cs typeface="Times New Roman" panose="02020603050405020304" pitchFamily="18" charset="0"/>
              </a:rPr>
              <a:t> a pour </a:t>
            </a:r>
            <a:r>
              <a:rPr lang="fr-FR" sz="1600" b="1" dirty="0">
                <a:latin typeface="Times New Roman" panose="02020603050405020304" pitchFamily="18" charset="0"/>
                <a:cs typeface="Times New Roman" panose="02020603050405020304" pitchFamily="18" charset="0"/>
              </a:rPr>
              <a:t>cardinal</a:t>
            </a:r>
            <a:r>
              <a:rPr lang="fr-FR" sz="1600" dirty="0">
                <a:latin typeface="Times New Roman" panose="02020603050405020304" pitchFamily="18" charset="0"/>
                <a:cs typeface="Times New Roman" panose="02020603050405020304" pitchFamily="18" charset="0"/>
              </a:rPr>
              <a:t> = N, et dont les issues sont équiprobables, la probabilité d’un </a:t>
            </a:r>
            <a:r>
              <a:rPr lang="fr-FR" sz="1600" dirty="0" err="1">
                <a:latin typeface="Times New Roman" panose="02020603050405020304" pitchFamily="18" charset="0"/>
                <a:cs typeface="Times New Roman" panose="02020603050405020304" pitchFamily="18" charset="0"/>
              </a:rPr>
              <a:t>evenement</a:t>
            </a:r>
            <a:r>
              <a:rPr lang="fr-FR" sz="1600" dirty="0">
                <a:latin typeface="Times New Roman" panose="02020603050405020304" pitchFamily="18" charset="0"/>
                <a:cs typeface="Times New Roman" panose="02020603050405020304" pitchFamily="18" charset="0"/>
              </a:rPr>
              <a:t> </a:t>
            </a:r>
            <a:r>
              <a:rPr lang="fr-FR" sz="1600" b="1" dirty="0">
                <a:latin typeface="Times New Roman" panose="02020603050405020304" pitchFamily="18" charset="0"/>
                <a:cs typeface="Times New Roman" panose="02020603050405020304" pitchFamily="18" charset="0"/>
              </a:rPr>
              <a:t>A , P(A), </a:t>
            </a:r>
            <a:r>
              <a:rPr lang="fr-FR" sz="1600" dirty="0">
                <a:latin typeface="Times New Roman" panose="02020603050405020304" pitchFamily="18" charset="0"/>
                <a:cs typeface="Times New Roman" panose="02020603050405020304" pitchFamily="18" charset="0"/>
              </a:rPr>
              <a:t>est </a:t>
            </a:r>
            <a:r>
              <a:rPr lang="fr-FR" sz="1600" dirty="0" err="1">
                <a:latin typeface="Times New Roman" panose="02020603050405020304" pitchFamily="18" charset="0"/>
                <a:cs typeface="Times New Roman" panose="02020603050405020304" pitchFamily="18" charset="0"/>
              </a:rPr>
              <a:t>defini</a:t>
            </a:r>
            <a:r>
              <a:rPr lang="fr-FR" sz="1600" dirty="0">
                <a:latin typeface="Times New Roman" panose="02020603050405020304" pitchFamily="18" charset="0"/>
                <a:cs typeface="Times New Roman" panose="02020603050405020304" pitchFamily="18" charset="0"/>
              </a:rPr>
              <a:t> par le caution </a:t>
            </a:r>
            <a:r>
              <a:rPr lang="fr-FR" sz="1600" b="1" dirty="0">
                <a:latin typeface="Times New Roman" panose="02020603050405020304" pitchFamily="18" charset="0"/>
                <a:cs typeface="Times New Roman" panose="02020603050405020304" pitchFamily="18" charset="0"/>
              </a:rPr>
              <a:t>P(A) = Cardinal(A)/Cardinal(</a:t>
            </a:r>
            <a:r>
              <a:rPr lang="el-GR" sz="1600" b="1" dirty="0">
                <a:latin typeface="Times New Roman" panose="02020603050405020304" pitchFamily="18" charset="0"/>
                <a:cs typeface="Times New Roman" panose="02020603050405020304" pitchFamily="18" charset="0"/>
              </a:rPr>
              <a:t>Ω</a:t>
            </a:r>
            <a:r>
              <a:rPr lang="fr-FR" sz="1600" b="1"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On appelle cardinal d'un ensemble fini le nombre d'éléments qu'il contient. Ce nombre est un nombre entier que l'on notera en général n. Ainsi, pour notre exemple, le cardinal de ΩΩ est 66 . C'est le nombre d'éléments qu'il contient. </a:t>
            </a:r>
          </a:p>
          <a:p>
            <a:endParaRPr lang="fr-FR" sz="1600" dirty="0">
              <a:latin typeface="Times New Roman" panose="02020603050405020304" pitchFamily="18" charset="0"/>
              <a:cs typeface="Times New Roman" panose="02020603050405020304" pitchFamily="18" charset="0"/>
            </a:endParaRP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 </a:t>
            </a:r>
            <a:endPar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AA8A2C67-20DA-2A06-3C85-4E25F967AE92}"/>
              </a:ext>
            </a:extLst>
          </p:cNvPr>
          <p:cNvPicPr>
            <a:picLocks noChangeAspect="1"/>
          </p:cNvPicPr>
          <p:nvPr/>
        </p:nvPicPr>
        <p:blipFill>
          <a:blip r:embed="rId2"/>
          <a:stretch>
            <a:fillRect/>
          </a:stretch>
        </p:blipFill>
        <p:spPr>
          <a:xfrm>
            <a:off x="6412141" y="3342537"/>
            <a:ext cx="3603799" cy="3143250"/>
          </a:xfrm>
          <a:prstGeom prst="rect">
            <a:avLst/>
          </a:prstGeom>
        </p:spPr>
      </p:pic>
      <p:pic>
        <p:nvPicPr>
          <p:cNvPr id="7" name="Image 6">
            <a:extLst>
              <a:ext uri="{FF2B5EF4-FFF2-40B4-BE49-F238E27FC236}">
                <a16:creationId xmlns:a16="http://schemas.microsoft.com/office/drawing/2014/main" id="{8EDE1B75-95D2-6675-C230-2544FB8E42A0}"/>
              </a:ext>
            </a:extLst>
          </p:cNvPr>
          <p:cNvPicPr>
            <a:picLocks noChangeAspect="1"/>
          </p:cNvPicPr>
          <p:nvPr/>
        </p:nvPicPr>
        <p:blipFill>
          <a:blip r:embed="rId3"/>
          <a:stretch>
            <a:fillRect/>
          </a:stretch>
        </p:blipFill>
        <p:spPr>
          <a:xfrm>
            <a:off x="2457450" y="3342537"/>
            <a:ext cx="3638550" cy="3143250"/>
          </a:xfrm>
          <a:prstGeom prst="rect">
            <a:avLst/>
          </a:prstGeom>
        </p:spPr>
      </p:pic>
    </p:spTree>
    <p:extLst>
      <p:ext uri="{BB962C8B-B14F-4D97-AF65-F5344CB8AC3E}">
        <p14:creationId xmlns:p14="http://schemas.microsoft.com/office/powerpoint/2010/main" val="1998324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4D1FFD52-9505-B870-4532-E32929F7C70D}"/>
              </a:ext>
            </a:extLst>
          </p:cNvPr>
          <p:cNvSpPr>
            <a:spLocks noChangeArrowheads="1"/>
          </p:cNvSpPr>
          <p:nvPr/>
        </p:nvSpPr>
        <p:spPr bwMode="auto">
          <a:xfrm>
            <a:off x="156084" y="721168"/>
            <a:ext cx="11678307"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sz="1600" b="1" dirty="0">
                <a:latin typeface="Times New Roman" panose="02020603050405020304" pitchFamily="18" charset="0"/>
                <a:cs typeface="Times New Roman" panose="02020603050405020304" pitchFamily="18" charset="0"/>
              </a:rPr>
              <a:t>Une probabilité :</a:t>
            </a:r>
          </a:p>
          <a:p>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On appelle </a:t>
            </a:r>
            <a:r>
              <a:rPr kumimoji="0" lang="fr-FR" altLang="fr-FR" sz="1600" b="0" i="0" u="none" strike="noStrike" cap="none" normalizeH="0" baseline="0" dirty="0">
                <a:ln>
                  <a:noFill/>
                </a:ln>
                <a:solidFill>
                  <a:srgbClr val="271A38"/>
                </a:solidFill>
                <a:effectLst/>
                <a:latin typeface="Inter"/>
              </a:rPr>
              <a:t>On appelle </a:t>
            </a:r>
            <a:r>
              <a:rPr kumimoji="0" lang="fr-FR" altLang="fr-FR" sz="1600" b="0" i="1" u="none" strike="noStrike" cap="none" normalizeH="0" baseline="0" dirty="0">
                <a:ln>
                  <a:noFill/>
                </a:ln>
                <a:solidFill>
                  <a:srgbClr val="271A38"/>
                </a:solidFill>
                <a:effectLst/>
                <a:latin typeface="Inter"/>
              </a:rPr>
              <a:t>probabilité </a:t>
            </a:r>
            <a:r>
              <a:rPr kumimoji="0" lang="fr-FR" altLang="fr-FR" sz="1600" b="0" i="1"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ou </a:t>
            </a:r>
            <a:r>
              <a:rPr kumimoji="0" lang="fr-FR" altLang="fr-FR" sz="1600" u="none" strike="noStrike" cap="none" normalizeH="0" baseline="0" dirty="0">
                <a:ln>
                  <a:noFill/>
                </a:ln>
                <a:solidFill>
                  <a:srgbClr val="000000"/>
                </a:solidFill>
                <a:latin typeface="Times New Roman" panose="02020603050405020304" pitchFamily="18" charset="0"/>
                <a:cs typeface="Times New Roman" panose="02020603050405020304" pitchFamily="18" charset="0"/>
              </a:rPr>
              <a:t>m</a:t>
            </a:r>
            <a:r>
              <a:rPr lang="fr-FR" sz="1600" b="0" i="0" dirty="0">
                <a:solidFill>
                  <a:srgbClr val="000000"/>
                </a:solidFill>
                <a:effectLst/>
                <a:latin typeface="Times New Roman" panose="02020603050405020304" pitchFamily="18" charset="0"/>
                <a:cs typeface="Times New Roman" panose="02020603050405020304" pitchFamily="18" charset="0"/>
              </a:rPr>
              <a:t>esure de probabilité</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a:t>
            </a:r>
            <a:r>
              <a:rPr kumimoji="0" lang="fr-FR" altLang="fr-FR" sz="1600" b="0" i="0" u="none" strike="noStrike" cap="none" normalizeH="0" baseline="0" dirty="0">
                <a:ln>
                  <a:noFill/>
                </a:ln>
                <a:solidFill>
                  <a:srgbClr val="271A38"/>
                </a:solidFill>
                <a:effectLst/>
                <a:latin typeface="Inter"/>
              </a:rPr>
              <a:t>toute application </a:t>
            </a:r>
            <a:r>
              <a:rPr kumimoji="0" lang="fr-F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ℙ </a:t>
            </a:r>
            <a:r>
              <a:rPr kumimoji="0" lang="fr-FR" altLang="fr-FR" sz="1600" b="0" i="0" u="none" strike="noStrike" cap="none" normalizeH="0" baseline="0" dirty="0">
                <a:ln>
                  <a:noFill/>
                </a:ln>
                <a:solidFill>
                  <a:srgbClr val="271A38"/>
                </a:solidFill>
                <a:effectLst/>
                <a:latin typeface="Inter"/>
              </a:rPr>
              <a:t> de  </a:t>
            </a:r>
            <a:r>
              <a:rPr kumimoji="0" lang="el-G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ℐ</a:t>
            </a:r>
            <a:r>
              <a:rPr kumimoji="0" lang="fr-FR" altLang="fr-FR" sz="1600" b="0" i="0" u="none" strike="noStrike" cap="none" normalizeH="0" baseline="0" dirty="0">
                <a:ln>
                  <a:noFill/>
                </a:ln>
                <a:solidFill>
                  <a:srgbClr val="271A38"/>
                </a:solidFill>
                <a:effectLst/>
                <a:latin typeface="Inter"/>
              </a:rPr>
              <a:t> dans l'intervalle , où  </a:t>
            </a:r>
            <a:r>
              <a:rPr kumimoji="0" lang="el-G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ℐ </a:t>
            </a:r>
            <a:r>
              <a:rPr kumimoji="0" lang="fr-FR" altLang="fr-FR" sz="1600" b="0" i="0" u="none" strike="noStrike" cap="none" normalizeH="0" baseline="0" dirty="0">
                <a:ln>
                  <a:noFill/>
                </a:ln>
                <a:solidFill>
                  <a:srgbClr val="271A38"/>
                </a:solidFill>
                <a:effectLst/>
                <a:latin typeface="Inter"/>
              </a:rPr>
              <a:t> est une tribu d'événements vérifiant  P(Ω)=1, et telle que, pour tout couple (A,B) d'événements disjoints :  </a:t>
            </a:r>
            <a:r>
              <a:rPr kumimoji="0" lang="fr-FR" altLang="fr-FR" sz="1400" b="0" i="0" u="none" strike="noStrike" cap="none" normalizeH="0" baseline="0" dirty="0">
                <a:ln>
                  <a:noFill/>
                </a:ln>
                <a:solidFill>
                  <a:srgbClr val="271A38"/>
                </a:solidFill>
                <a:effectLst/>
                <a:latin typeface="Inter"/>
              </a:rPr>
              <a:t>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a:t>
            </a:r>
            <a:r>
              <a:rPr kumimoji="0" lang="fr-F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kumimoji="0" lang="fr-FR" altLang="fr-FR" sz="1600" b="0" i="0" u="none" strike="noStrike" cap="none" normalizeH="0" baseline="0" dirty="0">
                <a:ln>
                  <a:noFill/>
                </a:ln>
                <a:solidFill>
                  <a:srgbClr val="271A38"/>
                </a:solidFill>
                <a:effectLst/>
                <a:latin typeface="MathJax_Main"/>
              </a:rPr>
              <a:t>(</a:t>
            </a:r>
            <a:r>
              <a:rPr kumimoji="0" lang="fr-FR" altLang="fr-FR" sz="1600" b="0" i="0" u="none" strike="noStrike" cap="none" normalizeH="0" baseline="0" dirty="0">
                <a:ln>
                  <a:noFill/>
                </a:ln>
                <a:solidFill>
                  <a:srgbClr val="271A38"/>
                </a:solidFill>
                <a:effectLst/>
                <a:latin typeface="MathJax_Math-italic"/>
              </a:rPr>
              <a:t>A</a:t>
            </a:r>
            <a:r>
              <a:rPr kumimoji="0" lang="fr-FR" altLang="fr-FR" sz="1600" b="0" i="0" u="none" strike="noStrike" cap="none" normalizeH="0" baseline="0" dirty="0">
                <a:ln>
                  <a:noFill/>
                </a:ln>
                <a:solidFill>
                  <a:srgbClr val="271A38"/>
                </a:solidFill>
                <a:effectLst/>
                <a:latin typeface="MathJax_Main"/>
              </a:rPr>
              <a:t>∪</a:t>
            </a:r>
            <a:r>
              <a:rPr kumimoji="0" lang="fr-FR" altLang="fr-FR" sz="1600" b="0" i="0" u="none" strike="noStrike" cap="none" normalizeH="0" baseline="0" dirty="0">
                <a:ln>
                  <a:noFill/>
                </a:ln>
                <a:solidFill>
                  <a:srgbClr val="271A38"/>
                </a:solidFill>
                <a:effectLst/>
                <a:latin typeface="MathJax_Math-italic"/>
              </a:rPr>
              <a:t>B</a:t>
            </a:r>
            <a:r>
              <a:rPr kumimoji="0" lang="fr-FR" altLang="fr-FR" sz="1600" b="0" i="0" u="none" strike="noStrike" cap="none" normalizeH="0" baseline="0" dirty="0">
                <a:ln>
                  <a:noFill/>
                </a:ln>
                <a:solidFill>
                  <a:srgbClr val="271A38"/>
                </a:solidFill>
                <a:effectLst/>
                <a:latin typeface="MathJax_Main"/>
              </a:rPr>
              <a:t>)=</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a:t>
            </a:r>
            <a:r>
              <a:rPr kumimoji="0" lang="fr-F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kumimoji="0" lang="fr-FR" altLang="fr-FR" sz="1600" b="0" i="0" u="none" strike="noStrike" cap="none" normalizeH="0" baseline="0" dirty="0">
                <a:ln>
                  <a:noFill/>
                </a:ln>
                <a:solidFill>
                  <a:srgbClr val="271A38"/>
                </a:solidFill>
                <a:effectLst/>
                <a:latin typeface="MathJax_Main"/>
              </a:rPr>
              <a:t>(</a:t>
            </a:r>
            <a:r>
              <a:rPr kumimoji="0" lang="fr-FR" altLang="fr-FR" sz="1600" b="0" i="0" u="none" strike="noStrike" cap="none" normalizeH="0" baseline="0" dirty="0">
                <a:ln>
                  <a:noFill/>
                </a:ln>
                <a:solidFill>
                  <a:srgbClr val="271A38"/>
                </a:solidFill>
                <a:effectLst/>
                <a:latin typeface="MathJax_Math-italic"/>
              </a:rPr>
              <a:t>A</a:t>
            </a:r>
            <a:r>
              <a:rPr kumimoji="0" lang="fr-FR" altLang="fr-FR" sz="1600" b="0" i="0" u="none" strike="noStrike" cap="none" normalizeH="0" baseline="0" dirty="0">
                <a:ln>
                  <a:noFill/>
                </a:ln>
                <a:solidFill>
                  <a:srgbClr val="271A38"/>
                </a:solidFill>
                <a:effectLst/>
                <a:latin typeface="MathJax_Main"/>
              </a:rPr>
              <a:t>)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a:t>
            </a:r>
            <a:r>
              <a:rPr kumimoji="0" lang="fr-F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kumimoji="0" lang="fr-FR" altLang="fr-FR" sz="1600" b="0" i="0" u="none" strike="noStrike" cap="none" normalizeH="0" baseline="0" dirty="0">
                <a:ln>
                  <a:noFill/>
                </a:ln>
                <a:solidFill>
                  <a:srgbClr val="271A38"/>
                </a:solidFill>
                <a:effectLst/>
                <a:latin typeface="MathJax_Main"/>
              </a:rPr>
              <a:t>(</a:t>
            </a:r>
            <a:r>
              <a:rPr kumimoji="0" lang="fr-FR" altLang="fr-FR" sz="1600" b="0" i="0" u="none" strike="noStrike" cap="none" normalizeH="0" baseline="0" dirty="0">
                <a:ln>
                  <a:noFill/>
                </a:ln>
                <a:solidFill>
                  <a:srgbClr val="271A38"/>
                </a:solidFill>
                <a:effectLst/>
                <a:latin typeface="MathJax_Math-italic"/>
              </a:rPr>
              <a:t>B</a:t>
            </a:r>
            <a:r>
              <a:rPr kumimoji="0" lang="fr-FR" altLang="fr-FR" sz="1600" b="0" i="0" u="none" strike="noStrike" cap="none" normalizeH="0" baseline="0" dirty="0">
                <a:ln>
                  <a:noFill/>
                </a:ln>
                <a:solidFill>
                  <a:srgbClr val="271A38"/>
                </a:solidFill>
                <a:effectLst/>
                <a:latin typeface="MathJax_Main"/>
              </a:rPr>
              <a:t>). Elle permet d'associer, à chaque événement de notre expérience aléatoire, un réel compris entre 00 et 11 , ce réel quantifiant la chance pour cet événement de se produire. </a:t>
            </a:r>
          </a:p>
          <a:p>
            <a:r>
              <a:rPr kumimoji="0" lang="fr-FR" altLang="fr-FR" sz="1600" b="0" i="0" u="none" strike="noStrike" cap="none" normalizeH="0" baseline="0" dirty="0">
                <a:ln>
                  <a:noFill/>
                </a:ln>
                <a:solidFill>
                  <a:srgbClr val="271A38"/>
                </a:solidFill>
                <a:effectLst/>
                <a:latin typeface="Inter"/>
              </a:rPr>
              <a:t>Ainsi, en munissant notre espace probabilisable, le couple</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a:t>
            </a:r>
            <a:r>
              <a:rPr kumimoji="0" lang="fr-F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(Ω,</a:t>
            </a:r>
            <a:r>
              <a:rPr kumimoji="0" lang="el-G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ℐ</a:t>
            </a:r>
            <a:r>
              <a:rPr kumimoji="0" lang="fr-F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 de l'application </a:t>
            </a:r>
            <a:r>
              <a:rPr kumimoji="0" lang="fr-F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ℙ </a:t>
            </a:r>
            <a:r>
              <a:rPr kumimoji="0" lang="fr-FR" altLang="fr-FR" sz="1600" b="0" i="0" u="none" strike="noStrike" cap="none" normalizeH="0" baseline="0" dirty="0">
                <a:ln>
                  <a:noFill/>
                </a:ln>
                <a:solidFill>
                  <a:srgbClr val="271A38"/>
                </a:solidFill>
                <a:effectLst/>
                <a:latin typeface="Inter"/>
              </a:rPr>
              <a:t> , nous obtenons le triplet </a:t>
            </a:r>
            <a:r>
              <a:rPr kumimoji="0" lang="fr-FR" altLang="fr-FR" sz="2000" b="0" i="0" u="none" strike="noStrike" cap="none" normalizeH="0" baseline="0" dirty="0">
                <a:ln>
                  <a:noFill/>
                </a:ln>
                <a:solidFill>
                  <a:srgbClr val="271A38"/>
                </a:solidFill>
                <a:effectLst/>
                <a:latin typeface="MathJax_Main"/>
              </a:rPr>
              <a:t>(</a:t>
            </a:r>
            <a:r>
              <a:rPr kumimoji="0" lang="fr-F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Ω,</a:t>
            </a:r>
            <a:r>
              <a:rPr kumimoji="0" lang="el-G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ℐ</a:t>
            </a:r>
            <a:r>
              <a:rPr kumimoji="0" lang="fr-FR" altLang="fr-FR" sz="20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ℙ</a:t>
            </a:r>
            <a:r>
              <a:rPr kumimoji="0" lang="fr-FR" altLang="fr-FR" sz="2000" b="0" i="0" u="none" strike="noStrike" cap="none" normalizeH="0" baseline="0" dirty="0">
                <a:ln>
                  <a:noFill/>
                </a:ln>
                <a:solidFill>
                  <a:srgbClr val="271A38"/>
                </a:solidFill>
                <a:effectLst/>
                <a:latin typeface="MathJax_Main"/>
              </a:rPr>
              <a:t>)</a:t>
            </a:r>
            <a:r>
              <a:rPr kumimoji="0" lang="fr-FR" altLang="fr-FR" sz="1600" b="0" i="0" u="none" strike="noStrike" cap="none" normalizeH="0" baseline="0" dirty="0">
                <a:ln>
                  <a:noFill/>
                </a:ln>
                <a:solidFill>
                  <a:srgbClr val="271A38"/>
                </a:solidFill>
                <a:effectLst/>
                <a:latin typeface="Inter"/>
              </a:rPr>
              <a:t>, appelé </a:t>
            </a:r>
            <a:r>
              <a:rPr kumimoji="0" lang="fr-FR" altLang="fr-FR" sz="1600" b="1" i="0" u="none" strike="noStrike" cap="none" normalizeH="0" baseline="0" dirty="0">
                <a:ln>
                  <a:noFill/>
                </a:ln>
                <a:solidFill>
                  <a:srgbClr val="271A38"/>
                </a:solidFill>
                <a:effectLst/>
                <a:latin typeface="Inter"/>
              </a:rPr>
              <a:t>espace probabilisé ou espace de probabilité</a:t>
            </a:r>
            <a:r>
              <a:rPr kumimoji="0" lang="fr-FR" altLang="fr-FR" sz="1600" b="0" i="0" u="none" strike="noStrike" cap="none" normalizeH="0" baseline="0" dirty="0">
                <a:ln>
                  <a:noFill/>
                </a:ln>
                <a:solidFill>
                  <a:srgbClr val="271A38"/>
                </a:solidFill>
                <a:effectLst/>
                <a:latin typeface="Inter"/>
              </a:rPr>
              <a:t>.</a:t>
            </a:r>
            <a:r>
              <a:rPr kumimoji="0" lang="fr-FR" altLang="fr-FR" sz="1000" b="0" i="0" u="none" strike="noStrike" cap="none" normalizeH="0" baseline="0" dirty="0">
                <a:ln>
                  <a:noFill/>
                </a:ln>
                <a:solidFill>
                  <a:schemeClr val="tx1"/>
                </a:solidFill>
                <a:effectLst/>
              </a:rPr>
              <a:t> </a:t>
            </a:r>
            <a:r>
              <a:rPr lang="fr-FR" sz="1600" dirty="0">
                <a:latin typeface="Times New Roman" panose="02020603050405020304" pitchFamily="18" charset="0"/>
                <a:cs typeface="Times New Roman" panose="02020603050405020304" pitchFamily="18" charset="0"/>
              </a:rPr>
              <a:t> </a:t>
            </a:r>
            <a:endPar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Ellipse 10">
            <a:extLst>
              <a:ext uri="{FF2B5EF4-FFF2-40B4-BE49-F238E27FC236}">
                <a16:creationId xmlns:a16="http://schemas.microsoft.com/office/drawing/2014/main" id="{8E5070F8-6F17-4626-A522-EE69E909C74B}"/>
              </a:ext>
            </a:extLst>
          </p:cNvPr>
          <p:cNvSpPr/>
          <p:nvPr/>
        </p:nvSpPr>
        <p:spPr>
          <a:xfrm>
            <a:off x="4298517" y="2957779"/>
            <a:ext cx="310896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Espace probabilisable </a:t>
            </a:r>
            <a:r>
              <a:rPr kumimoji="0" lang="fr-F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(Ω,</a:t>
            </a:r>
            <a:r>
              <a:rPr kumimoji="0" lang="el-G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ℐ</a:t>
            </a:r>
            <a:r>
              <a:rPr kumimoji="0" lang="fr-F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fr-FR" altLang="fr-FR"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lang="fr-FR" dirty="0">
              <a:solidFill>
                <a:schemeClr val="bg1"/>
              </a:solidFill>
            </a:endParaRPr>
          </a:p>
        </p:txBody>
      </p:sp>
      <p:sp>
        <p:nvSpPr>
          <p:cNvPr id="12" name="Ellipse 11">
            <a:extLst>
              <a:ext uri="{FF2B5EF4-FFF2-40B4-BE49-F238E27FC236}">
                <a16:creationId xmlns:a16="http://schemas.microsoft.com/office/drawing/2014/main" id="{B03DC174-0CAE-502A-869A-3703A1E6BA82}"/>
              </a:ext>
            </a:extLst>
          </p:cNvPr>
          <p:cNvSpPr/>
          <p:nvPr/>
        </p:nvSpPr>
        <p:spPr>
          <a:xfrm>
            <a:off x="2987040" y="4687254"/>
            <a:ext cx="310896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Mesure de probabilité (</a:t>
            </a:r>
            <a:r>
              <a:rPr kumimoji="0" lang="fr-F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ℙ)</a:t>
            </a:r>
            <a:endParaRPr lang="fr-FR" dirty="0">
              <a:solidFill>
                <a:schemeClr val="bg1"/>
              </a:solidFill>
            </a:endParaRPr>
          </a:p>
        </p:txBody>
      </p:sp>
      <p:sp>
        <p:nvSpPr>
          <p:cNvPr id="13" name="Ellipse 12">
            <a:extLst>
              <a:ext uri="{FF2B5EF4-FFF2-40B4-BE49-F238E27FC236}">
                <a16:creationId xmlns:a16="http://schemas.microsoft.com/office/drawing/2014/main" id="{22341FA4-3FD3-E37E-3666-F51B2251C559}"/>
              </a:ext>
            </a:extLst>
          </p:cNvPr>
          <p:cNvSpPr/>
          <p:nvPr/>
        </p:nvSpPr>
        <p:spPr>
          <a:xfrm>
            <a:off x="8200794" y="3657114"/>
            <a:ext cx="310896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Tribu d’évènements (</a:t>
            </a:r>
            <a:r>
              <a:rPr kumimoji="0" lang="el-G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ℐ</a:t>
            </a:r>
            <a:r>
              <a:rPr kumimoji="0" lang="fr-F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endParaRPr lang="fr-FR" dirty="0">
              <a:solidFill>
                <a:schemeClr val="bg1"/>
              </a:solidFill>
            </a:endParaRPr>
          </a:p>
        </p:txBody>
      </p:sp>
      <p:sp>
        <p:nvSpPr>
          <p:cNvPr id="14" name="Ellipse 13">
            <a:extLst>
              <a:ext uri="{FF2B5EF4-FFF2-40B4-BE49-F238E27FC236}">
                <a16:creationId xmlns:a16="http://schemas.microsoft.com/office/drawing/2014/main" id="{4E4BB419-AF4F-2ACB-F809-8173184F6DB4}"/>
              </a:ext>
            </a:extLst>
          </p:cNvPr>
          <p:cNvSpPr/>
          <p:nvPr/>
        </p:nvSpPr>
        <p:spPr>
          <a:xfrm>
            <a:off x="6339840" y="4680588"/>
            <a:ext cx="264160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Univers (</a:t>
            </a:r>
            <a:r>
              <a:rPr kumimoji="0" lang="fr-F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Ω</a:t>
            </a:r>
            <a:r>
              <a:rPr lang="fr-FR" dirty="0">
                <a:solidFill>
                  <a:schemeClr val="bg1"/>
                </a:solidFill>
              </a:rPr>
              <a:t>)</a:t>
            </a:r>
          </a:p>
        </p:txBody>
      </p:sp>
      <p:sp>
        <p:nvSpPr>
          <p:cNvPr id="16" name="Ellipse 15">
            <a:extLst>
              <a:ext uri="{FF2B5EF4-FFF2-40B4-BE49-F238E27FC236}">
                <a16:creationId xmlns:a16="http://schemas.microsoft.com/office/drawing/2014/main" id="{93370EA1-B2C8-7233-16F3-00D6E51B44DC}"/>
              </a:ext>
            </a:extLst>
          </p:cNvPr>
          <p:cNvSpPr/>
          <p:nvPr/>
        </p:nvSpPr>
        <p:spPr>
          <a:xfrm>
            <a:off x="396240" y="3704485"/>
            <a:ext cx="3108960" cy="86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Espace probabilisé </a:t>
            </a:r>
            <a:r>
              <a:rPr kumimoji="0" lang="fr-FR" altLang="fr-FR" sz="1800" b="0" i="0" u="none" strike="noStrike" cap="none" normalizeH="0" baseline="0" dirty="0">
                <a:ln>
                  <a:noFill/>
                </a:ln>
                <a:solidFill>
                  <a:schemeClr val="bg1"/>
                </a:solidFill>
                <a:effectLst/>
                <a:latin typeface="MathJax_Main"/>
              </a:rPr>
              <a:t>(</a:t>
            </a:r>
            <a:r>
              <a:rPr kumimoji="0" lang="fr-F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Ω,</a:t>
            </a:r>
            <a:r>
              <a:rPr kumimoji="0" lang="el-G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ℐ</a:t>
            </a:r>
            <a:r>
              <a:rPr kumimoji="0" lang="fr-FR" altLang="fr-FR"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ℙ</a:t>
            </a:r>
            <a:r>
              <a:rPr kumimoji="0" lang="fr-FR" altLang="fr-FR" sz="1800" b="0" i="0" u="none" strike="noStrike" cap="none" normalizeH="0" baseline="0" dirty="0">
                <a:ln>
                  <a:noFill/>
                </a:ln>
                <a:solidFill>
                  <a:schemeClr val="bg1"/>
                </a:solidFill>
                <a:effectLst/>
                <a:latin typeface="MathJax_Main"/>
              </a:rPr>
              <a:t>)</a:t>
            </a:r>
            <a:endParaRPr lang="fr-FR" dirty="0">
              <a:solidFill>
                <a:schemeClr val="bg1"/>
              </a:solidFill>
            </a:endParaRPr>
          </a:p>
        </p:txBody>
      </p:sp>
    </p:spTree>
    <p:extLst>
      <p:ext uri="{BB962C8B-B14F-4D97-AF65-F5344CB8AC3E}">
        <p14:creationId xmlns:p14="http://schemas.microsoft.com/office/powerpoint/2010/main" val="230563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318E1E9B-ADD9-3137-90B3-6E33A30EFD11}"/>
              </a:ext>
            </a:extLst>
          </p:cNvPr>
          <p:cNvSpPr txBox="1"/>
          <p:nvPr/>
        </p:nvSpPr>
        <p:spPr>
          <a:xfrm>
            <a:off x="202676" y="641298"/>
            <a:ext cx="11731658" cy="1815882"/>
          </a:xfrm>
          <a:prstGeom prst="rect">
            <a:avLst/>
          </a:prstGeom>
          <a:noFill/>
        </p:spPr>
        <p:txBody>
          <a:bodyPr wrap="square">
            <a:spAutoFit/>
          </a:bodyPr>
          <a:lstStyle/>
          <a:p>
            <a:pPr algn="just"/>
            <a:r>
              <a:rPr lang="fr-FR" sz="1600" b="1" dirty="0">
                <a:latin typeface="Times New Roman" panose="02020603050405020304" pitchFamily="18" charset="0"/>
                <a:cs typeface="Times New Roman" panose="02020603050405020304" pitchFamily="18" charset="0"/>
              </a:rPr>
              <a:t>Équiprobabilité : </a:t>
            </a:r>
          </a:p>
          <a:p>
            <a:pPr algn="just"/>
            <a:r>
              <a:rPr lang="fr-FR" sz="1600" dirty="0">
                <a:latin typeface="Times New Roman" panose="02020603050405020304" pitchFamily="18" charset="0"/>
                <a:cs typeface="Times New Roman" panose="02020603050405020304" pitchFamily="18" charset="0"/>
              </a:rPr>
              <a:t>Dans le contexte d'une expérience aléatoire, dont l'univers Ω contient un nombre fini d'éléments, les issues de cette expérience sont équiprobables si l'on considère qu'elles ont toutes la même probabilité, la même chance de se réaliser. C'est le cas pour le lancer d'un dé à 6 faces. Si ce dé n'est pas truqué, chaque face aura a priori la même chance d'apparaître. Ainsi, dans le contexte d'une expérience aléatoire dont les issues sont équiprobables et dont l'univers Ω a pour cardinal n , la probabilité d'un événement A est définie comme suit :</a:t>
            </a:r>
          </a:p>
          <a:p>
            <a:pPr algn="just"/>
            <a:r>
              <a:rPr lang="fr-FR" sz="1600" dirty="0">
                <a:latin typeface="Times New Roman" panose="02020603050405020304" pitchFamily="18" charset="0"/>
                <a:cs typeface="Times New Roman" panose="02020603050405020304" pitchFamily="18" charset="0"/>
              </a:rPr>
              <a:t> P(A)=Cardinal(A)/Cardinal(Ω)</a:t>
            </a:r>
          </a:p>
          <a:p>
            <a:pPr algn="just"/>
            <a:r>
              <a:rPr lang="fr-FR" sz="1600" dirty="0">
                <a:latin typeface="Times New Roman" panose="02020603050405020304" pitchFamily="18" charset="0"/>
                <a:cs typeface="Times New Roman" panose="02020603050405020304" pitchFamily="18" charset="0"/>
              </a:rPr>
              <a:t>On pourra utiliser pour notation Cardinal(A)=|A| </a:t>
            </a:r>
          </a:p>
        </p:txBody>
      </p:sp>
      <p:pic>
        <p:nvPicPr>
          <p:cNvPr id="7" name="Image 6">
            <a:extLst>
              <a:ext uri="{FF2B5EF4-FFF2-40B4-BE49-F238E27FC236}">
                <a16:creationId xmlns:a16="http://schemas.microsoft.com/office/drawing/2014/main" id="{CAD9FE66-1A4F-479E-ABA9-C799C5263D07}"/>
              </a:ext>
            </a:extLst>
          </p:cNvPr>
          <p:cNvPicPr>
            <a:picLocks noChangeAspect="1"/>
          </p:cNvPicPr>
          <p:nvPr/>
        </p:nvPicPr>
        <p:blipFill>
          <a:blip r:embed="rId2"/>
          <a:stretch>
            <a:fillRect/>
          </a:stretch>
        </p:blipFill>
        <p:spPr>
          <a:xfrm>
            <a:off x="2036190" y="2580004"/>
            <a:ext cx="8576392" cy="3723960"/>
          </a:xfrm>
          <a:prstGeom prst="rect">
            <a:avLst/>
          </a:prstGeom>
        </p:spPr>
      </p:pic>
    </p:spTree>
    <p:extLst>
      <p:ext uri="{BB962C8B-B14F-4D97-AF65-F5344CB8AC3E}">
        <p14:creationId xmlns:p14="http://schemas.microsoft.com/office/powerpoint/2010/main" val="174363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B1124D42-FC0D-5349-E2F3-1EB7C1B7021D}"/>
                  </a:ext>
                </a:extLst>
              </p:cNvPr>
              <p:cNvSpPr txBox="1"/>
              <p:nvPr/>
            </p:nvSpPr>
            <p:spPr>
              <a:xfrm>
                <a:off x="202676" y="641298"/>
                <a:ext cx="8291084" cy="2800767"/>
              </a:xfrm>
              <a:prstGeom prst="rect">
                <a:avLst/>
              </a:prstGeom>
              <a:noFill/>
            </p:spPr>
            <p:txBody>
              <a:bodyPr wrap="square">
                <a:spAutoFit/>
              </a:bodyPr>
              <a:lstStyle/>
              <a:p>
                <a:pPr algn="just"/>
                <a:r>
                  <a:rPr lang="fr-FR" sz="1600" b="1" dirty="0">
                    <a:latin typeface="Times New Roman" panose="02020603050405020304" pitchFamily="18" charset="0"/>
                    <a:cs typeface="Times New Roman" panose="02020603050405020304" pitchFamily="18" charset="0"/>
                  </a:rPr>
                  <a:t>Appréhendez les probabilités </a:t>
                </a:r>
                <a:r>
                  <a:rPr lang="fr-FR" sz="1600" b="1" dirty="0" err="1">
                    <a:latin typeface="Times New Roman" panose="02020603050405020304" pitchFamily="18" charset="0"/>
                    <a:cs typeface="Times New Roman" panose="02020603050405020304" pitchFamily="18" charset="0"/>
                  </a:rPr>
                  <a:t>conditionelles</a:t>
                </a:r>
                <a:r>
                  <a:rPr lang="fr-FR" sz="1600" b="1" dirty="0">
                    <a:latin typeface="Times New Roman" panose="02020603050405020304" pitchFamily="18" charset="0"/>
                    <a:cs typeface="Times New Roman" panose="02020603050405020304" pitchFamily="18" charset="0"/>
                  </a:rPr>
                  <a:t> : </a:t>
                </a:r>
              </a:p>
              <a:p>
                <a:pPr algn="just"/>
                <a:r>
                  <a:rPr lang="fr-FR" sz="1600" dirty="0">
                    <a:latin typeface="Times New Roman" panose="02020603050405020304" pitchFamily="18" charset="0"/>
                    <a:cs typeface="Times New Roman" panose="02020603050405020304" pitchFamily="18" charset="0"/>
                  </a:rPr>
                  <a:t>Si on prend un espace probabilisable, A étant un </a:t>
                </a:r>
                <a:r>
                  <a:rPr lang="fr-FR" sz="1600" dirty="0" err="1">
                    <a:latin typeface="Times New Roman" panose="02020603050405020304" pitchFamily="18" charset="0"/>
                    <a:cs typeface="Times New Roman" panose="02020603050405020304" pitchFamily="18" charset="0"/>
                  </a:rPr>
                  <a:t>evenement</a:t>
                </a:r>
                <a:r>
                  <a:rPr lang="fr-FR" sz="1600" dirty="0">
                    <a:latin typeface="Times New Roman" panose="02020603050405020304" pitchFamily="18" charset="0"/>
                    <a:cs typeface="Times New Roman" panose="02020603050405020304" pitchFamily="18" charset="0"/>
                  </a:rPr>
                  <a:t> non vide, pour tous </a:t>
                </a:r>
                <a:r>
                  <a:rPr lang="fr-FR" sz="1600" dirty="0" err="1">
                    <a:latin typeface="Times New Roman" panose="02020603050405020304" pitchFamily="18" charset="0"/>
                    <a:cs typeface="Times New Roman" panose="02020603050405020304" pitchFamily="18" charset="0"/>
                  </a:rPr>
                  <a:t>evenement</a:t>
                </a:r>
                <a:r>
                  <a:rPr lang="fr-FR" sz="1600" dirty="0">
                    <a:latin typeface="Times New Roman" panose="02020603050405020304" pitchFamily="18" charset="0"/>
                    <a:cs typeface="Times New Roman" panose="02020603050405020304" pitchFamily="18" charset="0"/>
                  </a:rPr>
                  <a:t> B, la probabilité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lang="fr-FR" sz="1600" dirty="0">
                    <a:latin typeface="Times New Roman" panose="02020603050405020304" pitchFamily="18" charset="0"/>
                    <a:cs typeface="Times New Roman" panose="02020603050405020304" pitchFamily="18" charset="0"/>
                  </a:rPr>
                  <a:t> de B sachant A sera </a:t>
                </a:r>
                <a:r>
                  <a:rPr lang="fr-FR" sz="1600" dirty="0" err="1">
                    <a:latin typeface="Times New Roman" panose="02020603050405020304" pitchFamily="18" charset="0"/>
                    <a:cs typeface="Times New Roman" panose="02020603050405020304" pitchFamily="18" charset="0"/>
                  </a:rPr>
                  <a:t>defini</a:t>
                </a:r>
                <a:r>
                  <a:rPr lang="fr-FR" sz="1600" dirty="0">
                    <a:latin typeface="Times New Roman" panose="02020603050405020304" pitchFamily="18" charset="0"/>
                    <a:cs typeface="Times New Roman" panose="02020603050405020304" pitchFamily="18" charset="0"/>
                  </a:rPr>
                  <a:t> par le caution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lang="fr-FR" sz="1600" dirty="0">
                    <a:latin typeface="Times New Roman" panose="02020603050405020304" pitchFamily="18" charset="0"/>
                    <a:cs typeface="Times New Roman" panose="02020603050405020304" pitchFamily="18" charset="0"/>
                  </a:rPr>
                  <a:t>(B/A) =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ℙ</a:t>
                </a:r>
                <a:r>
                  <a:rPr lang="fr-FR" sz="1600" dirty="0">
                    <a:latin typeface="Times New Roman" panose="02020603050405020304" pitchFamily="18" charset="0"/>
                    <a:cs typeface="Times New Roman" panose="02020603050405020304" pitchFamily="18" charset="0"/>
                  </a:rPr>
                  <a:t>(A</a:t>
                </a:r>
                <a14:m>
                  <m:oMath xmlns:m="http://schemas.openxmlformats.org/officeDocument/2006/math">
                    <m:r>
                      <a:rPr lang="fr-FR" sz="16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sz="1600" dirty="0">
                    <a:latin typeface="Times New Roman" panose="02020603050405020304" pitchFamily="18" charset="0"/>
                    <a:cs typeface="Times New Roman" panose="02020603050405020304" pitchFamily="18" charset="0"/>
                  </a:rPr>
                  <a:t>B)/</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ℙ</a:t>
                </a:r>
                <a:r>
                  <a:rPr lang="fr-FR" sz="1600" dirty="0">
                    <a:latin typeface="Times New Roman" panose="02020603050405020304" pitchFamily="18" charset="0"/>
                    <a:cs typeface="Times New Roman" panose="02020603050405020304" pitchFamily="18" charset="0"/>
                  </a:rPr>
                  <a:t>(A) </a:t>
                </a:r>
                <a14:m>
                  <m:oMath xmlns:m="http://schemas.openxmlformats.org/officeDocument/2006/math">
                    <a:fld id="{825F15A7-03F4-43D7-82C5-3E23DA2F108C}" type="mathplaceholder">
                      <a:rPr lang="fr-FR" sz="1600" i="1" smtClean="0">
                        <a:latin typeface="Cambria Math" panose="02040503050406030204" pitchFamily="18" charset="0"/>
                        <a:cs typeface="Times New Roman" panose="02020603050405020304" pitchFamily="18" charset="0"/>
                      </a:rPr>
                      <a:t>Tapez une équation ici.</a:t>
                    </a:fld>
                  </m:oMath>
                </a14:m>
                <a:endParaRPr lang="fr-FR" sz="1600" dirty="0">
                  <a:latin typeface="Times New Roman" panose="02020603050405020304" pitchFamily="18" charset="0"/>
                  <a:cs typeface="Times New Roman" panose="02020603050405020304" pitchFamily="18" charset="0"/>
                </a:endParaRPr>
              </a:p>
              <a:p>
                <a:pPr algn="just"/>
                <a:r>
                  <a:rPr lang="fr-FR" sz="1600" dirty="0">
                    <a:latin typeface="Times New Roman" panose="02020603050405020304" pitchFamily="18" charset="0"/>
                    <a:cs typeface="Times New Roman" panose="02020603050405020304" pitchFamily="18" charset="0"/>
                  </a:rPr>
                  <a:t>Exemple :  Au lancé d’un dé, quel est la probabilité d’obtenir un 4, sachant que le dé va donner un nombre pair : </a:t>
                </a:r>
              </a:p>
              <a:p>
                <a:pPr algn="just"/>
                <a:r>
                  <a:rPr lang="fr-FR" sz="1600" dirty="0">
                    <a:latin typeface="Times New Roman" panose="02020603050405020304" pitchFamily="18" charset="0"/>
                    <a:cs typeface="Times New Roman" panose="02020603050405020304" pitchFamily="18" charset="0"/>
                  </a:rPr>
                  <a:t>A = Obtenir un nombre pair = {2,4,6}=&gt;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lang="fr-FR" sz="1600" dirty="0">
                    <a:latin typeface="Times New Roman" panose="02020603050405020304" pitchFamily="18" charset="0"/>
                    <a:cs typeface="Times New Roman" panose="02020603050405020304" pitchFamily="18" charset="0"/>
                  </a:rPr>
                  <a:t>(A) = Cardinal(A)/Cardinal(Ω) = 3/6 = ½. </a:t>
                </a:r>
              </a:p>
              <a:p>
                <a:pPr algn="just"/>
                <a:r>
                  <a:rPr lang="fr-FR" sz="1600" dirty="0">
                    <a:latin typeface="Times New Roman" panose="02020603050405020304" pitchFamily="18" charset="0"/>
                    <a:cs typeface="Times New Roman" panose="02020603050405020304" pitchFamily="18" charset="0"/>
                  </a:rPr>
                  <a:t>B = Obtenir un quatre = {4} =&gt;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lang="fr-FR" sz="1600" dirty="0">
                    <a:latin typeface="Times New Roman" panose="02020603050405020304" pitchFamily="18" charset="0"/>
                    <a:cs typeface="Times New Roman" panose="02020603050405020304" pitchFamily="18" charset="0"/>
                  </a:rPr>
                  <a:t>(B) = Cardinal(B)/Cardinal(Ω) = 1/6.</a:t>
                </a:r>
              </a:p>
              <a:p>
                <a:pPr algn="just"/>
                <a:r>
                  <a:rPr lang="fr-FR" sz="1600" dirty="0">
                    <a:latin typeface="Times New Roman" panose="02020603050405020304" pitchFamily="18" charset="0"/>
                    <a:cs typeface="Times New Roman" panose="02020603050405020304" pitchFamily="18" charset="0"/>
                  </a:rPr>
                  <a:t>C = Obtenir un quatre sachant que le dé va donner un nombre pair </a:t>
                </a:r>
              </a:p>
              <a:p>
                <a:pPr algn="just"/>
                <a:r>
                  <a:rPr lang="fr-FR" sz="1600" dirty="0">
                    <a:latin typeface="Times New Roman" panose="02020603050405020304" pitchFamily="18" charset="0"/>
                    <a:cs typeface="Times New Roman" panose="02020603050405020304" pitchFamily="18" charset="0"/>
                  </a:rPr>
                  <a:t>= &gt;</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ℙ</a:t>
                </a:r>
                <a:r>
                  <a:rPr lang="fr-FR" sz="1600" dirty="0">
                    <a:latin typeface="Times New Roman" panose="02020603050405020304" pitchFamily="18" charset="0"/>
                    <a:cs typeface="Times New Roman" panose="02020603050405020304" pitchFamily="18" charset="0"/>
                  </a:rPr>
                  <a:t>(C) =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lang="fr-FR" sz="1600" dirty="0">
                    <a:latin typeface="Times New Roman" panose="02020603050405020304" pitchFamily="18" charset="0"/>
                    <a:cs typeface="Times New Roman" panose="02020603050405020304" pitchFamily="18" charset="0"/>
                  </a:rPr>
                  <a:t>(B/A) =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lang="fr-FR" sz="1600" dirty="0">
                    <a:latin typeface="Times New Roman" panose="02020603050405020304" pitchFamily="18" charset="0"/>
                    <a:cs typeface="Times New Roman" panose="02020603050405020304" pitchFamily="18" charset="0"/>
                  </a:rPr>
                  <a:t>(A </a:t>
                </a:r>
                <a14:m>
                  <m:oMath xmlns:m="http://schemas.openxmlformats.org/officeDocument/2006/math">
                    <m:r>
                      <a:rPr lang="fr-FR" sz="160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sz="1600" dirty="0">
                    <a:latin typeface="Times New Roman" panose="02020603050405020304" pitchFamily="18" charset="0"/>
                    <a:cs typeface="Times New Roman" panose="02020603050405020304" pitchFamily="18" charset="0"/>
                  </a:rPr>
                  <a:t>B)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ℙ</a:t>
                </a:r>
                <a:r>
                  <a:rPr lang="fr-FR" sz="1600" dirty="0">
                    <a:latin typeface="Times New Roman" panose="02020603050405020304" pitchFamily="18" charset="0"/>
                    <a:cs typeface="Times New Roman" panose="02020603050405020304" pitchFamily="18" charset="0"/>
                  </a:rPr>
                  <a:t>(A) =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lang="fr-FR" sz="1600" dirty="0">
                    <a:latin typeface="Times New Roman" panose="02020603050405020304" pitchFamily="18" charset="0"/>
                    <a:cs typeface="Times New Roman" panose="02020603050405020304" pitchFamily="18" charset="0"/>
                  </a:rPr>
                  <a:t>(B)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 ℙ</a:t>
                </a:r>
                <a:r>
                  <a:rPr lang="fr-FR" sz="1600" dirty="0">
                    <a:latin typeface="Times New Roman" panose="02020603050405020304" pitchFamily="18" charset="0"/>
                    <a:cs typeface="Times New Roman" panose="02020603050405020304" pitchFamily="18" charset="0"/>
                  </a:rPr>
                  <a:t>(A) car B est inclue dans A (B </a:t>
                </a:r>
                <a14:m>
                  <m:oMath xmlns:m="http://schemas.openxmlformats.org/officeDocument/2006/math">
                    <m:r>
                      <a:rPr lang="fr-FR" sz="1600" i="1" smtClean="0">
                        <a:latin typeface="Cambria Math" panose="02040503050406030204" pitchFamily="18" charset="0"/>
                        <a:ea typeface="Cambria Math" panose="02040503050406030204" pitchFamily="18" charset="0"/>
                        <a:cs typeface="Times New Roman" panose="02020603050405020304" pitchFamily="18" charset="0"/>
                      </a:rPr>
                      <m:t>∁</m:t>
                    </m:r>
                    <m:r>
                      <a:rPr lang="fr-FR" sz="1600" b="0" i="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sz="1600" dirty="0">
                    <a:latin typeface="Times New Roman" panose="02020603050405020304" pitchFamily="18" charset="0"/>
                    <a:cs typeface="Times New Roman" panose="02020603050405020304" pitchFamily="18" charset="0"/>
                  </a:rPr>
                  <a:t>A) = (1/6) / (1/2)</a:t>
                </a:r>
              </a:p>
              <a:p>
                <a:pPr algn="just"/>
                <a:endParaRPr lang="fr-FR" sz="1600" dirty="0">
                  <a:latin typeface="Times New Roman" panose="02020603050405020304" pitchFamily="18" charset="0"/>
                  <a:cs typeface="Times New Roman" panose="02020603050405020304" pitchFamily="18" charset="0"/>
                </a:endParaRPr>
              </a:p>
            </p:txBody>
          </p:sp>
        </mc:Choice>
        <mc:Fallback>
          <p:sp>
            <p:nvSpPr>
              <p:cNvPr id="2" name="ZoneTexte 1">
                <a:extLst>
                  <a:ext uri="{FF2B5EF4-FFF2-40B4-BE49-F238E27FC236}">
                    <a16:creationId xmlns:a16="http://schemas.microsoft.com/office/drawing/2014/main" id="{B1124D42-FC0D-5349-E2F3-1EB7C1B7021D}"/>
                  </a:ext>
                </a:extLst>
              </p:cNvPr>
              <p:cNvSpPr txBox="1">
                <a:spLocks noRot="1" noChangeAspect="1" noMove="1" noResize="1" noEditPoints="1" noAdjustHandles="1" noChangeArrowheads="1" noChangeShapeType="1" noTextEdit="1"/>
              </p:cNvSpPr>
              <p:nvPr/>
            </p:nvSpPr>
            <p:spPr>
              <a:xfrm>
                <a:off x="202676" y="641298"/>
                <a:ext cx="8291084" cy="2800767"/>
              </a:xfrm>
              <a:prstGeom prst="rect">
                <a:avLst/>
              </a:prstGeom>
              <a:blipFill>
                <a:blip r:embed="rId2"/>
                <a:stretch>
                  <a:fillRect l="-368" t="-652" r="-441"/>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BBB2A2BC-70FE-C0A0-3451-3CD4F859DF58}"/>
              </a:ext>
            </a:extLst>
          </p:cNvPr>
          <p:cNvPicPr>
            <a:picLocks noChangeAspect="1"/>
          </p:cNvPicPr>
          <p:nvPr/>
        </p:nvPicPr>
        <p:blipFill>
          <a:blip r:embed="rId3"/>
          <a:stretch>
            <a:fillRect/>
          </a:stretch>
        </p:blipFill>
        <p:spPr>
          <a:xfrm>
            <a:off x="8660007" y="1189939"/>
            <a:ext cx="3329317" cy="1461822"/>
          </a:xfrm>
          <a:prstGeom prst="rect">
            <a:avLst/>
          </a:prstGeom>
        </p:spPr>
      </p:pic>
    </p:spTree>
    <p:extLst>
      <p:ext uri="{BB962C8B-B14F-4D97-AF65-F5344CB8AC3E}">
        <p14:creationId xmlns:p14="http://schemas.microsoft.com/office/powerpoint/2010/main" val="171502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E6CBA1AA-24A9-35F3-999A-11C5BFABF4E4}"/>
              </a:ext>
            </a:extLst>
          </p:cNvPr>
          <p:cNvSpPr txBox="1"/>
          <p:nvPr/>
        </p:nvSpPr>
        <p:spPr>
          <a:xfrm>
            <a:off x="202676" y="641298"/>
            <a:ext cx="11786124" cy="1077218"/>
          </a:xfrm>
          <a:prstGeom prst="rect">
            <a:avLst/>
          </a:prstGeom>
          <a:noFill/>
        </p:spPr>
        <p:txBody>
          <a:bodyPr wrap="square">
            <a:spAutoFit/>
          </a:bodyPr>
          <a:lstStyle/>
          <a:p>
            <a:pPr algn="just"/>
            <a:r>
              <a:rPr lang="fr-FR" sz="1600" b="1" dirty="0">
                <a:latin typeface="Times New Roman" panose="02020603050405020304" pitchFamily="18" charset="0"/>
                <a:cs typeface="Times New Roman" panose="02020603050405020304" pitchFamily="18" charset="0"/>
              </a:rPr>
              <a:t>Système complet d'événements</a:t>
            </a:r>
          </a:p>
          <a:p>
            <a:pPr algn="just"/>
            <a:r>
              <a:rPr lang="fr-FR" sz="1600" dirty="0">
                <a:latin typeface="Times New Roman" panose="02020603050405020304" pitchFamily="18" charset="0"/>
                <a:cs typeface="Times New Roman" panose="02020603050405020304" pitchFamily="18" charset="0"/>
              </a:rPr>
              <a:t>À quelles conditions dira-t-on d'une suite d'événements non vides liés à notre expérience aléatoire qu'ils forment un système complet d'événements ? Prenons une suite d'événements non vides d'une expérience aléatoire, que l'on pourrait noter Ai , i allant de 1 à un entier naturel n .</a:t>
            </a:r>
          </a:p>
        </p:txBody>
      </p:sp>
      <p:pic>
        <p:nvPicPr>
          <p:cNvPr id="6" name="Image 5">
            <a:extLst>
              <a:ext uri="{FF2B5EF4-FFF2-40B4-BE49-F238E27FC236}">
                <a16:creationId xmlns:a16="http://schemas.microsoft.com/office/drawing/2014/main" id="{B8AD99F7-B8A4-823D-1AFB-A84AD5022869}"/>
              </a:ext>
            </a:extLst>
          </p:cNvPr>
          <p:cNvPicPr>
            <a:picLocks noChangeAspect="1"/>
          </p:cNvPicPr>
          <p:nvPr/>
        </p:nvPicPr>
        <p:blipFill>
          <a:blip r:embed="rId2"/>
          <a:stretch>
            <a:fillRect/>
          </a:stretch>
        </p:blipFill>
        <p:spPr>
          <a:xfrm>
            <a:off x="2679065" y="1382456"/>
            <a:ext cx="6292215" cy="1693003"/>
          </a:xfrm>
          <a:prstGeom prst="rect">
            <a:avLst/>
          </a:prstGeom>
        </p:spPr>
      </p:pic>
      <p:sp>
        <p:nvSpPr>
          <p:cNvPr id="8" name="ZoneTexte 7">
            <a:extLst>
              <a:ext uri="{FF2B5EF4-FFF2-40B4-BE49-F238E27FC236}">
                <a16:creationId xmlns:a16="http://schemas.microsoft.com/office/drawing/2014/main" id="{CB4C3ED3-D688-7A49-AA54-A3FC62A62B5A}"/>
              </a:ext>
            </a:extLst>
          </p:cNvPr>
          <p:cNvSpPr txBox="1"/>
          <p:nvPr/>
        </p:nvSpPr>
        <p:spPr>
          <a:xfrm>
            <a:off x="202676" y="3075459"/>
            <a:ext cx="11552444" cy="1077218"/>
          </a:xfrm>
          <a:prstGeom prst="rect">
            <a:avLst/>
          </a:prstGeom>
          <a:noFill/>
        </p:spPr>
        <p:txBody>
          <a:bodyPr wrap="square">
            <a:spAutoFit/>
          </a:bodyPr>
          <a:lstStyle/>
          <a:p>
            <a:r>
              <a:rPr lang="fr-FR" sz="1600" b="0" i="0" dirty="0">
                <a:solidFill>
                  <a:srgbClr val="271A38"/>
                </a:solidFill>
                <a:effectLst/>
                <a:latin typeface="Times New Roman" panose="02020603050405020304" pitchFamily="18" charset="0"/>
                <a:cs typeface="Times New Roman" panose="02020603050405020304" pitchFamily="18" charset="0"/>
              </a:rPr>
              <a:t>L'exemple le plus courant de système complet d'événements est celui d'un événement non vide quelconque et de son événement contraire.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En effet, l'union d'un événement et de son événement contraire est par définition  ΩΩ. Et toujours par définition de ce que l'on appelle des événements contraires, leur intersection est vide.</a:t>
            </a:r>
            <a:r>
              <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lang="fr-FR" sz="1600" dirty="0">
                <a:latin typeface="Times New Roman" panose="02020603050405020304" pitchFamily="18" charset="0"/>
                <a:cs typeface="Times New Roman" panose="02020603050405020304" pitchFamily="18" charset="0"/>
              </a:rPr>
              <a:t>(A) et </a:t>
            </a:r>
            <a:r>
              <a:rPr kumimoji="0" lang="fr-FR" altLang="fr-FR" sz="1600" b="0" i="0" u="none" strike="noStrike" cap="none" normalizeH="0" baseline="0" dirty="0">
                <a:ln>
                  <a:noFill/>
                </a:ln>
                <a:solidFill>
                  <a:srgbClr val="271A38"/>
                </a:solidFill>
                <a:effectLst/>
                <a:latin typeface="Times New Roman" panose="02020603050405020304" pitchFamily="18" charset="0"/>
                <a:cs typeface="Times New Roman" panose="02020603050405020304" pitchFamily="18" charset="0"/>
              </a:rPr>
              <a:t>ℙ</a:t>
            </a:r>
            <a:r>
              <a:rPr lang="fr-FR" sz="1600" dirty="0">
                <a:latin typeface="Times New Roman" panose="02020603050405020304" pitchFamily="18" charset="0"/>
                <a:cs typeface="Times New Roman" panose="02020603050405020304" pitchFamily="18" charset="0"/>
              </a:rPr>
              <a:t>(</a:t>
            </a:r>
            <a:r>
              <a:rPr lang="fr-FR" sz="1600" dirty="0" err="1">
                <a:latin typeface="Times New Roman" panose="02020603050405020304" pitchFamily="18" charset="0"/>
                <a:cs typeface="Times New Roman" panose="02020603050405020304" pitchFamily="18" charset="0"/>
              </a:rPr>
              <a:t>ABar</a:t>
            </a:r>
            <a:r>
              <a:rPr lang="fr-FR" sz="1600" dirty="0">
                <a:latin typeface="Times New Roman" panose="02020603050405020304" pitchFamily="18" charset="0"/>
                <a:cs typeface="Times New Roman" panose="02020603050405020304" pitchFamily="18" charset="0"/>
              </a:rPr>
              <a:t>), on note : P(</a:t>
            </a:r>
            <a:r>
              <a:rPr lang="fr-FR" sz="1600" dirty="0" err="1">
                <a:latin typeface="Times New Roman" panose="02020603050405020304" pitchFamily="18" charset="0"/>
                <a:cs typeface="Times New Roman" panose="02020603050405020304" pitchFamily="18" charset="0"/>
              </a:rPr>
              <a:t>A∪ABar</a:t>
            </a:r>
            <a:r>
              <a:rPr lang="fr-FR" sz="1600" dirty="0">
                <a:latin typeface="Times New Roman" panose="02020603050405020304" pitchFamily="18" charset="0"/>
                <a:cs typeface="Times New Roman" panose="02020603050405020304" pitchFamily="18" charset="0"/>
              </a:rPr>
              <a:t>) = P(Ω), donc le couple (A, </a:t>
            </a:r>
            <a:r>
              <a:rPr lang="fr-FR" sz="1600" dirty="0" err="1">
                <a:latin typeface="Times New Roman" panose="02020603050405020304" pitchFamily="18" charset="0"/>
                <a:cs typeface="Times New Roman" panose="02020603050405020304" pitchFamily="18" charset="0"/>
              </a:rPr>
              <a:t>Abar</a:t>
            </a:r>
            <a:r>
              <a:rPr lang="fr-FR" sz="1600" dirty="0">
                <a:latin typeface="Times New Roman" panose="02020603050405020304" pitchFamily="18" charset="0"/>
                <a:cs typeface="Times New Roman" panose="02020603050405020304" pitchFamily="18" charset="0"/>
              </a:rPr>
              <a:t>) est un système complet d’</a:t>
            </a:r>
            <a:r>
              <a:rPr lang="fr-FR" sz="1600" dirty="0" err="1">
                <a:latin typeface="Times New Roman" panose="02020603050405020304" pitchFamily="18" charset="0"/>
                <a:cs typeface="Times New Roman" panose="02020603050405020304" pitchFamily="18" charset="0"/>
              </a:rPr>
              <a:t>evenement</a:t>
            </a:r>
            <a:r>
              <a:rPr lang="fr-FR"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7490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675087-0331-F2DF-FB3B-31B0DBC70583}"/>
              </a:ext>
            </a:extLst>
          </p:cNvPr>
          <p:cNvSpPr/>
          <p:nvPr/>
        </p:nvSpPr>
        <p:spPr>
          <a:xfrm>
            <a:off x="0" y="0"/>
            <a:ext cx="12192000" cy="51847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F26B9737-C55C-97A4-E7F3-BC3DA5CDFD1B}"/>
              </a:ext>
            </a:extLst>
          </p:cNvPr>
          <p:cNvSpPr txBox="1"/>
          <p:nvPr/>
        </p:nvSpPr>
        <p:spPr>
          <a:xfrm>
            <a:off x="202676" y="641298"/>
            <a:ext cx="11786124" cy="3539430"/>
          </a:xfrm>
          <a:prstGeom prst="rect">
            <a:avLst/>
          </a:prstGeom>
          <a:noFill/>
        </p:spPr>
        <p:txBody>
          <a:bodyPr wrap="square">
            <a:spAutoFit/>
          </a:bodyPr>
          <a:lstStyle/>
          <a:p>
            <a:pPr algn="just"/>
            <a:r>
              <a:rPr lang="fr-FR" sz="1600" b="1" dirty="0">
                <a:latin typeface="Times New Roman" panose="02020603050405020304" pitchFamily="18" charset="0"/>
                <a:cs typeface="Times New Roman" panose="02020603050405020304" pitchFamily="18" charset="0"/>
              </a:rPr>
              <a:t>La formule des probabilités totales, SCE de deux événements</a:t>
            </a:r>
          </a:p>
          <a:p>
            <a:pPr algn="just"/>
            <a:r>
              <a:rPr lang="fr-FR" sz="1600" dirty="0">
                <a:latin typeface="Times New Roman" panose="02020603050405020304" pitchFamily="18" charset="0"/>
                <a:cs typeface="Times New Roman" panose="02020603050405020304" pitchFamily="18" charset="0"/>
              </a:rPr>
              <a:t>À quelles conditions dira-t-on d'une suite d'événements non vides liés à notre expérience aléatoire qu'ils forment un système complet d'événements ? Prenons une suite d'événements non vides d'une expérience aléatoire, que l'on pourrait noter Ai , i allant de 1 à un entier naturel n. Prenons l'exemple de deux événements A et B formant un système complet d'événements. Alors, pour un événement C quelconque de la même expérience aléatoire, nous aurons :</a:t>
            </a:r>
            <a:endParaRPr lang="fr-FR" altLang="fr-FR" sz="1600" dirty="0">
              <a:latin typeface="Times New Roman" panose="02020603050405020304" pitchFamily="18" charset="0"/>
              <a:cs typeface="Times New Roman" panose="02020603050405020304" pitchFamily="18" charset="0"/>
            </a:endParaRPr>
          </a:p>
          <a:p>
            <a:pPr algn="just"/>
            <a:endParaRPr lang="fr-FR" altLang="fr-FR" sz="1600" dirty="0">
              <a:latin typeface="Times New Roman" panose="02020603050405020304" pitchFamily="18" charset="0"/>
              <a:cs typeface="Times New Roman" panose="02020603050405020304" pitchFamily="18" charset="0"/>
            </a:endParaRPr>
          </a:p>
          <a:p>
            <a:pPr algn="just"/>
            <a:endParaRPr lang="fr-FR" altLang="fr-FR" sz="1600" dirty="0">
              <a:latin typeface="Times New Roman" panose="02020603050405020304" pitchFamily="18" charset="0"/>
              <a:cs typeface="Times New Roman" panose="02020603050405020304" pitchFamily="18" charset="0"/>
            </a:endParaRPr>
          </a:p>
          <a:p>
            <a:pPr algn="just"/>
            <a:endParaRPr lang="fr-FR" altLang="fr-FR" sz="1600" dirty="0">
              <a:latin typeface="Times New Roman" panose="02020603050405020304" pitchFamily="18" charset="0"/>
              <a:cs typeface="Times New Roman" panose="02020603050405020304" pitchFamily="18" charset="0"/>
            </a:endParaRPr>
          </a:p>
          <a:p>
            <a:pPr algn="just"/>
            <a:endParaRPr lang="fr-FR" altLang="fr-FR" sz="1600" dirty="0">
              <a:latin typeface="Times New Roman" panose="02020603050405020304" pitchFamily="18" charset="0"/>
              <a:cs typeface="Times New Roman" panose="02020603050405020304" pitchFamily="18" charset="0"/>
            </a:endParaRPr>
          </a:p>
          <a:p>
            <a:pPr algn="just"/>
            <a:endParaRPr lang="fr-FR" altLang="fr-FR" sz="1600" dirty="0">
              <a:latin typeface="Times New Roman" panose="02020603050405020304" pitchFamily="18" charset="0"/>
              <a:cs typeface="Times New Roman" panose="02020603050405020304" pitchFamily="18" charset="0"/>
            </a:endParaRPr>
          </a:p>
          <a:p>
            <a:pPr algn="just"/>
            <a:r>
              <a:rPr lang="fr-FR" altLang="fr-FR" sz="1600" dirty="0">
                <a:latin typeface="Times New Roman" panose="02020603050405020304" pitchFamily="18" charset="0"/>
                <a:cs typeface="Times New Roman" panose="02020603050405020304" pitchFamily="18" charset="0"/>
              </a:rPr>
              <a:t>C'est ce que l'on appelle la formule des probabilités totales.</a:t>
            </a:r>
            <a:endParaRPr lang="fr-FR" sz="1600" dirty="0">
              <a:latin typeface="Times New Roman" panose="02020603050405020304" pitchFamily="18" charset="0"/>
              <a:cs typeface="Times New Roman" panose="02020603050405020304" pitchFamily="18" charset="0"/>
            </a:endParaRPr>
          </a:p>
          <a:p>
            <a:pPr algn="just"/>
            <a:r>
              <a:rPr lang="fr-FR" sz="1600" b="1" dirty="0">
                <a:latin typeface="Times New Roman" panose="02020603050405020304" pitchFamily="18" charset="0"/>
                <a:cs typeface="Times New Roman" panose="02020603050405020304" pitchFamily="18" charset="0"/>
              </a:rPr>
              <a:t>La formule des probabilités totales, cas général</a:t>
            </a:r>
          </a:p>
          <a:p>
            <a:pPr algn="just"/>
            <a:r>
              <a:rPr lang="fr-FR" sz="1600" dirty="0">
                <a:latin typeface="Times New Roman" panose="02020603050405020304" pitchFamily="18" charset="0"/>
                <a:cs typeface="Times New Roman" panose="02020603050405020304" pitchFamily="18" charset="0"/>
              </a:rPr>
              <a:t>Soit une suite d'événements Ai formant un SCE selon la définition que l'on vient de voir. Alors la probabilité de tout autre événement de cet espace probabilisé s'écrirait sous la forme de la somme suivante :</a:t>
            </a:r>
          </a:p>
        </p:txBody>
      </p:sp>
      <p:pic>
        <p:nvPicPr>
          <p:cNvPr id="10" name="Image 9">
            <a:extLst>
              <a:ext uri="{FF2B5EF4-FFF2-40B4-BE49-F238E27FC236}">
                <a16:creationId xmlns:a16="http://schemas.microsoft.com/office/drawing/2014/main" id="{EEB70553-0926-07CD-936D-3DD4ADE15F6D}"/>
              </a:ext>
            </a:extLst>
          </p:cNvPr>
          <p:cNvPicPr>
            <a:picLocks noChangeAspect="1"/>
          </p:cNvPicPr>
          <p:nvPr/>
        </p:nvPicPr>
        <p:blipFill>
          <a:blip r:embed="rId2"/>
          <a:stretch>
            <a:fillRect/>
          </a:stretch>
        </p:blipFill>
        <p:spPr>
          <a:xfrm>
            <a:off x="4204866" y="4329732"/>
            <a:ext cx="3497049" cy="612885"/>
          </a:xfrm>
          <a:prstGeom prst="rect">
            <a:avLst/>
          </a:prstGeom>
        </p:spPr>
      </p:pic>
      <p:pic>
        <p:nvPicPr>
          <p:cNvPr id="12" name="Image 11">
            <a:extLst>
              <a:ext uri="{FF2B5EF4-FFF2-40B4-BE49-F238E27FC236}">
                <a16:creationId xmlns:a16="http://schemas.microsoft.com/office/drawing/2014/main" id="{800A863D-74A0-78DF-E59A-442CD03E939C}"/>
              </a:ext>
            </a:extLst>
          </p:cNvPr>
          <p:cNvPicPr>
            <a:picLocks noChangeAspect="1"/>
          </p:cNvPicPr>
          <p:nvPr/>
        </p:nvPicPr>
        <p:blipFill>
          <a:blip r:embed="rId3"/>
          <a:stretch>
            <a:fillRect/>
          </a:stretch>
        </p:blipFill>
        <p:spPr>
          <a:xfrm>
            <a:off x="4041246" y="1994403"/>
            <a:ext cx="3824288" cy="654492"/>
          </a:xfrm>
          <a:prstGeom prst="rect">
            <a:avLst/>
          </a:prstGeom>
        </p:spPr>
      </p:pic>
      <p:pic>
        <p:nvPicPr>
          <p:cNvPr id="14" name="Image 13">
            <a:extLst>
              <a:ext uri="{FF2B5EF4-FFF2-40B4-BE49-F238E27FC236}">
                <a16:creationId xmlns:a16="http://schemas.microsoft.com/office/drawing/2014/main" id="{F0D9A3FE-AB89-5440-1772-EE348F525947}"/>
              </a:ext>
            </a:extLst>
          </p:cNvPr>
          <p:cNvPicPr>
            <a:picLocks noChangeAspect="1"/>
          </p:cNvPicPr>
          <p:nvPr/>
        </p:nvPicPr>
        <p:blipFill>
          <a:blip r:embed="rId4"/>
          <a:stretch>
            <a:fillRect/>
          </a:stretch>
        </p:blipFill>
        <p:spPr>
          <a:xfrm>
            <a:off x="4041246" y="2529030"/>
            <a:ext cx="3683672" cy="485378"/>
          </a:xfrm>
          <a:prstGeom prst="rect">
            <a:avLst/>
          </a:prstGeom>
        </p:spPr>
      </p:pic>
    </p:spTree>
    <p:extLst>
      <p:ext uri="{BB962C8B-B14F-4D97-AF65-F5344CB8AC3E}">
        <p14:creationId xmlns:p14="http://schemas.microsoft.com/office/powerpoint/2010/main" val="3401827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5265</TotalTime>
  <Words>2177</Words>
  <Application>Microsoft Office PowerPoint</Application>
  <PresentationFormat>Grand écran</PresentationFormat>
  <Paragraphs>74</Paragraphs>
  <Slides>30</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30</vt:i4>
      </vt:variant>
    </vt:vector>
  </HeadingPairs>
  <TitlesOfParts>
    <vt:vector size="39" baseType="lpstr">
      <vt:lpstr>Arial</vt:lpstr>
      <vt:lpstr>Calibri</vt:lpstr>
      <vt:lpstr>Calibri Light</vt:lpstr>
      <vt:lpstr>Cambria Math</vt:lpstr>
      <vt:lpstr>Inter</vt:lpstr>
      <vt:lpstr>MathJax_Main</vt:lpstr>
      <vt:lpstr>MathJax_Math-italic</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Fahd KORAICHE</dc:creator>
  <cp:lastModifiedBy>Fahd KORAICHE</cp:lastModifiedBy>
  <cp:revision>13</cp:revision>
  <dcterms:created xsi:type="dcterms:W3CDTF">2022-12-27T20:32:38Z</dcterms:created>
  <dcterms:modified xsi:type="dcterms:W3CDTF">2022-12-31T12:17:50Z</dcterms:modified>
</cp:coreProperties>
</file>