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4" r:id="rId5"/>
    <p:sldId id="265" r:id="rId6"/>
    <p:sldId id="266" r:id="rId7"/>
    <p:sldId id="268" r:id="rId8"/>
    <p:sldId id="270" r:id="rId9"/>
    <p:sldId id="271" r:id="rId10"/>
    <p:sldId id="272" r:id="rId11"/>
    <p:sldId id="267" r:id="rId12"/>
    <p:sldId id="273" r:id="rId13"/>
    <p:sldId id="276" r:id="rId14"/>
    <p:sldId id="277" r:id="rId15"/>
    <p:sldId id="278" r:id="rId16"/>
    <p:sldId id="279" r:id="rId17"/>
    <p:sldId id="280" r:id="rId18"/>
    <p:sldId id="281" r:id="rId19"/>
    <p:sldId id="283" r:id="rId20"/>
    <p:sldId id="282" r:id="rId21"/>
    <p:sldId id="284" r:id="rId22"/>
    <p:sldId id="285" r:id="rId23"/>
    <p:sldId id="286"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4660"/>
  </p:normalViewPr>
  <p:slideViewPr>
    <p:cSldViewPr snapToGrid="0">
      <p:cViewPr varScale="1">
        <p:scale>
          <a:sx n="74" d="100"/>
          <a:sy n="74" d="100"/>
        </p:scale>
        <p:origin x="380"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7D991-A6DA-3DCB-5F82-38B113FD4F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2022DB8-0928-89F2-6796-97ED18ABCE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AF7E5CC-067E-390F-D6BE-CCA549E6FF6C}"/>
              </a:ext>
            </a:extLst>
          </p:cNvPr>
          <p:cNvSpPr>
            <a:spLocks noGrp="1"/>
          </p:cNvSpPr>
          <p:nvPr>
            <p:ph type="dt" sz="half" idx="10"/>
          </p:nvPr>
        </p:nvSpPr>
        <p:spPr/>
        <p:txBody>
          <a:bodyPr/>
          <a:lstStyle/>
          <a:p>
            <a:fld id="{43B36F7B-1C11-4341-880F-9C77A63B656F}" type="datetimeFigureOut">
              <a:rPr lang="en-IN" smtClean="0"/>
              <a:t>08-02-2024</a:t>
            </a:fld>
            <a:endParaRPr lang="en-IN" dirty="0"/>
          </a:p>
        </p:txBody>
      </p:sp>
      <p:sp>
        <p:nvSpPr>
          <p:cNvPr id="5" name="Footer Placeholder 4">
            <a:extLst>
              <a:ext uri="{FF2B5EF4-FFF2-40B4-BE49-F238E27FC236}">
                <a16:creationId xmlns:a16="http://schemas.microsoft.com/office/drawing/2014/main" id="{68EAA146-FD28-339E-8C61-4FCBE2B2E02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6609AE2-05D2-A99C-478A-775FF704E404}"/>
              </a:ext>
            </a:extLst>
          </p:cNvPr>
          <p:cNvSpPr>
            <a:spLocks noGrp="1"/>
          </p:cNvSpPr>
          <p:nvPr>
            <p:ph type="sldNum" sz="quarter" idx="12"/>
          </p:nvPr>
        </p:nvSpPr>
        <p:spPr/>
        <p:txBody>
          <a:bodyPr/>
          <a:lstStyle/>
          <a:p>
            <a:fld id="{31283499-5045-48C8-B757-16982B0C47AD}" type="slidenum">
              <a:rPr lang="en-IN" smtClean="0"/>
              <a:t>‹#›</a:t>
            </a:fld>
            <a:endParaRPr lang="en-IN" dirty="0"/>
          </a:p>
        </p:txBody>
      </p:sp>
    </p:spTree>
    <p:extLst>
      <p:ext uri="{BB962C8B-B14F-4D97-AF65-F5344CB8AC3E}">
        <p14:creationId xmlns:p14="http://schemas.microsoft.com/office/powerpoint/2010/main" val="2235931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75DED-1489-CB05-B985-C7807EAE95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7F38E0-912A-0335-A29B-64DCE14231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50750F-36ED-E66D-04AF-C1A10D383102}"/>
              </a:ext>
            </a:extLst>
          </p:cNvPr>
          <p:cNvSpPr>
            <a:spLocks noGrp="1"/>
          </p:cNvSpPr>
          <p:nvPr>
            <p:ph type="dt" sz="half" idx="10"/>
          </p:nvPr>
        </p:nvSpPr>
        <p:spPr/>
        <p:txBody>
          <a:bodyPr/>
          <a:lstStyle/>
          <a:p>
            <a:fld id="{43B36F7B-1C11-4341-880F-9C77A63B656F}" type="datetimeFigureOut">
              <a:rPr lang="en-IN" smtClean="0"/>
              <a:t>08-02-2024</a:t>
            </a:fld>
            <a:endParaRPr lang="en-IN" dirty="0"/>
          </a:p>
        </p:txBody>
      </p:sp>
      <p:sp>
        <p:nvSpPr>
          <p:cNvPr id="5" name="Footer Placeholder 4">
            <a:extLst>
              <a:ext uri="{FF2B5EF4-FFF2-40B4-BE49-F238E27FC236}">
                <a16:creationId xmlns:a16="http://schemas.microsoft.com/office/drawing/2014/main" id="{5F485020-2F20-368C-82D6-85DB7A5E0E3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AD06240-B3C7-BF1D-FFE9-3347668AE032}"/>
              </a:ext>
            </a:extLst>
          </p:cNvPr>
          <p:cNvSpPr>
            <a:spLocks noGrp="1"/>
          </p:cNvSpPr>
          <p:nvPr>
            <p:ph type="sldNum" sz="quarter" idx="12"/>
          </p:nvPr>
        </p:nvSpPr>
        <p:spPr/>
        <p:txBody>
          <a:bodyPr/>
          <a:lstStyle/>
          <a:p>
            <a:fld id="{31283499-5045-48C8-B757-16982B0C47AD}" type="slidenum">
              <a:rPr lang="en-IN" smtClean="0"/>
              <a:t>‹#›</a:t>
            </a:fld>
            <a:endParaRPr lang="en-IN" dirty="0"/>
          </a:p>
        </p:txBody>
      </p:sp>
    </p:spTree>
    <p:extLst>
      <p:ext uri="{BB962C8B-B14F-4D97-AF65-F5344CB8AC3E}">
        <p14:creationId xmlns:p14="http://schemas.microsoft.com/office/powerpoint/2010/main" val="2730604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2A5027-9CA7-A625-8FBD-DF9ED1FCE3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F7A778-39DD-6BD7-38ED-D6F9448D6D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732EE3-4A49-54DB-AB5A-95EF5E16E173}"/>
              </a:ext>
            </a:extLst>
          </p:cNvPr>
          <p:cNvSpPr>
            <a:spLocks noGrp="1"/>
          </p:cNvSpPr>
          <p:nvPr>
            <p:ph type="dt" sz="half" idx="10"/>
          </p:nvPr>
        </p:nvSpPr>
        <p:spPr/>
        <p:txBody>
          <a:bodyPr/>
          <a:lstStyle/>
          <a:p>
            <a:fld id="{43B36F7B-1C11-4341-880F-9C77A63B656F}" type="datetimeFigureOut">
              <a:rPr lang="en-IN" smtClean="0"/>
              <a:t>08-02-2024</a:t>
            </a:fld>
            <a:endParaRPr lang="en-IN" dirty="0"/>
          </a:p>
        </p:txBody>
      </p:sp>
      <p:sp>
        <p:nvSpPr>
          <p:cNvPr id="5" name="Footer Placeholder 4">
            <a:extLst>
              <a:ext uri="{FF2B5EF4-FFF2-40B4-BE49-F238E27FC236}">
                <a16:creationId xmlns:a16="http://schemas.microsoft.com/office/drawing/2014/main" id="{D8DA742C-1A3C-2D81-3AC0-EE9D3295BB4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0272C04-687A-CDEE-0A22-D0988D11A73C}"/>
              </a:ext>
            </a:extLst>
          </p:cNvPr>
          <p:cNvSpPr>
            <a:spLocks noGrp="1"/>
          </p:cNvSpPr>
          <p:nvPr>
            <p:ph type="sldNum" sz="quarter" idx="12"/>
          </p:nvPr>
        </p:nvSpPr>
        <p:spPr/>
        <p:txBody>
          <a:bodyPr/>
          <a:lstStyle/>
          <a:p>
            <a:fld id="{31283499-5045-48C8-B757-16982B0C47AD}" type="slidenum">
              <a:rPr lang="en-IN" smtClean="0"/>
              <a:t>‹#›</a:t>
            </a:fld>
            <a:endParaRPr lang="en-IN" dirty="0"/>
          </a:p>
        </p:txBody>
      </p:sp>
    </p:spTree>
    <p:extLst>
      <p:ext uri="{BB962C8B-B14F-4D97-AF65-F5344CB8AC3E}">
        <p14:creationId xmlns:p14="http://schemas.microsoft.com/office/powerpoint/2010/main" val="2916481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E3130-0748-E8E1-47C1-BFDE8DE79C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B13D7C-1185-2354-DC0F-3A7E019B9D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196F0F-D9FA-1193-9233-4D28255B500E}"/>
              </a:ext>
            </a:extLst>
          </p:cNvPr>
          <p:cNvSpPr>
            <a:spLocks noGrp="1"/>
          </p:cNvSpPr>
          <p:nvPr>
            <p:ph type="dt" sz="half" idx="10"/>
          </p:nvPr>
        </p:nvSpPr>
        <p:spPr/>
        <p:txBody>
          <a:bodyPr/>
          <a:lstStyle/>
          <a:p>
            <a:fld id="{43B36F7B-1C11-4341-880F-9C77A63B656F}" type="datetimeFigureOut">
              <a:rPr lang="en-IN" smtClean="0"/>
              <a:t>08-02-2024</a:t>
            </a:fld>
            <a:endParaRPr lang="en-IN" dirty="0"/>
          </a:p>
        </p:txBody>
      </p:sp>
      <p:sp>
        <p:nvSpPr>
          <p:cNvPr id="5" name="Footer Placeholder 4">
            <a:extLst>
              <a:ext uri="{FF2B5EF4-FFF2-40B4-BE49-F238E27FC236}">
                <a16:creationId xmlns:a16="http://schemas.microsoft.com/office/drawing/2014/main" id="{E14EA627-AB97-E593-F31B-3EA83F9E3ED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43DACF3-9B22-59B7-860B-EC0D77256310}"/>
              </a:ext>
            </a:extLst>
          </p:cNvPr>
          <p:cNvSpPr>
            <a:spLocks noGrp="1"/>
          </p:cNvSpPr>
          <p:nvPr>
            <p:ph type="sldNum" sz="quarter" idx="12"/>
          </p:nvPr>
        </p:nvSpPr>
        <p:spPr/>
        <p:txBody>
          <a:bodyPr/>
          <a:lstStyle/>
          <a:p>
            <a:fld id="{31283499-5045-48C8-B757-16982B0C47AD}" type="slidenum">
              <a:rPr lang="en-IN" smtClean="0"/>
              <a:t>‹#›</a:t>
            </a:fld>
            <a:endParaRPr lang="en-IN" dirty="0"/>
          </a:p>
        </p:txBody>
      </p:sp>
    </p:spTree>
    <p:extLst>
      <p:ext uri="{BB962C8B-B14F-4D97-AF65-F5344CB8AC3E}">
        <p14:creationId xmlns:p14="http://schemas.microsoft.com/office/powerpoint/2010/main" val="355276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9F7E-DD2A-843B-292F-1F2861A828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6D9D84-7234-7390-6BF9-8D736657A0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11B01E-0A8C-F899-D2A9-D563C84E70C5}"/>
              </a:ext>
            </a:extLst>
          </p:cNvPr>
          <p:cNvSpPr>
            <a:spLocks noGrp="1"/>
          </p:cNvSpPr>
          <p:nvPr>
            <p:ph type="dt" sz="half" idx="10"/>
          </p:nvPr>
        </p:nvSpPr>
        <p:spPr/>
        <p:txBody>
          <a:bodyPr/>
          <a:lstStyle/>
          <a:p>
            <a:fld id="{43B36F7B-1C11-4341-880F-9C77A63B656F}" type="datetimeFigureOut">
              <a:rPr lang="en-IN" smtClean="0"/>
              <a:t>08-02-2024</a:t>
            </a:fld>
            <a:endParaRPr lang="en-IN" dirty="0"/>
          </a:p>
        </p:txBody>
      </p:sp>
      <p:sp>
        <p:nvSpPr>
          <p:cNvPr id="5" name="Footer Placeholder 4">
            <a:extLst>
              <a:ext uri="{FF2B5EF4-FFF2-40B4-BE49-F238E27FC236}">
                <a16:creationId xmlns:a16="http://schemas.microsoft.com/office/drawing/2014/main" id="{CD76E9AB-41E3-3ECE-4A34-F3302B1AF34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7E959EC-DBA3-E0EA-B867-BF2BDFE5DFE3}"/>
              </a:ext>
            </a:extLst>
          </p:cNvPr>
          <p:cNvSpPr>
            <a:spLocks noGrp="1"/>
          </p:cNvSpPr>
          <p:nvPr>
            <p:ph type="sldNum" sz="quarter" idx="12"/>
          </p:nvPr>
        </p:nvSpPr>
        <p:spPr/>
        <p:txBody>
          <a:bodyPr/>
          <a:lstStyle/>
          <a:p>
            <a:fld id="{31283499-5045-48C8-B757-16982B0C47AD}" type="slidenum">
              <a:rPr lang="en-IN" smtClean="0"/>
              <a:t>‹#›</a:t>
            </a:fld>
            <a:endParaRPr lang="en-IN" dirty="0"/>
          </a:p>
        </p:txBody>
      </p:sp>
    </p:spTree>
    <p:extLst>
      <p:ext uri="{BB962C8B-B14F-4D97-AF65-F5344CB8AC3E}">
        <p14:creationId xmlns:p14="http://schemas.microsoft.com/office/powerpoint/2010/main" val="3419823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18668-C69D-7C9F-5423-A16D3B18A5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31172E-7321-AB4C-E6E4-89548BF02F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8484B8-B279-430C-ED56-EC4DC7ED48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A5C493-EFED-8B97-6879-D4686909E609}"/>
              </a:ext>
            </a:extLst>
          </p:cNvPr>
          <p:cNvSpPr>
            <a:spLocks noGrp="1"/>
          </p:cNvSpPr>
          <p:nvPr>
            <p:ph type="dt" sz="half" idx="10"/>
          </p:nvPr>
        </p:nvSpPr>
        <p:spPr/>
        <p:txBody>
          <a:bodyPr/>
          <a:lstStyle/>
          <a:p>
            <a:fld id="{43B36F7B-1C11-4341-880F-9C77A63B656F}" type="datetimeFigureOut">
              <a:rPr lang="en-IN" smtClean="0"/>
              <a:t>08-02-2024</a:t>
            </a:fld>
            <a:endParaRPr lang="en-IN" dirty="0"/>
          </a:p>
        </p:txBody>
      </p:sp>
      <p:sp>
        <p:nvSpPr>
          <p:cNvPr id="6" name="Footer Placeholder 5">
            <a:extLst>
              <a:ext uri="{FF2B5EF4-FFF2-40B4-BE49-F238E27FC236}">
                <a16:creationId xmlns:a16="http://schemas.microsoft.com/office/drawing/2014/main" id="{084EF52F-12FA-084E-B5A3-C2F3AD89734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521CBA1-B068-E934-9163-6796C5823E77}"/>
              </a:ext>
            </a:extLst>
          </p:cNvPr>
          <p:cNvSpPr>
            <a:spLocks noGrp="1"/>
          </p:cNvSpPr>
          <p:nvPr>
            <p:ph type="sldNum" sz="quarter" idx="12"/>
          </p:nvPr>
        </p:nvSpPr>
        <p:spPr/>
        <p:txBody>
          <a:bodyPr/>
          <a:lstStyle/>
          <a:p>
            <a:fld id="{31283499-5045-48C8-B757-16982B0C47AD}" type="slidenum">
              <a:rPr lang="en-IN" smtClean="0"/>
              <a:t>‹#›</a:t>
            </a:fld>
            <a:endParaRPr lang="en-IN" dirty="0"/>
          </a:p>
        </p:txBody>
      </p:sp>
    </p:spTree>
    <p:extLst>
      <p:ext uri="{BB962C8B-B14F-4D97-AF65-F5344CB8AC3E}">
        <p14:creationId xmlns:p14="http://schemas.microsoft.com/office/powerpoint/2010/main" val="272779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70737-AA8B-E9E2-2AB2-57DA398C65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C82453-7C35-7F09-48ED-90C60F248C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E82B08-191B-DF35-4AB8-531B182EA4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434A47-A24F-B348-C7D6-70F2712F0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DFE8F4-67D5-5FFF-90FE-63547C7E24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5DF49A-761F-EFA8-7A04-3E08E2110856}"/>
              </a:ext>
            </a:extLst>
          </p:cNvPr>
          <p:cNvSpPr>
            <a:spLocks noGrp="1"/>
          </p:cNvSpPr>
          <p:nvPr>
            <p:ph type="dt" sz="half" idx="10"/>
          </p:nvPr>
        </p:nvSpPr>
        <p:spPr/>
        <p:txBody>
          <a:bodyPr/>
          <a:lstStyle/>
          <a:p>
            <a:fld id="{43B36F7B-1C11-4341-880F-9C77A63B656F}" type="datetimeFigureOut">
              <a:rPr lang="en-IN" smtClean="0"/>
              <a:t>08-02-2024</a:t>
            </a:fld>
            <a:endParaRPr lang="en-IN" dirty="0"/>
          </a:p>
        </p:txBody>
      </p:sp>
      <p:sp>
        <p:nvSpPr>
          <p:cNvPr id="8" name="Footer Placeholder 7">
            <a:extLst>
              <a:ext uri="{FF2B5EF4-FFF2-40B4-BE49-F238E27FC236}">
                <a16:creationId xmlns:a16="http://schemas.microsoft.com/office/drawing/2014/main" id="{42E02EA7-DA22-9AB8-F662-23705543A81D}"/>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37BC3210-0DE0-7373-CA48-B64466DBFDE6}"/>
              </a:ext>
            </a:extLst>
          </p:cNvPr>
          <p:cNvSpPr>
            <a:spLocks noGrp="1"/>
          </p:cNvSpPr>
          <p:nvPr>
            <p:ph type="sldNum" sz="quarter" idx="12"/>
          </p:nvPr>
        </p:nvSpPr>
        <p:spPr/>
        <p:txBody>
          <a:bodyPr/>
          <a:lstStyle/>
          <a:p>
            <a:fld id="{31283499-5045-48C8-B757-16982B0C47AD}" type="slidenum">
              <a:rPr lang="en-IN" smtClean="0"/>
              <a:t>‹#›</a:t>
            </a:fld>
            <a:endParaRPr lang="en-IN" dirty="0"/>
          </a:p>
        </p:txBody>
      </p:sp>
    </p:spTree>
    <p:extLst>
      <p:ext uri="{BB962C8B-B14F-4D97-AF65-F5344CB8AC3E}">
        <p14:creationId xmlns:p14="http://schemas.microsoft.com/office/powerpoint/2010/main" val="504708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618D1-3E22-7B74-2766-36F93BE9E9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2D963E3-7CA5-6AB9-AB4C-669F92AD39A1}"/>
              </a:ext>
            </a:extLst>
          </p:cNvPr>
          <p:cNvSpPr>
            <a:spLocks noGrp="1"/>
          </p:cNvSpPr>
          <p:nvPr>
            <p:ph type="dt" sz="half" idx="10"/>
          </p:nvPr>
        </p:nvSpPr>
        <p:spPr/>
        <p:txBody>
          <a:bodyPr/>
          <a:lstStyle/>
          <a:p>
            <a:fld id="{43B36F7B-1C11-4341-880F-9C77A63B656F}" type="datetimeFigureOut">
              <a:rPr lang="en-IN" smtClean="0"/>
              <a:t>08-02-2024</a:t>
            </a:fld>
            <a:endParaRPr lang="en-IN" dirty="0"/>
          </a:p>
        </p:txBody>
      </p:sp>
      <p:sp>
        <p:nvSpPr>
          <p:cNvPr id="4" name="Footer Placeholder 3">
            <a:extLst>
              <a:ext uri="{FF2B5EF4-FFF2-40B4-BE49-F238E27FC236}">
                <a16:creationId xmlns:a16="http://schemas.microsoft.com/office/drawing/2014/main" id="{963AF57B-0214-080C-62B3-C36CBFDECA6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605F8062-5C61-333B-DC9E-CD474F09EFEA}"/>
              </a:ext>
            </a:extLst>
          </p:cNvPr>
          <p:cNvSpPr>
            <a:spLocks noGrp="1"/>
          </p:cNvSpPr>
          <p:nvPr>
            <p:ph type="sldNum" sz="quarter" idx="12"/>
          </p:nvPr>
        </p:nvSpPr>
        <p:spPr/>
        <p:txBody>
          <a:bodyPr/>
          <a:lstStyle/>
          <a:p>
            <a:fld id="{31283499-5045-48C8-B757-16982B0C47AD}" type="slidenum">
              <a:rPr lang="en-IN" smtClean="0"/>
              <a:t>‹#›</a:t>
            </a:fld>
            <a:endParaRPr lang="en-IN" dirty="0"/>
          </a:p>
        </p:txBody>
      </p:sp>
    </p:spTree>
    <p:extLst>
      <p:ext uri="{BB962C8B-B14F-4D97-AF65-F5344CB8AC3E}">
        <p14:creationId xmlns:p14="http://schemas.microsoft.com/office/powerpoint/2010/main" val="4112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668A3C-CD1F-E467-1F9F-CACCDDA87EF0}"/>
              </a:ext>
            </a:extLst>
          </p:cNvPr>
          <p:cNvSpPr>
            <a:spLocks noGrp="1"/>
          </p:cNvSpPr>
          <p:nvPr>
            <p:ph type="dt" sz="half" idx="10"/>
          </p:nvPr>
        </p:nvSpPr>
        <p:spPr/>
        <p:txBody>
          <a:bodyPr/>
          <a:lstStyle/>
          <a:p>
            <a:fld id="{43B36F7B-1C11-4341-880F-9C77A63B656F}" type="datetimeFigureOut">
              <a:rPr lang="en-IN" smtClean="0"/>
              <a:t>08-02-2024</a:t>
            </a:fld>
            <a:endParaRPr lang="en-IN" dirty="0"/>
          </a:p>
        </p:txBody>
      </p:sp>
      <p:sp>
        <p:nvSpPr>
          <p:cNvPr id="3" name="Footer Placeholder 2">
            <a:extLst>
              <a:ext uri="{FF2B5EF4-FFF2-40B4-BE49-F238E27FC236}">
                <a16:creationId xmlns:a16="http://schemas.microsoft.com/office/drawing/2014/main" id="{A793A5AA-B105-6D10-C733-B278A240E3C5}"/>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951FCB4-B79D-07FE-834B-B1CA8E029ACC}"/>
              </a:ext>
            </a:extLst>
          </p:cNvPr>
          <p:cNvSpPr>
            <a:spLocks noGrp="1"/>
          </p:cNvSpPr>
          <p:nvPr>
            <p:ph type="sldNum" sz="quarter" idx="12"/>
          </p:nvPr>
        </p:nvSpPr>
        <p:spPr/>
        <p:txBody>
          <a:bodyPr/>
          <a:lstStyle/>
          <a:p>
            <a:fld id="{31283499-5045-48C8-B757-16982B0C47AD}" type="slidenum">
              <a:rPr lang="en-IN" smtClean="0"/>
              <a:t>‹#›</a:t>
            </a:fld>
            <a:endParaRPr lang="en-IN" dirty="0"/>
          </a:p>
        </p:txBody>
      </p:sp>
    </p:spTree>
    <p:extLst>
      <p:ext uri="{BB962C8B-B14F-4D97-AF65-F5344CB8AC3E}">
        <p14:creationId xmlns:p14="http://schemas.microsoft.com/office/powerpoint/2010/main" val="144184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4C922-0146-ACBE-98A3-62DB81916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6C1583-C2BD-BA6C-5CBD-448FC7DE8D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1A9708-2FCE-087E-8262-F9C13C46B8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8C3C1-A0C5-F910-1234-4141A6FD1952}"/>
              </a:ext>
            </a:extLst>
          </p:cNvPr>
          <p:cNvSpPr>
            <a:spLocks noGrp="1"/>
          </p:cNvSpPr>
          <p:nvPr>
            <p:ph type="dt" sz="half" idx="10"/>
          </p:nvPr>
        </p:nvSpPr>
        <p:spPr/>
        <p:txBody>
          <a:bodyPr/>
          <a:lstStyle/>
          <a:p>
            <a:fld id="{43B36F7B-1C11-4341-880F-9C77A63B656F}" type="datetimeFigureOut">
              <a:rPr lang="en-IN" smtClean="0"/>
              <a:t>08-02-2024</a:t>
            </a:fld>
            <a:endParaRPr lang="en-IN" dirty="0"/>
          </a:p>
        </p:txBody>
      </p:sp>
      <p:sp>
        <p:nvSpPr>
          <p:cNvPr id="6" name="Footer Placeholder 5">
            <a:extLst>
              <a:ext uri="{FF2B5EF4-FFF2-40B4-BE49-F238E27FC236}">
                <a16:creationId xmlns:a16="http://schemas.microsoft.com/office/drawing/2014/main" id="{EAD22A5F-A605-2036-11AA-093AEE9D7B9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9F0F92B-647A-024A-D362-5AF4C2DB3E7A}"/>
              </a:ext>
            </a:extLst>
          </p:cNvPr>
          <p:cNvSpPr>
            <a:spLocks noGrp="1"/>
          </p:cNvSpPr>
          <p:nvPr>
            <p:ph type="sldNum" sz="quarter" idx="12"/>
          </p:nvPr>
        </p:nvSpPr>
        <p:spPr/>
        <p:txBody>
          <a:bodyPr/>
          <a:lstStyle/>
          <a:p>
            <a:fld id="{31283499-5045-48C8-B757-16982B0C47AD}" type="slidenum">
              <a:rPr lang="en-IN" smtClean="0"/>
              <a:t>‹#›</a:t>
            </a:fld>
            <a:endParaRPr lang="en-IN" dirty="0"/>
          </a:p>
        </p:txBody>
      </p:sp>
    </p:spTree>
    <p:extLst>
      <p:ext uri="{BB962C8B-B14F-4D97-AF65-F5344CB8AC3E}">
        <p14:creationId xmlns:p14="http://schemas.microsoft.com/office/powerpoint/2010/main" val="1168486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0CA46-13E3-10EC-0BCB-75A0F0C5A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CF879FA-01FE-9986-61F2-5E0FCC8331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4" name="Text Placeholder 3">
            <a:extLst>
              <a:ext uri="{FF2B5EF4-FFF2-40B4-BE49-F238E27FC236}">
                <a16:creationId xmlns:a16="http://schemas.microsoft.com/office/drawing/2014/main" id="{1674E78E-C9E8-1C9F-17DF-8DDDE7933F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90D0B4-30F9-351E-E81B-2EFFB86B6051}"/>
              </a:ext>
            </a:extLst>
          </p:cNvPr>
          <p:cNvSpPr>
            <a:spLocks noGrp="1"/>
          </p:cNvSpPr>
          <p:nvPr>
            <p:ph type="dt" sz="half" idx="10"/>
          </p:nvPr>
        </p:nvSpPr>
        <p:spPr/>
        <p:txBody>
          <a:bodyPr/>
          <a:lstStyle/>
          <a:p>
            <a:fld id="{43B36F7B-1C11-4341-880F-9C77A63B656F}" type="datetimeFigureOut">
              <a:rPr lang="en-IN" smtClean="0"/>
              <a:t>08-02-2024</a:t>
            </a:fld>
            <a:endParaRPr lang="en-IN" dirty="0"/>
          </a:p>
        </p:txBody>
      </p:sp>
      <p:sp>
        <p:nvSpPr>
          <p:cNvPr id="6" name="Footer Placeholder 5">
            <a:extLst>
              <a:ext uri="{FF2B5EF4-FFF2-40B4-BE49-F238E27FC236}">
                <a16:creationId xmlns:a16="http://schemas.microsoft.com/office/drawing/2014/main" id="{EF27CC64-BA88-8844-D39C-73A803DE427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863C69F-3E5E-BDF3-AFE7-EC91D165096A}"/>
              </a:ext>
            </a:extLst>
          </p:cNvPr>
          <p:cNvSpPr>
            <a:spLocks noGrp="1"/>
          </p:cNvSpPr>
          <p:nvPr>
            <p:ph type="sldNum" sz="quarter" idx="12"/>
          </p:nvPr>
        </p:nvSpPr>
        <p:spPr/>
        <p:txBody>
          <a:bodyPr/>
          <a:lstStyle/>
          <a:p>
            <a:fld id="{31283499-5045-48C8-B757-16982B0C47AD}" type="slidenum">
              <a:rPr lang="en-IN" smtClean="0"/>
              <a:t>‹#›</a:t>
            </a:fld>
            <a:endParaRPr lang="en-IN" dirty="0"/>
          </a:p>
        </p:txBody>
      </p:sp>
    </p:spTree>
    <p:extLst>
      <p:ext uri="{BB962C8B-B14F-4D97-AF65-F5344CB8AC3E}">
        <p14:creationId xmlns:p14="http://schemas.microsoft.com/office/powerpoint/2010/main" val="4165415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2E25F1-87E5-CCE2-CCFD-50A6D079C9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D59407-8BF5-7998-870B-EFC859C5C7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066909-BC22-B145-0705-5374F2A0D1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B36F7B-1C11-4341-880F-9C77A63B656F}" type="datetimeFigureOut">
              <a:rPr lang="en-IN" smtClean="0"/>
              <a:t>08-02-2024</a:t>
            </a:fld>
            <a:endParaRPr lang="en-IN" dirty="0"/>
          </a:p>
        </p:txBody>
      </p:sp>
      <p:sp>
        <p:nvSpPr>
          <p:cNvPr id="5" name="Footer Placeholder 4">
            <a:extLst>
              <a:ext uri="{FF2B5EF4-FFF2-40B4-BE49-F238E27FC236}">
                <a16:creationId xmlns:a16="http://schemas.microsoft.com/office/drawing/2014/main" id="{1445499F-44A2-5C9C-E412-8B0A48190D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7AC6421F-3AC2-7210-8FA4-58110BB800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283499-5045-48C8-B757-16982B0C47AD}" type="slidenum">
              <a:rPr lang="en-IN" smtClean="0"/>
              <a:t>‹#›</a:t>
            </a:fld>
            <a:endParaRPr lang="en-IN" dirty="0"/>
          </a:p>
        </p:txBody>
      </p:sp>
    </p:spTree>
    <p:extLst>
      <p:ext uri="{BB962C8B-B14F-4D97-AF65-F5344CB8AC3E}">
        <p14:creationId xmlns:p14="http://schemas.microsoft.com/office/powerpoint/2010/main" val="2218433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machinelearningmastery.com/time-series-forecasting/"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0BAB9-2A53-CA76-1A63-FCA5AE72B845}"/>
              </a:ext>
            </a:extLst>
          </p:cNvPr>
          <p:cNvSpPr>
            <a:spLocks noGrp="1"/>
          </p:cNvSpPr>
          <p:nvPr>
            <p:ph type="ctrTitle"/>
          </p:nvPr>
        </p:nvSpPr>
        <p:spPr>
          <a:xfrm>
            <a:off x="0" y="0"/>
            <a:ext cx="12192000" cy="1417320"/>
          </a:xfrm>
          <a:solidFill>
            <a:schemeClr val="accent2"/>
          </a:solidFill>
        </p:spPr>
        <p:txBody>
          <a:bodyPr>
            <a:normAutofit/>
          </a:bodyPr>
          <a:lstStyle/>
          <a:p>
            <a:br>
              <a:rPr lang="en-IN" sz="3600" dirty="0">
                <a:latin typeface="Arial Black" panose="020B0A04020102020204" pitchFamily="34" charset="0"/>
              </a:rPr>
            </a:br>
            <a:r>
              <a:rPr lang="en-IN" sz="3600" dirty="0">
                <a:latin typeface="Arial Black" panose="020B0A04020102020204" pitchFamily="34" charset="0"/>
              </a:rPr>
              <a:t>Crude Oil Price Prediction</a:t>
            </a:r>
          </a:p>
        </p:txBody>
      </p:sp>
      <p:sp>
        <p:nvSpPr>
          <p:cNvPr id="3" name="Subtitle 2">
            <a:extLst>
              <a:ext uri="{FF2B5EF4-FFF2-40B4-BE49-F238E27FC236}">
                <a16:creationId xmlns:a16="http://schemas.microsoft.com/office/drawing/2014/main" id="{ACF87F50-E110-8806-B24B-F407C5281D0F}"/>
              </a:ext>
            </a:extLst>
          </p:cNvPr>
          <p:cNvSpPr>
            <a:spLocks noGrp="1"/>
          </p:cNvSpPr>
          <p:nvPr>
            <p:ph type="subTitle" idx="1"/>
          </p:nvPr>
        </p:nvSpPr>
        <p:spPr>
          <a:xfrm>
            <a:off x="5812970" y="1877786"/>
            <a:ext cx="5894616" cy="4082143"/>
          </a:xfrm>
        </p:spPr>
        <p:txBody>
          <a:bodyPr>
            <a:normAutofit/>
          </a:bodyPr>
          <a:lstStyle/>
          <a:p>
            <a:pPr algn="l"/>
            <a:r>
              <a:rPr lang="en-IN" sz="2800" dirty="0" err="1"/>
              <a:t>Ms.Sakshi</a:t>
            </a:r>
            <a:r>
              <a:rPr lang="en-IN" sz="2800" dirty="0"/>
              <a:t> </a:t>
            </a:r>
            <a:r>
              <a:rPr lang="en-IN" sz="2800" dirty="0" err="1"/>
              <a:t>vidyadhar</a:t>
            </a:r>
            <a:r>
              <a:rPr lang="en-IN" sz="2800" dirty="0"/>
              <a:t> </a:t>
            </a:r>
            <a:r>
              <a:rPr lang="en-IN" sz="2800" dirty="0" err="1"/>
              <a:t>parab</a:t>
            </a:r>
            <a:endParaRPr lang="en-IN" sz="2800" dirty="0"/>
          </a:p>
          <a:p>
            <a:pPr algn="l"/>
            <a:r>
              <a:rPr lang="en-IN" sz="2800" dirty="0" err="1"/>
              <a:t>Mr.Prasanth</a:t>
            </a:r>
            <a:r>
              <a:rPr lang="en-IN" sz="2800" dirty="0"/>
              <a:t> </a:t>
            </a:r>
            <a:r>
              <a:rPr lang="en-IN" sz="2800" dirty="0" err="1"/>
              <a:t>Junnada</a:t>
            </a:r>
            <a:endParaRPr lang="en-IN" sz="2800" dirty="0"/>
          </a:p>
          <a:p>
            <a:pPr algn="l"/>
            <a:r>
              <a:rPr lang="en-IN" sz="2800" dirty="0" err="1"/>
              <a:t>Ms.Korasikha</a:t>
            </a:r>
            <a:r>
              <a:rPr lang="en-IN" sz="2800" dirty="0"/>
              <a:t> </a:t>
            </a:r>
            <a:r>
              <a:rPr lang="en-IN" sz="2800" dirty="0" err="1"/>
              <a:t>poojitha</a:t>
            </a:r>
            <a:endParaRPr lang="en-IN" sz="2800" dirty="0"/>
          </a:p>
          <a:p>
            <a:pPr algn="l"/>
            <a:r>
              <a:rPr lang="en-IN" sz="2800" dirty="0" err="1"/>
              <a:t>Ms.Gudicinti</a:t>
            </a:r>
            <a:r>
              <a:rPr lang="en-IN" sz="2800" dirty="0"/>
              <a:t> Hari Priya</a:t>
            </a:r>
          </a:p>
          <a:p>
            <a:pPr algn="l"/>
            <a:r>
              <a:rPr lang="en-IN" sz="2800" dirty="0" err="1"/>
              <a:t>Ms.Dipali</a:t>
            </a:r>
            <a:r>
              <a:rPr lang="en-IN" sz="2800" dirty="0"/>
              <a:t> </a:t>
            </a:r>
            <a:r>
              <a:rPr lang="en-IN" sz="2800" dirty="0" err="1"/>
              <a:t>Naskar</a:t>
            </a:r>
            <a:endParaRPr lang="en-IN" sz="2800" dirty="0"/>
          </a:p>
          <a:p>
            <a:pPr algn="l"/>
            <a:r>
              <a:rPr lang="en-IN" sz="2800" dirty="0" err="1"/>
              <a:t>Ms.Vojjala</a:t>
            </a:r>
            <a:r>
              <a:rPr lang="en-IN" sz="2800" dirty="0"/>
              <a:t> Varshini</a:t>
            </a:r>
          </a:p>
          <a:p>
            <a:pPr algn="l"/>
            <a:r>
              <a:rPr lang="en-IN" sz="2800" dirty="0" err="1"/>
              <a:t>Mrs.Arwa</a:t>
            </a:r>
            <a:r>
              <a:rPr lang="en-IN" sz="2800" dirty="0"/>
              <a:t> </a:t>
            </a:r>
            <a:r>
              <a:rPr lang="en-IN" sz="2800" dirty="0" err="1"/>
              <a:t>jafar</a:t>
            </a:r>
            <a:r>
              <a:rPr lang="en-IN" sz="2800" dirty="0"/>
              <a:t> </a:t>
            </a:r>
            <a:r>
              <a:rPr lang="en-IN" sz="2800" dirty="0" err="1"/>
              <a:t>ali</a:t>
            </a:r>
            <a:endParaRPr lang="en-IN" sz="2800" dirty="0"/>
          </a:p>
        </p:txBody>
      </p:sp>
    </p:spTree>
    <p:extLst>
      <p:ext uri="{BB962C8B-B14F-4D97-AF65-F5344CB8AC3E}">
        <p14:creationId xmlns:p14="http://schemas.microsoft.com/office/powerpoint/2010/main" val="1069028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41D0-1667-922A-7DF4-1F9CCD63F380}"/>
              </a:ext>
            </a:extLst>
          </p:cNvPr>
          <p:cNvSpPr>
            <a:spLocks noGrp="1"/>
          </p:cNvSpPr>
          <p:nvPr>
            <p:ph type="title"/>
          </p:nvPr>
        </p:nvSpPr>
        <p:spPr>
          <a:xfrm>
            <a:off x="0" y="0"/>
            <a:ext cx="12192000" cy="800100"/>
          </a:xfrm>
          <a:solidFill>
            <a:schemeClr val="accent2"/>
          </a:solidFill>
        </p:spPr>
        <p:txBody>
          <a:bodyPr>
            <a:normAutofit/>
          </a:bodyPr>
          <a:lstStyle/>
          <a:p>
            <a:pPr algn="ctr"/>
            <a:br>
              <a:rPr lang="en-IN" sz="1600" b="1" i="0" dirty="0">
                <a:effectLst/>
                <a:latin typeface="system-ui"/>
              </a:rPr>
            </a:br>
            <a:r>
              <a:rPr lang="en-IN" sz="2800" b="1" i="0" dirty="0">
                <a:effectLst/>
                <a:latin typeface="Arial Black" panose="020B0A04020102020204" pitchFamily="34" charset="0"/>
              </a:rPr>
              <a:t>Ident</a:t>
            </a:r>
            <a:r>
              <a:rPr lang="en-IN" sz="2800" b="1" dirty="0">
                <a:latin typeface="Arial Black" panose="020B0A04020102020204" pitchFamily="34" charset="0"/>
              </a:rPr>
              <a:t>ify extreme values using Z-Score</a:t>
            </a:r>
            <a:endParaRPr lang="en-IN" sz="2800" dirty="0">
              <a:latin typeface="Arial Black" panose="020B0A04020102020204" pitchFamily="34" charset="0"/>
            </a:endParaRPr>
          </a:p>
        </p:txBody>
      </p:sp>
      <p:sp>
        <p:nvSpPr>
          <p:cNvPr id="4" name="Text Placeholder 3">
            <a:extLst>
              <a:ext uri="{FF2B5EF4-FFF2-40B4-BE49-F238E27FC236}">
                <a16:creationId xmlns:a16="http://schemas.microsoft.com/office/drawing/2014/main" id="{8A98A5FB-8C8D-7A48-2D1B-C65AA3E38060}"/>
              </a:ext>
            </a:extLst>
          </p:cNvPr>
          <p:cNvSpPr>
            <a:spLocks noGrp="1"/>
          </p:cNvSpPr>
          <p:nvPr>
            <p:ph type="body" sz="half" idx="2"/>
          </p:nvPr>
        </p:nvSpPr>
        <p:spPr>
          <a:xfrm>
            <a:off x="228640" y="1005840"/>
            <a:ext cx="5073276" cy="5600700"/>
          </a:xfrm>
        </p:spPr>
        <p:txBody>
          <a:bodyPr>
            <a:normAutofit/>
          </a:bodyPr>
          <a:lstStyle/>
          <a:p>
            <a:pPr marL="342900" indent="-342900">
              <a:buFont typeface="Arial" panose="020B0604020202020204" pitchFamily="34" charset="0"/>
              <a:buChar char="•"/>
            </a:pPr>
            <a:r>
              <a:rPr lang="en-US" sz="2000" b="0" i="0" dirty="0">
                <a:latin typeface="Times New Roman" panose="02020603050405020304" pitchFamily="18" charset="0"/>
                <a:cs typeface="Times New Roman" panose="02020603050405020304" pitchFamily="18" charset="0"/>
              </a:rPr>
              <a:t> GPA(grade point average)seems to be fit for further analysis.</a:t>
            </a:r>
          </a:p>
          <a:p>
            <a:pPr marL="342900" indent="-342900">
              <a:buFont typeface="Arial" panose="020B0604020202020204" pitchFamily="34" charset="0"/>
              <a:buChar char="•"/>
            </a:pPr>
            <a:r>
              <a:rPr lang="en-US" sz="2000" b="0" i="0" dirty="0">
                <a:latin typeface="Times New Roman" panose="02020603050405020304" pitchFamily="18" charset="0"/>
                <a:cs typeface="Times New Roman" panose="02020603050405020304" pitchFamily="18" charset="0"/>
              </a:rPr>
              <a:t> we can do the </a:t>
            </a:r>
            <a:r>
              <a:rPr lang="en-US" sz="2000" b="0" i="0" dirty="0" err="1">
                <a:latin typeface="Times New Roman" panose="02020603050405020304" pitchFamily="18" charset="0"/>
                <a:cs typeface="Times New Roman" panose="02020603050405020304" pitchFamily="18" charset="0"/>
              </a:rPr>
              <a:t>Anamoly</a:t>
            </a:r>
            <a:r>
              <a:rPr lang="en-US" sz="2000" b="0" i="0" dirty="0">
                <a:latin typeface="Times New Roman" panose="02020603050405020304" pitchFamily="18" charset="0"/>
                <a:cs typeface="Times New Roman" panose="02020603050405020304" pitchFamily="18" charset="0"/>
              </a:rPr>
              <a:t> detection: Trimming (removing outliers) and Capping (imputing outliers).</a:t>
            </a:r>
          </a:p>
          <a:p>
            <a:endParaRPr lang="en-US" sz="2400" b="1" i="0" dirty="0">
              <a:effectLst/>
              <a:latin typeface="system-ui"/>
            </a:endParaRPr>
          </a:p>
          <a:p>
            <a:pPr marL="342900" indent="-342900">
              <a:buFont typeface="Arial" panose="020B0604020202020204" pitchFamily="34" charset="0"/>
              <a:buChar char="•"/>
            </a:pPr>
            <a:endParaRPr lang="en-US" sz="2000" b="0" i="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800" b="0" i="0" dirty="0"/>
          </a:p>
          <a:p>
            <a:endParaRPr lang="en-US" sz="3200" b="1" i="0" dirty="0">
              <a:effectLst/>
              <a:latin typeface="system-ui"/>
            </a:endParaRPr>
          </a:p>
          <a:p>
            <a:pPr marL="342900" indent="-342900">
              <a:buFont typeface="Arial" panose="020B0604020202020204" pitchFamily="34" charset="0"/>
              <a:buChar char="•"/>
            </a:pPr>
            <a:endParaRPr lang="en-US" sz="2800" b="0" i="0" dirty="0"/>
          </a:p>
          <a:p>
            <a:endParaRPr lang="en-US" sz="2800" dirty="0"/>
          </a:p>
          <a:p>
            <a:pPr marL="342900" indent="-342900">
              <a:buFont typeface="Arial" panose="020B0604020202020204" pitchFamily="34" charset="0"/>
              <a:buChar char="•"/>
            </a:pPr>
            <a:endParaRPr lang="en-IN" sz="2400" dirty="0"/>
          </a:p>
          <a:p>
            <a:endParaRPr lang="en-IN" sz="2400" dirty="0"/>
          </a:p>
          <a:p>
            <a:endParaRPr lang="en-US" altLang="en-US" sz="2400" dirty="0"/>
          </a:p>
          <a:p>
            <a:endParaRPr lang="en-US" altLang="en-US" sz="2000" dirty="0"/>
          </a:p>
          <a:p>
            <a:endParaRPr kumimoji="0" lang="en-US" altLang="en-US" sz="2400" b="0" i="0" u="none" strike="noStrike" cap="none" normalizeH="0" baseline="0" dirty="0">
              <a:ln>
                <a:noFill/>
              </a:ln>
              <a:solidFill>
                <a:schemeClr val="tx1"/>
              </a:solidFill>
              <a:effectLst/>
            </a:endParaRPr>
          </a:p>
          <a:p>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endParaRPr lang="en-IN" sz="2000" dirty="0"/>
          </a:p>
        </p:txBody>
      </p:sp>
      <p:sp>
        <p:nvSpPr>
          <p:cNvPr id="5" name="Rectangle 1">
            <a:extLst>
              <a:ext uri="{FF2B5EF4-FFF2-40B4-BE49-F238E27FC236}">
                <a16:creationId xmlns:a16="http://schemas.microsoft.com/office/drawing/2014/main" id="{DE2AE823-FBAE-37E9-E8A6-6527522CB85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9ED56D05-1E30-D138-48B7-71D62AA3996D}"/>
              </a:ext>
            </a:extLst>
          </p:cNvPr>
          <p:cNvPicPr>
            <a:picLocks noChangeAspect="1"/>
          </p:cNvPicPr>
          <p:nvPr/>
        </p:nvPicPr>
        <p:blipFill>
          <a:blip r:embed="rId2"/>
          <a:stretch>
            <a:fillRect/>
          </a:stretch>
        </p:blipFill>
        <p:spPr>
          <a:xfrm>
            <a:off x="5799221" y="1005840"/>
            <a:ext cx="6232358" cy="4464518"/>
          </a:xfrm>
          <a:prstGeom prst="rect">
            <a:avLst/>
          </a:prstGeom>
        </p:spPr>
      </p:pic>
    </p:spTree>
    <p:extLst>
      <p:ext uri="{BB962C8B-B14F-4D97-AF65-F5344CB8AC3E}">
        <p14:creationId xmlns:p14="http://schemas.microsoft.com/office/powerpoint/2010/main" val="723316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41D0-1667-922A-7DF4-1F9CCD63F380}"/>
              </a:ext>
            </a:extLst>
          </p:cNvPr>
          <p:cNvSpPr>
            <a:spLocks noGrp="1"/>
          </p:cNvSpPr>
          <p:nvPr>
            <p:ph type="title"/>
          </p:nvPr>
        </p:nvSpPr>
        <p:spPr>
          <a:xfrm>
            <a:off x="0" y="0"/>
            <a:ext cx="12192000" cy="800100"/>
          </a:xfrm>
          <a:solidFill>
            <a:schemeClr val="accent2"/>
          </a:solidFill>
        </p:spPr>
        <p:txBody>
          <a:bodyPr>
            <a:normAutofit/>
          </a:bodyPr>
          <a:lstStyle/>
          <a:p>
            <a:pPr algn="ctr"/>
            <a:br>
              <a:rPr lang="en-IN" sz="1600" b="1" i="0" dirty="0">
                <a:effectLst/>
                <a:latin typeface="system-ui"/>
              </a:rPr>
            </a:br>
            <a:r>
              <a:rPr lang="en-IN" sz="2800" b="1" i="0" dirty="0">
                <a:effectLst/>
                <a:latin typeface="Arial Black" panose="020B0A04020102020204" pitchFamily="34" charset="0"/>
              </a:rPr>
              <a:t>Analysing the oil price from 1986 to 2016</a:t>
            </a:r>
            <a:endParaRPr lang="en-IN" sz="2800" dirty="0">
              <a:latin typeface="Arial Black" panose="020B0A04020102020204" pitchFamily="34" charset="0"/>
            </a:endParaRPr>
          </a:p>
        </p:txBody>
      </p:sp>
      <p:sp>
        <p:nvSpPr>
          <p:cNvPr id="4" name="Text Placeholder 3">
            <a:extLst>
              <a:ext uri="{FF2B5EF4-FFF2-40B4-BE49-F238E27FC236}">
                <a16:creationId xmlns:a16="http://schemas.microsoft.com/office/drawing/2014/main" id="{8A98A5FB-8C8D-7A48-2D1B-C65AA3E38060}"/>
              </a:ext>
            </a:extLst>
          </p:cNvPr>
          <p:cNvSpPr>
            <a:spLocks noGrp="1"/>
          </p:cNvSpPr>
          <p:nvPr>
            <p:ph type="body" sz="half" idx="2"/>
          </p:nvPr>
        </p:nvSpPr>
        <p:spPr>
          <a:xfrm>
            <a:off x="228640" y="1005840"/>
            <a:ext cx="6124034" cy="5600700"/>
          </a:xfrm>
        </p:spPr>
        <p:txBody>
          <a:bodyPr>
            <a:normAutofit/>
          </a:bodyPr>
          <a:lstStyle/>
          <a:p>
            <a:pPr marL="342900" indent="-342900">
              <a:buFont typeface="Arial" panose="020B0604020202020204" pitchFamily="34" charset="0"/>
              <a:buChar char="•"/>
            </a:pPr>
            <a:r>
              <a:rPr lang="en-US" sz="2400" b="0" i="0" dirty="0">
                <a:latin typeface="Times New Roman" panose="02020603050405020304" pitchFamily="18" charset="0"/>
                <a:cs typeface="Times New Roman" panose="02020603050405020304" pitchFamily="18" charset="0"/>
              </a:rPr>
              <a:t>We can conclude that price of oil is increasing linearly from year 1986 to 201</a:t>
            </a:r>
            <a:r>
              <a:rPr lang="en-US" sz="2400" dirty="0">
                <a:latin typeface="Times New Roman" panose="02020603050405020304" pitchFamily="18" charset="0"/>
                <a:cs typeface="Times New Roman" panose="02020603050405020304" pitchFamily="18" charset="0"/>
              </a:rPr>
              <a:t>6</a:t>
            </a:r>
            <a:r>
              <a:rPr lang="en-US" sz="2400" b="0" i="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b="0" i="0" dirty="0">
                <a:latin typeface="Times New Roman" panose="02020603050405020304" pitchFamily="18" charset="0"/>
                <a:cs typeface="Times New Roman" panose="02020603050405020304" pitchFamily="18" charset="0"/>
              </a:rPr>
              <a:t>A linear increase in oil prices may be indicative of consistent global economic growth, with higher demand for energy resources accompanying increased economic activities.</a:t>
            </a:r>
            <a:endParaRPr lang="en-US" sz="2400" b="1" i="0" dirty="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800" b="0" i="0" dirty="0"/>
          </a:p>
          <a:p>
            <a:endParaRPr lang="en-US" sz="2800" dirty="0"/>
          </a:p>
          <a:p>
            <a:pPr marL="342900" indent="-342900">
              <a:buFont typeface="Arial" panose="020B0604020202020204" pitchFamily="34" charset="0"/>
              <a:buChar char="•"/>
            </a:pPr>
            <a:endParaRPr lang="en-IN" sz="2400" dirty="0"/>
          </a:p>
          <a:p>
            <a:endParaRPr lang="en-IN" sz="2400" dirty="0"/>
          </a:p>
          <a:p>
            <a:endParaRPr lang="en-US" altLang="en-US" sz="2400" dirty="0"/>
          </a:p>
          <a:p>
            <a:endParaRPr lang="en-US" altLang="en-US" sz="2000" dirty="0"/>
          </a:p>
          <a:p>
            <a:endParaRPr kumimoji="0" lang="en-US" altLang="en-US" sz="2400" b="0" i="0" u="none" strike="noStrike" cap="none" normalizeH="0" baseline="0" dirty="0">
              <a:ln>
                <a:noFill/>
              </a:ln>
              <a:solidFill>
                <a:schemeClr val="tx1"/>
              </a:solidFill>
              <a:effectLst/>
            </a:endParaRPr>
          </a:p>
          <a:p>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endParaRPr lang="en-IN" sz="2000" dirty="0"/>
          </a:p>
        </p:txBody>
      </p:sp>
      <p:sp>
        <p:nvSpPr>
          <p:cNvPr id="5" name="Rectangle 1">
            <a:extLst>
              <a:ext uri="{FF2B5EF4-FFF2-40B4-BE49-F238E27FC236}">
                <a16:creationId xmlns:a16="http://schemas.microsoft.com/office/drawing/2014/main" id="{DE2AE823-FBAE-37E9-E8A6-6527522CB85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9" name="Picture 18">
            <a:extLst>
              <a:ext uri="{FF2B5EF4-FFF2-40B4-BE49-F238E27FC236}">
                <a16:creationId xmlns:a16="http://schemas.microsoft.com/office/drawing/2014/main" id="{EFBE1547-4C94-80BF-E986-A57787C0623F}"/>
              </a:ext>
            </a:extLst>
          </p:cNvPr>
          <p:cNvPicPr>
            <a:picLocks noChangeAspect="1"/>
          </p:cNvPicPr>
          <p:nvPr/>
        </p:nvPicPr>
        <p:blipFill>
          <a:blip r:embed="rId2"/>
          <a:stretch>
            <a:fillRect/>
          </a:stretch>
        </p:blipFill>
        <p:spPr>
          <a:xfrm>
            <a:off x="6232358" y="946484"/>
            <a:ext cx="5731001" cy="4652211"/>
          </a:xfrm>
          <a:prstGeom prst="rect">
            <a:avLst/>
          </a:prstGeom>
        </p:spPr>
      </p:pic>
    </p:spTree>
    <p:extLst>
      <p:ext uri="{BB962C8B-B14F-4D97-AF65-F5344CB8AC3E}">
        <p14:creationId xmlns:p14="http://schemas.microsoft.com/office/powerpoint/2010/main" val="3063009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41D0-1667-922A-7DF4-1F9CCD63F380}"/>
              </a:ext>
            </a:extLst>
          </p:cNvPr>
          <p:cNvSpPr>
            <a:spLocks noGrp="1"/>
          </p:cNvSpPr>
          <p:nvPr>
            <p:ph type="title"/>
          </p:nvPr>
        </p:nvSpPr>
        <p:spPr>
          <a:xfrm>
            <a:off x="0" y="0"/>
            <a:ext cx="12192000" cy="800100"/>
          </a:xfrm>
          <a:solidFill>
            <a:schemeClr val="accent2"/>
          </a:solidFill>
        </p:spPr>
        <p:txBody>
          <a:bodyPr>
            <a:normAutofit/>
          </a:bodyPr>
          <a:lstStyle/>
          <a:p>
            <a:pPr algn="ctr"/>
            <a:br>
              <a:rPr lang="en-IN" sz="1600" b="1" i="0" dirty="0">
                <a:effectLst/>
                <a:latin typeface="system-ui"/>
              </a:rPr>
            </a:br>
            <a:r>
              <a:rPr lang="en-IN" sz="2800" b="1" dirty="0">
                <a:latin typeface="Arial Black" panose="020B0A04020102020204" pitchFamily="34" charset="0"/>
              </a:rPr>
              <a:t>Yearly price change using bar plot</a:t>
            </a:r>
            <a:endParaRPr lang="en-IN" sz="2800" dirty="0">
              <a:latin typeface="Arial Black" panose="020B0A04020102020204" pitchFamily="34" charset="0"/>
            </a:endParaRPr>
          </a:p>
        </p:txBody>
      </p:sp>
      <p:sp>
        <p:nvSpPr>
          <p:cNvPr id="4" name="Text Placeholder 3">
            <a:extLst>
              <a:ext uri="{FF2B5EF4-FFF2-40B4-BE49-F238E27FC236}">
                <a16:creationId xmlns:a16="http://schemas.microsoft.com/office/drawing/2014/main" id="{8A98A5FB-8C8D-7A48-2D1B-C65AA3E38060}"/>
              </a:ext>
            </a:extLst>
          </p:cNvPr>
          <p:cNvSpPr>
            <a:spLocks noGrp="1"/>
          </p:cNvSpPr>
          <p:nvPr>
            <p:ph type="body" sz="half" idx="2"/>
          </p:nvPr>
        </p:nvSpPr>
        <p:spPr>
          <a:xfrm>
            <a:off x="228640" y="1005840"/>
            <a:ext cx="5073276" cy="5600700"/>
          </a:xfrm>
        </p:spPr>
        <p:txBody>
          <a:bodyPr>
            <a:normAutofit/>
          </a:bodyPr>
          <a:lstStyle/>
          <a:p>
            <a:pPr marL="342900" indent="-342900">
              <a:buFont typeface="Arial" panose="020B0604020202020204" pitchFamily="34" charset="0"/>
              <a:buChar char="•"/>
            </a:pPr>
            <a:r>
              <a:rPr lang="en-US" sz="2000" b="0" i="0" dirty="0">
                <a:latin typeface="Times New Roman" panose="02020603050405020304" pitchFamily="18" charset="0"/>
                <a:cs typeface="Times New Roman" panose="02020603050405020304" pitchFamily="18" charset="0"/>
              </a:rPr>
              <a:t> Analyzing the bar plot helps in gaining a long-term perspective on how prices have evolved over the years..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a:t>
            </a:r>
            <a:r>
              <a:rPr lang="en-US" sz="2000" b="0" i="0" dirty="0">
                <a:latin typeface="Times New Roman" panose="02020603050405020304" pitchFamily="18" charset="0"/>
                <a:cs typeface="Times New Roman" panose="02020603050405020304" pitchFamily="18" charset="0"/>
              </a:rPr>
              <a:t>here are years with minimal or no price increase, it suggests periods of price stability.</a:t>
            </a:r>
            <a:endParaRPr lang="en-US" sz="2400" b="1" i="0" dirty="0">
              <a:effectLst/>
              <a:latin typeface="system-ui"/>
            </a:endParaRPr>
          </a:p>
          <a:p>
            <a:pPr marL="342900" indent="-342900">
              <a:buFont typeface="Arial" panose="020B0604020202020204" pitchFamily="34" charset="0"/>
              <a:buChar char="•"/>
            </a:pPr>
            <a:endParaRPr lang="en-US" sz="2000" b="0" i="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3200" b="1" i="0" dirty="0">
              <a:effectLst/>
              <a:latin typeface="system-ui"/>
            </a:endParaRPr>
          </a:p>
          <a:p>
            <a:pPr marL="342900" indent="-342900">
              <a:buFont typeface="Arial" panose="020B0604020202020204" pitchFamily="34" charset="0"/>
              <a:buChar char="•"/>
            </a:pPr>
            <a:endParaRPr lang="en-US" sz="2800" b="0" i="0" dirty="0"/>
          </a:p>
          <a:p>
            <a:endParaRPr lang="en-US" sz="3200" b="1" i="0" dirty="0">
              <a:effectLst/>
              <a:latin typeface="system-ui"/>
            </a:endParaRPr>
          </a:p>
          <a:p>
            <a:pPr marL="342900" indent="-342900">
              <a:buFont typeface="Arial" panose="020B0604020202020204" pitchFamily="34" charset="0"/>
              <a:buChar char="•"/>
            </a:pPr>
            <a:endParaRPr lang="en-US" sz="2800" b="0" i="0" dirty="0"/>
          </a:p>
          <a:p>
            <a:endParaRPr lang="en-US" sz="2800" dirty="0"/>
          </a:p>
          <a:p>
            <a:pPr marL="342900" indent="-342900">
              <a:buFont typeface="Arial" panose="020B0604020202020204" pitchFamily="34" charset="0"/>
              <a:buChar char="•"/>
            </a:pPr>
            <a:endParaRPr lang="en-IN" sz="2400" dirty="0"/>
          </a:p>
          <a:p>
            <a:endParaRPr lang="en-IN" sz="2400" dirty="0"/>
          </a:p>
          <a:p>
            <a:endParaRPr lang="en-US" altLang="en-US" sz="2400" dirty="0"/>
          </a:p>
          <a:p>
            <a:endParaRPr lang="en-US" altLang="en-US" sz="2000" dirty="0"/>
          </a:p>
          <a:p>
            <a:endParaRPr kumimoji="0" lang="en-US" altLang="en-US" sz="2400" b="0" i="0" u="none" strike="noStrike" cap="none" normalizeH="0" baseline="0" dirty="0">
              <a:ln>
                <a:noFill/>
              </a:ln>
              <a:solidFill>
                <a:schemeClr val="tx1"/>
              </a:solidFill>
              <a:effectLst/>
            </a:endParaRPr>
          </a:p>
          <a:p>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endParaRPr lang="en-IN" sz="2000" dirty="0"/>
          </a:p>
        </p:txBody>
      </p:sp>
      <p:sp>
        <p:nvSpPr>
          <p:cNvPr id="5" name="Rectangle 1">
            <a:extLst>
              <a:ext uri="{FF2B5EF4-FFF2-40B4-BE49-F238E27FC236}">
                <a16:creationId xmlns:a16="http://schemas.microsoft.com/office/drawing/2014/main" id="{DE2AE823-FBAE-37E9-E8A6-6527522CB85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2E4CA0D8-8F47-83AD-F3A6-4E6A7819D805}"/>
              </a:ext>
            </a:extLst>
          </p:cNvPr>
          <p:cNvPicPr>
            <a:picLocks noChangeAspect="1"/>
          </p:cNvPicPr>
          <p:nvPr/>
        </p:nvPicPr>
        <p:blipFill>
          <a:blip r:embed="rId2"/>
          <a:stretch>
            <a:fillRect/>
          </a:stretch>
        </p:blipFill>
        <p:spPr>
          <a:xfrm>
            <a:off x="5566611" y="857027"/>
            <a:ext cx="6176210" cy="5143946"/>
          </a:xfrm>
          <a:prstGeom prst="rect">
            <a:avLst/>
          </a:prstGeom>
        </p:spPr>
      </p:pic>
    </p:spTree>
    <p:extLst>
      <p:ext uri="{BB962C8B-B14F-4D97-AF65-F5344CB8AC3E}">
        <p14:creationId xmlns:p14="http://schemas.microsoft.com/office/powerpoint/2010/main" val="427462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35ABF-EA1D-1042-A5BD-58E3A0F302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470D7B-722B-4143-91EC-63EF6BE41925}"/>
              </a:ext>
            </a:extLst>
          </p:cNvPr>
          <p:cNvSpPr>
            <a:spLocks noGrp="1"/>
          </p:cNvSpPr>
          <p:nvPr>
            <p:ph type="title"/>
          </p:nvPr>
        </p:nvSpPr>
        <p:spPr>
          <a:xfrm>
            <a:off x="0" y="2103437"/>
            <a:ext cx="12192000" cy="1325563"/>
          </a:xfrm>
          <a:solidFill>
            <a:schemeClr val="accent2"/>
          </a:solidFill>
        </p:spPr>
        <p:txBody>
          <a:bodyPr/>
          <a:lstStyle/>
          <a:p>
            <a:pPr algn="ctr"/>
            <a:r>
              <a:rPr lang="en-IN" dirty="0">
                <a:latin typeface="Arial Black" panose="020B0A04020102020204" pitchFamily="34" charset="0"/>
              </a:rPr>
              <a:t>Model Building</a:t>
            </a:r>
          </a:p>
        </p:txBody>
      </p:sp>
    </p:spTree>
    <p:extLst>
      <p:ext uri="{BB962C8B-B14F-4D97-AF65-F5344CB8AC3E}">
        <p14:creationId xmlns:p14="http://schemas.microsoft.com/office/powerpoint/2010/main" val="261486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4F841-D11F-D970-F3EC-A5B8A615E6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29381-FC42-77B3-5D08-20F0689CBB6A}"/>
              </a:ext>
            </a:extLst>
          </p:cNvPr>
          <p:cNvSpPr>
            <a:spLocks noGrp="1"/>
          </p:cNvSpPr>
          <p:nvPr>
            <p:ph type="title"/>
          </p:nvPr>
        </p:nvSpPr>
        <p:spPr>
          <a:xfrm>
            <a:off x="0" y="0"/>
            <a:ext cx="12192000" cy="800100"/>
          </a:xfrm>
          <a:solidFill>
            <a:schemeClr val="accent2"/>
          </a:solidFill>
        </p:spPr>
        <p:txBody>
          <a:bodyPr>
            <a:normAutofit/>
          </a:bodyPr>
          <a:lstStyle/>
          <a:p>
            <a:pPr algn="ctr"/>
            <a:br>
              <a:rPr lang="en-IN" sz="1600" b="1" i="0" dirty="0">
                <a:effectLst/>
                <a:latin typeface="system-ui"/>
              </a:rPr>
            </a:br>
            <a:r>
              <a:rPr lang="en-IN" sz="2800" b="1" i="0" dirty="0">
                <a:effectLst/>
                <a:latin typeface="Arial Black" panose="020B0A04020102020204" pitchFamily="34" charset="0"/>
              </a:rPr>
              <a:t>Normalized Data</a:t>
            </a:r>
            <a:endParaRPr lang="en-IN" sz="2800" dirty="0">
              <a:latin typeface="Arial Black" panose="020B0A04020102020204" pitchFamily="34" charset="0"/>
            </a:endParaRPr>
          </a:p>
        </p:txBody>
      </p:sp>
      <p:sp>
        <p:nvSpPr>
          <p:cNvPr id="4" name="Text Placeholder 3">
            <a:extLst>
              <a:ext uri="{FF2B5EF4-FFF2-40B4-BE49-F238E27FC236}">
                <a16:creationId xmlns:a16="http://schemas.microsoft.com/office/drawing/2014/main" id="{9E7D2656-884B-47A0-2882-8FE9230A2EEF}"/>
              </a:ext>
            </a:extLst>
          </p:cNvPr>
          <p:cNvSpPr>
            <a:spLocks noGrp="1"/>
          </p:cNvSpPr>
          <p:nvPr>
            <p:ph type="body" sz="half" idx="2"/>
          </p:nvPr>
        </p:nvSpPr>
        <p:spPr>
          <a:xfrm>
            <a:off x="228640" y="1005840"/>
            <a:ext cx="5073276" cy="5600700"/>
          </a:xfrm>
        </p:spPr>
        <p:txBody>
          <a:bodyPr>
            <a:normAutofit/>
          </a:bodyPr>
          <a:lstStyle/>
          <a:p>
            <a:pPr marL="342900" indent="-342900">
              <a:buFont typeface="Arial" panose="020B0604020202020204" pitchFamily="34" charset="0"/>
              <a:buChar char="•"/>
            </a:pPr>
            <a:endParaRPr lang="en-US" sz="2400" b="1" i="0" dirty="0">
              <a:effectLst/>
              <a:latin typeface="system-ui"/>
            </a:endParaRPr>
          </a:p>
          <a:p>
            <a:pPr marL="342900" indent="-342900">
              <a:buFont typeface="Arial" panose="020B0604020202020204" pitchFamily="34" charset="0"/>
              <a:buChar char="•"/>
            </a:pPr>
            <a:endParaRPr lang="en-US" sz="2000" b="0" i="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3200" b="1" i="0" dirty="0">
              <a:effectLst/>
              <a:latin typeface="system-ui"/>
            </a:endParaRPr>
          </a:p>
          <a:p>
            <a:pPr marL="342900" indent="-342900">
              <a:buFont typeface="Arial" panose="020B0604020202020204" pitchFamily="34" charset="0"/>
              <a:buChar char="•"/>
            </a:pPr>
            <a:endParaRPr lang="en-US" sz="2800" b="0" i="0" dirty="0"/>
          </a:p>
          <a:p>
            <a:endParaRPr lang="en-US" sz="3200" b="1" i="0" dirty="0">
              <a:effectLst/>
              <a:latin typeface="system-ui"/>
            </a:endParaRPr>
          </a:p>
          <a:p>
            <a:pPr marL="342900" indent="-342900">
              <a:buFont typeface="Arial" panose="020B0604020202020204" pitchFamily="34" charset="0"/>
              <a:buChar char="•"/>
            </a:pPr>
            <a:endParaRPr lang="en-US" sz="2800" b="0" i="0" dirty="0"/>
          </a:p>
          <a:p>
            <a:endParaRPr lang="en-US" sz="2800" dirty="0"/>
          </a:p>
          <a:p>
            <a:pPr marL="342900" indent="-342900">
              <a:buFont typeface="Arial" panose="020B0604020202020204" pitchFamily="34" charset="0"/>
              <a:buChar char="•"/>
            </a:pPr>
            <a:endParaRPr lang="en-IN" sz="2400" dirty="0"/>
          </a:p>
          <a:p>
            <a:endParaRPr lang="en-IN" sz="2400" dirty="0"/>
          </a:p>
          <a:p>
            <a:endParaRPr lang="en-US" altLang="en-US" sz="2400" dirty="0"/>
          </a:p>
          <a:p>
            <a:endParaRPr lang="en-US" altLang="en-US" sz="2000" dirty="0"/>
          </a:p>
          <a:p>
            <a:endParaRPr kumimoji="0" lang="en-US" altLang="en-US" sz="2400" b="0" i="0" u="none" strike="noStrike" cap="none" normalizeH="0" baseline="0" dirty="0">
              <a:ln>
                <a:noFill/>
              </a:ln>
              <a:solidFill>
                <a:schemeClr val="tx1"/>
              </a:solidFill>
              <a:effectLst/>
            </a:endParaRPr>
          </a:p>
          <a:p>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endParaRPr lang="en-IN" sz="2000" dirty="0"/>
          </a:p>
        </p:txBody>
      </p:sp>
      <p:sp>
        <p:nvSpPr>
          <p:cNvPr id="5" name="Rectangle 1">
            <a:extLst>
              <a:ext uri="{FF2B5EF4-FFF2-40B4-BE49-F238E27FC236}">
                <a16:creationId xmlns:a16="http://schemas.microsoft.com/office/drawing/2014/main" id="{5A27883C-A7C7-0A63-96CA-9B50D1ACC32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28AE460A-C0F7-7119-953B-FDCC4FE359C6}"/>
              </a:ext>
            </a:extLst>
          </p:cNvPr>
          <p:cNvPicPr>
            <a:picLocks noChangeAspect="1"/>
          </p:cNvPicPr>
          <p:nvPr/>
        </p:nvPicPr>
        <p:blipFill>
          <a:blip r:embed="rId2"/>
          <a:stretch>
            <a:fillRect/>
          </a:stretch>
        </p:blipFill>
        <p:spPr>
          <a:xfrm>
            <a:off x="6029756" y="1005840"/>
            <a:ext cx="5928874" cy="4480948"/>
          </a:xfrm>
          <a:prstGeom prst="rect">
            <a:avLst/>
          </a:prstGeom>
        </p:spPr>
      </p:pic>
    </p:spTree>
    <p:extLst>
      <p:ext uri="{BB962C8B-B14F-4D97-AF65-F5344CB8AC3E}">
        <p14:creationId xmlns:p14="http://schemas.microsoft.com/office/powerpoint/2010/main" val="1055685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01220-D7E8-2390-7015-6B2F28B6EB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1E5358-47C7-D3FE-A673-7757B49FAABC}"/>
              </a:ext>
            </a:extLst>
          </p:cNvPr>
          <p:cNvSpPr>
            <a:spLocks noGrp="1"/>
          </p:cNvSpPr>
          <p:nvPr>
            <p:ph type="title"/>
          </p:nvPr>
        </p:nvSpPr>
        <p:spPr>
          <a:xfrm>
            <a:off x="0" y="0"/>
            <a:ext cx="12192000" cy="800100"/>
          </a:xfrm>
          <a:solidFill>
            <a:schemeClr val="accent2"/>
          </a:solidFill>
        </p:spPr>
        <p:txBody>
          <a:bodyPr>
            <a:normAutofit/>
          </a:bodyPr>
          <a:lstStyle/>
          <a:p>
            <a:pPr algn="ctr"/>
            <a:br>
              <a:rPr lang="en-IN" sz="1600" b="1" i="0" dirty="0">
                <a:effectLst/>
                <a:latin typeface="system-ui"/>
              </a:rPr>
            </a:br>
            <a:r>
              <a:rPr lang="en-IN" sz="2800" b="1" dirty="0">
                <a:latin typeface="Arial Black" panose="020B0A04020102020204" pitchFamily="34" charset="0"/>
              </a:rPr>
              <a:t>Prophet Forecasting</a:t>
            </a:r>
            <a:endParaRPr lang="en-IN" sz="2800" dirty="0">
              <a:latin typeface="Arial Black" panose="020B0A04020102020204" pitchFamily="34" charset="0"/>
            </a:endParaRPr>
          </a:p>
        </p:txBody>
      </p:sp>
      <p:sp>
        <p:nvSpPr>
          <p:cNvPr id="4" name="Text Placeholder 3">
            <a:extLst>
              <a:ext uri="{FF2B5EF4-FFF2-40B4-BE49-F238E27FC236}">
                <a16:creationId xmlns:a16="http://schemas.microsoft.com/office/drawing/2014/main" id="{F43D7B32-E2ED-B672-1B5F-4A14DF1EA1F9}"/>
              </a:ext>
            </a:extLst>
          </p:cNvPr>
          <p:cNvSpPr>
            <a:spLocks noGrp="1"/>
          </p:cNvSpPr>
          <p:nvPr>
            <p:ph type="body" sz="half" idx="2"/>
          </p:nvPr>
        </p:nvSpPr>
        <p:spPr>
          <a:xfrm>
            <a:off x="228640" y="1005840"/>
            <a:ext cx="5073276" cy="5600700"/>
          </a:xfrm>
        </p:spPr>
        <p:txBody>
          <a:bodyPr>
            <a:normAutofit/>
          </a:bodyPr>
          <a:lstStyle/>
          <a:p>
            <a:pPr marL="342900" indent="-342900">
              <a:buFont typeface="Arial" panose="020B0604020202020204" pitchFamily="34" charset="0"/>
              <a:buChar char="•"/>
            </a:pPr>
            <a:r>
              <a:rPr lang="en-US" sz="2000" b="0" i="0" dirty="0">
                <a:latin typeface="Times New Roman" panose="02020603050405020304" pitchFamily="18" charset="0"/>
                <a:cs typeface="Times New Roman" panose="02020603050405020304" pitchFamily="18" charset="0"/>
              </a:rPr>
              <a:t>Prophet is an open-source software released by Facebook. Prophet is a procedure for forecasting time series data based on an additive model where non-linear trends are fit with yearly, weekly, and daily seasonality, plus holiday effects. It works best with time series that have strong seasonal effects and several seasons of historical data. Prophet is robust to missing data and shifts in the trend, and typically handles outliers well.</a:t>
            </a:r>
          </a:p>
          <a:p>
            <a:pPr marL="342900" indent="-342900">
              <a:buFont typeface="Arial" panose="020B0604020202020204" pitchFamily="34" charset="0"/>
              <a:buChar char="•"/>
            </a:pPr>
            <a:endParaRPr lang="en-US" sz="2000" b="0" i="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3200" b="1" i="0" dirty="0">
              <a:effectLst/>
              <a:latin typeface="system-ui"/>
            </a:endParaRPr>
          </a:p>
          <a:p>
            <a:pPr marL="342900" indent="-342900">
              <a:buFont typeface="Arial" panose="020B0604020202020204" pitchFamily="34" charset="0"/>
              <a:buChar char="•"/>
            </a:pPr>
            <a:endParaRPr lang="en-US" sz="2800" b="0" i="0" dirty="0"/>
          </a:p>
          <a:p>
            <a:endParaRPr lang="en-US" sz="3200" b="1" i="0" dirty="0">
              <a:effectLst/>
              <a:latin typeface="system-ui"/>
            </a:endParaRPr>
          </a:p>
          <a:p>
            <a:pPr marL="342900" indent="-342900">
              <a:buFont typeface="Arial" panose="020B0604020202020204" pitchFamily="34" charset="0"/>
              <a:buChar char="•"/>
            </a:pPr>
            <a:endParaRPr lang="en-US" sz="2800" b="0" i="0" dirty="0"/>
          </a:p>
          <a:p>
            <a:endParaRPr lang="en-US" sz="2800" dirty="0"/>
          </a:p>
          <a:p>
            <a:pPr marL="342900" indent="-342900">
              <a:buFont typeface="Arial" panose="020B0604020202020204" pitchFamily="34" charset="0"/>
              <a:buChar char="•"/>
            </a:pPr>
            <a:endParaRPr lang="en-IN" sz="2400" dirty="0"/>
          </a:p>
          <a:p>
            <a:endParaRPr lang="en-IN" sz="2400" dirty="0"/>
          </a:p>
          <a:p>
            <a:endParaRPr lang="en-US" altLang="en-US" sz="2400" dirty="0"/>
          </a:p>
          <a:p>
            <a:endParaRPr lang="en-US" altLang="en-US" sz="2000" dirty="0"/>
          </a:p>
          <a:p>
            <a:endParaRPr kumimoji="0" lang="en-US" altLang="en-US" sz="2400" b="0" i="0" u="none" strike="noStrike" cap="none" normalizeH="0" baseline="0" dirty="0">
              <a:ln>
                <a:noFill/>
              </a:ln>
              <a:solidFill>
                <a:schemeClr val="tx1"/>
              </a:solidFill>
              <a:effectLst/>
            </a:endParaRPr>
          </a:p>
          <a:p>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endParaRPr lang="en-IN" sz="2000" dirty="0"/>
          </a:p>
        </p:txBody>
      </p:sp>
      <p:sp>
        <p:nvSpPr>
          <p:cNvPr id="5" name="Rectangle 1">
            <a:extLst>
              <a:ext uri="{FF2B5EF4-FFF2-40B4-BE49-F238E27FC236}">
                <a16:creationId xmlns:a16="http://schemas.microsoft.com/office/drawing/2014/main" id="{9F79CBB3-CFE7-1606-C34F-B6730F03DAC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614C7328-0BFC-07D0-5EA3-9739D826DB5C}"/>
              </a:ext>
            </a:extLst>
          </p:cNvPr>
          <p:cNvPicPr>
            <a:picLocks noChangeAspect="1"/>
          </p:cNvPicPr>
          <p:nvPr/>
        </p:nvPicPr>
        <p:blipFill>
          <a:blip r:embed="rId2"/>
          <a:stretch>
            <a:fillRect/>
          </a:stretch>
        </p:blipFill>
        <p:spPr>
          <a:xfrm>
            <a:off x="6096000" y="1107563"/>
            <a:ext cx="5760556" cy="2115573"/>
          </a:xfrm>
          <a:prstGeom prst="rect">
            <a:avLst/>
          </a:prstGeom>
        </p:spPr>
      </p:pic>
      <p:pic>
        <p:nvPicPr>
          <p:cNvPr id="11" name="Picture 10">
            <a:extLst>
              <a:ext uri="{FF2B5EF4-FFF2-40B4-BE49-F238E27FC236}">
                <a16:creationId xmlns:a16="http://schemas.microsoft.com/office/drawing/2014/main" id="{BADF45ED-8778-4CAF-CEF1-26A37891F791}"/>
              </a:ext>
            </a:extLst>
          </p:cNvPr>
          <p:cNvPicPr>
            <a:picLocks noChangeAspect="1"/>
          </p:cNvPicPr>
          <p:nvPr/>
        </p:nvPicPr>
        <p:blipFill>
          <a:blip r:embed="rId3"/>
          <a:stretch>
            <a:fillRect/>
          </a:stretch>
        </p:blipFill>
        <p:spPr>
          <a:xfrm>
            <a:off x="6471139" y="3634864"/>
            <a:ext cx="5580184" cy="2765936"/>
          </a:xfrm>
          <a:prstGeom prst="rect">
            <a:avLst/>
          </a:prstGeom>
        </p:spPr>
      </p:pic>
    </p:spTree>
    <p:extLst>
      <p:ext uri="{BB962C8B-B14F-4D97-AF65-F5344CB8AC3E}">
        <p14:creationId xmlns:p14="http://schemas.microsoft.com/office/powerpoint/2010/main" val="1246577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1FF6D-787D-ADFA-03CE-DE197C300A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FE4C21-E5D7-FCBB-E537-80174847F645}"/>
              </a:ext>
            </a:extLst>
          </p:cNvPr>
          <p:cNvSpPr>
            <a:spLocks noGrp="1"/>
          </p:cNvSpPr>
          <p:nvPr>
            <p:ph type="title"/>
          </p:nvPr>
        </p:nvSpPr>
        <p:spPr>
          <a:xfrm>
            <a:off x="0" y="0"/>
            <a:ext cx="12192000" cy="800100"/>
          </a:xfrm>
          <a:solidFill>
            <a:schemeClr val="accent2"/>
          </a:solidFill>
        </p:spPr>
        <p:txBody>
          <a:bodyPr>
            <a:normAutofit/>
          </a:bodyPr>
          <a:lstStyle/>
          <a:p>
            <a:pPr algn="ctr"/>
            <a:br>
              <a:rPr lang="en-IN" sz="1600" b="1" i="0" dirty="0">
                <a:effectLst/>
                <a:latin typeface="system-ui"/>
              </a:rPr>
            </a:br>
            <a:r>
              <a:rPr lang="en-IN" sz="2800" b="1" i="0" dirty="0">
                <a:effectLst/>
                <a:latin typeface="Arial Black" panose="020B0A04020102020204" pitchFamily="34" charset="0"/>
              </a:rPr>
              <a:t>Arima Model</a:t>
            </a:r>
            <a:endParaRPr lang="en-IN" sz="2800" dirty="0">
              <a:latin typeface="Arial Black" panose="020B0A04020102020204" pitchFamily="34" charset="0"/>
            </a:endParaRPr>
          </a:p>
        </p:txBody>
      </p:sp>
      <p:sp>
        <p:nvSpPr>
          <p:cNvPr id="4" name="Text Placeholder 3">
            <a:extLst>
              <a:ext uri="{FF2B5EF4-FFF2-40B4-BE49-F238E27FC236}">
                <a16:creationId xmlns:a16="http://schemas.microsoft.com/office/drawing/2014/main" id="{35A9466D-2848-EEA6-B322-5F3DE70E744F}"/>
              </a:ext>
            </a:extLst>
          </p:cNvPr>
          <p:cNvSpPr>
            <a:spLocks noGrp="1"/>
          </p:cNvSpPr>
          <p:nvPr>
            <p:ph type="body" sz="half" idx="2"/>
          </p:nvPr>
        </p:nvSpPr>
        <p:spPr>
          <a:xfrm>
            <a:off x="228640" y="1005840"/>
            <a:ext cx="5073276" cy="5600700"/>
          </a:xfrm>
        </p:spPr>
        <p:txBody>
          <a:bodyPr>
            <a:normAutofit/>
          </a:bodyPr>
          <a:lstStyle/>
          <a:p>
            <a:pPr marL="342900" indent="-342900">
              <a:buFont typeface="Arial" panose="020B0604020202020204" pitchFamily="34" charset="0"/>
              <a:buChar char="•"/>
            </a:pPr>
            <a:r>
              <a:rPr lang="en-US" sz="2000" b="0" i="0" dirty="0">
                <a:latin typeface="Times New Roman" panose="02020603050405020304" pitchFamily="18" charset="0"/>
                <a:cs typeface="Times New Roman" panose="02020603050405020304" pitchFamily="18" charset="0"/>
              </a:rPr>
              <a:t> </a:t>
            </a:r>
            <a:endParaRPr lang="en-US" sz="2400" b="1" i="0" dirty="0">
              <a:effectLst/>
              <a:latin typeface="system-ui"/>
            </a:endParaRPr>
          </a:p>
          <a:p>
            <a:pPr marL="342900" indent="-342900">
              <a:buFont typeface="Arial" panose="020B0604020202020204" pitchFamily="34" charset="0"/>
              <a:buChar char="•"/>
            </a:pPr>
            <a:endParaRPr lang="en-US" sz="2000" b="0" i="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3200" b="1" i="0" dirty="0">
              <a:effectLst/>
              <a:latin typeface="system-ui"/>
            </a:endParaRPr>
          </a:p>
          <a:p>
            <a:pPr marL="342900" indent="-342900">
              <a:buFont typeface="Arial" panose="020B0604020202020204" pitchFamily="34" charset="0"/>
              <a:buChar char="•"/>
            </a:pPr>
            <a:endParaRPr lang="en-US" sz="2800" b="0" i="0" dirty="0"/>
          </a:p>
          <a:p>
            <a:endParaRPr lang="en-US" sz="3200" b="1" i="0" dirty="0">
              <a:effectLst/>
              <a:latin typeface="system-ui"/>
            </a:endParaRPr>
          </a:p>
          <a:p>
            <a:pPr marL="342900" indent="-342900">
              <a:buFont typeface="Arial" panose="020B0604020202020204" pitchFamily="34" charset="0"/>
              <a:buChar char="•"/>
            </a:pPr>
            <a:endParaRPr lang="en-US" sz="2800" b="0" i="0" dirty="0"/>
          </a:p>
          <a:p>
            <a:endParaRPr lang="en-US" sz="2800" dirty="0"/>
          </a:p>
          <a:p>
            <a:pPr marL="342900" indent="-342900">
              <a:buFont typeface="Arial" panose="020B0604020202020204" pitchFamily="34" charset="0"/>
              <a:buChar char="•"/>
            </a:pPr>
            <a:endParaRPr lang="en-IN" sz="2400" dirty="0"/>
          </a:p>
          <a:p>
            <a:endParaRPr lang="en-IN" sz="2400" dirty="0"/>
          </a:p>
          <a:p>
            <a:endParaRPr lang="en-US" altLang="en-US" sz="2400" dirty="0"/>
          </a:p>
          <a:p>
            <a:endParaRPr lang="en-US" altLang="en-US" sz="2000" dirty="0"/>
          </a:p>
          <a:p>
            <a:endParaRPr kumimoji="0" lang="en-US" altLang="en-US" sz="2400" b="0" i="0" u="none" strike="noStrike" cap="none" normalizeH="0" baseline="0" dirty="0">
              <a:ln>
                <a:noFill/>
              </a:ln>
              <a:solidFill>
                <a:schemeClr val="tx1"/>
              </a:solidFill>
              <a:effectLst/>
            </a:endParaRPr>
          </a:p>
          <a:p>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endParaRPr lang="en-IN" sz="2000" dirty="0"/>
          </a:p>
        </p:txBody>
      </p:sp>
      <p:sp>
        <p:nvSpPr>
          <p:cNvPr id="5" name="Rectangle 1">
            <a:extLst>
              <a:ext uri="{FF2B5EF4-FFF2-40B4-BE49-F238E27FC236}">
                <a16:creationId xmlns:a16="http://schemas.microsoft.com/office/drawing/2014/main" id="{B35A5B53-6174-FFD1-4E16-582DC39CD71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3CB9C0CF-D03E-2D28-571F-881282D95335}"/>
              </a:ext>
            </a:extLst>
          </p:cNvPr>
          <p:cNvPicPr>
            <a:picLocks noChangeAspect="1"/>
          </p:cNvPicPr>
          <p:nvPr/>
        </p:nvPicPr>
        <p:blipFill>
          <a:blip r:embed="rId2"/>
          <a:stretch>
            <a:fillRect/>
          </a:stretch>
        </p:blipFill>
        <p:spPr>
          <a:xfrm>
            <a:off x="6604000" y="1701668"/>
            <a:ext cx="5359360" cy="3048264"/>
          </a:xfrm>
          <a:prstGeom prst="rect">
            <a:avLst/>
          </a:prstGeom>
        </p:spPr>
      </p:pic>
      <p:sp>
        <p:nvSpPr>
          <p:cNvPr id="6" name="TextBox 5">
            <a:extLst>
              <a:ext uri="{FF2B5EF4-FFF2-40B4-BE49-F238E27FC236}">
                <a16:creationId xmlns:a16="http://schemas.microsoft.com/office/drawing/2014/main" id="{D9E10388-6E05-F9A7-9643-A43957D3BD4A}"/>
              </a:ext>
            </a:extLst>
          </p:cNvPr>
          <p:cNvSpPr txBox="1"/>
          <p:nvPr/>
        </p:nvSpPr>
        <p:spPr>
          <a:xfrm>
            <a:off x="228640" y="1005840"/>
            <a:ext cx="5666834" cy="6186309"/>
          </a:xfrm>
          <a:prstGeom prst="rect">
            <a:avLst/>
          </a:prstGeom>
          <a:noFill/>
        </p:spPr>
        <p:txBody>
          <a:bodyPr wrap="square">
            <a:spAutoFit/>
          </a:bodyPr>
          <a:lstStyle/>
          <a:p>
            <a:pPr rtl="0" fontAlgn="base">
              <a:spcBef>
                <a:spcPts val="0"/>
              </a:spcBef>
              <a:spcAft>
                <a:spcPts val="0"/>
              </a:spcAft>
              <a:buFont typeface="+mj-lt"/>
              <a:buAutoNum type="arabicPeriod"/>
            </a:pPr>
            <a:r>
              <a:rPr lang="en-IN" sz="1800" b="1" i="0" u="none" strike="noStrike" dirty="0">
                <a:solidFill>
                  <a:srgbClr val="000000"/>
                </a:solidFill>
                <a:effectLst/>
                <a:latin typeface="Arial" panose="020B0604020202020204" pitchFamily="34" charset="0"/>
              </a:rPr>
              <a:t>Autoregressive Integrated Moving Average (ARIMA) Model:</a:t>
            </a:r>
          </a:p>
          <a:p>
            <a:pPr marL="457200" rtl="0">
              <a:spcBef>
                <a:spcPts val="0"/>
              </a:spcBef>
              <a:spcAft>
                <a:spcPts val="0"/>
              </a:spcAft>
            </a:pPr>
            <a:br>
              <a:rPr lang="en-IN" b="0" dirty="0">
                <a:effectLst/>
              </a:rPr>
            </a:br>
            <a:r>
              <a:rPr lang="en-IN" sz="1800" b="1" i="0" u="none" strike="noStrike" dirty="0">
                <a:solidFill>
                  <a:srgbClr val="000000"/>
                </a:solidFill>
                <a:effectLst/>
                <a:latin typeface="Arial" panose="020B0604020202020204" pitchFamily="34" charset="0"/>
              </a:rPr>
              <a:t>ARIMA Model Evaluation:</a:t>
            </a:r>
            <a:endParaRPr lang="en-IN" b="0" dirty="0">
              <a:effectLst/>
            </a:endParaRPr>
          </a:p>
          <a:p>
            <a:pPr marL="457200" rtl="0">
              <a:spcBef>
                <a:spcPts val="0"/>
              </a:spcBef>
              <a:spcAft>
                <a:spcPts val="0"/>
              </a:spcAft>
            </a:pPr>
            <a:br>
              <a:rPr lang="en-IN" b="0" dirty="0">
                <a:effectLst/>
              </a:rPr>
            </a:br>
            <a:r>
              <a:rPr lang="en-IN" sz="1800" b="0" i="0" u="none" strike="noStrike" dirty="0">
                <a:solidFill>
                  <a:srgbClr val="000000"/>
                </a:solidFill>
                <a:effectLst/>
                <a:latin typeface="Arial" panose="020B0604020202020204" pitchFamily="34" charset="0"/>
              </a:rPr>
              <a:t>MAE: 22</a:t>
            </a:r>
            <a:r>
              <a:rPr lang="en-IN" dirty="0">
                <a:solidFill>
                  <a:srgbClr val="000000"/>
                </a:solidFill>
                <a:latin typeface="Arial" panose="020B0604020202020204" pitchFamily="34" charset="0"/>
              </a:rPr>
              <a:t>.481423031670897</a:t>
            </a:r>
            <a:endParaRPr lang="en-IN" b="0" dirty="0">
              <a:effectLst/>
            </a:endParaRPr>
          </a:p>
          <a:p>
            <a:pPr marL="457200" rtl="0">
              <a:spcBef>
                <a:spcPts val="0"/>
              </a:spcBef>
              <a:spcAft>
                <a:spcPts val="0"/>
              </a:spcAft>
            </a:pPr>
            <a:r>
              <a:rPr lang="en-IN" sz="1800" b="0" i="0" u="none" strike="noStrike" dirty="0">
                <a:solidFill>
                  <a:srgbClr val="000000"/>
                </a:solidFill>
                <a:effectLst/>
                <a:latin typeface="Arial" panose="020B0604020202020204" pitchFamily="34" charset="0"/>
              </a:rPr>
              <a:t>MSE: </a:t>
            </a:r>
            <a:r>
              <a:rPr lang="en-IN" dirty="0">
                <a:solidFill>
                  <a:srgbClr val="000000"/>
                </a:solidFill>
                <a:latin typeface="Arial" panose="020B0604020202020204" pitchFamily="34" charset="0"/>
              </a:rPr>
              <a:t>581.5626378903095</a:t>
            </a:r>
            <a:endParaRPr lang="en-IN" b="0" dirty="0">
              <a:effectLst/>
            </a:endParaRPr>
          </a:p>
          <a:p>
            <a:pPr marL="457200" rtl="0">
              <a:spcBef>
                <a:spcPts val="0"/>
              </a:spcBef>
              <a:spcAft>
                <a:spcPts val="0"/>
              </a:spcAft>
            </a:pPr>
            <a:r>
              <a:rPr lang="en-IN" sz="1800" b="0" i="0" u="none" strike="noStrike" dirty="0">
                <a:solidFill>
                  <a:srgbClr val="000000"/>
                </a:solidFill>
                <a:effectLst/>
                <a:latin typeface="Arial" panose="020B0604020202020204" pitchFamily="34" charset="0"/>
              </a:rPr>
              <a:t>RMSE: </a:t>
            </a:r>
            <a:r>
              <a:rPr lang="en-IN" dirty="0">
                <a:solidFill>
                  <a:srgbClr val="000000"/>
                </a:solidFill>
                <a:latin typeface="Arial" panose="020B0604020202020204" pitchFamily="34" charset="0"/>
              </a:rPr>
              <a:t>2.8243373374703395e-05</a:t>
            </a:r>
          </a:p>
          <a:p>
            <a:pPr marL="457200" rtl="0">
              <a:spcBef>
                <a:spcPts val="0"/>
              </a:spcBef>
              <a:spcAft>
                <a:spcPts val="0"/>
              </a:spcAft>
            </a:pPr>
            <a:endParaRPr lang="en-IN" b="0" dirty="0">
              <a:solidFill>
                <a:srgbClr val="000000"/>
              </a:solidFill>
              <a:effectLst/>
              <a:latin typeface="Arial" panose="020B0604020202020204" pitchFamily="34" charset="0"/>
            </a:endParaRPr>
          </a:p>
          <a:p>
            <a:pPr marL="457200" rtl="0">
              <a:spcBef>
                <a:spcPts val="0"/>
              </a:spcBef>
              <a:spcAft>
                <a:spcPts val="0"/>
              </a:spcAft>
            </a:pPr>
            <a:endParaRPr lang="en-IN" dirty="0">
              <a:solidFill>
                <a:srgbClr val="000000"/>
              </a:solidFill>
              <a:latin typeface="Arial" panose="020B0604020202020204" pitchFamily="34" charset="0"/>
            </a:endParaRPr>
          </a:p>
          <a:p>
            <a:pPr marL="457200" rtl="0">
              <a:spcBef>
                <a:spcPts val="0"/>
              </a:spcBef>
              <a:spcAft>
                <a:spcPts val="0"/>
              </a:spcAft>
            </a:pPr>
            <a:endParaRPr lang="en-IN" b="0" dirty="0">
              <a:solidFill>
                <a:srgbClr val="000000"/>
              </a:solidFill>
              <a:effectLst/>
              <a:latin typeface="Arial" panose="020B0604020202020204" pitchFamily="34" charset="0"/>
            </a:endParaRPr>
          </a:p>
          <a:p>
            <a:pPr marL="285750" rtl="0" fontAlgn="base">
              <a:spcBef>
                <a:spcPts val="0"/>
              </a:spcBef>
              <a:spcAft>
                <a:spcPts val="0"/>
              </a:spcAft>
              <a:buFont typeface="Arial" panose="020B0604020202020204" pitchFamily="34" charset="0"/>
              <a:buChar char="•"/>
            </a:pPr>
            <a:r>
              <a:rPr lang="en-US" dirty="0">
                <a:solidFill>
                  <a:srgbClr val="000000"/>
                </a:solidFill>
                <a:latin typeface="Arial" panose="020B0604020202020204" pitchFamily="34" charset="0"/>
              </a:rPr>
              <a:t>A</a:t>
            </a:r>
            <a:r>
              <a:rPr lang="en-US" sz="1800" b="0" i="0" u="none" strike="noStrike" dirty="0">
                <a:solidFill>
                  <a:srgbClr val="000000"/>
                </a:solidFill>
                <a:effectLst/>
                <a:latin typeface="Arial" panose="020B0604020202020204" pitchFamily="34" charset="0"/>
              </a:rPr>
              <a:t>n MAE of </a:t>
            </a:r>
            <a:r>
              <a:rPr lang="en-IN" sz="1800" b="0" i="0" u="none" strike="noStrike" dirty="0">
                <a:solidFill>
                  <a:srgbClr val="000000"/>
                </a:solidFill>
                <a:effectLst/>
                <a:latin typeface="Arial" panose="020B0604020202020204" pitchFamily="34" charset="0"/>
              </a:rPr>
              <a:t>22</a:t>
            </a:r>
            <a:r>
              <a:rPr lang="en-IN" dirty="0">
                <a:solidFill>
                  <a:srgbClr val="000000"/>
                </a:solidFill>
                <a:latin typeface="Arial" panose="020B0604020202020204" pitchFamily="34" charset="0"/>
              </a:rPr>
              <a:t>.4814</a:t>
            </a:r>
            <a:r>
              <a:rPr lang="en-US" sz="1800" b="0" i="0" u="none" strike="noStrike" dirty="0">
                <a:solidFill>
                  <a:srgbClr val="000000"/>
                </a:solidFill>
                <a:effectLst/>
                <a:latin typeface="Arial" panose="020B0604020202020204" pitchFamily="34" charset="0"/>
              </a:rPr>
              <a:t> suggests that, on average, the model's predictions are off by approximately 1.0635 units.</a:t>
            </a:r>
          </a:p>
          <a:p>
            <a:pPr marL="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An MSE of </a:t>
            </a:r>
            <a:r>
              <a:rPr lang="en-IN" dirty="0">
                <a:solidFill>
                  <a:srgbClr val="000000"/>
                </a:solidFill>
                <a:latin typeface="Arial" panose="020B0604020202020204" pitchFamily="34" charset="0"/>
              </a:rPr>
              <a:t>581.5626</a:t>
            </a:r>
            <a:r>
              <a:rPr lang="en-US" sz="1800" b="0" i="0" u="none" strike="noStrike" dirty="0">
                <a:solidFill>
                  <a:srgbClr val="000000"/>
                </a:solidFill>
                <a:effectLst/>
                <a:latin typeface="Arial" panose="020B0604020202020204" pitchFamily="34" charset="0"/>
              </a:rPr>
              <a:t> indicates the average squared difference between the predicted and actual values.</a:t>
            </a:r>
          </a:p>
          <a:p>
            <a:pPr marL="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An RMSE of </a:t>
            </a:r>
            <a:r>
              <a:rPr lang="en-IN" dirty="0">
                <a:solidFill>
                  <a:srgbClr val="000000"/>
                </a:solidFill>
                <a:latin typeface="Arial" panose="020B0604020202020204" pitchFamily="34" charset="0"/>
              </a:rPr>
              <a:t>2.8243</a:t>
            </a:r>
            <a:r>
              <a:rPr lang="en-US" sz="1800" b="0" i="0" u="none" strike="noStrike" dirty="0">
                <a:solidFill>
                  <a:srgbClr val="000000"/>
                </a:solidFill>
                <a:effectLst/>
                <a:latin typeface="Arial" panose="020B0604020202020204" pitchFamily="34" charset="0"/>
              </a:rPr>
              <a:t> gives the average magnitude of the errors.</a:t>
            </a:r>
          </a:p>
          <a:p>
            <a:pPr marL="457200" rtl="0">
              <a:spcBef>
                <a:spcPts val="0"/>
              </a:spcBef>
              <a:spcAft>
                <a:spcPts val="0"/>
              </a:spcAft>
            </a:pPr>
            <a:endParaRPr lang="en-IN" b="0" dirty="0">
              <a:effectLst/>
            </a:endParaRPr>
          </a:p>
          <a:p>
            <a:br>
              <a:rPr lang="en-IN" b="0" dirty="0">
                <a:effectLst/>
              </a:rPr>
            </a:br>
            <a:endParaRPr lang="en-IN" dirty="0"/>
          </a:p>
        </p:txBody>
      </p:sp>
      <p:sp>
        <p:nvSpPr>
          <p:cNvPr id="8" name="Rectangle 1">
            <a:extLst>
              <a:ext uri="{FF2B5EF4-FFF2-40B4-BE49-F238E27FC236}">
                <a16:creationId xmlns:a16="http://schemas.microsoft.com/office/drawing/2014/main" id="{CF2FEB96-0BA8-5C86-66A2-7BB23EE85CDD}"/>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1.2549335034196767</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4040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90FD5-3009-C6FE-3CFD-8C5C4EEEB4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72FD19-798D-562D-F196-4EFA7465F7E3}"/>
              </a:ext>
            </a:extLst>
          </p:cNvPr>
          <p:cNvSpPr>
            <a:spLocks noGrp="1"/>
          </p:cNvSpPr>
          <p:nvPr>
            <p:ph type="title"/>
          </p:nvPr>
        </p:nvSpPr>
        <p:spPr>
          <a:xfrm>
            <a:off x="0" y="0"/>
            <a:ext cx="12192000" cy="800100"/>
          </a:xfrm>
          <a:solidFill>
            <a:schemeClr val="accent2"/>
          </a:solidFill>
        </p:spPr>
        <p:txBody>
          <a:bodyPr>
            <a:normAutofit/>
          </a:bodyPr>
          <a:lstStyle/>
          <a:p>
            <a:pPr algn="ctr"/>
            <a:br>
              <a:rPr lang="en-IN" sz="1600" b="1" i="0" dirty="0">
                <a:effectLst/>
                <a:latin typeface="system-ui"/>
              </a:rPr>
            </a:br>
            <a:r>
              <a:rPr lang="en-IN" sz="2800" b="1" i="0" dirty="0">
                <a:effectLst/>
                <a:latin typeface="Arial Black" panose="020B0A04020102020204" pitchFamily="34" charset="0"/>
              </a:rPr>
              <a:t>LSTM Model</a:t>
            </a:r>
            <a:endParaRPr lang="en-IN" sz="2800" dirty="0">
              <a:latin typeface="Arial Black" panose="020B0A04020102020204" pitchFamily="34" charset="0"/>
            </a:endParaRPr>
          </a:p>
        </p:txBody>
      </p:sp>
      <p:sp>
        <p:nvSpPr>
          <p:cNvPr id="4" name="Text Placeholder 3">
            <a:extLst>
              <a:ext uri="{FF2B5EF4-FFF2-40B4-BE49-F238E27FC236}">
                <a16:creationId xmlns:a16="http://schemas.microsoft.com/office/drawing/2014/main" id="{D2143A2C-30CC-A294-C18D-04116455C988}"/>
              </a:ext>
            </a:extLst>
          </p:cNvPr>
          <p:cNvSpPr>
            <a:spLocks noGrp="1"/>
          </p:cNvSpPr>
          <p:nvPr>
            <p:ph type="body" sz="half" idx="2"/>
          </p:nvPr>
        </p:nvSpPr>
        <p:spPr>
          <a:xfrm>
            <a:off x="228640" y="1005840"/>
            <a:ext cx="5073276" cy="5600700"/>
          </a:xfrm>
        </p:spPr>
        <p:txBody>
          <a:bodyPr>
            <a:normAutofit/>
          </a:bodyPr>
          <a:lstStyle/>
          <a:p>
            <a:pPr marL="342900" indent="-342900">
              <a:buFont typeface="Arial" panose="020B0604020202020204" pitchFamily="34" charset="0"/>
              <a:buChar char="•"/>
            </a:pPr>
            <a:r>
              <a:rPr lang="en-IN" sz="2400" dirty="0">
                <a:solidFill>
                  <a:schemeClr val="dk1"/>
                </a:solidFill>
              </a:rPr>
              <a:t>The Long Short-Term Memory network, or LSTM network, is a recurrent neural network trained using Backpropagation Through Time that overcomes the vanishing gradient problem. It can be applied to </a:t>
            </a:r>
            <a:r>
              <a:rPr lang="en-IN" sz="2400" dirty="0">
                <a:solidFill>
                  <a:schemeClr val="dk1"/>
                </a:solidFill>
                <a:hlinkClick r:id="rId2">
                  <a:extLst>
                    <a:ext uri="{A12FA001-AC4F-418D-AE19-62706E023703}">
                      <ahyp:hlinkClr xmlns:ahyp="http://schemas.microsoft.com/office/drawing/2018/hyperlinkcolor" val="tx"/>
                    </a:ext>
                  </a:extLst>
                </a:hlinkClick>
              </a:rPr>
              <a:t>time series forecasting</a:t>
            </a:r>
            <a:r>
              <a:rPr lang="en-IN" sz="2400" dirty="0">
                <a:solidFill>
                  <a:schemeClr val="dk1"/>
                </a:solidFill>
              </a:rPr>
              <a:t>.</a:t>
            </a:r>
            <a:endParaRPr lang="en-US" sz="2400" dirty="0">
              <a:solidFill>
                <a:schemeClr val="dk1"/>
              </a:solidFill>
            </a:endParaRPr>
          </a:p>
          <a:p>
            <a:pPr marL="342900" indent="-342900">
              <a:buFont typeface="Arial" panose="020B0604020202020204" pitchFamily="34" charset="0"/>
              <a:buChar char="•"/>
            </a:pPr>
            <a:endParaRPr lang="en-US" sz="2000" b="0" i="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3200" b="1" i="0" dirty="0">
              <a:effectLst/>
              <a:latin typeface="system-ui"/>
            </a:endParaRPr>
          </a:p>
          <a:p>
            <a:pPr marL="342900" indent="-342900">
              <a:buFont typeface="Arial" panose="020B0604020202020204" pitchFamily="34" charset="0"/>
              <a:buChar char="•"/>
            </a:pPr>
            <a:endParaRPr lang="en-US" sz="2800" b="0" i="0" dirty="0"/>
          </a:p>
          <a:p>
            <a:endParaRPr lang="en-US" sz="3200" b="1" i="0" dirty="0">
              <a:effectLst/>
              <a:latin typeface="system-ui"/>
            </a:endParaRPr>
          </a:p>
          <a:p>
            <a:pPr marL="342900" indent="-342900">
              <a:buFont typeface="Arial" panose="020B0604020202020204" pitchFamily="34" charset="0"/>
              <a:buChar char="•"/>
            </a:pPr>
            <a:endParaRPr lang="en-US" sz="2800" b="0" i="0" dirty="0"/>
          </a:p>
          <a:p>
            <a:endParaRPr lang="en-US" sz="2800" dirty="0"/>
          </a:p>
          <a:p>
            <a:pPr marL="342900" indent="-342900">
              <a:buFont typeface="Arial" panose="020B0604020202020204" pitchFamily="34" charset="0"/>
              <a:buChar char="•"/>
            </a:pPr>
            <a:endParaRPr lang="en-IN" sz="2400" dirty="0"/>
          </a:p>
          <a:p>
            <a:endParaRPr lang="en-IN" sz="2400" dirty="0"/>
          </a:p>
          <a:p>
            <a:endParaRPr lang="en-US" altLang="en-US" sz="2400" dirty="0"/>
          </a:p>
          <a:p>
            <a:endParaRPr lang="en-US" altLang="en-US" sz="2000" dirty="0"/>
          </a:p>
          <a:p>
            <a:endParaRPr kumimoji="0" lang="en-US" altLang="en-US" sz="2400" b="0" i="0" u="none" strike="noStrike" cap="none" normalizeH="0" baseline="0" dirty="0">
              <a:ln>
                <a:noFill/>
              </a:ln>
              <a:solidFill>
                <a:schemeClr val="tx1"/>
              </a:solidFill>
              <a:effectLst/>
            </a:endParaRPr>
          </a:p>
          <a:p>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endParaRPr lang="en-IN" sz="2000" dirty="0"/>
          </a:p>
        </p:txBody>
      </p:sp>
      <p:sp>
        <p:nvSpPr>
          <p:cNvPr id="5" name="Rectangle 1">
            <a:extLst>
              <a:ext uri="{FF2B5EF4-FFF2-40B4-BE49-F238E27FC236}">
                <a16:creationId xmlns:a16="http://schemas.microsoft.com/office/drawing/2014/main" id="{444EB0C1-3B54-74F3-D246-662DFB3C0BA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A2E7E3F4-B400-87DE-A0E6-046DE79FC4AD}"/>
              </a:ext>
            </a:extLst>
          </p:cNvPr>
          <p:cNvPicPr>
            <a:picLocks noChangeAspect="1"/>
          </p:cNvPicPr>
          <p:nvPr/>
        </p:nvPicPr>
        <p:blipFill>
          <a:blip r:embed="rId3"/>
          <a:stretch>
            <a:fillRect/>
          </a:stretch>
        </p:blipFill>
        <p:spPr>
          <a:xfrm>
            <a:off x="6369538" y="1268953"/>
            <a:ext cx="5729773" cy="1600339"/>
          </a:xfrm>
          <a:prstGeom prst="rect">
            <a:avLst/>
          </a:prstGeom>
        </p:spPr>
      </p:pic>
    </p:spTree>
    <p:extLst>
      <p:ext uri="{BB962C8B-B14F-4D97-AF65-F5344CB8AC3E}">
        <p14:creationId xmlns:p14="http://schemas.microsoft.com/office/powerpoint/2010/main" val="2575130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2AEA9-1022-9119-833A-D193975596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31E415-3FD3-1FFF-6725-D53CEC2304AB}"/>
              </a:ext>
            </a:extLst>
          </p:cNvPr>
          <p:cNvSpPr>
            <a:spLocks noGrp="1"/>
          </p:cNvSpPr>
          <p:nvPr>
            <p:ph type="title"/>
          </p:nvPr>
        </p:nvSpPr>
        <p:spPr>
          <a:xfrm>
            <a:off x="0" y="0"/>
            <a:ext cx="12192000" cy="800100"/>
          </a:xfrm>
          <a:solidFill>
            <a:schemeClr val="accent2"/>
          </a:solidFill>
        </p:spPr>
        <p:txBody>
          <a:bodyPr>
            <a:normAutofit/>
          </a:bodyPr>
          <a:lstStyle/>
          <a:p>
            <a:pPr algn="ctr"/>
            <a:br>
              <a:rPr lang="en-IN" sz="1600" b="1" i="0" dirty="0">
                <a:effectLst/>
                <a:latin typeface="system-ui"/>
              </a:rPr>
            </a:br>
            <a:r>
              <a:rPr lang="en-IN" sz="2800" b="1" dirty="0">
                <a:latin typeface="Arial Black" panose="020B0A04020102020204" pitchFamily="34" charset="0"/>
              </a:rPr>
              <a:t>Time Series Decomposition</a:t>
            </a:r>
            <a:endParaRPr lang="en-IN" sz="2800" dirty="0">
              <a:latin typeface="Arial Black" panose="020B0A04020102020204" pitchFamily="34" charset="0"/>
            </a:endParaRPr>
          </a:p>
        </p:txBody>
      </p:sp>
      <p:sp>
        <p:nvSpPr>
          <p:cNvPr id="4" name="Text Placeholder 3">
            <a:extLst>
              <a:ext uri="{FF2B5EF4-FFF2-40B4-BE49-F238E27FC236}">
                <a16:creationId xmlns:a16="http://schemas.microsoft.com/office/drawing/2014/main" id="{3EC58285-F98C-927A-E36C-18B88A6A5284}"/>
              </a:ext>
            </a:extLst>
          </p:cNvPr>
          <p:cNvSpPr>
            <a:spLocks noGrp="1"/>
          </p:cNvSpPr>
          <p:nvPr>
            <p:ph type="body" sz="half" idx="2"/>
          </p:nvPr>
        </p:nvSpPr>
        <p:spPr>
          <a:xfrm>
            <a:off x="228640" y="1005840"/>
            <a:ext cx="5073276" cy="5600700"/>
          </a:xfrm>
        </p:spPr>
        <p:txBody>
          <a:bodyPr>
            <a:normAutofit/>
          </a:bodyPr>
          <a:lstStyle/>
          <a:p>
            <a:pPr marL="342900" indent="-342900">
              <a:buFont typeface="Arial" panose="020B0604020202020204" pitchFamily="34" charset="0"/>
              <a:buChar char="•"/>
            </a:pPr>
            <a:r>
              <a:rPr lang="en-US" sz="1200" dirty="0">
                <a:solidFill>
                  <a:schemeClr val="dk1"/>
                </a:solidFill>
              </a:rPr>
              <a:t>Trend: A trend is said to exist when there is a long-term increase or decrease in the time series data.</a:t>
            </a:r>
          </a:p>
          <a:p>
            <a:pPr marL="342900" indent="-342900">
              <a:buFont typeface="Arial" panose="020B0604020202020204" pitchFamily="34" charset="0"/>
              <a:buChar char="•"/>
            </a:pPr>
            <a:r>
              <a:rPr lang="en-US" sz="1200" dirty="0">
                <a:solidFill>
                  <a:schemeClr val="dk1"/>
                </a:solidFill>
              </a:rPr>
              <a:t>Seasonality: A seasonal pattern is observed when a time series is affected by seasonal factors occurring yearly, monthly, daily </a:t>
            </a:r>
            <a:r>
              <a:rPr lang="en-US" sz="1200" dirty="0" err="1">
                <a:solidFill>
                  <a:schemeClr val="dk1"/>
                </a:solidFill>
              </a:rPr>
              <a:t>etc</a:t>
            </a:r>
            <a:r>
              <a:rPr lang="en-US" sz="1200" dirty="0">
                <a:solidFill>
                  <a:schemeClr val="dk1"/>
                </a:solidFill>
              </a:rPr>
              <a:t> . Seasonality refers to a known frequency, e.g. Quarterly = 4,monthly =12</a:t>
            </a:r>
          </a:p>
          <a:p>
            <a:pPr marL="342900" indent="-342900">
              <a:buFont typeface="Arial" panose="020B0604020202020204" pitchFamily="34" charset="0"/>
              <a:buChar char="•"/>
            </a:pPr>
            <a:r>
              <a:rPr lang="en-US" sz="1200" dirty="0">
                <a:solidFill>
                  <a:schemeClr val="dk1"/>
                </a:solidFill>
              </a:rPr>
              <a:t>To extract the Trend, Seasonality and error we used the decompose() and forecast::</a:t>
            </a:r>
            <a:r>
              <a:rPr lang="en-US" sz="1200" dirty="0" err="1">
                <a:solidFill>
                  <a:schemeClr val="dk1"/>
                </a:solidFill>
              </a:rPr>
              <a:t>stl</a:t>
            </a:r>
            <a:r>
              <a:rPr lang="en-US" sz="1200" dirty="0">
                <a:solidFill>
                  <a:schemeClr val="dk1"/>
                </a:solidFill>
              </a:rPr>
              <a:t>() function to split our time series in to seasonality, trend and error components.</a:t>
            </a:r>
          </a:p>
          <a:p>
            <a:endParaRPr lang="en-US" sz="2000" b="0" i="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3200" b="1" i="0" dirty="0">
              <a:effectLst/>
              <a:latin typeface="system-ui"/>
            </a:endParaRPr>
          </a:p>
          <a:p>
            <a:pPr rtl="0">
              <a:spcBef>
                <a:spcPts val="0"/>
              </a:spcBef>
              <a:spcAft>
                <a:spcPts val="0"/>
              </a:spcAft>
            </a:pPr>
            <a:r>
              <a:rPr lang="en-US" sz="1200" b="1" i="0" u="none" strike="noStrike" dirty="0">
                <a:solidFill>
                  <a:srgbClr val="000000"/>
                </a:solidFill>
                <a:effectLst/>
                <a:latin typeface="Calibri" panose="020F0502020204030204" pitchFamily="34" charset="0"/>
              </a:rPr>
              <a:t>Observation:</a:t>
            </a:r>
            <a:endParaRPr lang="en-US" sz="1200" b="0" dirty="0">
              <a:effectLst/>
            </a:endParaRPr>
          </a:p>
          <a:p>
            <a:pPr rtl="0">
              <a:spcBef>
                <a:spcPts val="0"/>
              </a:spcBef>
              <a:spcAft>
                <a:spcPts val="0"/>
              </a:spcAft>
            </a:pPr>
            <a:r>
              <a:rPr lang="en-US" sz="1200" b="0" i="0" u="none" strike="noStrike" dirty="0">
                <a:solidFill>
                  <a:srgbClr val="000000"/>
                </a:solidFill>
                <a:effectLst/>
                <a:latin typeface="Calibri" panose="020F0502020204030204" pitchFamily="34" charset="0"/>
              </a:rPr>
              <a:t>1. Actual data</a:t>
            </a:r>
            <a:endParaRPr lang="en-US" sz="1200" b="0" dirty="0">
              <a:effectLst/>
            </a:endParaRPr>
          </a:p>
          <a:p>
            <a:pPr rtl="0">
              <a:spcBef>
                <a:spcPts val="0"/>
              </a:spcBef>
              <a:spcAft>
                <a:spcPts val="0"/>
              </a:spcAft>
            </a:pPr>
            <a:r>
              <a:rPr lang="en-US" sz="1200" b="0" i="0" u="none" strike="noStrike" dirty="0">
                <a:solidFill>
                  <a:srgbClr val="000000"/>
                </a:solidFill>
                <a:effectLst/>
                <a:latin typeface="Calibri" panose="020F0502020204030204" pitchFamily="34" charset="0"/>
              </a:rPr>
              <a:t>2. Trend : There is an Increasing Trend</a:t>
            </a:r>
            <a:endParaRPr lang="en-US" sz="1200" b="0" dirty="0">
              <a:effectLst/>
            </a:endParaRPr>
          </a:p>
          <a:p>
            <a:pPr rtl="0">
              <a:spcBef>
                <a:spcPts val="0"/>
              </a:spcBef>
              <a:spcAft>
                <a:spcPts val="0"/>
              </a:spcAft>
            </a:pPr>
            <a:r>
              <a:rPr lang="en-US" sz="1200" b="0" i="0" u="none" strike="noStrike" dirty="0">
                <a:solidFill>
                  <a:srgbClr val="000000"/>
                </a:solidFill>
                <a:effectLst/>
                <a:latin typeface="Calibri" panose="020F0502020204030204" pitchFamily="34" charset="0"/>
              </a:rPr>
              <a:t>3. Seasonality: There is Seasonality associated </a:t>
            </a:r>
            <a:endParaRPr lang="en-US" sz="1200" b="0" dirty="0">
              <a:effectLst/>
            </a:endParaRPr>
          </a:p>
          <a:p>
            <a:pPr rtl="0">
              <a:spcBef>
                <a:spcPts val="0"/>
              </a:spcBef>
              <a:spcAft>
                <a:spcPts val="0"/>
              </a:spcAft>
            </a:pPr>
            <a:r>
              <a:rPr lang="en-US" sz="1200" b="0" i="0" u="none" strike="noStrike" dirty="0">
                <a:solidFill>
                  <a:srgbClr val="000000"/>
                </a:solidFill>
                <a:effectLst/>
                <a:latin typeface="Calibri" panose="020F0502020204030204" pitchFamily="34" charset="0"/>
              </a:rPr>
              <a:t>4. Resid : Residual is the left over after decomposition of the two major components (Trend and Seasonality)</a:t>
            </a:r>
            <a:endParaRPr lang="en-US" sz="1200" b="0" dirty="0">
              <a:effectLst/>
            </a:endParaRPr>
          </a:p>
          <a:p>
            <a:br>
              <a:rPr lang="en-US" sz="3200" dirty="0"/>
            </a:br>
            <a:endParaRPr lang="en-US" sz="2800" b="0" i="0" dirty="0"/>
          </a:p>
          <a:p>
            <a:endParaRPr lang="en-US" sz="3200" b="1" i="0" dirty="0">
              <a:effectLst/>
              <a:latin typeface="system-ui"/>
            </a:endParaRPr>
          </a:p>
          <a:p>
            <a:pPr marL="342900" indent="-342900">
              <a:buFont typeface="Arial" panose="020B0604020202020204" pitchFamily="34" charset="0"/>
              <a:buChar char="•"/>
            </a:pPr>
            <a:endParaRPr lang="en-US" sz="2800" b="0" i="0" dirty="0"/>
          </a:p>
          <a:p>
            <a:endParaRPr lang="en-US" sz="2800" dirty="0"/>
          </a:p>
          <a:p>
            <a:pPr marL="342900" indent="-342900">
              <a:buFont typeface="Arial" panose="020B0604020202020204" pitchFamily="34" charset="0"/>
              <a:buChar char="•"/>
            </a:pPr>
            <a:endParaRPr lang="en-IN" sz="2400" dirty="0"/>
          </a:p>
          <a:p>
            <a:endParaRPr lang="en-IN" sz="2400" dirty="0"/>
          </a:p>
          <a:p>
            <a:endParaRPr lang="en-US" altLang="en-US" sz="2400" dirty="0"/>
          </a:p>
          <a:p>
            <a:endParaRPr lang="en-US" altLang="en-US" sz="2000" dirty="0"/>
          </a:p>
          <a:p>
            <a:endParaRPr kumimoji="0" lang="en-US" altLang="en-US" sz="2400" b="0" i="0" u="none" strike="noStrike" cap="none" normalizeH="0" baseline="0" dirty="0">
              <a:ln>
                <a:noFill/>
              </a:ln>
              <a:solidFill>
                <a:schemeClr val="tx1"/>
              </a:solidFill>
              <a:effectLst/>
            </a:endParaRPr>
          </a:p>
          <a:p>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endParaRPr lang="en-IN" sz="2000" dirty="0"/>
          </a:p>
        </p:txBody>
      </p:sp>
      <p:sp>
        <p:nvSpPr>
          <p:cNvPr id="5" name="Rectangle 1">
            <a:extLst>
              <a:ext uri="{FF2B5EF4-FFF2-40B4-BE49-F238E27FC236}">
                <a16:creationId xmlns:a16="http://schemas.microsoft.com/office/drawing/2014/main" id="{D158573A-FAC0-2558-97D7-3187E8A57014}"/>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74B9FBCF-34E0-A7EC-50AF-04FCCEFD463B}"/>
              </a:ext>
            </a:extLst>
          </p:cNvPr>
          <p:cNvPicPr>
            <a:picLocks noChangeAspect="1"/>
          </p:cNvPicPr>
          <p:nvPr/>
        </p:nvPicPr>
        <p:blipFill>
          <a:blip r:embed="rId2"/>
          <a:stretch>
            <a:fillRect/>
          </a:stretch>
        </p:blipFill>
        <p:spPr>
          <a:xfrm>
            <a:off x="6577263" y="1130968"/>
            <a:ext cx="5141578" cy="3015916"/>
          </a:xfrm>
          <a:prstGeom prst="rect">
            <a:avLst/>
          </a:prstGeom>
        </p:spPr>
      </p:pic>
    </p:spTree>
    <p:extLst>
      <p:ext uri="{BB962C8B-B14F-4D97-AF65-F5344CB8AC3E}">
        <p14:creationId xmlns:p14="http://schemas.microsoft.com/office/powerpoint/2010/main" val="4159106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8650E-505B-653B-D5A7-21CFC9EC7C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5FD000-DC1D-BD27-81ED-550F1968E2A2}"/>
              </a:ext>
            </a:extLst>
          </p:cNvPr>
          <p:cNvSpPr>
            <a:spLocks noGrp="1"/>
          </p:cNvSpPr>
          <p:nvPr>
            <p:ph type="title"/>
          </p:nvPr>
        </p:nvSpPr>
        <p:spPr>
          <a:xfrm>
            <a:off x="0" y="0"/>
            <a:ext cx="12192000" cy="800100"/>
          </a:xfrm>
          <a:solidFill>
            <a:schemeClr val="accent2"/>
          </a:solidFill>
        </p:spPr>
        <p:txBody>
          <a:bodyPr>
            <a:normAutofit/>
          </a:bodyPr>
          <a:lstStyle/>
          <a:p>
            <a:pPr algn="ctr"/>
            <a:br>
              <a:rPr lang="en-IN" sz="1600" b="1" i="0" dirty="0">
                <a:effectLst/>
                <a:latin typeface="system-ui"/>
              </a:rPr>
            </a:br>
            <a:r>
              <a:rPr lang="en-IN" sz="2800" b="1" i="0" dirty="0">
                <a:effectLst/>
                <a:latin typeface="Arial Black" panose="020B0A04020102020204" pitchFamily="34" charset="0"/>
              </a:rPr>
              <a:t>Test for Stationar</a:t>
            </a:r>
            <a:r>
              <a:rPr lang="en-IN" sz="2800" b="1" dirty="0">
                <a:latin typeface="Arial Black" panose="020B0A04020102020204" pitchFamily="34" charset="0"/>
              </a:rPr>
              <a:t>ity</a:t>
            </a:r>
            <a:endParaRPr lang="en-IN" sz="2800" dirty="0">
              <a:latin typeface="Arial Black" panose="020B0A04020102020204" pitchFamily="34" charset="0"/>
            </a:endParaRPr>
          </a:p>
        </p:txBody>
      </p:sp>
      <p:sp>
        <p:nvSpPr>
          <p:cNvPr id="4" name="Text Placeholder 3">
            <a:extLst>
              <a:ext uri="{FF2B5EF4-FFF2-40B4-BE49-F238E27FC236}">
                <a16:creationId xmlns:a16="http://schemas.microsoft.com/office/drawing/2014/main" id="{83709A21-5789-8237-1144-DE9D9223875C}"/>
              </a:ext>
            </a:extLst>
          </p:cNvPr>
          <p:cNvSpPr>
            <a:spLocks noGrp="1"/>
          </p:cNvSpPr>
          <p:nvPr>
            <p:ph type="body" sz="half" idx="2"/>
          </p:nvPr>
        </p:nvSpPr>
        <p:spPr>
          <a:xfrm>
            <a:off x="228639" y="1005840"/>
            <a:ext cx="11867107" cy="5600700"/>
          </a:xfrm>
        </p:spPr>
        <p:txBody>
          <a:bodyPr>
            <a:normAutofit/>
          </a:bodyPr>
          <a:lstStyle/>
          <a:p>
            <a:pPr rtl="0">
              <a:spcBef>
                <a:spcPts val="0"/>
              </a:spcBef>
              <a:spcAft>
                <a:spcPts val="0"/>
              </a:spcAft>
            </a:pPr>
            <a:r>
              <a:rPr lang="en-US" sz="1600" b="0" i="1" u="sng" dirty="0">
                <a:solidFill>
                  <a:srgbClr val="333333"/>
                </a:solidFill>
                <a:effectLst/>
                <a:latin typeface="Calibri" panose="020F0502020204030204" pitchFamily="34" charset="0"/>
              </a:rPr>
              <a:t>Assumptions of ARMA model</a:t>
            </a:r>
            <a:endParaRPr lang="en-US" b="0" dirty="0">
              <a:effectLst/>
            </a:endParaRPr>
          </a:p>
          <a:p>
            <a:pPr rtl="0" fontAlgn="base">
              <a:spcBef>
                <a:spcPts val="1440"/>
              </a:spcBef>
              <a:spcAft>
                <a:spcPts val="0"/>
              </a:spcAft>
              <a:buFont typeface="Arial" panose="020B0604020202020204" pitchFamily="34" charset="0"/>
              <a:buChar char="•"/>
            </a:pPr>
            <a:r>
              <a:rPr lang="en-US" sz="1600" b="1" i="0" u="none" strike="noStrike" dirty="0">
                <a:solidFill>
                  <a:srgbClr val="333333"/>
                </a:solidFill>
                <a:effectLst/>
                <a:latin typeface="Calibri" panose="020F0502020204030204" pitchFamily="34" charset="0"/>
              </a:rPr>
              <a:t>Data should be Stationary</a:t>
            </a:r>
            <a:r>
              <a:rPr lang="en-US" sz="1600" b="0" i="0" u="none" strike="noStrike" dirty="0">
                <a:solidFill>
                  <a:srgbClr val="333333"/>
                </a:solidFill>
                <a:effectLst/>
                <a:latin typeface="Calibri" panose="020F0502020204030204" pitchFamily="34" charset="0"/>
              </a:rPr>
              <a:t>: A Time series is said to be Stationary if its statistical properties like mean, variance, autocorrelation </a:t>
            </a:r>
            <a:r>
              <a:rPr lang="en-US" sz="1600" b="0" i="0" u="none" strike="noStrike" dirty="0" err="1">
                <a:solidFill>
                  <a:srgbClr val="333333"/>
                </a:solidFill>
                <a:effectLst/>
                <a:latin typeface="Calibri" panose="020F0502020204030204" pitchFamily="34" charset="0"/>
              </a:rPr>
              <a:t>etc</a:t>
            </a:r>
            <a:r>
              <a:rPr lang="en-US" sz="1600" b="0" i="0" u="none" strike="noStrike" dirty="0">
                <a:solidFill>
                  <a:srgbClr val="333333"/>
                </a:solidFill>
                <a:effectLst/>
                <a:latin typeface="Calibri" panose="020F0502020204030204" pitchFamily="34" charset="0"/>
              </a:rPr>
              <a:t> are all constant over time implying it does not have Trend or Seasonal effect. If a Trend appears and Stationarity is not evident, many of the computations throughout the process cannot be made and produce the intended results.</a:t>
            </a:r>
            <a:r>
              <a:rPr lang="en-US" sz="1600" b="0" i="0" u="none" strike="noStrike" dirty="0">
                <a:solidFill>
                  <a:srgbClr val="555555"/>
                </a:solidFill>
                <a:effectLst/>
                <a:latin typeface="Calibri" panose="020F0502020204030204" pitchFamily="34" charset="0"/>
              </a:rPr>
              <a:t> </a:t>
            </a:r>
            <a:r>
              <a:rPr lang="en-US" sz="1600" b="0" i="0" u="none" strike="noStrike" dirty="0">
                <a:solidFill>
                  <a:srgbClr val="333333"/>
                </a:solidFill>
                <a:effectLst/>
                <a:latin typeface="Calibri" panose="020F0502020204030204" pitchFamily="34" charset="0"/>
              </a:rPr>
              <a:t>Statistical modelling methods assume or require the time series to be stationary to be effective.</a:t>
            </a:r>
            <a:endParaRPr lang="en-US" sz="1600" b="1" i="0" u="none" strike="noStrike" dirty="0">
              <a:solidFill>
                <a:srgbClr val="333333"/>
              </a:solidFill>
              <a:effectLst/>
              <a:latin typeface="Noto Sans Symbols"/>
            </a:endParaRPr>
          </a:p>
          <a:p>
            <a:pPr rtl="0" fontAlgn="base">
              <a:spcBef>
                <a:spcPts val="1440"/>
              </a:spcBef>
              <a:spcAft>
                <a:spcPts val="0"/>
              </a:spcAft>
              <a:buFont typeface="Arial" panose="020B0604020202020204" pitchFamily="34" charset="0"/>
              <a:buChar char="•"/>
            </a:pPr>
            <a:r>
              <a:rPr lang="en-US" sz="1600" b="1" i="0" u="none" strike="noStrike" dirty="0">
                <a:solidFill>
                  <a:srgbClr val="333333"/>
                </a:solidFill>
                <a:effectLst/>
                <a:latin typeface="Calibri" panose="020F0502020204030204" pitchFamily="34" charset="0"/>
              </a:rPr>
              <a:t>Data should be Univariate</a:t>
            </a:r>
            <a:r>
              <a:rPr lang="en-US" sz="1600" b="0" i="0" u="none" strike="noStrike" dirty="0">
                <a:solidFill>
                  <a:srgbClr val="333333"/>
                </a:solidFill>
                <a:effectLst/>
                <a:latin typeface="Calibri" panose="020F0502020204030204" pitchFamily="34" charset="0"/>
              </a:rPr>
              <a:t>: ARMA works on a single variable. (Auto regression is all about regression with past values)</a:t>
            </a:r>
            <a:endParaRPr lang="en-US" sz="1600" b="1" i="0" u="none" strike="noStrike" dirty="0">
              <a:solidFill>
                <a:srgbClr val="333333"/>
              </a:solidFill>
              <a:effectLst/>
              <a:latin typeface="Noto Sans Symbols"/>
            </a:endParaRPr>
          </a:p>
          <a:p>
            <a:pPr rtl="0">
              <a:spcBef>
                <a:spcPts val="1440"/>
              </a:spcBef>
              <a:spcAft>
                <a:spcPts val="0"/>
              </a:spcAft>
            </a:pPr>
            <a:r>
              <a:rPr lang="en-US" sz="1600" b="0" i="1" u="sng" dirty="0">
                <a:solidFill>
                  <a:srgbClr val="333333"/>
                </a:solidFill>
                <a:effectLst/>
                <a:latin typeface="Calibri" panose="020F0502020204030204" pitchFamily="34" charset="0"/>
              </a:rPr>
              <a:t>Test to Check for Stationarity:</a:t>
            </a:r>
            <a:endParaRPr lang="en-US" b="0" dirty="0">
              <a:effectLst/>
            </a:endParaRPr>
          </a:p>
          <a:p>
            <a:pPr rtl="0" fontAlgn="base">
              <a:spcBef>
                <a:spcPts val="1440"/>
              </a:spcBef>
              <a:spcAft>
                <a:spcPts val="0"/>
              </a:spcAft>
              <a:buFont typeface="Arial" panose="020B0604020202020204" pitchFamily="34" charset="0"/>
              <a:buChar char="•"/>
            </a:pPr>
            <a:r>
              <a:rPr lang="en-US" sz="1600" b="1" i="0" u="none" strike="noStrike" dirty="0">
                <a:solidFill>
                  <a:srgbClr val="000000"/>
                </a:solidFill>
                <a:effectLst/>
                <a:latin typeface="Calibri" panose="020F0502020204030204" pitchFamily="34" charset="0"/>
              </a:rPr>
              <a:t>Augmented Dickey-Fuller Test</a:t>
            </a:r>
            <a:r>
              <a:rPr lang="en-US" sz="1600" b="0" i="0" u="none" strike="noStrike" dirty="0">
                <a:solidFill>
                  <a:srgbClr val="000000"/>
                </a:solidFill>
                <a:effectLst/>
                <a:latin typeface="Calibri" panose="020F0502020204030204" pitchFamily="34" charset="0"/>
              </a:rPr>
              <a:t> </a:t>
            </a:r>
            <a:r>
              <a:rPr lang="en-US" sz="1600" b="0" i="0" u="none" strike="noStrike" dirty="0">
                <a:solidFill>
                  <a:srgbClr val="333333"/>
                </a:solidFill>
                <a:effectLst/>
                <a:latin typeface="Calibri" panose="020F0502020204030204" pitchFamily="34" charset="0"/>
              </a:rPr>
              <a:t>(ADF test)</a:t>
            </a:r>
            <a:endParaRPr lang="en-US" sz="1600" b="1" i="0" u="none" strike="noStrike" dirty="0">
              <a:solidFill>
                <a:srgbClr val="000000"/>
              </a:solidFill>
              <a:effectLst/>
              <a:latin typeface="Arial" panose="020B0604020202020204" pitchFamily="34" charset="0"/>
            </a:endParaRPr>
          </a:p>
          <a:p>
            <a:pPr rtl="0" fontAlgn="base">
              <a:spcBef>
                <a:spcPts val="2440"/>
              </a:spcBef>
              <a:spcAft>
                <a:spcPts val="0"/>
              </a:spcAft>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Null Hypothesis (H0): The series is not stationary </a:t>
            </a:r>
            <a:endParaRPr lang="en-US" sz="1600" b="0" i="0" u="none" strike="noStrike" dirty="0">
              <a:solidFill>
                <a:srgbClr val="000000"/>
              </a:solidFill>
              <a:effectLst/>
              <a:latin typeface="Noto Sans Symbols"/>
            </a:endParaRPr>
          </a:p>
          <a:p>
            <a:pPr marL="742950" lvl="1" indent="-285750" rtl="0" fontAlgn="base">
              <a:spcBef>
                <a:spcPts val="500"/>
              </a:spcBef>
              <a:spcAft>
                <a:spcPts val="0"/>
              </a:spcAft>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p-value &gt; 0.05</a:t>
            </a:r>
            <a:endParaRPr lang="en-US" sz="1600" b="0" i="0" u="none" strike="noStrike" dirty="0">
              <a:solidFill>
                <a:srgbClr val="000000"/>
              </a:solidFill>
              <a:effectLst/>
              <a:latin typeface="Courier New" panose="02070309020205020404" pitchFamily="49" charset="0"/>
            </a:endParaRPr>
          </a:p>
          <a:p>
            <a:pPr rtl="0" fontAlgn="base">
              <a:spcBef>
                <a:spcPts val="1000"/>
              </a:spcBef>
              <a:spcAft>
                <a:spcPts val="0"/>
              </a:spcAft>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Alternate Hypothesis (H1): The series is stationary</a:t>
            </a:r>
            <a:endParaRPr lang="en-US" sz="1600" b="0" i="0" u="none" strike="noStrike" dirty="0">
              <a:solidFill>
                <a:srgbClr val="000000"/>
              </a:solidFill>
              <a:effectLst/>
              <a:latin typeface="Noto Sans Symbols"/>
            </a:endParaRPr>
          </a:p>
          <a:p>
            <a:pPr marL="742950" lvl="1" indent="-285750" rtl="0" fontAlgn="base">
              <a:spcBef>
                <a:spcPts val="500"/>
              </a:spcBef>
              <a:spcAft>
                <a:spcPts val="0"/>
              </a:spcAft>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p-value &lt;= 0.05</a:t>
            </a:r>
            <a:endParaRPr lang="en-US" sz="1600" b="0" i="0" u="none" strike="noStrike" dirty="0">
              <a:solidFill>
                <a:srgbClr val="000000"/>
              </a:solidFill>
              <a:effectLst/>
              <a:latin typeface="Courier New" panose="02070309020205020404" pitchFamily="49" charset="0"/>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A p-Value of less than 0.05 in </a:t>
            </a:r>
            <a:r>
              <a:rPr lang="en-US" sz="1600" b="0" i="0" u="none" strike="noStrike" dirty="0" err="1">
                <a:solidFill>
                  <a:srgbClr val="000000"/>
                </a:solidFill>
                <a:effectLst/>
                <a:latin typeface="Calibri" panose="020F0502020204030204" pitchFamily="34" charset="0"/>
              </a:rPr>
              <a:t>adf.test</a:t>
            </a:r>
            <a:r>
              <a:rPr lang="en-US" sz="1600" b="0" i="0" u="none" strike="noStrike" dirty="0">
                <a:solidFill>
                  <a:srgbClr val="000000"/>
                </a:solidFill>
                <a:effectLst/>
                <a:latin typeface="Calibri" panose="020F0502020204030204" pitchFamily="34" charset="0"/>
              </a:rPr>
              <a:t>() indicates that the time series is stationary.</a:t>
            </a:r>
            <a:endParaRPr lang="en-US" sz="1600" b="0" i="0" u="none" strike="noStrike" dirty="0">
              <a:solidFill>
                <a:srgbClr val="000000"/>
              </a:solidFill>
              <a:effectLst/>
              <a:latin typeface="Arial" panose="020B0604020202020204" pitchFamily="34" charset="0"/>
            </a:endParaRPr>
          </a:p>
          <a:p>
            <a:br>
              <a:rPr lang="en-US" sz="3200" dirty="0"/>
            </a:br>
            <a:endParaRPr lang="en-US" sz="2800" b="0" i="0" dirty="0"/>
          </a:p>
          <a:p>
            <a:endParaRPr lang="en-US" sz="3200" b="1" i="0" dirty="0">
              <a:effectLst/>
              <a:latin typeface="system-ui"/>
            </a:endParaRPr>
          </a:p>
          <a:p>
            <a:pPr marL="342900" indent="-342900">
              <a:buFont typeface="Arial" panose="020B0604020202020204" pitchFamily="34" charset="0"/>
              <a:buChar char="•"/>
            </a:pPr>
            <a:endParaRPr lang="en-US" sz="2800" b="0" i="0" dirty="0"/>
          </a:p>
          <a:p>
            <a:endParaRPr lang="en-US" sz="2800" dirty="0"/>
          </a:p>
          <a:p>
            <a:pPr marL="342900" indent="-342900">
              <a:buFont typeface="Arial" panose="020B0604020202020204" pitchFamily="34" charset="0"/>
              <a:buChar char="•"/>
            </a:pPr>
            <a:endParaRPr lang="en-IN" sz="2400" dirty="0"/>
          </a:p>
          <a:p>
            <a:endParaRPr lang="en-IN" sz="2400" dirty="0"/>
          </a:p>
          <a:p>
            <a:endParaRPr lang="en-US" altLang="en-US" sz="2400" dirty="0"/>
          </a:p>
          <a:p>
            <a:endParaRPr lang="en-US" altLang="en-US" sz="2000" dirty="0"/>
          </a:p>
          <a:p>
            <a:endParaRPr kumimoji="0" lang="en-US" altLang="en-US" sz="2400" b="0" i="0" u="none" strike="noStrike" cap="none" normalizeH="0" baseline="0" dirty="0">
              <a:ln>
                <a:noFill/>
              </a:ln>
              <a:solidFill>
                <a:schemeClr val="tx1"/>
              </a:solidFill>
              <a:effectLst/>
            </a:endParaRPr>
          </a:p>
          <a:p>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endParaRPr lang="en-IN" sz="2000" dirty="0"/>
          </a:p>
        </p:txBody>
      </p:sp>
      <p:sp>
        <p:nvSpPr>
          <p:cNvPr id="5" name="Rectangle 1">
            <a:extLst>
              <a:ext uri="{FF2B5EF4-FFF2-40B4-BE49-F238E27FC236}">
                <a16:creationId xmlns:a16="http://schemas.microsoft.com/office/drawing/2014/main" id="{0B2EB803-100A-8AB7-D49D-B26B7C2E416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2756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3E289-5A37-60B2-8193-44739D13C2F0}"/>
              </a:ext>
            </a:extLst>
          </p:cNvPr>
          <p:cNvSpPr>
            <a:spLocks noGrp="1"/>
          </p:cNvSpPr>
          <p:nvPr>
            <p:ph type="title"/>
          </p:nvPr>
        </p:nvSpPr>
        <p:spPr>
          <a:xfrm>
            <a:off x="0" y="2103437"/>
            <a:ext cx="12192000" cy="1325563"/>
          </a:xfrm>
          <a:solidFill>
            <a:schemeClr val="accent2"/>
          </a:solidFill>
        </p:spPr>
        <p:txBody>
          <a:bodyPr/>
          <a:lstStyle/>
          <a:p>
            <a:pPr algn="ctr"/>
            <a:r>
              <a:rPr lang="en-IN" dirty="0">
                <a:latin typeface="Arial Black" panose="020B0A04020102020204" pitchFamily="34" charset="0"/>
              </a:rPr>
              <a:t>Exploratory Data Analysis(EDA)</a:t>
            </a:r>
          </a:p>
        </p:txBody>
      </p:sp>
    </p:spTree>
    <p:extLst>
      <p:ext uri="{BB962C8B-B14F-4D97-AF65-F5344CB8AC3E}">
        <p14:creationId xmlns:p14="http://schemas.microsoft.com/office/powerpoint/2010/main" val="1673977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007CA-259C-EF50-F97D-F3ABEB0775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5852BA-C71A-3E3B-A23B-09960A289E17}"/>
              </a:ext>
            </a:extLst>
          </p:cNvPr>
          <p:cNvSpPr>
            <a:spLocks noGrp="1"/>
          </p:cNvSpPr>
          <p:nvPr>
            <p:ph type="title"/>
          </p:nvPr>
        </p:nvSpPr>
        <p:spPr>
          <a:xfrm>
            <a:off x="0" y="0"/>
            <a:ext cx="12192000" cy="800100"/>
          </a:xfrm>
          <a:solidFill>
            <a:schemeClr val="accent2"/>
          </a:solidFill>
        </p:spPr>
        <p:txBody>
          <a:bodyPr>
            <a:normAutofit/>
          </a:bodyPr>
          <a:lstStyle/>
          <a:p>
            <a:pPr algn="ctr"/>
            <a:br>
              <a:rPr lang="en-IN" sz="1600" b="1" i="0" dirty="0">
                <a:effectLst/>
                <a:latin typeface="system-ui"/>
              </a:rPr>
            </a:br>
            <a:endParaRPr lang="en-IN" sz="2800" dirty="0">
              <a:latin typeface="Arial Black" panose="020B0A04020102020204" pitchFamily="34" charset="0"/>
            </a:endParaRPr>
          </a:p>
        </p:txBody>
      </p:sp>
      <p:sp>
        <p:nvSpPr>
          <p:cNvPr id="4" name="Text Placeholder 3">
            <a:extLst>
              <a:ext uri="{FF2B5EF4-FFF2-40B4-BE49-F238E27FC236}">
                <a16:creationId xmlns:a16="http://schemas.microsoft.com/office/drawing/2014/main" id="{29ED8D10-6FC7-9537-F8CA-C6760933B006}"/>
              </a:ext>
            </a:extLst>
          </p:cNvPr>
          <p:cNvSpPr>
            <a:spLocks noGrp="1"/>
          </p:cNvSpPr>
          <p:nvPr>
            <p:ph type="body" sz="half" idx="2"/>
          </p:nvPr>
        </p:nvSpPr>
        <p:spPr>
          <a:xfrm>
            <a:off x="228640" y="1005840"/>
            <a:ext cx="5073276" cy="5600700"/>
          </a:xfrm>
        </p:spPr>
        <p:txBody>
          <a:bodyPr>
            <a:normAutofit/>
          </a:bodyPr>
          <a:lstStyle/>
          <a:p>
            <a:r>
              <a:rPr lang="en-US" sz="1400" dirty="0"/>
              <a:t>Observation: </a:t>
            </a:r>
          </a:p>
          <a:p>
            <a:r>
              <a:rPr lang="en-US" sz="1400" dirty="0"/>
              <a:t>We can see that p-value is 0.281, Hence p-value &gt; 0.05, and we fail to reject the Null hypothesis.</a:t>
            </a:r>
          </a:p>
          <a:p>
            <a:endParaRPr lang="en-US" sz="1400" dirty="0"/>
          </a:p>
          <a:p>
            <a:r>
              <a:rPr lang="en-US" sz="1400" dirty="0"/>
              <a:t>Conclusion: </a:t>
            </a:r>
          </a:p>
          <a:p>
            <a:r>
              <a:rPr lang="en-US" sz="1400" dirty="0"/>
              <a:t>Our time series is Non-stationary. We need to make our non-Stationary time series to Stationary before we begin model building.</a:t>
            </a:r>
            <a:br>
              <a:rPr lang="en-US" sz="3200" dirty="0"/>
            </a:br>
            <a:endParaRPr lang="en-US" sz="2800" b="0" i="0" dirty="0"/>
          </a:p>
          <a:p>
            <a:endParaRPr lang="en-US" sz="3200" b="1" i="0" dirty="0">
              <a:effectLst/>
              <a:latin typeface="system-ui"/>
            </a:endParaRPr>
          </a:p>
          <a:p>
            <a:pPr marL="342900" indent="-342900">
              <a:buFont typeface="Arial" panose="020B0604020202020204" pitchFamily="34" charset="0"/>
              <a:buChar char="•"/>
            </a:pPr>
            <a:endParaRPr lang="en-US" sz="2800" b="0" i="0" dirty="0"/>
          </a:p>
          <a:p>
            <a:endParaRPr lang="en-US" sz="2800" dirty="0"/>
          </a:p>
          <a:p>
            <a:pPr marL="342900" indent="-342900">
              <a:buFont typeface="Arial" panose="020B0604020202020204" pitchFamily="34" charset="0"/>
              <a:buChar char="•"/>
            </a:pPr>
            <a:endParaRPr lang="en-IN" sz="2400" dirty="0"/>
          </a:p>
          <a:p>
            <a:endParaRPr lang="en-IN" sz="2400" dirty="0"/>
          </a:p>
          <a:p>
            <a:endParaRPr lang="en-US" altLang="en-US" sz="2400" dirty="0"/>
          </a:p>
          <a:p>
            <a:endParaRPr lang="en-US" altLang="en-US" sz="2000" dirty="0"/>
          </a:p>
          <a:p>
            <a:endParaRPr kumimoji="0" lang="en-US" altLang="en-US" sz="2400" b="0" i="0" u="none" strike="noStrike" cap="none" normalizeH="0" baseline="0" dirty="0">
              <a:ln>
                <a:noFill/>
              </a:ln>
              <a:solidFill>
                <a:schemeClr val="tx1"/>
              </a:solidFill>
              <a:effectLst/>
            </a:endParaRPr>
          </a:p>
          <a:p>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endParaRPr lang="en-IN" sz="2000" dirty="0"/>
          </a:p>
        </p:txBody>
      </p:sp>
      <p:sp>
        <p:nvSpPr>
          <p:cNvPr id="5" name="Rectangle 1">
            <a:extLst>
              <a:ext uri="{FF2B5EF4-FFF2-40B4-BE49-F238E27FC236}">
                <a16:creationId xmlns:a16="http://schemas.microsoft.com/office/drawing/2014/main" id="{03B1DCBE-E90C-0F51-7A66-89A43A344CC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F33779AC-76F1-5E33-E00D-8769D948F7C4}"/>
              </a:ext>
            </a:extLst>
          </p:cNvPr>
          <p:cNvPicPr>
            <a:picLocks noChangeAspect="1"/>
          </p:cNvPicPr>
          <p:nvPr/>
        </p:nvPicPr>
        <p:blipFill>
          <a:blip r:embed="rId2"/>
          <a:stretch>
            <a:fillRect/>
          </a:stretch>
        </p:blipFill>
        <p:spPr>
          <a:xfrm>
            <a:off x="6571666" y="1218520"/>
            <a:ext cx="4922502" cy="2719817"/>
          </a:xfrm>
          <a:prstGeom prst="rect">
            <a:avLst/>
          </a:prstGeom>
        </p:spPr>
      </p:pic>
    </p:spTree>
    <p:extLst>
      <p:ext uri="{BB962C8B-B14F-4D97-AF65-F5344CB8AC3E}">
        <p14:creationId xmlns:p14="http://schemas.microsoft.com/office/powerpoint/2010/main" val="1752635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78553-8AD0-5977-2B3F-AED23B9E7C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0FCF14-982B-A900-144C-DB97EE070E83}"/>
              </a:ext>
            </a:extLst>
          </p:cNvPr>
          <p:cNvSpPr>
            <a:spLocks noGrp="1"/>
          </p:cNvSpPr>
          <p:nvPr>
            <p:ph type="title"/>
          </p:nvPr>
        </p:nvSpPr>
        <p:spPr>
          <a:xfrm>
            <a:off x="0" y="0"/>
            <a:ext cx="12192000" cy="800100"/>
          </a:xfrm>
          <a:solidFill>
            <a:schemeClr val="accent2"/>
          </a:solidFill>
        </p:spPr>
        <p:txBody>
          <a:bodyPr>
            <a:normAutofit/>
          </a:bodyPr>
          <a:lstStyle/>
          <a:p>
            <a:pPr algn="ctr"/>
            <a:r>
              <a:rPr lang="en-IN" sz="1600" b="1" i="0" dirty="0">
                <a:effectLst/>
                <a:latin typeface="system-ui"/>
              </a:rPr>
              <a:t>Linear Regression Model</a:t>
            </a:r>
            <a:br>
              <a:rPr lang="en-IN" sz="1600" b="1" i="0" dirty="0">
                <a:effectLst/>
                <a:latin typeface="system-ui"/>
              </a:rPr>
            </a:br>
            <a:endParaRPr lang="en-IN" sz="2800" dirty="0">
              <a:latin typeface="Arial Black" panose="020B0A04020102020204" pitchFamily="34" charset="0"/>
            </a:endParaRPr>
          </a:p>
        </p:txBody>
      </p:sp>
      <p:sp>
        <p:nvSpPr>
          <p:cNvPr id="4" name="Text Placeholder 3">
            <a:extLst>
              <a:ext uri="{FF2B5EF4-FFF2-40B4-BE49-F238E27FC236}">
                <a16:creationId xmlns:a16="http://schemas.microsoft.com/office/drawing/2014/main" id="{3D56270E-82F0-AAA3-F0A6-7C3380016407}"/>
              </a:ext>
            </a:extLst>
          </p:cNvPr>
          <p:cNvSpPr>
            <a:spLocks noGrp="1"/>
          </p:cNvSpPr>
          <p:nvPr>
            <p:ph type="body" sz="half" idx="2"/>
          </p:nvPr>
        </p:nvSpPr>
        <p:spPr>
          <a:xfrm>
            <a:off x="228640" y="1005840"/>
            <a:ext cx="5073276" cy="5600700"/>
          </a:xfrm>
        </p:spPr>
        <p:txBody>
          <a:bodyPr>
            <a:normAutofit/>
          </a:bodyPr>
          <a:lstStyle/>
          <a:p>
            <a:pPr marL="114300" indent="-228600" rtl="0">
              <a:spcBef>
                <a:spcPts val="0"/>
              </a:spcBef>
              <a:spcAft>
                <a:spcPts val="0"/>
              </a:spcAft>
            </a:pPr>
            <a:r>
              <a:rPr lang="en-US" sz="1500" dirty="0">
                <a:latin typeface="Times New Roman" panose="02020603050405020304" pitchFamily="18" charset="0"/>
                <a:cs typeface="Times New Roman" panose="02020603050405020304" pitchFamily="18" charset="0"/>
              </a:rPr>
              <a:t>Observation:</a:t>
            </a:r>
          </a:p>
          <a:p>
            <a:pPr marL="114300" indent="-228600" rtl="0">
              <a:spcBef>
                <a:spcPts val="0"/>
              </a:spcBef>
              <a:spcAft>
                <a:spcPts val="0"/>
              </a:spcAft>
            </a:pPr>
            <a:r>
              <a:rPr lang="en-US" sz="1500" dirty="0">
                <a:latin typeface="Times New Roman" panose="02020603050405020304" pitchFamily="18" charset="0"/>
                <a:cs typeface="Times New Roman" panose="02020603050405020304" pitchFamily="18" charset="0"/>
              </a:rPr>
              <a:t> </a:t>
            </a:r>
            <a:r>
              <a:rPr lang="en-US" sz="1500" b="1" i="0" u="none" strike="noStrike" dirty="0">
                <a:solidFill>
                  <a:srgbClr val="000000"/>
                </a:solidFill>
                <a:effectLst/>
                <a:latin typeface="Times New Roman" panose="02020603050405020304" pitchFamily="18" charset="0"/>
                <a:cs typeface="Times New Roman" panose="02020603050405020304" pitchFamily="18" charset="0"/>
              </a:rPr>
              <a:t>Mean Absolute Error (MAE):</a:t>
            </a:r>
            <a:endParaRPr lang="en-US" sz="1500" b="0" dirty="0">
              <a:effectLst/>
              <a:latin typeface="Times New Roman" panose="02020603050405020304" pitchFamily="18" charset="0"/>
              <a:cs typeface="Times New Roman" panose="02020603050405020304" pitchFamily="18" charset="0"/>
            </a:endParaRPr>
          </a:p>
          <a:p>
            <a:pPr rtl="0" fontAlgn="base">
              <a:spcBef>
                <a:spcPts val="0"/>
              </a:spcBef>
              <a:spcAft>
                <a:spcPts val="0"/>
              </a:spcAft>
            </a:pPr>
            <a:br>
              <a:rPr lang="en-US" sz="1500" b="0" dirty="0">
                <a:effectLst/>
                <a:latin typeface="Times New Roman" panose="02020603050405020304" pitchFamily="18" charset="0"/>
                <a:cs typeface="Times New Roman" panose="02020603050405020304" pitchFamily="18" charset="0"/>
              </a:rPr>
            </a:br>
            <a:r>
              <a:rPr lang="en-US" sz="1500" b="0" i="0" u="none" strike="noStrike" dirty="0">
                <a:solidFill>
                  <a:srgbClr val="000000"/>
                </a:solidFill>
                <a:effectLst/>
                <a:latin typeface="Times New Roman" panose="02020603050405020304" pitchFamily="18" charset="0"/>
                <a:cs typeface="Times New Roman" panose="02020603050405020304" pitchFamily="18" charset="0"/>
              </a:rPr>
              <a:t>MAE measures the average absolute difference between predicted and actual values.</a:t>
            </a:r>
          </a:p>
          <a:p>
            <a:pPr rtl="0" fontAlgn="base">
              <a:spcBef>
                <a:spcPts val="0"/>
              </a:spcBef>
              <a:spcAft>
                <a:spcPts val="0"/>
              </a:spcAft>
            </a:pPr>
            <a:r>
              <a:rPr lang="en-US" sz="1500" b="0" i="0" u="none" strike="noStrike" dirty="0">
                <a:solidFill>
                  <a:srgbClr val="000000"/>
                </a:solidFill>
                <a:effectLst/>
                <a:latin typeface="Times New Roman" panose="02020603050405020304" pitchFamily="18" charset="0"/>
                <a:cs typeface="Times New Roman" panose="02020603050405020304" pitchFamily="18" charset="0"/>
              </a:rPr>
              <a:t>Smaller MAE values indicate better performance.</a:t>
            </a:r>
          </a:p>
          <a:p>
            <a:pPr marL="114300" indent="-228600" rtl="0">
              <a:spcBef>
                <a:spcPts val="0"/>
              </a:spcBef>
              <a:spcAft>
                <a:spcPts val="0"/>
              </a:spcAft>
            </a:pPr>
            <a:br>
              <a:rPr lang="en-US" sz="1500" b="0" dirty="0">
                <a:effectLst/>
                <a:latin typeface="Times New Roman" panose="02020603050405020304" pitchFamily="18" charset="0"/>
                <a:cs typeface="Times New Roman" panose="02020603050405020304" pitchFamily="18" charset="0"/>
              </a:rPr>
            </a:br>
            <a:r>
              <a:rPr lang="en-US" sz="1500" b="1" i="0" u="none" strike="noStrike" dirty="0">
                <a:solidFill>
                  <a:srgbClr val="000000"/>
                </a:solidFill>
                <a:effectLst/>
                <a:latin typeface="Times New Roman" panose="02020603050405020304" pitchFamily="18" charset="0"/>
                <a:cs typeface="Times New Roman" panose="02020603050405020304" pitchFamily="18" charset="0"/>
              </a:rPr>
              <a:t>Mean Squared Error (MSE):</a:t>
            </a:r>
            <a:endParaRPr lang="en-US" sz="1500" b="0" dirty="0">
              <a:effectLst/>
              <a:latin typeface="Times New Roman" panose="02020603050405020304" pitchFamily="18" charset="0"/>
              <a:cs typeface="Times New Roman" panose="02020603050405020304" pitchFamily="18" charset="0"/>
            </a:endParaRPr>
          </a:p>
          <a:p>
            <a:pPr rtl="0" fontAlgn="base">
              <a:spcBef>
                <a:spcPts val="0"/>
              </a:spcBef>
              <a:spcAft>
                <a:spcPts val="0"/>
              </a:spcAft>
            </a:pPr>
            <a:br>
              <a:rPr lang="en-US" sz="1500" b="0" dirty="0">
                <a:effectLst/>
                <a:latin typeface="Times New Roman" panose="02020603050405020304" pitchFamily="18" charset="0"/>
                <a:cs typeface="Times New Roman" panose="02020603050405020304" pitchFamily="18" charset="0"/>
              </a:rPr>
            </a:br>
            <a:r>
              <a:rPr lang="en-US" sz="1500" b="0" i="0" u="none" strike="noStrike" dirty="0">
                <a:solidFill>
                  <a:srgbClr val="000000"/>
                </a:solidFill>
                <a:effectLst/>
                <a:latin typeface="Times New Roman" panose="02020603050405020304" pitchFamily="18" charset="0"/>
                <a:cs typeface="Times New Roman" panose="02020603050405020304" pitchFamily="18" charset="0"/>
              </a:rPr>
              <a:t>MSE measures the average squared difference between predicted and actual values.</a:t>
            </a:r>
          </a:p>
          <a:p>
            <a:pPr rtl="0" fontAlgn="base">
              <a:spcBef>
                <a:spcPts val="0"/>
              </a:spcBef>
              <a:spcAft>
                <a:spcPts val="0"/>
              </a:spcAft>
            </a:pPr>
            <a:r>
              <a:rPr lang="en-US" sz="1500" b="0" i="0" u="none" strike="noStrike" dirty="0">
                <a:solidFill>
                  <a:srgbClr val="000000"/>
                </a:solidFill>
                <a:effectLst/>
                <a:latin typeface="Times New Roman" panose="02020603050405020304" pitchFamily="18" charset="0"/>
                <a:cs typeface="Times New Roman" panose="02020603050405020304" pitchFamily="18" charset="0"/>
              </a:rPr>
              <a:t>Smaller MSE values indicate better performance.</a:t>
            </a:r>
          </a:p>
          <a:p>
            <a:pPr marL="114300" indent="-228600" rtl="0">
              <a:spcBef>
                <a:spcPts val="0"/>
              </a:spcBef>
              <a:spcAft>
                <a:spcPts val="0"/>
              </a:spcAft>
            </a:pPr>
            <a:br>
              <a:rPr lang="en-US" sz="1500" b="0" dirty="0">
                <a:effectLst/>
                <a:latin typeface="Times New Roman" panose="02020603050405020304" pitchFamily="18" charset="0"/>
                <a:cs typeface="Times New Roman" panose="02020603050405020304" pitchFamily="18" charset="0"/>
              </a:rPr>
            </a:br>
            <a:r>
              <a:rPr lang="en-US" sz="1500" b="1" i="0" u="none" strike="noStrike" dirty="0">
                <a:solidFill>
                  <a:srgbClr val="000000"/>
                </a:solidFill>
                <a:effectLst/>
                <a:latin typeface="Times New Roman" panose="02020603050405020304" pitchFamily="18" charset="0"/>
                <a:cs typeface="Times New Roman" panose="02020603050405020304" pitchFamily="18" charset="0"/>
              </a:rPr>
              <a:t>Root Mean Squared Error (RMSE):</a:t>
            </a:r>
            <a:endParaRPr lang="en-US" sz="1500" b="0" dirty="0">
              <a:effectLst/>
              <a:latin typeface="Times New Roman" panose="02020603050405020304" pitchFamily="18" charset="0"/>
              <a:cs typeface="Times New Roman" panose="02020603050405020304" pitchFamily="18" charset="0"/>
            </a:endParaRPr>
          </a:p>
          <a:p>
            <a:pPr rtl="0" fontAlgn="base">
              <a:spcBef>
                <a:spcPts val="0"/>
              </a:spcBef>
              <a:spcAft>
                <a:spcPts val="0"/>
              </a:spcAft>
            </a:pPr>
            <a:br>
              <a:rPr lang="en-US" sz="1500" b="0" dirty="0">
                <a:effectLst/>
                <a:latin typeface="Times New Roman" panose="02020603050405020304" pitchFamily="18" charset="0"/>
                <a:cs typeface="Times New Roman" panose="02020603050405020304" pitchFamily="18" charset="0"/>
              </a:rPr>
            </a:br>
            <a:r>
              <a:rPr lang="en-US" sz="1500" b="0" i="0" u="none" strike="noStrike" dirty="0">
                <a:solidFill>
                  <a:srgbClr val="000000"/>
                </a:solidFill>
                <a:effectLst/>
                <a:latin typeface="Times New Roman" panose="02020603050405020304" pitchFamily="18" charset="0"/>
                <a:cs typeface="Times New Roman" panose="02020603050405020304" pitchFamily="18" charset="0"/>
              </a:rPr>
              <a:t>RMSE is the square root of the MSE, providing a measure of the average magnitude of the errors.</a:t>
            </a:r>
          </a:p>
          <a:p>
            <a:pPr rtl="0" fontAlgn="base">
              <a:spcBef>
                <a:spcPts val="0"/>
              </a:spcBef>
              <a:spcAft>
                <a:spcPts val="0"/>
              </a:spcAft>
            </a:pPr>
            <a:r>
              <a:rPr lang="en-US" sz="1500" b="0" i="0" u="none" strike="noStrike" dirty="0">
                <a:solidFill>
                  <a:srgbClr val="000000"/>
                </a:solidFill>
                <a:effectLst/>
                <a:latin typeface="Times New Roman" panose="02020603050405020304" pitchFamily="18" charset="0"/>
                <a:cs typeface="Times New Roman" panose="02020603050405020304" pitchFamily="18" charset="0"/>
              </a:rPr>
              <a:t>Smaller RMSE values indicate better performance.</a:t>
            </a:r>
          </a:p>
          <a:p>
            <a:endParaRPr lang="en-US" sz="1400" dirty="0"/>
          </a:p>
          <a:p>
            <a:br>
              <a:rPr lang="en-US" sz="3200" dirty="0"/>
            </a:br>
            <a:endParaRPr lang="en-US" sz="2800" b="0" i="0" dirty="0"/>
          </a:p>
          <a:p>
            <a:endParaRPr lang="en-US" sz="3200" b="1" i="0" dirty="0">
              <a:effectLst/>
              <a:latin typeface="system-ui"/>
            </a:endParaRPr>
          </a:p>
          <a:p>
            <a:pPr marL="342900" indent="-342900">
              <a:buFont typeface="Arial" panose="020B0604020202020204" pitchFamily="34" charset="0"/>
              <a:buChar char="•"/>
            </a:pPr>
            <a:endParaRPr lang="en-US" sz="2800" b="0" i="0" dirty="0"/>
          </a:p>
          <a:p>
            <a:endParaRPr lang="en-US" sz="2800" dirty="0"/>
          </a:p>
          <a:p>
            <a:pPr marL="342900" indent="-342900">
              <a:buFont typeface="Arial" panose="020B0604020202020204" pitchFamily="34" charset="0"/>
              <a:buChar char="•"/>
            </a:pPr>
            <a:endParaRPr lang="en-IN" sz="2400" dirty="0"/>
          </a:p>
          <a:p>
            <a:endParaRPr lang="en-IN" sz="2400" dirty="0"/>
          </a:p>
          <a:p>
            <a:endParaRPr lang="en-US" altLang="en-US" sz="2400" dirty="0"/>
          </a:p>
          <a:p>
            <a:endParaRPr lang="en-US" altLang="en-US" sz="2000" dirty="0"/>
          </a:p>
          <a:p>
            <a:endParaRPr kumimoji="0" lang="en-US" altLang="en-US" sz="2400" b="0" i="0" u="none" strike="noStrike" cap="none" normalizeH="0" baseline="0" dirty="0">
              <a:ln>
                <a:noFill/>
              </a:ln>
              <a:solidFill>
                <a:schemeClr val="tx1"/>
              </a:solidFill>
              <a:effectLst/>
            </a:endParaRPr>
          </a:p>
          <a:p>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endParaRPr lang="en-IN" sz="2000" dirty="0"/>
          </a:p>
        </p:txBody>
      </p:sp>
      <p:sp>
        <p:nvSpPr>
          <p:cNvPr id="5" name="Rectangle 1">
            <a:extLst>
              <a:ext uri="{FF2B5EF4-FFF2-40B4-BE49-F238E27FC236}">
                <a16:creationId xmlns:a16="http://schemas.microsoft.com/office/drawing/2014/main" id="{085F96F2-3CB8-4E5A-E90F-892C4A1335B4}"/>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69E02F4F-4DD3-8884-0031-DB5C48BF2958}"/>
              </a:ext>
            </a:extLst>
          </p:cNvPr>
          <p:cNvPicPr>
            <a:picLocks noChangeAspect="1"/>
          </p:cNvPicPr>
          <p:nvPr/>
        </p:nvPicPr>
        <p:blipFill>
          <a:blip r:embed="rId2"/>
          <a:stretch>
            <a:fillRect/>
          </a:stretch>
        </p:blipFill>
        <p:spPr>
          <a:xfrm>
            <a:off x="5027861" y="1443789"/>
            <a:ext cx="6867360" cy="2486527"/>
          </a:xfrm>
          <a:prstGeom prst="rect">
            <a:avLst/>
          </a:prstGeom>
        </p:spPr>
      </p:pic>
    </p:spTree>
    <p:extLst>
      <p:ext uri="{BB962C8B-B14F-4D97-AF65-F5344CB8AC3E}">
        <p14:creationId xmlns:p14="http://schemas.microsoft.com/office/powerpoint/2010/main" val="1796457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59690-62C4-0527-C970-D676E0947F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744FE6-ED77-9117-9F78-A2B7E66E6316}"/>
              </a:ext>
            </a:extLst>
          </p:cNvPr>
          <p:cNvSpPr>
            <a:spLocks noGrp="1"/>
          </p:cNvSpPr>
          <p:nvPr>
            <p:ph type="title"/>
          </p:nvPr>
        </p:nvSpPr>
        <p:spPr>
          <a:xfrm>
            <a:off x="0" y="0"/>
            <a:ext cx="12192000" cy="800100"/>
          </a:xfrm>
          <a:solidFill>
            <a:schemeClr val="accent2"/>
          </a:solidFill>
        </p:spPr>
        <p:txBody>
          <a:bodyPr>
            <a:normAutofit/>
          </a:bodyPr>
          <a:lstStyle/>
          <a:p>
            <a:pPr algn="ctr"/>
            <a:r>
              <a:rPr lang="en-IN" sz="1600" b="1" dirty="0">
                <a:latin typeface="system-ui"/>
              </a:rPr>
              <a:t>Project Deployment </a:t>
            </a:r>
            <a:br>
              <a:rPr lang="en-IN" sz="1600" b="1" i="0" dirty="0">
                <a:effectLst/>
                <a:latin typeface="system-ui"/>
              </a:rPr>
            </a:br>
            <a:endParaRPr lang="en-IN" sz="2800" dirty="0">
              <a:latin typeface="Arial Black" panose="020B0A04020102020204" pitchFamily="34" charset="0"/>
            </a:endParaRPr>
          </a:p>
        </p:txBody>
      </p:sp>
      <p:sp>
        <p:nvSpPr>
          <p:cNvPr id="4" name="Text Placeholder 3">
            <a:extLst>
              <a:ext uri="{FF2B5EF4-FFF2-40B4-BE49-F238E27FC236}">
                <a16:creationId xmlns:a16="http://schemas.microsoft.com/office/drawing/2014/main" id="{967A9A75-B88E-5521-9909-5BECED95DB2A}"/>
              </a:ext>
            </a:extLst>
          </p:cNvPr>
          <p:cNvSpPr>
            <a:spLocks noGrp="1"/>
          </p:cNvSpPr>
          <p:nvPr>
            <p:ph type="body" sz="half" idx="2"/>
          </p:nvPr>
        </p:nvSpPr>
        <p:spPr>
          <a:xfrm>
            <a:off x="228640" y="1005840"/>
            <a:ext cx="5073276" cy="5600700"/>
          </a:xfrm>
        </p:spPr>
        <p:txBody>
          <a:bodyPr>
            <a:normAutofit/>
          </a:bodyPr>
          <a:lstStyle/>
          <a:p>
            <a:r>
              <a:rPr lang="en-US" sz="1400" dirty="0"/>
              <a:t> </a:t>
            </a:r>
          </a:p>
          <a:p>
            <a:endParaRPr lang="en-US" sz="3200" b="1" i="0" dirty="0">
              <a:effectLst/>
              <a:latin typeface="system-ui"/>
            </a:endParaRPr>
          </a:p>
          <a:p>
            <a:pPr marL="342900" indent="-342900">
              <a:buFont typeface="Arial" panose="020B0604020202020204" pitchFamily="34" charset="0"/>
              <a:buChar char="•"/>
            </a:pPr>
            <a:endParaRPr lang="en-US" sz="2800" b="0" i="0" dirty="0"/>
          </a:p>
          <a:p>
            <a:endParaRPr lang="en-US" sz="2800" dirty="0"/>
          </a:p>
          <a:p>
            <a:pPr marL="342900" indent="-342900">
              <a:buFont typeface="Arial" panose="020B0604020202020204" pitchFamily="34" charset="0"/>
              <a:buChar char="•"/>
            </a:pPr>
            <a:endParaRPr lang="en-IN" sz="2400" dirty="0"/>
          </a:p>
          <a:p>
            <a:endParaRPr lang="en-IN" sz="2400" dirty="0"/>
          </a:p>
          <a:p>
            <a:endParaRPr lang="en-US" altLang="en-US" sz="2400" dirty="0"/>
          </a:p>
          <a:p>
            <a:endParaRPr lang="en-US" altLang="en-US" sz="2000" dirty="0"/>
          </a:p>
          <a:p>
            <a:endParaRPr kumimoji="0" lang="en-US" altLang="en-US" sz="2400" b="0" i="0" u="none" strike="noStrike" cap="none" normalizeH="0" baseline="0" dirty="0">
              <a:ln>
                <a:noFill/>
              </a:ln>
              <a:solidFill>
                <a:schemeClr val="tx1"/>
              </a:solidFill>
              <a:effectLst/>
            </a:endParaRPr>
          </a:p>
          <a:p>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endParaRPr lang="en-IN" sz="2000" dirty="0"/>
          </a:p>
        </p:txBody>
      </p:sp>
      <p:sp>
        <p:nvSpPr>
          <p:cNvPr id="5" name="Rectangle 1">
            <a:extLst>
              <a:ext uri="{FF2B5EF4-FFF2-40B4-BE49-F238E27FC236}">
                <a16:creationId xmlns:a16="http://schemas.microsoft.com/office/drawing/2014/main" id="{04B25FEC-268E-4791-B831-99EFA86CB92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40CF43FA-493B-316E-11C5-4D385079927B}"/>
              </a:ext>
            </a:extLst>
          </p:cNvPr>
          <p:cNvPicPr>
            <a:picLocks noChangeAspect="1"/>
          </p:cNvPicPr>
          <p:nvPr/>
        </p:nvPicPr>
        <p:blipFill>
          <a:blip r:embed="rId2"/>
          <a:stretch>
            <a:fillRect/>
          </a:stretch>
        </p:blipFill>
        <p:spPr>
          <a:xfrm>
            <a:off x="1418364" y="1005840"/>
            <a:ext cx="9355271" cy="5490144"/>
          </a:xfrm>
          <a:prstGeom prst="rect">
            <a:avLst/>
          </a:prstGeom>
        </p:spPr>
      </p:pic>
    </p:spTree>
    <p:extLst>
      <p:ext uri="{BB962C8B-B14F-4D97-AF65-F5344CB8AC3E}">
        <p14:creationId xmlns:p14="http://schemas.microsoft.com/office/powerpoint/2010/main" val="2514196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3E0D1-1D9F-AA91-7797-D20C122C83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0F4E83-CF84-7D1E-5C0D-28634131689D}"/>
              </a:ext>
            </a:extLst>
          </p:cNvPr>
          <p:cNvSpPr>
            <a:spLocks noGrp="1"/>
          </p:cNvSpPr>
          <p:nvPr>
            <p:ph type="title"/>
          </p:nvPr>
        </p:nvSpPr>
        <p:spPr>
          <a:xfrm>
            <a:off x="0" y="0"/>
            <a:ext cx="12192000" cy="800100"/>
          </a:xfrm>
          <a:solidFill>
            <a:schemeClr val="accent2"/>
          </a:solidFill>
        </p:spPr>
        <p:txBody>
          <a:bodyPr>
            <a:normAutofit/>
          </a:bodyPr>
          <a:lstStyle/>
          <a:p>
            <a:pPr algn="ctr"/>
            <a:r>
              <a:rPr lang="en-IN" sz="2800" dirty="0">
                <a:latin typeface="Times New Roman" panose="02020603050405020304" pitchFamily="18" charset="0"/>
                <a:cs typeface="Times New Roman" panose="02020603050405020304" pitchFamily="18" charset="0"/>
              </a:rPr>
              <a:t>CHALLENGES</a:t>
            </a:r>
          </a:p>
        </p:txBody>
      </p:sp>
      <p:sp>
        <p:nvSpPr>
          <p:cNvPr id="4" name="Text Placeholder 3">
            <a:extLst>
              <a:ext uri="{FF2B5EF4-FFF2-40B4-BE49-F238E27FC236}">
                <a16:creationId xmlns:a16="http://schemas.microsoft.com/office/drawing/2014/main" id="{79A756C8-D2CA-6A46-B4C5-FE8B89FCEB64}"/>
              </a:ext>
            </a:extLst>
          </p:cNvPr>
          <p:cNvSpPr>
            <a:spLocks noGrp="1"/>
          </p:cNvSpPr>
          <p:nvPr>
            <p:ph type="body" sz="half" idx="2"/>
          </p:nvPr>
        </p:nvSpPr>
        <p:spPr>
          <a:xfrm>
            <a:off x="228640" y="1005840"/>
            <a:ext cx="11667186" cy="5600700"/>
          </a:xfrm>
        </p:spPr>
        <p:txBody>
          <a:bodyPr>
            <a:normAutofit/>
          </a:bodyPr>
          <a:lstStyle/>
          <a:p>
            <a:r>
              <a:rPr lang="en-US" dirty="0">
                <a:latin typeface="Times New Roman" panose="02020603050405020304" pitchFamily="18" charset="0"/>
                <a:cs typeface="Times New Roman" panose="02020603050405020304" pitchFamily="18" charset="0"/>
              </a:rPr>
              <a:t>Challenge 1: Missing Values</a:t>
            </a:r>
          </a:p>
          <a:p>
            <a:r>
              <a:rPr lang="en-US" dirty="0">
                <a:latin typeface="Times New Roman" panose="02020603050405020304" pitchFamily="18" charset="0"/>
                <a:cs typeface="Times New Roman" panose="02020603050405020304" pitchFamily="18" charset="0"/>
              </a:rPr>
              <a:t>-Handling missing data in time series, impact on analysis.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Challenge 2: Feature Selection</a:t>
            </a:r>
          </a:p>
          <a:p>
            <a:r>
              <a:rPr lang="en-US" dirty="0">
                <a:latin typeface="Times New Roman" panose="02020603050405020304" pitchFamily="18" charset="0"/>
                <a:cs typeface="Times New Roman" panose="02020603050405020304" pitchFamily="18" charset="0"/>
              </a:rPr>
              <a:t>-Choosing relevant predictors, avoiding multicollinearity.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Challenge 3: Hyperparameter Tuning</a:t>
            </a:r>
          </a:p>
          <a:p>
            <a:r>
              <a:rPr lang="en-US" dirty="0">
                <a:latin typeface="Times New Roman" panose="02020603050405020304" pitchFamily="18" charset="0"/>
                <a:cs typeface="Times New Roman" panose="02020603050405020304" pitchFamily="18" charset="0"/>
              </a:rPr>
              <a:t>-Optimizing model parameters for improved performance.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Challenge 4: Model Interpretability</a:t>
            </a:r>
          </a:p>
          <a:p>
            <a:r>
              <a:rPr lang="en-US" dirty="0">
                <a:latin typeface="Times New Roman" panose="02020603050405020304" pitchFamily="18" charset="0"/>
                <a:cs typeface="Times New Roman" panose="02020603050405020304" pitchFamily="18" charset="0"/>
              </a:rPr>
              <a:t>-Ensuring models are interpretable and provide actionable insights</a:t>
            </a:r>
            <a:r>
              <a:rPr lang="en-US" sz="1400" dirty="0">
                <a:latin typeface="Times New Roman" panose="02020603050405020304" pitchFamily="18" charset="0"/>
                <a:cs typeface="Times New Roman" panose="02020603050405020304" pitchFamily="18" charset="0"/>
              </a:rPr>
              <a:t>.</a:t>
            </a:r>
          </a:p>
          <a:p>
            <a:br>
              <a:rPr lang="en-US" sz="1400" dirty="0">
                <a:latin typeface="Times New Roman" panose="02020603050405020304" pitchFamily="18" charset="0"/>
                <a:cs typeface="Times New Roman" panose="02020603050405020304" pitchFamily="18" charset="0"/>
              </a:rPr>
            </a:br>
            <a:endParaRPr lang="en-US" sz="1400" b="0" i="0" dirty="0">
              <a:latin typeface="Times New Roman" panose="02020603050405020304" pitchFamily="18" charset="0"/>
              <a:cs typeface="Times New Roman" panose="02020603050405020304" pitchFamily="18" charset="0"/>
            </a:endParaRPr>
          </a:p>
          <a:p>
            <a:endParaRPr lang="en-US" sz="3200" b="1" i="0" dirty="0">
              <a:effectLst/>
              <a:latin typeface="system-ui"/>
            </a:endParaRPr>
          </a:p>
          <a:p>
            <a:pPr marL="342900" indent="-342900">
              <a:buFont typeface="Arial" panose="020B0604020202020204" pitchFamily="34" charset="0"/>
              <a:buChar char="•"/>
            </a:pPr>
            <a:endParaRPr lang="en-US" sz="2800" b="0" i="0" dirty="0"/>
          </a:p>
          <a:p>
            <a:endParaRPr lang="en-US" sz="2800" dirty="0"/>
          </a:p>
          <a:p>
            <a:pPr marL="342900" indent="-342900">
              <a:buFont typeface="Arial" panose="020B0604020202020204" pitchFamily="34" charset="0"/>
              <a:buChar char="•"/>
            </a:pPr>
            <a:endParaRPr lang="en-IN" sz="2400" dirty="0"/>
          </a:p>
          <a:p>
            <a:endParaRPr lang="en-IN" sz="2400" dirty="0"/>
          </a:p>
          <a:p>
            <a:endParaRPr lang="en-US" altLang="en-US" sz="2400" dirty="0"/>
          </a:p>
          <a:p>
            <a:endParaRPr lang="en-US" altLang="en-US" sz="2000" dirty="0"/>
          </a:p>
          <a:p>
            <a:endParaRPr kumimoji="0" lang="en-US" altLang="en-US" sz="2400" b="0" i="0" u="none" strike="noStrike" cap="none" normalizeH="0" baseline="0" dirty="0">
              <a:ln>
                <a:noFill/>
              </a:ln>
              <a:solidFill>
                <a:schemeClr val="tx1"/>
              </a:solidFill>
              <a:effectLst/>
            </a:endParaRPr>
          </a:p>
          <a:p>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endParaRPr lang="en-IN" sz="2000" dirty="0"/>
          </a:p>
        </p:txBody>
      </p:sp>
      <p:sp>
        <p:nvSpPr>
          <p:cNvPr id="5" name="Rectangle 1">
            <a:extLst>
              <a:ext uri="{FF2B5EF4-FFF2-40B4-BE49-F238E27FC236}">
                <a16:creationId xmlns:a16="http://schemas.microsoft.com/office/drawing/2014/main" id="{FBA254F0-6124-A91C-05AA-081455D4C274}"/>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8121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3E289-5A37-60B2-8193-44739D13C2F0}"/>
              </a:ext>
            </a:extLst>
          </p:cNvPr>
          <p:cNvSpPr>
            <a:spLocks noGrp="1"/>
          </p:cNvSpPr>
          <p:nvPr>
            <p:ph type="title"/>
          </p:nvPr>
        </p:nvSpPr>
        <p:spPr>
          <a:xfrm>
            <a:off x="0" y="2103437"/>
            <a:ext cx="12192000" cy="1325563"/>
          </a:xfrm>
          <a:solidFill>
            <a:schemeClr val="accent2"/>
          </a:solidFill>
        </p:spPr>
        <p:txBody>
          <a:bodyPr/>
          <a:lstStyle/>
          <a:p>
            <a:pPr algn="ctr"/>
            <a:r>
              <a:rPr lang="en-IN" dirty="0">
                <a:latin typeface="Arial Black" panose="020B0A04020102020204" pitchFamily="34" charset="0"/>
              </a:rPr>
              <a:t>Thank You</a:t>
            </a:r>
          </a:p>
        </p:txBody>
      </p:sp>
    </p:spTree>
    <p:extLst>
      <p:ext uri="{BB962C8B-B14F-4D97-AF65-F5344CB8AC3E}">
        <p14:creationId xmlns:p14="http://schemas.microsoft.com/office/powerpoint/2010/main" val="1646913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41D0-1667-922A-7DF4-1F9CCD63F380}"/>
              </a:ext>
            </a:extLst>
          </p:cNvPr>
          <p:cNvSpPr>
            <a:spLocks noGrp="1"/>
          </p:cNvSpPr>
          <p:nvPr>
            <p:ph type="title"/>
          </p:nvPr>
        </p:nvSpPr>
        <p:spPr>
          <a:xfrm>
            <a:off x="0" y="0"/>
            <a:ext cx="12192000" cy="800100"/>
          </a:xfrm>
          <a:solidFill>
            <a:schemeClr val="accent2"/>
          </a:solidFill>
        </p:spPr>
        <p:txBody>
          <a:bodyPr>
            <a:normAutofit/>
          </a:bodyPr>
          <a:lstStyle/>
          <a:p>
            <a:pPr algn="ctr"/>
            <a:r>
              <a:rPr lang="en-IN" sz="2800" dirty="0">
                <a:latin typeface="Arial Black" panose="020B0A04020102020204" pitchFamily="34" charset="0"/>
              </a:rPr>
              <a:t>Data Description</a:t>
            </a:r>
          </a:p>
        </p:txBody>
      </p:sp>
      <p:sp>
        <p:nvSpPr>
          <p:cNvPr id="4" name="Text Placeholder 3">
            <a:extLst>
              <a:ext uri="{FF2B5EF4-FFF2-40B4-BE49-F238E27FC236}">
                <a16:creationId xmlns:a16="http://schemas.microsoft.com/office/drawing/2014/main" id="{8A98A5FB-8C8D-7A48-2D1B-C65AA3E38060}"/>
              </a:ext>
            </a:extLst>
          </p:cNvPr>
          <p:cNvSpPr>
            <a:spLocks noGrp="1"/>
          </p:cNvSpPr>
          <p:nvPr>
            <p:ph type="body" sz="half" idx="2"/>
          </p:nvPr>
        </p:nvSpPr>
        <p:spPr>
          <a:xfrm>
            <a:off x="228640" y="1005840"/>
            <a:ext cx="7040840" cy="5600700"/>
          </a:xfrm>
        </p:spPr>
        <p:txBody>
          <a:bodyPr>
            <a:normAutofit fontScale="92500" lnSpcReduction="10000"/>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 set contains date column and </a:t>
            </a:r>
          </a:p>
          <a:p>
            <a:r>
              <a:rPr lang="en-IN" sz="2400" dirty="0">
                <a:latin typeface="Times New Roman" panose="02020603050405020304" pitchFamily="18" charset="0"/>
                <a:cs typeface="Times New Roman" panose="02020603050405020304" pitchFamily="18" charset="0"/>
              </a:rPr>
              <a:t>closing price column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We need to forecast/predict the crude oil price </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 Range is from Jan 1896 to July 2018</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No of data points are 8223</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No of columns are 2</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Price statistics </a:t>
            </a:r>
            <a:endParaRPr lang="en-IN"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Average/mean value is 43.492139 </a:t>
            </a:r>
            <a:r>
              <a:rPr lang="en-IN" sz="2400" dirty="0" err="1">
                <a:latin typeface="Times New Roman" panose="02020603050405020304" pitchFamily="18" charset="0"/>
                <a:cs typeface="Times New Roman" panose="02020603050405020304" pitchFamily="18" charset="0"/>
              </a:rPr>
              <a:t>usd</a:t>
            </a: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Median value is 29.610000 </a:t>
            </a:r>
            <a:r>
              <a:rPr lang="en-IN" sz="2400" dirty="0" err="1">
                <a:latin typeface="Times New Roman" panose="02020603050405020304" pitchFamily="18" charset="0"/>
                <a:cs typeface="Times New Roman" panose="02020603050405020304" pitchFamily="18" charset="0"/>
              </a:rPr>
              <a:t>usd</a:t>
            </a: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Minimum value is 10.250000 </a:t>
            </a:r>
            <a:r>
              <a:rPr lang="en-IN" sz="2400" dirty="0" err="1">
                <a:latin typeface="Times New Roman" panose="02020603050405020304" pitchFamily="18" charset="0"/>
                <a:cs typeface="Times New Roman" panose="02020603050405020304" pitchFamily="18" charset="0"/>
              </a:rPr>
              <a:t>usd</a:t>
            </a: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Maximum value is </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145.310000</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usd</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Maximum value might be an outlier</a:t>
            </a:r>
          </a:p>
          <a:p>
            <a:pPr marL="342900" indent="-3429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There are null values in closing price column</a:t>
            </a:r>
          </a:p>
          <a:p>
            <a:endParaRPr lang="en-US" altLang="en-US" sz="2000" dirty="0"/>
          </a:p>
          <a:p>
            <a:endParaRPr kumimoji="0" lang="en-US" altLang="en-US" sz="2400" b="0" i="0" u="none" strike="noStrike" cap="none" normalizeH="0" baseline="0" dirty="0">
              <a:ln>
                <a:noFill/>
              </a:ln>
              <a:solidFill>
                <a:schemeClr val="tx1"/>
              </a:solidFill>
              <a:effectLst/>
            </a:endParaRPr>
          </a:p>
          <a:p>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endParaRPr lang="en-IN" sz="2000" dirty="0"/>
          </a:p>
        </p:txBody>
      </p:sp>
      <p:sp>
        <p:nvSpPr>
          <p:cNvPr id="5" name="Rectangle 1">
            <a:extLst>
              <a:ext uri="{FF2B5EF4-FFF2-40B4-BE49-F238E27FC236}">
                <a16:creationId xmlns:a16="http://schemas.microsoft.com/office/drawing/2014/main" id="{DE2AE823-FBAE-37E9-E8A6-6527522CB85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Picture Placeholder 7">
            <a:extLst>
              <a:ext uri="{FF2B5EF4-FFF2-40B4-BE49-F238E27FC236}">
                <a16:creationId xmlns:a16="http://schemas.microsoft.com/office/drawing/2014/main" id="{FFD46475-FB35-648D-E25D-AA7509E3464D}"/>
              </a:ext>
            </a:extLst>
          </p:cNvPr>
          <p:cNvSpPr>
            <a:spLocks noGrp="1"/>
          </p:cNvSpPr>
          <p:nvPr>
            <p:ph type="pic" idx="1"/>
          </p:nvPr>
        </p:nvSpPr>
        <p:spPr/>
      </p:sp>
      <p:pic>
        <p:nvPicPr>
          <p:cNvPr id="12" name="Picture 11">
            <a:extLst>
              <a:ext uri="{FF2B5EF4-FFF2-40B4-BE49-F238E27FC236}">
                <a16:creationId xmlns:a16="http://schemas.microsoft.com/office/drawing/2014/main" id="{4766FF53-74C6-ACDD-7907-3A6F394D1C61}"/>
              </a:ext>
            </a:extLst>
          </p:cNvPr>
          <p:cNvPicPr>
            <a:picLocks noChangeAspect="1"/>
          </p:cNvPicPr>
          <p:nvPr/>
        </p:nvPicPr>
        <p:blipFill>
          <a:blip r:embed="rId2"/>
          <a:stretch>
            <a:fillRect/>
          </a:stretch>
        </p:blipFill>
        <p:spPr>
          <a:xfrm>
            <a:off x="5334000" y="906379"/>
            <a:ext cx="5895473" cy="4659263"/>
          </a:xfrm>
          <a:prstGeom prst="rect">
            <a:avLst/>
          </a:prstGeom>
        </p:spPr>
      </p:pic>
    </p:spTree>
    <p:extLst>
      <p:ext uri="{BB962C8B-B14F-4D97-AF65-F5344CB8AC3E}">
        <p14:creationId xmlns:p14="http://schemas.microsoft.com/office/powerpoint/2010/main" val="1365498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41D0-1667-922A-7DF4-1F9CCD63F380}"/>
              </a:ext>
            </a:extLst>
          </p:cNvPr>
          <p:cNvSpPr>
            <a:spLocks noGrp="1"/>
          </p:cNvSpPr>
          <p:nvPr>
            <p:ph type="title"/>
          </p:nvPr>
        </p:nvSpPr>
        <p:spPr>
          <a:xfrm>
            <a:off x="0" y="0"/>
            <a:ext cx="12192000" cy="800100"/>
          </a:xfrm>
          <a:solidFill>
            <a:schemeClr val="accent2"/>
          </a:solidFill>
        </p:spPr>
        <p:txBody>
          <a:bodyPr>
            <a:normAutofit/>
          </a:bodyPr>
          <a:lstStyle/>
          <a:p>
            <a:pPr algn="ctr"/>
            <a:r>
              <a:rPr lang="en-IN" sz="2800" dirty="0">
                <a:latin typeface="Arial Black" panose="020B0A04020102020204" pitchFamily="34" charset="0"/>
              </a:rPr>
              <a:t>Distribution plot of closing values</a:t>
            </a:r>
          </a:p>
        </p:txBody>
      </p:sp>
      <p:sp>
        <p:nvSpPr>
          <p:cNvPr id="4" name="Text Placeholder 3">
            <a:extLst>
              <a:ext uri="{FF2B5EF4-FFF2-40B4-BE49-F238E27FC236}">
                <a16:creationId xmlns:a16="http://schemas.microsoft.com/office/drawing/2014/main" id="{8A98A5FB-8C8D-7A48-2D1B-C65AA3E38060}"/>
              </a:ext>
            </a:extLst>
          </p:cNvPr>
          <p:cNvSpPr>
            <a:spLocks noGrp="1"/>
          </p:cNvSpPr>
          <p:nvPr>
            <p:ph type="body" sz="half" idx="2"/>
          </p:nvPr>
        </p:nvSpPr>
        <p:spPr>
          <a:xfrm>
            <a:off x="228640" y="1005840"/>
            <a:ext cx="6124034" cy="5600700"/>
          </a:xfrm>
        </p:spPr>
        <p:txBody>
          <a:bodyPr>
            <a:normAutofit/>
          </a:bodyPr>
          <a:lstStyle/>
          <a:p>
            <a:pPr marL="342900" indent="-342900">
              <a:buFont typeface="Arial" panose="020B0604020202020204" pitchFamily="34" charset="0"/>
              <a:buChar char="•"/>
            </a:pPr>
            <a:r>
              <a:rPr lang="en-US" sz="2800" b="0" i="0" dirty="0"/>
              <a:t>Our Data is right skewed.</a:t>
            </a:r>
          </a:p>
          <a:p>
            <a:pPr marL="342900" indent="-342900">
              <a:buFont typeface="Arial" panose="020B0604020202020204" pitchFamily="34" charset="0"/>
              <a:buChar char="•"/>
            </a:pPr>
            <a:r>
              <a:rPr lang="en-US" sz="2800" b="0" i="0" dirty="0"/>
              <a:t>The long tail on the right-hand side, indicating that there are a few data points that are much larger than the majority of the data.</a:t>
            </a:r>
          </a:p>
          <a:p>
            <a:pPr marL="342900" indent="-342900">
              <a:buFont typeface="Arial" panose="020B0604020202020204" pitchFamily="34" charset="0"/>
              <a:buChar char="•"/>
            </a:pPr>
            <a:endParaRPr lang="en-US" sz="2800" b="0" i="0" dirty="0"/>
          </a:p>
          <a:p>
            <a:endParaRPr lang="en-US" sz="3200" b="1" i="0" dirty="0">
              <a:effectLst/>
              <a:latin typeface="system-ui"/>
            </a:endParaRP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endParaRPr lang="en-IN" sz="2400" dirty="0"/>
          </a:p>
          <a:p>
            <a:endParaRPr lang="en-IN" sz="2400" dirty="0"/>
          </a:p>
          <a:p>
            <a:endParaRPr lang="en-US" altLang="en-US" sz="2400" dirty="0"/>
          </a:p>
          <a:p>
            <a:endParaRPr lang="en-US" altLang="en-US" sz="2000" dirty="0"/>
          </a:p>
          <a:p>
            <a:endParaRPr kumimoji="0" lang="en-US" altLang="en-US" sz="2400" b="0" i="0" u="none" strike="noStrike" cap="none" normalizeH="0" baseline="0" dirty="0">
              <a:ln>
                <a:noFill/>
              </a:ln>
              <a:solidFill>
                <a:schemeClr val="tx1"/>
              </a:solidFill>
              <a:effectLst/>
            </a:endParaRPr>
          </a:p>
          <a:p>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endParaRPr lang="en-IN" sz="2000" dirty="0"/>
          </a:p>
        </p:txBody>
      </p:sp>
      <p:sp>
        <p:nvSpPr>
          <p:cNvPr id="5" name="Rectangle 1">
            <a:extLst>
              <a:ext uri="{FF2B5EF4-FFF2-40B4-BE49-F238E27FC236}">
                <a16:creationId xmlns:a16="http://schemas.microsoft.com/office/drawing/2014/main" id="{DE2AE823-FBAE-37E9-E8A6-6527522CB85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Picture Placeholder 5">
            <a:extLst>
              <a:ext uri="{FF2B5EF4-FFF2-40B4-BE49-F238E27FC236}">
                <a16:creationId xmlns:a16="http://schemas.microsoft.com/office/drawing/2014/main" id="{29DEE23E-5DC6-566E-D761-B72E8E228AF1}"/>
              </a:ext>
            </a:extLst>
          </p:cNvPr>
          <p:cNvSpPr>
            <a:spLocks noGrp="1"/>
          </p:cNvSpPr>
          <p:nvPr>
            <p:ph type="pic" idx="1"/>
          </p:nvPr>
        </p:nvSpPr>
        <p:spPr>
          <a:xfrm>
            <a:off x="6561220" y="987425"/>
            <a:ext cx="4794167" cy="4873625"/>
          </a:xfrm>
        </p:spPr>
      </p:sp>
      <p:pic>
        <p:nvPicPr>
          <p:cNvPr id="7" name="Content Placeholder 11">
            <a:extLst>
              <a:ext uri="{FF2B5EF4-FFF2-40B4-BE49-F238E27FC236}">
                <a16:creationId xmlns:a16="http://schemas.microsoft.com/office/drawing/2014/main" id="{7ACC84A2-246B-CE31-FD43-C1C18863D1A3}"/>
              </a:ext>
            </a:extLst>
          </p:cNvPr>
          <p:cNvPicPr>
            <a:picLocks noChangeAspect="1"/>
          </p:cNvPicPr>
          <p:nvPr/>
        </p:nvPicPr>
        <p:blipFill>
          <a:blip r:embed="rId2"/>
          <a:stretch>
            <a:fillRect/>
          </a:stretch>
        </p:blipFill>
        <p:spPr>
          <a:xfrm>
            <a:off x="6669331" y="1005840"/>
            <a:ext cx="4686056" cy="4873625"/>
          </a:xfrm>
          <a:prstGeom prst="rect">
            <a:avLst/>
          </a:prstGeom>
        </p:spPr>
      </p:pic>
    </p:spTree>
    <p:extLst>
      <p:ext uri="{BB962C8B-B14F-4D97-AF65-F5344CB8AC3E}">
        <p14:creationId xmlns:p14="http://schemas.microsoft.com/office/powerpoint/2010/main" val="2745905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41D0-1667-922A-7DF4-1F9CCD63F380}"/>
              </a:ext>
            </a:extLst>
          </p:cNvPr>
          <p:cNvSpPr>
            <a:spLocks noGrp="1"/>
          </p:cNvSpPr>
          <p:nvPr>
            <p:ph type="title"/>
          </p:nvPr>
        </p:nvSpPr>
        <p:spPr>
          <a:xfrm>
            <a:off x="0" y="0"/>
            <a:ext cx="12192000" cy="800100"/>
          </a:xfrm>
          <a:solidFill>
            <a:schemeClr val="accent2"/>
          </a:solidFill>
        </p:spPr>
        <p:txBody>
          <a:bodyPr>
            <a:normAutofit/>
          </a:bodyPr>
          <a:lstStyle/>
          <a:p>
            <a:pPr algn="ctr"/>
            <a:r>
              <a:rPr lang="en-IN" sz="2800" dirty="0">
                <a:latin typeface="Arial Black" panose="020B0A04020102020204" pitchFamily="34" charset="0"/>
              </a:rPr>
              <a:t>Performing Correlation Matrix</a:t>
            </a:r>
          </a:p>
        </p:txBody>
      </p:sp>
      <p:sp>
        <p:nvSpPr>
          <p:cNvPr id="4" name="Text Placeholder 3">
            <a:extLst>
              <a:ext uri="{FF2B5EF4-FFF2-40B4-BE49-F238E27FC236}">
                <a16:creationId xmlns:a16="http://schemas.microsoft.com/office/drawing/2014/main" id="{8A98A5FB-8C8D-7A48-2D1B-C65AA3E38060}"/>
              </a:ext>
            </a:extLst>
          </p:cNvPr>
          <p:cNvSpPr>
            <a:spLocks noGrp="1"/>
          </p:cNvSpPr>
          <p:nvPr>
            <p:ph type="body" sz="half" idx="2"/>
          </p:nvPr>
        </p:nvSpPr>
        <p:spPr>
          <a:xfrm>
            <a:off x="228640" y="1005840"/>
            <a:ext cx="6124034" cy="5600700"/>
          </a:xfrm>
        </p:spPr>
        <p:txBody>
          <a:bodyPr>
            <a:normAutofit/>
          </a:bodyPr>
          <a:lstStyle/>
          <a:p>
            <a:pPr marL="342900" indent="-342900">
              <a:buFont typeface="Arial" panose="020B0604020202020204" pitchFamily="34" charset="0"/>
              <a:buChar char="•"/>
            </a:pPr>
            <a:r>
              <a:rPr lang="en-US" sz="2000" b="0" i="0" dirty="0">
                <a:latin typeface="Times New Roman" panose="02020603050405020304" pitchFamily="18" charset="0"/>
                <a:cs typeface="Times New Roman" panose="02020603050405020304" pitchFamily="18" charset="0"/>
              </a:rPr>
              <a:t>It indicates a perfect positive correlation.</a:t>
            </a:r>
          </a:p>
          <a:p>
            <a:pPr marL="342900" indent="-342900">
              <a:buFont typeface="Arial" panose="020B0604020202020204" pitchFamily="34" charset="0"/>
              <a:buChar char="•"/>
            </a:pPr>
            <a:r>
              <a:rPr lang="en-US" sz="2000" b="0" i="0" dirty="0">
                <a:latin typeface="Times New Roman" panose="02020603050405020304" pitchFamily="18" charset="0"/>
                <a:cs typeface="Times New Roman" panose="02020603050405020304" pitchFamily="18" charset="0"/>
              </a:rPr>
              <a:t>And also it is indicating that our data </a:t>
            </a:r>
            <a:r>
              <a:rPr lang="en-US" sz="2000" b="0" i="0" dirty="0" err="1">
                <a:latin typeface="Times New Roman" panose="02020603050405020304" pitchFamily="18" charset="0"/>
                <a:cs typeface="Times New Roman" panose="02020603050405020304" pitchFamily="18" charset="0"/>
              </a:rPr>
              <a:t>data</a:t>
            </a:r>
            <a:r>
              <a:rPr lang="en-US" sz="2000" b="0" i="0" dirty="0">
                <a:latin typeface="Times New Roman" panose="02020603050405020304" pitchFamily="18" charset="0"/>
                <a:cs typeface="Times New Roman" panose="02020603050405020304" pitchFamily="18" charset="0"/>
              </a:rPr>
              <a:t> has</a:t>
            </a:r>
            <a:r>
              <a:rPr lang="en-US" sz="2000" dirty="0">
                <a:latin typeface="Times New Roman" panose="02020603050405020304" pitchFamily="18" charset="0"/>
                <a:cs typeface="Times New Roman" panose="02020603050405020304" pitchFamily="18" charset="0"/>
              </a:rPr>
              <a:t> </a:t>
            </a:r>
            <a:r>
              <a:rPr lang="en-US" sz="2000" b="0" i="0" dirty="0">
                <a:latin typeface="Times New Roman" panose="02020603050405020304" pitchFamily="18" charset="0"/>
                <a:cs typeface="Times New Roman" panose="02020603050405020304" pitchFamily="18" charset="0"/>
              </a:rPr>
              <a:t>linear relationship .</a:t>
            </a:r>
          </a:p>
          <a:p>
            <a:pPr marL="342900" indent="-342900">
              <a:buFont typeface="Arial" panose="020B0604020202020204" pitchFamily="34" charset="0"/>
              <a:buChar char="•"/>
            </a:pPr>
            <a:endParaRPr lang="en-US" sz="2800" b="0" i="0" dirty="0"/>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endParaRPr lang="en-IN" sz="2400" dirty="0"/>
          </a:p>
          <a:p>
            <a:endParaRPr lang="en-IN" sz="2400" dirty="0"/>
          </a:p>
          <a:p>
            <a:endParaRPr lang="en-US" altLang="en-US" sz="2400" dirty="0"/>
          </a:p>
          <a:p>
            <a:endParaRPr lang="en-US" altLang="en-US" sz="2000" dirty="0"/>
          </a:p>
          <a:p>
            <a:endParaRPr kumimoji="0" lang="en-US" altLang="en-US" sz="2400" b="0" i="0" u="none" strike="noStrike" cap="none" normalizeH="0" baseline="0" dirty="0">
              <a:ln>
                <a:noFill/>
              </a:ln>
              <a:solidFill>
                <a:schemeClr val="tx1"/>
              </a:solidFill>
              <a:effectLst/>
            </a:endParaRPr>
          </a:p>
          <a:p>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endParaRPr lang="en-IN" sz="2000" dirty="0"/>
          </a:p>
        </p:txBody>
      </p:sp>
      <p:sp>
        <p:nvSpPr>
          <p:cNvPr id="5" name="Rectangle 1">
            <a:extLst>
              <a:ext uri="{FF2B5EF4-FFF2-40B4-BE49-F238E27FC236}">
                <a16:creationId xmlns:a16="http://schemas.microsoft.com/office/drawing/2014/main" id="{DE2AE823-FBAE-37E9-E8A6-6527522CB85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74934CBA-A399-E4EB-17E8-1AD127D70D0B}"/>
              </a:ext>
            </a:extLst>
          </p:cNvPr>
          <p:cNvPicPr>
            <a:picLocks noChangeAspect="1"/>
          </p:cNvPicPr>
          <p:nvPr/>
        </p:nvPicPr>
        <p:blipFill>
          <a:blip r:embed="rId2"/>
          <a:stretch>
            <a:fillRect/>
          </a:stretch>
        </p:blipFill>
        <p:spPr>
          <a:xfrm>
            <a:off x="5318023" y="1005840"/>
            <a:ext cx="6745444" cy="5311942"/>
          </a:xfrm>
          <a:prstGeom prst="rect">
            <a:avLst/>
          </a:prstGeom>
        </p:spPr>
      </p:pic>
    </p:spTree>
    <p:extLst>
      <p:ext uri="{BB962C8B-B14F-4D97-AF65-F5344CB8AC3E}">
        <p14:creationId xmlns:p14="http://schemas.microsoft.com/office/powerpoint/2010/main" val="4016240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41D0-1667-922A-7DF4-1F9CCD63F380}"/>
              </a:ext>
            </a:extLst>
          </p:cNvPr>
          <p:cNvSpPr>
            <a:spLocks noGrp="1"/>
          </p:cNvSpPr>
          <p:nvPr>
            <p:ph type="title"/>
          </p:nvPr>
        </p:nvSpPr>
        <p:spPr>
          <a:xfrm>
            <a:off x="0" y="0"/>
            <a:ext cx="12192000" cy="800100"/>
          </a:xfrm>
          <a:solidFill>
            <a:schemeClr val="accent2"/>
          </a:solidFill>
        </p:spPr>
        <p:txBody>
          <a:bodyPr>
            <a:normAutofit/>
          </a:bodyPr>
          <a:lstStyle/>
          <a:p>
            <a:pPr algn="ctr"/>
            <a:br>
              <a:rPr lang="en-IN" sz="1600" b="1" i="0" dirty="0">
                <a:effectLst/>
                <a:latin typeface="system-ui"/>
              </a:rPr>
            </a:br>
            <a:r>
              <a:rPr lang="en-IN" sz="2800" b="1" i="0" dirty="0">
                <a:effectLst/>
                <a:latin typeface="Arial Black" panose="020B0A04020102020204" pitchFamily="34" charset="0"/>
              </a:rPr>
              <a:t>Boxplot to identify outliers</a:t>
            </a:r>
            <a:endParaRPr lang="en-IN" sz="2800" dirty="0">
              <a:latin typeface="Arial Black" panose="020B0A04020102020204" pitchFamily="34" charset="0"/>
            </a:endParaRPr>
          </a:p>
        </p:txBody>
      </p:sp>
      <p:sp>
        <p:nvSpPr>
          <p:cNvPr id="4" name="Text Placeholder 3">
            <a:extLst>
              <a:ext uri="{FF2B5EF4-FFF2-40B4-BE49-F238E27FC236}">
                <a16:creationId xmlns:a16="http://schemas.microsoft.com/office/drawing/2014/main" id="{8A98A5FB-8C8D-7A48-2D1B-C65AA3E38060}"/>
              </a:ext>
            </a:extLst>
          </p:cNvPr>
          <p:cNvSpPr>
            <a:spLocks noGrp="1"/>
          </p:cNvSpPr>
          <p:nvPr>
            <p:ph type="body" sz="half" idx="2"/>
          </p:nvPr>
        </p:nvSpPr>
        <p:spPr>
          <a:xfrm>
            <a:off x="228639" y="1005840"/>
            <a:ext cx="7279065" cy="5600700"/>
          </a:xfrm>
        </p:spPr>
        <p:txBody>
          <a:bodyPr>
            <a:normAutofit/>
          </a:bodyPr>
          <a:lstStyle/>
          <a:p>
            <a:pPr marL="342900" indent="-342900">
              <a:buFont typeface="Arial" panose="020B0604020202020204" pitchFamily="34" charset="0"/>
              <a:buChar char="•"/>
            </a:pPr>
            <a:r>
              <a:rPr lang="en-US" sz="2000" b="0" i="0" dirty="0">
                <a:latin typeface="Times New Roman" panose="02020603050405020304" pitchFamily="18" charset="0"/>
                <a:cs typeface="Times New Roman" panose="02020603050405020304" pitchFamily="18" charset="0"/>
              </a:rPr>
              <a:t>In our data</a:t>
            </a:r>
            <a:r>
              <a:rPr lang="en-US" sz="2000" dirty="0">
                <a:latin typeface="Times New Roman" panose="02020603050405020304" pitchFamily="18" charset="0"/>
                <a:cs typeface="Times New Roman" panose="02020603050405020304" pitchFamily="18" charset="0"/>
              </a:rPr>
              <a:t>set after plotting the data we can see </a:t>
            </a:r>
          </a:p>
          <a:p>
            <a:r>
              <a:rPr lang="en-US" sz="2000" dirty="0">
                <a:latin typeface="Times New Roman" panose="02020603050405020304" pitchFamily="18" charset="0"/>
                <a:cs typeface="Times New Roman" panose="02020603050405020304" pitchFamily="18" charset="0"/>
              </a:rPr>
              <a:t>   outliers are exist</a:t>
            </a:r>
            <a:r>
              <a:rPr lang="en-US" sz="2000" b="0" i="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b="0" i="0" dirty="0">
                <a:latin typeface="Times New Roman" panose="02020603050405020304" pitchFamily="18" charset="0"/>
                <a:cs typeface="Times New Roman" panose="02020603050405020304" pitchFamily="18" charset="0"/>
              </a:rPr>
              <a:t>outliers can also affect the performance and </a:t>
            </a:r>
          </a:p>
          <a:p>
            <a:r>
              <a:rPr lang="en-US" sz="2000" dirty="0">
                <a:latin typeface="Times New Roman" panose="02020603050405020304" pitchFamily="18" charset="0"/>
                <a:cs typeface="Times New Roman" panose="02020603050405020304" pitchFamily="18" charset="0"/>
              </a:rPr>
              <a:t>  </a:t>
            </a:r>
            <a:r>
              <a:rPr lang="en-US" sz="2000" b="0" i="0" dirty="0">
                <a:latin typeface="Times New Roman" panose="02020603050405020304" pitchFamily="18" charset="0"/>
                <a:cs typeface="Times New Roman" panose="02020603050405020304" pitchFamily="18" charset="0"/>
              </a:rPr>
              <a:t>accuracy of machine learning algorithms that are</a:t>
            </a:r>
          </a:p>
          <a:p>
            <a:r>
              <a:rPr lang="en-US" sz="2000" b="0" i="0" dirty="0">
                <a:latin typeface="Times New Roman" panose="02020603050405020304" pitchFamily="18" charset="0"/>
                <a:cs typeface="Times New Roman" panose="02020603050405020304" pitchFamily="18" charset="0"/>
              </a:rPr>
              <a:t> designed to learn patterns and relationships in data..</a:t>
            </a:r>
          </a:p>
          <a:p>
            <a:endParaRPr lang="en-US" sz="2800" dirty="0"/>
          </a:p>
          <a:p>
            <a:pPr marL="342900" indent="-342900">
              <a:buFont typeface="Arial" panose="020B0604020202020204" pitchFamily="34" charset="0"/>
              <a:buChar char="•"/>
            </a:pPr>
            <a:endParaRPr lang="en-IN" sz="2400" dirty="0"/>
          </a:p>
          <a:p>
            <a:endParaRPr lang="en-IN" sz="2400" dirty="0"/>
          </a:p>
          <a:p>
            <a:endParaRPr lang="en-US" altLang="en-US" sz="2400" dirty="0"/>
          </a:p>
          <a:p>
            <a:endParaRPr lang="en-US" altLang="en-US" sz="2000" dirty="0"/>
          </a:p>
          <a:p>
            <a:endParaRPr kumimoji="0" lang="en-US" altLang="en-US" sz="2400" b="0" i="0" u="none" strike="noStrike" cap="none" normalizeH="0" baseline="0" dirty="0">
              <a:ln>
                <a:noFill/>
              </a:ln>
              <a:solidFill>
                <a:schemeClr val="tx1"/>
              </a:solidFill>
              <a:effectLst/>
            </a:endParaRPr>
          </a:p>
          <a:p>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endParaRPr lang="en-IN" sz="2000" dirty="0"/>
          </a:p>
        </p:txBody>
      </p:sp>
      <p:sp>
        <p:nvSpPr>
          <p:cNvPr id="5" name="Rectangle 1">
            <a:extLst>
              <a:ext uri="{FF2B5EF4-FFF2-40B4-BE49-F238E27FC236}">
                <a16:creationId xmlns:a16="http://schemas.microsoft.com/office/drawing/2014/main" id="{DE2AE823-FBAE-37E9-E8A6-6527522CB85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7" name="Picture 16">
            <a:extLst>
              <a:ext uri="{FF2B5EF4-FFF2-40B4-BE49-F238E27FC236}">
                <a16:creationId xmlns:a16="http://schemas.microsoft.com/office/drawing/2014/main" id="{FEF66CE6-1A30-0881-729B-C808C31E76D0}"/>
              </a:ext>
            </a:extLst>
          </p:cNvPr>
          <p:cNvPicPr>
            <a:picLocks noChangeAspect="1"/>
          </p:cNvPicPr>
          <p:nvPr/>
        </p:nvPicPr>
        <p:blipFill>
          <a:blip r:embed="rId2"/>
          <a:stretch>
            <a:fillRect/>
          </a:stretch>
        </p:blipFill>
        <p:spPr>
          <a:xfrm>
            <a:off x="5751094" y="1115368"/>
            <a:ext cx="5743073" cy="3680779"/>
          </a:xfrm>
          <a:prstGeom prst="rect">
            <a:avLst/>
          </a:prstGeom>
        </p:spPr>
      </p:pic>
    </p:spTree>
    <p:extLst>
      <p:ext uri="{BB962C8B-B14F-4D97-AF65-F5344CB8AC3E}">
        <p14:creationId xmlns:p14="http://schemas.microsoft.com/office/powerpoint/2010/main" val="1418151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41D0-1667-922A-7DF4-1F9CCD63F380}"/>
              </a:ext>
            </a:extLst>
          </p:cNvPr>
          <p:cNvSpPr>
            <a:spLocks noGrp="1"/>
          </p:cNvSpPr>
          <p:nvPr>
            <p:ph type="title"/>
          </p:nvPr>
        </p:nvSpPr>
        <p:spPr>
          <a:xfrm>
            <a:off x="0" y="0"/>
            <a:ext cx="12192000" cy="800100"/>
          </a:xfrm>
          <a:solidFill>
            <a:schemeClr val="accent2"/>
          </a:solidFill>
        </p:spPr>
        <p:txBody>
          <a:bodyPr>
            <a:normAutofit/>
          </a:bodyPr>
          <a:lstStyle/>
          <a:p>
            <a:pPr algn="ctr"/>
            <a:br>
              <a:rPr lang="en-IN" sz="1600" b="1" i="0" dirty="0">
                <a:effectLst/>
                <a:latin typeface="system-ui"/>
              </a:rPr>
            </a:br>
            <a:r>
              <a:rPr lang="en-IN" sz="2800" b="1" i="0" dirty="0">
                <a:effectLst/>
                <a:latin typeface="Arial Black" panose="020B0A04020102020204" pitchFamily="34" charset="0"/>
              </a:rPr>
              <a:t>Plot</a:t>
            </a:r>
            <a:r>
              <a:rPr lang="en-IN" sz="2800" b="1" dirty="0">
                <a:latin typeface="Arial Black" panose="020B0A04020102020204" pitchFamily="34" charset="0"/>
              </a:rPr>
              <a:t> Closing value over time</a:t>
            </a:r>
            <a:endParaRPr lang="en-IN" sz="2800" dirty="0">
              <a:latin typeface="Arial Black" panose="020B0A04020102020204" pitchFamily="34" charset="0"/>
            </a:endParaRPr>
          </a:p>
        </p:txBody>
      </p:sp>
      <p:sp>
        <p:nvSpPr>
          <p:cNvPr id="4" name="Text Placeholder 3">
            <a:extLst>
              <a:ext uri="{FF2B5EF4-FFF2-40B4-BE49-F238E27FC236}">
                <a16:creationId xmlns:a16="http://schemas.microsoft.com/office/drawing/2014/main" id="{8A98A5FB-8C8D-7A48-2D1B-C65AA3E38060}"/>
              </a:ext>
            </a:extLst>
          </p:cNvPr>
          <p:cNvSpPr>
            <a:spLocks noGrp="1"/>
          </p:cNvSpPr>
          <p:nvPr>
            <p:ph type="body" sz="half" idx="2"/>
          </p:nvPr>
        </p:nvSpPr>
        <p:spPr>
          <a:xfrm>
            <a:off x="228639" y="1005840"/>
            <a:ext cx="6332581" cy="5600700"/>
          </a:xfrm>
        </p:spPr>
        <p:txBody>
          <a:bodyPr>
            <a:norm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we observe the plot in early 2009 the closing value is peaked suddenly and then after it got stabled normally.</a:t>
            </a:r>
            <a:r>
              <a:rPr lang="en-US" sz="2000" b="0" i="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000" b="0" i="0" dirty="0">
              <a:latin typeface="Times New Roman" panose="02020603050405020304" pitchFamily="18" charset="0"/>
              <a:cs typeface="Times New Roman" panose="02020603050405020304" pitchFamily="18" charset="0"/>
            </a:endParaRPr>
          </a:p>
          <a:p>
            <a:endParaRPr lang="en-US" sz="2000" b="0" i="0" dirty="0">
              <a:latin typeface="Times New Roman" panose="02020603050405020304" pitchFamily="18" charset="0"/>
              <a:cs typeface="Times New Roman" panose="02020603050405020304" pitchFamily="18" charset="0"/>
            </a:endParaRPr>
          </a:p>
          <a:p>
            <a:endParaRPr lang="en-US" sz="3200" b="1" i="0" dirty="0">
              <a:effectLst/>
              <a:latin typeface="system-ui"/>
            </a:endParaRPr>
          </a:p>
          <a:p>
            <a:pPr marL="342900" indent="-342900">
              <a:buFont typeface="Arial" panose="020B0604020202020204" pitchFamily="34" charset="0"/>
              <a:buChar char="•"/>
            </a:pPr>
            <a:endParaRPr lang="en-US" sz="2800" b="0" i="0" dirty="0"/>
          </a:p>
          <a:p>
            <a:endParaRPr lang="en-US" sz="2800" dirty="0"/>
          </a:p>
          <a:p>
            <a:pPr marL="342900" indent="-342900">
              <a:buFont typeface="Arial" panose="020B0604020202020204" pitchFamily="34" charset="0"/>
              <a:buChar char="•"/>
            </a:pPr>
            <a:endParaRPr lang="en-IN" sz="2400" dirty="0"/>
          </a:p>
          <a:p>
            <a:endParaRPr lang="en-IN" sz="2400" dirty="0"/>
          </a:p>
          <a:p>
            <a:endParaRPr lang="en-US" altLang="en-US" sz="2400" dirty="0"/>
          </a:p>
          <a:p>
            <a:endParaRPr lang="en-US" altLang="en-US" sz="2000" dirty="0"/>
          </a:p>
          <a:p>
            <a:endParaRPr kumimoji="0" lang="en-US" altLang="en-US" sz="2400" b="0" i="0" u="none" strike="noStrike" cap="none" normalizeH="0" baseline="0" dirty="0">
              <a:ln>
                <a:noFill/>
              </a:ln>
              <a:solidFill>
                <a:schemeClr val="tx1"/>
              </a:solidFill>
              <a:effectLst/>
            </a:endParaRPr>
          </a:p>
          <a:p>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endParaRPr lang="en-IN" sz="2000" dirty="0"/>
          </a:p>
        </p:txBody>
      </p:sp>
      <p:sp>
        <p:nvSpPr>
          <p:cNvPr id="5" name="Rectangle 1">
            <a:extLst>
              <a:ext uri="{FF2B5EF4-FFF2-40B4-BE49-F238E27FC236}">
                <a16:creationId xmlns:a16="http://schemas.microsoft.com/office/drawing/2014/main" id="{DE2AE823-FBAE-37E9-E8A6-6527522CB85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Placeholder 7">
            <a:extLst>
              <a:ext uri="{FF2B5EF4-FFF2-40B4-BE49-F238E27FC236}">
                <a16:creationId xmlns:a16="http://schemas.microsoft.com/office/drawing/2014/main" id="{EEC7DE4D-C830-69C3-F7B0-3D9086EDA2CB}"/>
              </a:ext>
            </a:extLst>
          </p:cNvPr>
          <p:cNvPicPr>
            <a:picLocks noGrp="1" noChangeAspect="1"/>
          </p:cNvPicPr>
          <p:nvPr>
            <p:ph type="pic" idx="1"/>
          </p:nvPr>
        </p:nvPicPr>
        <p:blipFill>
          <a:blip r:embed="rId2"/>
          <a:srcRect l="12509" r="12509"/>
          <a:stretch/>
        </p:blipFill>
        <p:spPr>
          <a:xfrm>
            <a:off x="6561220" y="987425"/>
            <a:ext cx="4794168" cy="3536449"/>
          </a:xfrm>
        </p:spPr>
      </p:pic>
    </p:spTree>
    <p:extLst>
      <p:ext uri="{BB962C8B-B14F-4D97-AF65-F5344CB8AC3E}">
        <p14:creationId xmlns:p14="http://schemas.microsoft.com/office/powerpoint/2010/main" val="54152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41D0-1667-922A-7DF4-1F9CCD63F380}"/>
              </a:ext>
            </a:extLst>
          </p:cNvPr>
          <p:cNvSpPr>
            <a:spLocks noGrp="1"/>
          </p:cNvSpPr>
          <p:nvPr>
            <p:ph type="title"/>
          </p:nvPr>
        </p:nvSpPr>
        <p:spPr>
          <a:xfrm>
            <a:off x="0" y="0"/>
            <a:ext cx="12192000" cy="800100"/>
          </a:xfrm>
          <a:solidFill>
            <a:schemeClr val="accent2"/>
          </a:solidFill>
        </p:spPr>
        <p:txBody>
          <a:bodyPr>
            <a:normAutofit/>
          </a:bodyPr>
          <a:lstStyle/>
          <a:p>
            <a:pPr algn="ctr"/>
            <a:br>
              <a:rPr lang="en-IN" sz="1600" b="1" i="0" dirty="0">
                <a:effectLst/>
                <a:latin typeface="system-ui"/>
              </a:rPr>
            </a:br>
            <a:r>
              <a:rPr lang="en-IN" sz="2800" b="1" i="0" dirty="0">
                <a:effectLst/>
                <a:latin typeface="Arial Black" panose="020B0A04020102020204" pitchFamily="34" charset="0"/>
              </a:rPr>
              <a:t>R</a:t>
            </a:r>
            <a:r>
              <a:rPr lang="en-IN" sz="2800" b="1" dirty="0">
                <a:latin typeface="Arial Black" panose="020B0A04020102020204" pitchFamily="34" charset="0"/>
              </a:rPr>
              <a:t>olling volatility</a:t>
            </a:r>
            <a:endParaRPr lang="en-IN" sz="2800" dirty="0">
              <a:latin typeface="Arial Black" panose="020B0A04020102020204" pitchFamily="34" charset="0"/>
            </a:endParaRPr>
          </a:p>
        </p:txBody>
      </p:sp>
      <p:sp>
        <p:nvSpPr>
          <p:cNvPr id="4" name="Text Placeholder 3">
            <a:extLst>
              <a:ext uri="{FF2B5EF4-FFF2-40B4-BE49-F238E27FC236}">
                <a16:creationId xmlns:a16="http://schemas.microsoft.com/office/drawing/2014/main" id="{8A98A5FB-8C8D-7A48-2D1B-C65AA3E38060}"/>
              </a:ext>
            </a:extLst>
          </p:cNvPr>
          <p:cNvSpPr>
            <a:spLocks noGrp="1"/>
          </p:cNvSpPr>
          <p:nvPr>
            <p:ph type="body" sz="half" idx="2"/>
          </p:nvPr>
        </p:nvSpPr>
        <p:spPr>
          <a:xfrm>
            <a:off x="228640" y="1005840"/>
            <a:ext cx="5073276" cy="5600700"/>
          </a:xfrm>
        </p:spPr>
        <p:txBody>
          <a:bodyPr>
            <a:normAutofit/>
          </a:bodyPr>
          <a:lstStyle/>
          <a:p>
            <a:pPr marL="342900" indent="-342900">
              <a:buFont typeface="Arial" panose="020B0604020202020204" pitchFamily="34" charset="0"/>
              <a:buChar char="•"/>
            </a:pPr>
            <a:r>
              <a:rPr lang="en-US" sz="2000" b="0" i="0" dirty="0">
                <a:latin typeface="Times New Roman" panose="02020603050405020304" pitchFamily="18" charset="0"/>
                <a:cs typeface="Times New Roman" panose="02020603050405020304" pitchFamily="18" charset="0"/>
              </a:rPr>
              <a:t>We can clearly see through the above graph that the rolling average has smoothened the  closing values, and we can notice the peak more evidently.</a:t>
            </a:r>
          </a:p>
          <a:p>
            <a:pPr marL="342900" indent="-342900">
              <a:buFont typeface="Arial" panose="020B0604020202020204" pitchFamily="34" charset="0"/>
              <a:buChar char="•"/>
            </a:pPr>
            <a:r>
              <a:rPr lang="en-US" sz="2000" b="0" i="0" dirty="0">
                <a:latin typeface="Times New Roman" panose="02020603050405020304" pitchFamily="18" charset="0"/>
                <a:cs typeface="Times New Roman" panose="02020603050405020304" pitchFamily="18" charset="0"/>
              </a:rPr>
              <a:t>With a smoother trend line, it may be easier to make more accurate predictions about oil pricing.</a:t>
            </a:r>
          </a:p>
          <a:p>
            <a:pPr marL="342900" indent="-342900">
              <a:buFont typeface="Arial" panose="020B0604020202020204" pitchFamily="34" charset="0"/>
              <a:buChar char="•"/>
            </a:pPr>
            <a:r>
              <a:rPr lang="en-US" sz="2000" b="0" i="0" dirty="0">
                <a:latin typeface="Times New Roman" panose="02020603050405020304" pitchFamily="18" charset="0"/>
                <a:cs typeface="Times New Roman" panose="02020603050405020304" pitchFamily="18" charset="0"/>
              </a:rPr>
              <a:t>The smoothened trend line can be beneficial for long-term planning, helping stakeholders anticipate and prepare for sustained movements in oil prices. This is particularly relevant for industries that are sensitive to energy costs.</a:t>
            </a:r>
          </a:p>
          <a:p>
            <a:endParaRPr lang="en-IN" sz="2400" b="1" i="0" dirty="0">
              <a:effectLst/>
              <a:latin typeface="system-ui"/>
            </a:endParaRPr>
          </a:p>
          <a:p>
            <a:pPr marL="342900" indent="-342900">
              <a:buFont typeface="Arial" panose="020B0604020202020204" pitchFamily="34" charset="0"/>
              <a:buChar char="•"/>
            </a:pPr>
            <a:endParaRPr lang="en-US" sz="2000" b="0" i="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800" b="0" i="0" dirty="0"/>
          </a:p>
          <a:p>
            <a:endParaRPr lang="en-US" sz="3200" b="1" i="0" dirty="0">
              <a:effectLst/>
              <a:latin typeface="system-ui"/>
            </a:endParaRPr>
          </a:p>
          <a:p>
            <a:pPr marL="342900" indent="-342900">
              <a:buFont typeface="Arial" panose="020B0604020202020204" pitchFamily="34" charset="0"/>
              <a:buChar char="•"/>
            </a:pPr>
            <a:endParaRPr lang="en-US" sz="2800" b="0" i="0" dirty="0"/>
          </a:p>
          <a:p>
            <a:endParaRPr lang="en-US" sz="2800" dirty="0"/>
          </a:p>
          <a:p>
            <a:pPr marL="342900" indent="-342900">
              <a:buFont typeface="Arial" panose="020B0604020202020204" pitchFamily="34" charset="0"/>
              <a:buChar char="•"/>
            </a:pPr>
            <a:endParaRPr lang="en-IN" sz="2400" dirty="0"/>
          </a:p>
          <a:p>
            <a:endParaRPr lang="en-IN" sz="2400" dirty="0"/>
          </a:p>
          <a:p>
            <a:endParaRPr lang="en-US" altLang="en-US" sz="2400" dirty="0"/>
          </a:p>
          <a:p>
            <a:endParaRPr lang="en-US" altLang="en-US" sz="2000" dirty="0"/>
          </a:p>
          <a:p>
            <a:endParaRPr kumimoji="0" lang="en-US" altLang="en-US" sz="2400" b="0" i="0" u="none" strike="noStrike" cap="none" normalizeH="0" baseline="0" dirty="0">
              <a:ln>
                <a:noFill/>
              </a:ln>
              <a:solidFill>
                <a:schemeClr val="tx1"/>
              </a:solidFill>
              <a:effectLst/>
            </a:endParaRPr>
          </a:p>
          <a:p>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endParaRPr lang="en-IN" sz="2000" dirty="0"/>
          </a:p>
        </p:txBody>
      </p:sp>
      <p:sp>
        <p:nvSpPr>
          <p:cNvPr id="5" name="Rectangle 1">
            <a:extLst>
              <a:ext uri="{FF2B5EF4-FFF2-40B4-BE49-F238E27FC236}">
                <a16:creationId xmlns:a16="http://schemas.microsoft.com/office/drawing/2014/main" id="{DE2AE823-FBAE-37E9-E8A6-6527522CB85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7" name="Picture 26">
            <a:extLst>
              <a:ext uri="{FF2B5EF4-FFF2-40B4-BE49-F238E27FC236}">
                <a16:creationId xmlns:a16="http://schemas.microsoft.com/office/drawing/2014/main" id="{E33E207A-6257-B307-3C4B-EACCC6D4883B}"/>
              </a:ext>
            </a:extLst>
          </p:cNvPr>
          <p:cNvPicPr>
            <a:picLocks noChangeAspect="1"/>
          </p:cNvPicPr>
          <p:nvPr/>
        </p:nvPicPr>
        <p:blipFill>
          <a:blip r:embed="rId2"/>
          <a:stretch>
            <a:fillRect/>
          </a:stretch>
        </p:blipFill>
        <p:spPr>
          <a:xfrm>
            <a:off x="5710989" y="882316"/>
            <a:ext cx="6104022" cy="5137708"/>
          </a:xfrm>
          <a:prstGeom prst="rect">
            <a:avLst/>
          </a:prstGeom>
        </p:spPr>
      </p:pic>
    </p:spTree>
    <p:extLst>
      <p:ext uri="{BB962C8B-B14F-4D97-AF65-F5344CB8AC3E}">
        <p14:creationId xmlns:p14="http://schemas.microsoft.com/office/powerpoint/2010/main" val="1631459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41D0-1667-922A-7DF4-1F9CCD63F380}"/>
              </a:ext>
            </a:extLst>
          </p:cNvPr>
          <p:cNvSpPr>
            <a:spLocks noGrp="1"/>
          </p:cNvSpPr>
          <p:nvPr>
            <p:ph type="title"/>
          </p:nvPr>
        </p:nvSpPr>
        <p:spPr>
          <a:xfrm>
            <a:off x="0" y="0"/>
            <a:ext cx="12192000" cy="800100"/>
          </a:xfrm>
          <a:solidFill>
            <a:schemeClr val="accent2"/>
          </a:solidFill>
        </p:spPr>
        <p:txBody>
          <a:bodyPr>
            <a:normAutofit/>
          </a:bodyPr>
          <a:lstStyle/>
          <a:p>
            <a:pPr algn="ctr"/>
            <a:br>
              <a:rPr lang="en-IN" sz="1600" b="1" i="0" dirty="0">
                <a:effectLst/>
                <a:latin typeface="system-ui"/>
              </a:rPr>
            </a:br>
            <a:r>
              <a:rPr lang="en-IN" sz="2800" b="1" dirty="0">
                <a:latin typeface="Arial Black" panose="020B0A04020102020204" pitchFamily="34" charset="0"/>
              </a:rPr>
              <a:t>Lag Plot</a:t>
            </a:r>
            <a:endParaRPr lang="en-IN" sz="2800" dirty="0">
              <a:latin typeface="Arial Black" panose="020B0A04020102020204" pitchFamily="34" charset="0"/>
            </a:endParaRPr>
          </a:p>
        </p:txBody>
      </p:sp>
      <p:sp>
        <p:nvSpPr>
          <p:cNvPr id="4" name="Text Placeholder 3">
            <a:extLst>
              <a:ext uri="{FF2B5EF4-FFF2-40B4-BE49-F238E27FC236}">
                <a16:creationId xmlns:a16="http://schemas.microsoft.com/office/drawing/2014/main" id="{8A98A5FB-8C8D-7A48-2D1B-C65AA3E38060}"/>
              </a:ext>
            </a:extLst>
          </p:cNvPr>
          <p:cNvSpPr>
            <a:spLocks noGrp="1"/>
          </p:cNvSpPr>
          <p:nvPr>
            <p:ph type="body" sz="half" idx="2"/>
          </p:nvPr>
        </p:nvSpPr>
        <p:spPr>
          <a:xfrm>
            <a:off x="228640" y="1005840"/>
            <a:ext cx="5073276" cy="5600700"/>
          </a:xfrm>
        </p:spPr>
        <p:txBody>
          <a:bodyPr>
            <a:normAutofit/>
          </a:bodyPr>
          <a:lstStyle/>
          <a:p>
            <a:pPr marL="342900" indent="-342900">
              <a:buFont typeface="Arial" panose="020B0604020202020204" pitchFamily="34" charset="0"/>
              <a:buChar char="•"/>
            </a:pPr>
            <a:r>
              <a:rPr lang="en-US" sz="2000" b="0" i="0" dirty="0">
                <a:latin typeface="Times New Roman" panose="02020603050405020304" pitchFamily="18" charset="0"/>
                <a:cs typeface="Times New Roman" panose="02020603050405020304" pitchFamily="18" charset="0"/>
              </a:rPr>
              <a:t>Outliers are easily discernible on a lag plot.</a:t>
            </a:r>
          </a:p>
          <a:p>
            <a:pPr marL="342900" indent="-342900">
              <a:buFont typeface="Arial" panose="020B0604020202020204" pitchFamily="34" charset="0"/>
              <a:buChar char="•"/>
            </a:pPr>
            <a:r>
              <a:rPr lang="en-US" sz="2000" b="0" i="0" dirty="0">
                <a:latin typeface="Times New Roman" panose="02020603050405020304" pitchFamily="18" charset="0"/>
                <a:cs typeface="Times New Roman" panose="02020603050405020304" pitchFamily="18" charset="0"/>
              </a:rPr>
              <a:t> Data shows a linear pattern, it suggests autocorrelation is present..</a:t>
            </a:r>
          </a:p>
          <a:p>
            <a:endParaRPr lang="en-IN" sz="2400" b="1" i="0" dirty="0">
              <a:effectLst/>
              <a:latin typeface="system-ui"/>
            </a:endParaRPr>
          </a:p>
          <a:p>
            <a:pPr marL="342900" indent="-342900">
              <a:buFont typeface="Arial" panose="020B0604020202020204" pitchFamily="34" charset="0"/>
              <a:buChar char="•"/>
            </a:pPr>
            <a:endParaRPr lang="en-US" sz="2000" b="0" i="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800" b="0" i="0" dirty="0"/>
          </a:p>
          <a:p>
            <a:endParaRPr lang="en-US" sz="3200" b="1" i="0" dirty="0">
              <a:effectLst/>
              <a:latin typeface="system-ui"/>
            </a:endParaRPr>
          </a:p>
          <a:p>
            <a:pPr marL="342900" indent="-342900">
              <a:buFont typeface="Arial" panose="020B0604020202020204" pitchFamily="34" charset="0"/>
              <a:buChar char="•"/>
            </a:pPr>
            <a:endParaRPr lang="en-US" sz="2800" b="0" i="0" dirty="0"/>
          </a:p>
          <a:p>
            <a:endParaRPr lang="en-US" sz="2800" dirty="0"/>
          </a:p>
          <a:p>
            <a:pPr marL="342900" indent="-342900">
              <a:buFont typeface="Arial" panose="020B0604020202020204" pitchFamily="34" charset="0"/>
              <a:buChar char="•"/>
            </a:pPr>
            <a:endParaRPr lang="en-IN" sz="2400" dirty="0"/>
          </a:p>
          <a:p>
            <a:endParaRPr lang="en-IN" sz="2400" dirty="0"/>
          </a:p>
          <a:p>
            <a:endParaRPr lang="en-US" altLang="en-US" sz="2400" dirty="0"/>
          </a:p>
          <a:p>
            <a:endParaRPr lang="en-US" altLang="en-US" sz="2000" dirty="0"/>
          </a:p>
          <a:p>
            <a:endParaRPr kumimoji="0" lang="en-US" altLang="en-US" sz="2400" b="0" i="0" u="none" strike="noStrike" cap="none" normalizeH="0" baseline="0" dirty="0">
              <a:ln>
                <a:noFill/>
              </a:ln>
              <a:solidFill>
                <a:schemeClr val="tx1"/>
              </a:solidFill>
              <a:effectLst/>
            </a:endParaRPr>
          </a:p>
          <a:p>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indent="-342900">
              <a:buFont typeface="Wingdings" panose="05000000000000000000" pitchFamily="2" charset="2"/>
              <a:buChar char="q"/>
            </a:pPr>
            <a:endParaRPr lang="en-IN" sz="2000" dirty="0"/>
          </a:p>
          <a:p>
            <a:pPr marL="342900" indent="-342900">
              <a:buFont typeface="Wingdings" panose="05000000000000000000" pitchFamily="2" charset="2"/>
              <a:buChar char="q"/>
            </a:pPr>
            <a:endParaRPr lang="en-IN" sz="2000" dirty="0"/>
          </a:p>
        </p:txBody>
      </p:sp>
      <p:sp>
        <p:nvSpPr>
          <p:cNvPr id="5" name="Rectangle 1">
            <a:extLst>
              <a:ext uri="{FF2B5EF4-FFF2-40B4-BE49-F238E27FC236}">
                <a16:creationId xmlns:a16="http://schemas.microsoft.com/office/drawing/2014/main" id="{DE2AE823-FBAE-37E9-E8A6-6527522CB857}"/>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9F19139C-AC0C-04BC-5887-B414DD45554A}"/>
              </a:ext>
            </a:extLst>
          </p:cNvPr>
          <p:cNvPicPr>
            <a:picLocks noChangeAspect="1"/>
          </p:cNvPicPr>
          <p:nvPr/>
        </p:nvPicPr>
        <p:blipFill>
          <a:blip r:embed="rId2"/>
          <a:stretch>
            <a:fillRect/>
          </a:stretch>
        </p:blipFill>
        <p:spPr>
          <a:xfrm>
            <a:off x="5999747" y="1005839"/>
            <a:ext cx="5791200" cy="4344203"/>
          </a:xfrm>
          <a:prstGeom prst="rect">
            <a:avLst/>
          </a:prstGeom>
        </p:spPr>
      </p:pic>
    </p:spTree>
    <p:extLst>
      <p:ext uri="{BB962C8B-B14F-4D97-AF65-F5344CB8AC3E}">
        <p14:creationId xmlns:p14="http://schemas.microsoft.com/office/powerpoint/2010/main" val="4096164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2250.pptm  -  AutoRecovered" id="{97DE06E0-6513-414F-968E-C5DF9C8C1605}" vid="{12FA96DF-7182-4384-94D3-25CEB8BDD500}"/>
    </a:ext>
  </a:extLst>
</a:theme>
</file>

<file path=docProps/app.xml><?xml version="1.0" encoding="utf-8"?>
<Properties xmlns="http://schemas.openxmlformats.org/officeDocument/2006/extended-properties" xmlns:vt="http://schemas.openxmlformats.org/officeDocument/2006/docPropsVTypes">
  <Template>crude oil price predection ppt</Template>
  <TotalTime>2444</TotalTime>
  <Words>1231</Words>
  <Application>Microsoft Office PowerPoint</Application>
  <PresentationFormat>Widescreen</PresentationFormat>
  <Paragraphs>332</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 Black</vt:lpstr>
      <vt:lpstr>Calibri</vt:lpstr>
      <vt:lpstr>Calibri Light</vt:lpstr>
      <vt:lpstr>Courier New</vt:lpstr>
      <vt:lpstr>Noto Sans Symbols</vt:lpstr>
      <vt:lpstr>system-ui</vt:lpstr>
      <vt:lpstr>Times New Roman</vt:lpstr>
      <vt:lpstr>Wingdings</vt:lpstr>
      <vt:lpstr>Office Theme</vt:lpstr>
      <vt:lpstr> Crude Oil Price Prediction</vt:lpstr>
      <vt:lpstr>Exploratory Data Analysis(EDA)</vt:lpstr>
      <vt:lpstr>Data Description</vt:lpstr>
      <vt:lpstr>Distribution plot of closing values</vt:lpstr>
      <vt:lpstr>Performing Correlation Matrix</vt:lpstr>
      <vt:lpstr> Boxplot to identify outliers</vt:lpstr>
      <vt:lpstr> Plot Closing value over time</vt:lpstr>
      <vt:lpstr> Rolling volatility</vt:lpstr>
      <vt:lpstr> Lag Plot</vt:lpstr>
      <vt:lpstr> Identify extreme values using Z-Score</vt:lpstr>
      <vt:lpstr> Analysing the oil price from 1986 to 2016</vt:lpstr>
      <vt:lpstr> Yearly price change using bar plot</vt:lpstr>
      <vt:lpstr>Model Building</vt:lpstr>
      <vt:lpstr> Normalized Data</vt:lpstr>
      <vt:lpstr> Prophet Forecasting</vt:lpstr>
      <vt:lpstr> Arima Model</vt:lpstr>
      <vt:lpstr> LSTM Model</vt:lpstr>
      <vt:lpstr> Time Series Decomposition</vt:lpstr>
      <vt:lpstr> Test for Stationarity</vt:lpstr>
      <vt:lpstr> </vt:lpstr>
      <vt:lpstr>Linear Regression Model </vt:lpstr>
      <vt:lpstr>Project Deployment  </vt:lpstr>
      <vt:lpstr>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Crude Oil Price Prediction</dc:title>
  <dc:creator>varshini vojjala</dc:creator>
  <cp:lastModifiedBy>Prasantsh Junnada</cp:lastModifiedBy>
  <cp:revision>45</cp:revision>
  <dcterms:created xsi:type="dcterms:W3CDTF">2024-01-19T11:08:07Z</dcterms:created>
  <dcterms:modified xsi:type="dcterms:W3CDTF">2024-02-08T16:48:33Z</dcterms:modified>
</cp:coreProperties>
</file>