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0" r:id="rId3"/>
    <p:sldId id="279" r:id="rId4"/>
    <p:sldId id="284" r:id="rId5"/>
    <p:sldId id="291" r:id="rId6"/>
    <p:sldId id="286" r:id="rId7"/>
    <p:sldId id="287" r:id="rId8"/>
    <p:sldId id="288" r:id="rId9"/>
    <p:sldId id="289" r:id="rId10"/>
    <p:sldId id="281" r:id="rId11"/>
    <p:sldId id="282" r:id="rId12"/>
    <p:sldId id="285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000000"/>
    <a:srgbClr val="A7E8F7"/>
    <a:srgbClr val="2C2C2C"/>
    <a:srgbClr val="8BC8FF"/>
    <a:srgbClr val="FBAB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371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259467E-DCA5-420B-B9DE-DB752EDF91C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6550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259467E-DCA5-420B-B9DE-DB752EDF91C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181850" cy="447675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33406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259467E-DCA5-420B-B9DE-DB752EDF91C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810000" y="1066800"/>
            <a:ext cx="4572000" cy="47244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60637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22A4F9F4-6D82-475E-97EA-1ADA5B9A03B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219450" y="800100"/>
            <a:ext cx="8058150" cy="52578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76795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77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57" r:id="rId3"/>
    <p:sldLayoutId id="2147483660" r:id="rId4"/>
    <p:sldLayoutId id="214748367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dict.naver.com/#/entry/enko/8c16a00cf2104335a88a0585d0e6206e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543C38B-EDF5-4479-BCB1-1152F0C43A35}"/>
              </a:ext>
            </a:extLst>
          </p:cNvPr>
          <p:cNvGrpSpPr/>
          <p:nvPr/>
        </p:nvGrpSpPr>
        <p:grpSpPr>
          <a:xfrm>
            <a:off x="4214553" y="1652251"/>
            <a:ext cx="3762894" cy="3553498"/>
            <a:chOff x="4762500" y="2095500"/>
            <a:chExt cx="2667000" cy="2667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2572677-616A-4633-A059-54E7F3F12528}"/>
                </a:ext>
              </a:extLst>
            </p:cNvPr>
            <p:cNvSpPr/>
            <p:nvPr/>
          </p:nvSpPr>
          <p:spPr>
            <a:xfrm>
              <a:off x="4762500" y="2095500"/>
              <a:ext cx="2667000" cy="266700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206D64C-7A94-48A7-B0F6-16FDA792AF8A}"/>
                </a:ext>
              </a:extLst>
            </p:cNvPr>
            <p:cNvSpPr txBox="1"/>
            <p:nvPr/>
          </p:nvSpPr>
          <p:spPr>
            <a:xfrm>
              <a:off x="4908610" y="2770663"/>
              <a:ext cx="2374780" cy="131667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accent1"/>
                  </a:solidFill>
                  <a:latin typeface="Noto Sans CJK KR Medium" panose="020B0600000000000000" pitchFamily="34" charset="-127"/>
                </a:rPr>
                <a:t>TYPING</a:t>
              </a:r>
            </a:p>
            <a:p>
              <a:pPr algn="ctr"/>
              <a:r>
                <a:rPr lang="en-US" sz="5400" b="1" dirty="0">
                  <a:solidFill>
                    <a:schemeClr val="accent1"/>
                  </a:solidFill>
                  <a:latin typeface="Noto Sans CJK KR Medium" panose="020B0600000000000000" pitchFamily="34" charset="-127"/>
                </a:rPr>
                <a:t>GAME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ED14C29-3574-4032-997A-A7559DCAC4D8}"/>
              </a:ext>
            </a:extLst>
          </p:cNvPr>
          <p:cNvSpPr txBox="1"/>
          <p:nvPr/>
        </p:nvSpPr>
        <p:spPr>
          <a:xfrm>
            <a:off x="8599973" y="5328152"/>
            <a:ext cx="2087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1805040 </a:t>
            </a:r>
            <a:r>
              <a:rPr lang="ko-KR" altLang="en-US" sz="2000" b="1" dirty="0">
                <a:latin typeface="+mn-ea"/>
              </a:rPr>
              <a:t>김준영</a:t>
            </a:r>
          </a:p>
        </p:txBody>
      </p:sp>
    </p:spTree>
    <p:extLst>
      <p:ext uri="{BB962C8B-B14F-4D97-AF65-F5344CB8AC3E}">
        <p14:creationId xmlns:p14="http://schemas.microsoft.com/office/powerpoint/2010/main" val="1363626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83F268-7A20-40BB-8487-8C71097A1D1B}"/>
              </a:ext>
            </a:extLst>
          </p:cNvPr>
          <p:cNvSpPr txBox="1"/>
          <p:nvPr/>
        </p:nvSpPr>
        <p:spPr>
          <a:xfrm>
            <a:off x="-1411883" y="366285"/>
            <a:ext cx="7124706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시스템 구성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cxnSp>
        <p:nvCxnSpPr>
          <p:cNvPr id="24" name="Straight Connector 8">
            <a:extLst>
              <a:ext uri="{FF2B5EF4-FFF2-40B4-BE49-F238E27FC236}">
                <a16:creationId xmlns:a16="http://schemas.microsoft.com/office/drawing/2014/main" id="{32B560FA-1836-4C97-A106-4E1344A45341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D460C5E-24B9-45D4-B221-246D1E8C26DA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41A9FE5-D38B-4256-88B7-284F48A01C2D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7BE8D9-9715-4A04-A408-0CB3C1CD87FD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87AA5A3-0DA4-4509-B3F6-D48F02F09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789" y="1579247"/>
            <a:ext cx="4995330" cy="408585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1E73F01-4CAB-4515-931A-47A38D144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579247"/>
            <a:ext cx="5765801" cy="408585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3E6E686-198E-4729-90C2-14CD4A258D7A}"/>
              </a:ext>
            </a:extLst>
          </p:cNvPr>
          <p:cNvSpPr txBox="1"/>
          <p:nvPr/>
        </p:nvSpPr>
        <p:spPr>
          <a:xfrm>
            <a:off x="535669" y="1114082"/>
            <a:ext cx="720000" cy="307777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rank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5AE2CC-4A34-4CA6-B616-11C938C10C55}"/>
              </a:ext>
            </a:extLst>
          </p:cNvPr>
          <p:cNvSpPr txBox="1"/>
          <p:nvPr/>
        </p:nvSpPr>
        <p:spPr>
          <a:xfrm>
            <a:off x="6019620" y="1117932"/>
            <a:ext cx="720000" cy="307777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setting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FF76AA-FCBD-4719-B4D5-3F81EEE86CA2}"/>
              </a:ext>
            </a:extLst>
          </p:cNvPr>
          <p:cNvSpPr txBox="1"/>
          <p:nvPr/>
        </p:nvSpPr>
        <p:spPr>
          <a:xfrm>
            <a:off x="535669" y="5783210"/>
            <a:ext cx="4256746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rank </a:t>
            </a:r>
            <a:r>
              <a:rPr lang="ko-KR" altLang="en-US" dirty="0">
                <a:solidFill>
                  <a:srgbClr val="00B0F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함수</a:t>
            </a:r>
            <a:endParaRPr lang="en-US" altLang="ko-KR" dirty="0">
              <a:solidFill>
                <a:srgbClr val="00B0F0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게임에서 사용자가 얻은 점수를 순위별로 보여줍니다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2D7FA8-5CB4-4E10-A7C5-4FCA5C50C11A}"/>
              </a:ext>
            </a:extLst>
          </p:cNvPr>
          <p:cNvSpPr txBox="1"/>
          <p:nvPr/>
        </p:nvSpPr>
        <p:spPr>
          <a:xfrm>
            <a:off x="6028329" y="5783210"/>
            <a:ext cx="4256746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setting </a:t>
            </a:r>
            <a:r>
              <a:rPr lang="ko-KR" altLang="en-US" dirty="0">
                <a:solidFill>
                  <a:srgbClr val="00B0F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함수</a:t>
            </a:r>
            <a:endParaRPr lang="en-US" altLang="ko-KR" dirty="0">
              <a:solidFill>
                <a:srgbClr val="00B0F0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사용자가 직접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게임시간을 설정 할 수 있습니다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977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83F268-7A20-40BB-8487-8C71097A1D1B}"/>
              </a:ext>
            </a:extLst>
          </p:cNvPr>
          <p:cNvSpPr txBox="1"/>
          <p:nvPr/>
        </p:nvSpPr>
        <p:spPr>
          <a:xfrm>
            <a:off x="-1411883" y="366285"/>
            <a:ext cx="7124706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소스 코드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cxnSp>
        <p:nvCxnSpPr>
          <p:cNvPr id="24" name="Straight Connector 8">
            <a:extLst>
              <a:ext uri="{FF2B5EF4-FFF2-40B4-BE49-F238E27FC236}">
                <a16:creationId xmlns:a16="http://schemas.microsoft.com/office/drawing/2014/main" id="{32B560FA-1836-4C97-A106-4E1344A45341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D460C5E-24B9-45D4-B221-246D1E8C26DA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41A9FE5-D38B-4256-88B7-284F48A01C2D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7BE8D9-9715-4A04-A408-0CB3C1CD87FD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0E3234E-4B5B-42C8-9F31-5B9245C16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5691" y="1437221"/>
            <a:ext cx="4519750" cy="407196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DE91205-67D5-4885-A78A-E50D919B8FE7}"/>
              </a:ext>
            </a:extLst>
          </p:cNvPr>
          <p:cNvSpPr txBox="1"/>
          <p:nvPr/>
        </p:nvSpPr>
        <p:spPr>
          <a:xfrm>
            <a:off x="819081" y="990674"/>
            <a:ext cx="1027137" cy="307777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Gamemain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00C05D-6070-4F6F-81AE-701577C5AD66}"/>
              </a:ext>
            </a:extLst>
          </p:cNvPr>
          <p:cNvSpPr txBox="1"/>
          <p:nvPr/>
        </p:nvSpPr>
        <p:spPr>
          <a:xfrm>
            <a:off x="819081" y="5708862"/>
            <a:ext cx="4606360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B0F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Gamemain</a:t>
            </a:r>
            <a:r>
              <a:rPr lang="en-US" altLang="ko-KR" dirty="0">
                <a:solidFill>
                  <a:srgbClr val="00B0F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dirty="0">
                <a:solidFill>
                  <a:srgbClr val="00B0F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함수</a:t>
            </a:r>
            <a:endParaRPr lang="en-US" altLang="ko-KR" dirty="0">
              <a:solidFill>
                <a:srgbClr val="00B0F0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게임의 시작과 끝을 구성하고 있습니다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게임이 끝나면 점수가 저장되고 종료됩니다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6D988C01-0831-47AF-AEF9-6672AF87E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437220"/>
            <a:ext cx="5751791" cy="407196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BE4470E-3131-4F68-9DC6-1ED01AC1EF7C}"/>
              </a:ext>
            </a:extLst>
          </p:cNvPr>
          <p:cNvSpPr txBox="1"/>
          <p:nvPr/>
        </p:nvSpPr>
        <p:spPr>
          <a:xfrm>
            <a:off x="6022452" y="981966"/>
            <a:ext cx="1336291" cy="307777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Word_io</a:t>
            </a:r>
            <a:r>
              <a:rPr lang="en-US" altLang="ko-KR" sz="1400" dirty="0"/>
              <a:t>(</a:t>
            </a:r>
            <a:r>
              <a:rPr lang="ko-KR" altLang="en-US" sz="1400" dirty="0"/>
              <a:t>출력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C58BC8-3ED9-4368-B3D0-FF927B2EBD5D}"/>
              </a:ext>
            </a:extLst>
          </p:cNvPr>
          <p:cNvSpPr txBox="1"/>
          <p:nvPr/>
        </p:nvSpPr>
        <p:spPr>
          <a:xfrm>
            <a:off x="6022452" y="5708862"/>
            <a:ext cx="4702153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B0F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Word_io</a:t>
            </a:r>
            <a:r>
              <a:rPr lang="en-US" altLang="ko-KR" dirty="0">
                <a:solidFill>
                  <a:srgbClr val="00B0F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 (</a:t>
            </a:r>
            <a:r>
              <a:rPr lang="ko-KR" altLang="en-US" dirty="0">
                <a:solidFill>
                  <a:srgbClr val="00B0F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출력</a:t>
            </a:r>
            <a:r>
              <a:rPr lang="en-US" altLang="ko-KR" dirty="0">
                <a:solidFill>
                  <a:srgbClr val="00B0F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) </a:t>
            </a:r>
            <a:r>
              <a:rPr lang="ko-KR" altLang="en-US" dirty="0">
                <a:solidFill>
                  <a:srgbClr val="00B0F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함수</a:t>
            </a:r>
            <a:endParaRPr lang="en-US" altLang="ko-KR" dirty="0">
              <a:solidFill>
                <a:srgbClr val="00B0F0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게임의 핵심 기능이 구현되어 있습니다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단어를 출력 하는 기능이 있습니다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401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83F268-7A20-40BB-8487-8C71097A1D1B}"/>
              </a:ext>
            </a:extLst>
          </p:cNvPr>
          <p:cNvSpPr txBox="1"/>
          <p:nvPr/>
        </p:nvSpPr>
        <p:spPr>
          <a:xfrm>
            <a:off x="-1411883" y="366285"/>
            <a:ext cx="7124706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소스 코드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cxnSp>
        <p:nvCxnSpPr>
          <p:cNvPr id="24" name="Straight Connector 8">
            <a:extLst>
              <a:ext uri="{FF2B5EF4-FFF2-40B4-BE49-F238E27FC236}">
                <a16:creationId xmlns:a16="http://schemas.microsoft.com/office/drawing/2014/main" id="{32B560FA-1836-4C97-A106-4E1344A45341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2146028-A0CF-4D40-B3CE-CEE7869F53D9}"/>
              </a:ext>
            </a:extLst>
          </p:cNvPr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460C5E-24B9-45D4-B221-246D1E8C26DA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41A9FE5-D38B-4256-88B7-284F48A01C2D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7BE8D9-9715-4A04-A408-0CB3C1CD87FD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447B334-BE74-49D6-8293-BFEBC9083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63386" y="1477714"/>
            <a:ext cx="5801837" cy="401009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D5F0F25-DECF-48FF-9A69-CC3464264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777" y="1477713"/>
            <a:ext cx="5447009" cy="401009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97FF087-2288-4973-BD2A-1DD05B654B0D}"/>
              </a:ext>
            </a:extLst>
          </p:cNvPr>
          <p:cNvSpPr txBox="1"/>
          <p:nvPr/>
        </p:nvSpPr>
        <p:spPr>
          <a:xfrm>
            <a:off x="264848" y="1014332"/>
            <a:ext cx="1285279" cy="307777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Word_io</a:t>
            </a:r>
            <a:r>
              <a:rPr lang="en-US" altLang="ko-KR" sz="1400" dirty="0"/>
              <a:t>(</a:t>
            </a:r>
            <a:r>
              <a:rPr lang="ko-KR" altLang="en-US" sz="1400" dirty="0"/>
              <a:t>입력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9BC867-4DCE-4CCE-B28D-2A2C90B23F93}"/>
              </a:ext>
            </a:extLst>
          </p:cNvPr>
          <p:cNvSpPr txBox="1"/>
          <p:nvPr/>
        </p:nvSpPr>
        <p:spPr>
          <a:xfrm>
            <a:off x="5964610" y="979276"/>
            <a:ext cx="1285279" cy="307777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Word_io</a:t>
            </a:r>
            <a:r>
              <a:rPr lang="en-US" altLang="ko-KR" sz="1400" dirty="0"/>
              <a:t>(</a:t>
            </a:r>
            <a:r>
              <a:rPr lang="ko-KR" altLang="en-US" sz="1400" dirty="0"/>
              <a:t>입력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7A410E-A021-4D80-A21E-6CBC6865528D}"/>
              </a:ext>
            </a:extLst>
          </p:cNvPr>
          <p:cNvSpPr txBox="1"/>
          <p:nvPr/>
        </p:nvSpPr>
        <p:spPr>
          <a:xfrm>
            <a:off x="2489097" y="5580634"/>
            <a:ext cx="6569378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B0F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Word_io</a:t>
            </a:r>
            <a:r>
              <a:rPr lang="en-US" altLang="ko-KR" dirty="0">
                <a:solidFill>
                  <a:srgbClr val="00B0F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 (</a:t>
            </a:r>
            <a:r>
              <a:rPr lang="ko-KR" altLang="en-US" dirty="0">
                <a:solidFill>
                  <a:srgbClr val="00B0F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입력</a:t>
            </a:r>
            <a:r>
              <a:rPr lang="en-US" altLang="ko-KR" dirty="0">
                <a:solidFill>
                  <a:srgbClr val="00B0F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) </a:t>
            </a:r>
            <a:r>
              <a:rPr lang="ko-KR" altLang="en-US" dirty="0">
                <a:solidFill>
                  <a:srgbClr val="00B0F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함수</a:t>
            </a:r>
            <a:endParaRPr lang="en-US" altLang="ko-KR" dirty="0">
              <a:solidFill>
                <a:srgbClr val="00B0F0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ko-KR" altLang="en-US">
                <a:latin typeface="HY나무B" panose="02030600000101010101" pitchFamily="18" charset="-127"/>
                <a:ea typeface="HY나무B" panose="02030600000101010101" pitchFamily="18" charset="-127"/>
              </a:rPr>
              <a:t>게임의 핵심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기능이 구현되어 있습니다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단어를 입력 하는 기능이 있습니다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단어를 지우거나 쳤을 때 동작을 합니다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5897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83F268-7A20-40BB-8487-8C71097A1D1B}"/>
              </a:ext>
            </a:extLst>
          </p:cNvPr>
          <p:cNvSpPr txBox="1"/>
          <p:nvPr/>
        </p:nvSpPr>
        <p:spPr>
          <a:xfrm>
            <a:off x="-1411883" y="366285"/>
            <a:ext cx="7124706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소스 코드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cxnSp>
        <p:nvCxnSpPr>
          <p:cNvPr id="24" name="Straight Connector 8">
            <a:extLst>
              <a:ext uri="{FF2B5EF4-FFF2-40B4-BE49-F238E27FC236}">
                <a16:creationId xmlns:a16="http://schemas.microsoft.com/office/drawing/2014/main" id="{32B560FA-1836-4C97-A106-4E1344A45341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2146028-A0CF-4D40-B3CE-CEE7869F53D9}"/>
              </a:ext>
            </a:extLst>
          </p:cNvPr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460C5E-24B9-45D4-B221-246D1E8C26DA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41A9FE5-D38B-4256-88B7-284F48A01C2D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7BE8D9-9715-4A04-A408-0CB3C1CD87FD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39F7E6-7C01-4C3D-A840-E1A8CFC1F7F0}"/>
              </a:ext>
            </a:extLst>
          </p:cNvPr>
          <p:cNvSpPr txBox="1"/>
          <p:nvPr/>
        </p:nvSpPr>
        <p:spPr>
          <a:xfrm>
            <a:off x="2428134" y="5689967"/>
            <a:ext cx="6569378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Database </a:t>
            </a:r>
            <a:r>
              <a:rPr lang="ko-KR" altLang="en-US" dirty="0">
                <a:solidFill>
                  <a:srgbClr val="00B0F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함수</a:t>
            </a:r>
            <a:endParaRPr lang="en-US" altLang="ko-KR" dirty="0">
              <a:solidFill>
                <a:srgbClr val="00B0F0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사용자의 아이디 비밀번호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점수를 관리하는 함수입니다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회원가입과 로그인을 할 수 있습니다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EF5580-0B39-45CD-9138-DDC7521B1906}"/>
              </a:ext>
            </a:extLst>
          </p:cNvPr>
          <p:cNvSpPr txBox="1"/>
          <p:nvPr/>
        </p:nvSpPr>
        <p:spPr>
          <a:xfrm>
            <a:off x="2454210" y="1099994"/>
            <a:ext cx="1285279" cy="307777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database</a:t>
            </a:r>
            <a:endParaRPr lang="ko-KR" altLang="en-US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948097E-24CC-443F-9CD6-D2744437A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25" y="1580690"/>
            <a:ext cx="6379844" cy="38708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C2288D4-D4D8-4B0D-8C54-C89FBF606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25" y="1542961"/>
            <a:ext cx="6454659" cy="40118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8B991A7-6484-4D3F-8B5E-E4B4B4B7C1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365" y="1524301"/>
            <a:ext cx="6543302" cy="401685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4FB2808-18E5-4447-87BE-CF2A096F81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694" y="1533631"/>
            <a:ext cx="6483476" cy="40118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3866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동작 화면</a:t>
            </a:r>
            <a:endParaRPr lang="en-US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0C14747-6BC1-4A8F-9426-D0AF40732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4" y="1979762"/>
            <a:ext cx="2839434" cy="36184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B723928-C212-47F5-8389-865356868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975" y="3972307"/>
            <a:ext cx="1999465" cy="25956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8C7A52A-D3B9-4C6D-B109-35A466B107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168" y="3972307"/>
            <a:ext cx="2055528" cy="25956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60F8D3A-04B6-49AD-A4E8-5294AD3B3D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424" y="3972307"/>
            <a:ext cx="2216595" cy="274665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712441F-B5E2-4C06-A32F-8FAC00DED7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893" y="765899"/>
            <a:ext cx="2026954" cy="25956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6BF4713-3305-4025-BB28-5A8A9EF240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101" y="718364"/>
            <a:ext cx="2004429" cy="26432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BEBFCB3-062E-4CAB-8F75-77277759F769}"/>
              </a:ext>
            </a:extLst>
          </p:cNvPr>
          <p:cNvCxnSpPr>
            <a:cxnSpLocks/>
          </p:cNvCxnSpPr>
          <p:nvPr/>
        </p:nvCxnSpPr>
        <p:spPr>
          <a:xfrm flipV="1">
            <a:off x="3458879" y="2206402"/>
            <a:ext cx="1133774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B8EF296-094A-4029-A719-D21C05FF3A14}"/>
              </a:ext>
            </a:extLst>
          </p:cNvPr>
          <p:cNvCxnSpPr>
            <a:cxnSpLocks/>
          </p:cNvCxnSpPr>
          <p:nvPr/>
        </p:nvCxnSpPr>
        <p:spPr>
          <a:xfrm>
            <a:off x="3458879" y="5134724"/>
            <a:ext cx="50348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3ADCBB8-B3FF-4C5F-907B-376A1527FA7B}"/>
              </a:ext>
            </a:extLst>
          </p:cNvPr>
          <p:cNvCxnSpPr>
            <a:cxnSpLocks/>
          </p:cNvCxnSpPr>
          <p:nvPr/>
        </p:nvCxnSpPr>
        <p:spPr>
          <a:xfrm flipV="1">
            <a:off x="7275134" y="2224768"/>
            <a:ext cx="839916" cy="111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67DA17F-1A03-41F1-903C-228ECFA1D891}"/>
              </a:ext>
            </a:extLst>
          </p:cNvPr>
          <p:cNvSpPr/>
          <p:nvPr/>
        </p:nvSpPr>
        <p:spPr>
          <a:xfrm>
            <a:off x="795953" y="1463551"/>
            <a:ext cx="1779156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로그인 창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68E4C43-8697-434B-9016-34DD284161A6}"/>
              </a:ext>
            </a:extLst>
          </p:cNvPr>
          <p:cNvSpPr/>
          <p:nvPr/>
        </p:nvSpPr>
        <p:spPr>
          <a:xfrm>
            <a:off x="4447606" y="429976"/>
            <a:ext cx="1133775" cy="34780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FFC00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회원가입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BCFAE95-9813-4183-89CB-410AE29501F5}"/>
              </a:ext>
            </a:extLst>
          </p:cNvPr>
          <p:cNvSpPr/>
          <p:nvPr/>
        </p:nvSpPr>
        <p:spPr>
          <a:xfrm>
            <a:off x="3810732" y="3648267"/>
            <a:ext cx="864486" cy="34780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FFC00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로그인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62ED51D-E778-4AB0-800F-A6F923B2F065}"/>
              </a:ext>
            </a:extLst>
          </p:cNvPr>
          <p:cNvCxnSpPr>
            <a:cxnSpLocks/>
          </p:cNvCxnSpPr>
          <p:nvPr/>
        </p:nvCxnSpPr>
        <p:spPr>
          <a:xfrm>
            <a:off x="6371360" y="5134724"/>
            <a:ext cx="41199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83C3EE2-AF97-4981-8144-6762D4172076}"/>
              </a:ext>
            </a:extLst>
          </p:cNvPr>
          <p:cNvCxnSpPr>
            <a:cxnSpLocks/>
          </p:cNvCxnSpPr>
          <p:nvPr/>
        </p:nvCxnSpPr>
        <p:spPr>
          <a:xfrm>
            <a:off x="9159463" y="5162717"/>
            <a:ext cx="411995" cy="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171013DE-7D60-41D1-AAAB-F690AD58D83A}"/>
              </a:ext>
            </a:extLst>
          </p:cNvPr>
          <p:cNvSpPr/>
          <p:nvPr/>
        </p:nvSpPr>
        <p:spPr>
          <a:xfrm>
            <a:off x="9319531" y="3599090"/>
            <a:ext cx="1401341" cy="34780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FFC00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로그인 오류</a:t>
            </a:r>
          </a:p>
        </p:txBody>
      </p:sp>
    </p:spTree>
    <p:extLst>
      <p:ext uri="{BB962C8B-B14F-4D97-AF65-F5344CB8AC3E}">
        <p14:creationId xmlns:p14="http://schemas.microsoft.com/office/powerpoint/2010/main" val="7281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동작 화면</a:t>
            </a:r>
            <a:endParaRPr lang="en-US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5B6BE0-2D7D-441C-8011-2A13D9F9C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231" y="1787182"/>
            <a:ext cx="7103766" cy="42055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1AF0764-ECCD-437E-A3DF-8F1AFEF07EDE}"/>
              </a:ext>
            </a:extLst>
          </p:cNvPr>
          <p:cNvSpPr/>
          <p:nvPr/>
        </p:nvSpPr>
        <p:spPr>
          <a:xfrm>
            <a:off x="5262406" y="1294739"/>
            <a:ext cx="1779156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메뉴 화면</a:t>
            </a:r>
          </a:p>
        </p:txBody>
      </p:sp>
    </p:spTree>
    <p:extLst>
      <p:ext uri="{BB962C8B-B14F-4D97-AF65-F5344CB8AC3E}">
        <p14:creationId xmlns:p14="http://schemas.microsoft.com/office/powerpoint/2010/main" val="3386963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동작 화면</a:t>
            </a:r>
            <a:endParaRPr lang="en-US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8B44A0-AF51-4C01-8A72-16C9FD313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97" y="3680298"/>
            <a:ext cx="3283326" cy="29331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7B2AD08-1E61-42A0-9C8C-7ED3D595A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94" y="3680288"/>
            <a:ext cx="3283326" cy="29331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09AE9D5-A94D-4078-AB46-73881B4D6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291" y="3680288"/>
            <a:ext cx="3283326" cy="29331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44D8D06-2B15-4D46-8D11-CD6B0BB778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202" y="404492"/>
            <a:ext cx="4363596" cy="23321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9CFD0093-C2C1-41E2-BF37-5C0ECAA15FDA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3884455" y="1016849"/>
            <a:ext cx="491793" cy="3931298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2A626E8-8CDB-4028-952F-C0FA53DD9E4E}"/>
              </a:ext>
            </a:extLst>
          </p:cNvPr>
          <p:cNvCxnSpPr>
            <a:cxnSpLocks/>
          </p:cNvCxnSpPr>
          <p:nvPr/>
        </p:nvCxnSpPr>
        <p:spPr>
          <a:xfrm>
            <a:off x="6096000" y="3228393"/>
            <a:ext cx="40099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864D02D-63D2-4F9B-BC00-0F28BE9D6AC8}"/>
              </a:ext>
            </a:extLst>
          </p:cNvPr>
          <p:cNvCxnSpPr/>
          <p:nvPr/>
        </p:nvCxnSpPr>
        <p:spPr>
          <a:xfrm>
            <a:off x="2183364" y="3219062"/>
            <a:ext cx="0" cy="3452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20B7B1E-25D1-42F6-A9D2-4C3430D070AD}"/>
              </a:ext>
            </a:extLst>
          </p:cNvPr>
          <p:cNvCxnSpPr/>
          <p:nvPr/>
        </p:nvCxnSpPr>
        <p:spPr>
          <a:xfrm>
            <a:off x="6096000" y="3219062"/>
            <a:ext cx="0" cy="3452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941313B-4814-4E6A-BBEE-07B2D1386F39}"/>
              </a:ext>
            </a:extLst>
          </p:cNvPr>
          <p:cNvCxnSpPr/>
          <p:nvPr/>
        </p:nvCxnSpPr>
        <p:spPr>
          <a:xfrm>
            <a:off x="10087292" y="3219062"/>
            <a:ext cx="0" cy="3452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687F6E4-5355-4746-92B6-E1774AA2B369}"/>
              </a:ext>
            </a:extLst>
          </p:cNvPr>
          <p:cNvSpPr/>
          <p:nvPr/>
        </p:nvSpPr>
        <p:spPr>
          <a:xfrm>
            <a:off x="1616476" y="3391677"/>
            <a:ext cx="1133775" cy="34780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FFC00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도움말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23725DB-8406-4FEA-842E-D1310CF25C2C}"/>
              </a:ext>
            </a:extLst>
          </p:cNvPr>
          <p:cNvSpPr/>
          <p:nvPr/>
        </p:nvSpPr>
        <p:spPr>
          <a:xfrm>
            <a:off x="5529112" y="3414364"/>
            <a:ext cx="1133775" cy="34780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FFC00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랭 킹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0CEEE22-1052-4349-9412-185D02E18587}"/>
              </a:ext>
            </a:extLst>
          </p:cNvPr>
          <p:cNvSpPr/>
          <p:nvPr/>
        </p:nvSpPr>
        <p:spPr>
          <a:xfrm>
            <a:off x="9539897" y="3455703"/>
            <a:ext cx="1133775" cy="34780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FFC00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시간설정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3E9A600-D82D-41E0-A473-644C4A5BF767}"/>
              </a:ext>
            </a:extLst>
          </p:cNvPr>
          <p:cNvSpPr/>
          <p:nvPr/>
        </p:nvSpPr>
        <p:spPr>
          <a:xfrm>
            <a:off x="5395758" y="152431"/>
            <a:ext cx="1400481" cy="3194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메뉴 화면</a:t>
            </a:r>
          </a:p>
        </p:txBody>
      </p:sp>
      <p:sp>
        <p:nvSpPr>
          <p:cNvPr id="37" name="원형: 비어 있음 36">
            <a:extLst>
              <a:ext uri="{FF2B5EF4-FFF2-40B4-BE49-F238E27FC236}">
                <a16:creationId xmlns:a16="http://schemas.microsoft.com/office/drawing/2014/main" id="{57932632-56ED-48E7-83C2-0056B9B58605}"/>
              </a:ext>
            </a:extLst>
          </p:cNvPr>
          <p:cNvSpPr/>
          <p:nvPr/>
        </p:nvSpPr>
        <p:spPr>
          <a:xfrm>
            <a:off x="5573098" y="4799059"/>
            <a:ext cx="1223141" cy="269002"/>
          </a:xfrm>
          <a:prstGeom prst="donut">
            <a:avLst>
              <a:gd name="adj" fmla="val 233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36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동작 화면</a:t>
            </a:r>
            <a:endParaRPr lang="en-US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32D55A0-1CC6-4E0D-B2E5-2539BD4BE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024" y="1344805"/>
            <a:ext cx="8963951" cy="48336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F198028-D120-428C-9262-8A4E2015E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024" y="1344805"/>
            <a:ext cx="8963951" cy="48336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673955D-D5C3-49BA-9A1C-DBE65E865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024" y="1344804"/>
            <a:ext cx="9031048" cy="48989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2C1A733-97D0-4BD8-8197-FADCFEEAA15E}"/>
              </a:ext>
            </a:extLst>
          </p:cNvPr>
          <p:cNvSpPr/>
          <p:nvPr/>
        </p:nvSpPr>
        <p:spPr>
          <a:xfrm>
            <a:off x="5079567" y="838521"/>
            <a:ext cx="1779156" cy="492443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FFC00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게임 시작</a:t>
            </a:r>
            <a:r>
              <a:rPr lang="en-US" altLang="ko-KR" sz="2000" dirty="0">
                <a:solidFill>
                  <a:srgbClr val="FFC00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!</a:t>
            </a:r>
            <a:endParaRPr lang="ko-KR" altLang="en-US" sz="2000" dirty="0">
              <a:solidFill>
                <a:srgbClr val="FFC000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41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BE987394-3EFE-4D4A-A00B-65D544EC6946}"/>
              </a:ext>
            </a:extLst>
          </p:cNvPr>
          <p:cNvGrpSpPr/>
          <p:nvPr/>
        </p:nvGrpSpPr>
        <p:grpSpPr>
          <a:xfrm>
            <a:off x="6291306" y="1504723"/>
            <a:ext cx="5518776" cy="4588166"/>
            <a:chOff x="6291306" y="1504723"/>
            <a:chExt cx="5518776" cy="458816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63D385F-47B8-4293-A65B-69C3CA0F9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1306" y="1924936"/>
              <a:ext cx="5518776" cy="416795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52C1A733-97D0-4BD8-8197-FADCFEEAA15E}"/>
                </a:ext>
              </a:extLst>
            </p:cNvPr>
            <p:cNvSpPr/>
            <p:nvPr/>
          </p:nvSpPr>
          <p:spPr>
            <a:xfrm>
              <a:off x="6427743" y="1504723"/>
              <a:ext cx="1779156" cy="492443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rgbClr val="FFC000"/>
                  </a:solidFill>
                  <a:latin typeface="HY나무B" panose="02030600000101010101" pitchFamily="18" charset="-127"/>
                  <a:ea typeface="HY나무B" panose="02030600000101010101" pitchFamily="18" charset="-127"/>
                </a:rPr>
                <a:t>점수 저장</a:t>
              </a:r>
            </a:p>
          </p:txBody>
        </p:sp>
      </p:grpSp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동작 화면</a:t>
            </a:r>
            <a:endParaRPr lang="en-US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sp>
        <p:nvSpPr>
          <p:cNvPr id="14" name="원형: 비어 있음 13">
            <a:extLst>
              <a:ext uri="{FF2B5EF4-FFF2-40B4-BE49-F238E27FC236}">
                <a16:creationId xmlns:a16="http://schemas.microsoft.com/office/drawing/2014/main" id="{D4C2BBA2-95D4-4CDA-A256-82E7AEE06D39}"/>
              </a:ext>
            </a:extLst>
          </p:cNvPr>
          <p:cNvSpPr/>
          <p:nvPr/>
        </p:nvSpPr>
        <p:spPr>
          <a:xfrm>
            <a:off x="7953823" y="3257340"/>
            <a:ext cx="2020602" cy="331237"/>
          </a:xfrm>
          <a:prstGeom prst="donut">
            <a:avLst>
              <a:gd name="adj" fmla="val 166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4193B17-832E-46EA-A3A8-3437BFA5AE11}"/>
              </a:ext>
            </a:extLst>
          </p:cNvPr>
          <p:cNvGrpSpPr/>
          <p:nvPr/>
        </p:nvGrpSpPr>
        <p:grpSpPr>
          <a:xfrm>
            <a:off x="187543" y="1500105"/>
            <a:ext cx="5518776" cy="4592784"/>
            <a:chOff x="187543" y="1500105"/>
            <a:chExt cx="5518776" cy="459278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85A1BA9-A0D6-4ECB-A55C-83F05CE42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543" y="1924935"/>
              <a:ext cx="5518776" cy="416795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AF748C4E-6D9F-4346-B4FC-23050F59A071}"/>
                </a:ext>
              </a:extLst>
            </p:cNvPr>
            <p:cNvSpPr/>
            <p:nvPr/>
          </p:nvSpPr>
          <p:spPr>
            <a:xfrm>
              <a:off x="381918" y="1500105"/>
              <a:ext cx="2134513" cy="492443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>
                  <a:solidFill>
                    <a:srgbClr val="FFC000"/>
                  </a:solidFill>
                  <a:latin typeface="HY나무B" panose="02030600000101010101" pitchFamily="18" charset="-127"/>
                  <a:ea typeface="HY나무B" panose="02030600000101010101" pitchFamily="18" charset="-127"/>
                </a:rPr>
                <a:t>메뉴화면 복귀</a:t>
              </a:r>
              <a:endParaRPr lang="ko-KR" altLang="en-US" sz="2000" dirty="0">
                <a:solidFill>
                  <a:srgbClr val="FFC000"/>
                </a:solidFill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921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7C331822-E9B0-41EB-9770-3A1B3BAA0C31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0D029B6-0580-4B25-BF39-72DCD3323139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9C79F6-46D4-41E4-AC56-AEB10B5FD81F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6AE8B-84CB-4534-BBD5-96F41ADF918F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CEAB0-E24F-4A5B-99B2-6BA65D80B11A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동작 화면</a:t>
            </a:r>
            <a:endParaRPr lang="en-US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C649999-4624-483C-A801-2453B82C8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43" y="1556975"/>
            <a:ext cx="9154803" cy="48965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5F5EB83-3C73-4C10-8225-091619AC9905}"/>
              </a:ext>
            </a:extLst>
          </p:cNvPr>
          <p:cNvSpPr/>
          <p:nvPr/>
        </p:nvSpPr>
        <p:spPr>
          <a:xfrm>
            <a:off x="5206422" y="1064532"/>
            <a:ext cx="1779156" cy="492443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FFC00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게임 종료</a:t>
            </a:r>
          </a:p>
        </p:txBody>
      </p:sp>
    </p:spTree>
    <p:extLst>
      <p:ext uri="{BB962C8B-B14F-4D97-AF65-F5344CB8AC3E}">
        <p14:creationId xmlns:p14="http://schemas.microsoft.com/office/powerpoint/2010/main" val="320579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EE94E11-B7D6-476A-BFA7-B6884BABD274}"/>
              </a:ext>
            </a:extLst>
          </p:cNvPr>
          <p:cNvSpPr/>
          <p:nvPr/>
        </p:nvSpPr>
        <p:spPr>
          <a:xfrm>
            <a:off x="666751" y="647700"/>
            <a:ext cx="10858498" cy="556259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A54872-E64E-44F7-A62C-9F3C5F10D1F8}"/>
              </a:ext>
            </a:extLst>
          </p:cNvPr>
          <p:cNvSpPr txBox="1"/>
          <p:nvPr/>
        </p:nvSpPr>
        <p:spPr>
          <a:xfrm>
            <a:off x="1421453" y="3044276"/>
            <a:ext cx="387444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44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목 </a:t>
            </a:r>
            <a:r>
              <a:rPr lang="en-US" altLang="ko-KR" sz="44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 </a:t>
            </a:r>
            <a:r>
              <a:rPr lang="ko-KR" altLang="en-US" sz="44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차</a:t>
            </a:r>
            <a:endParaRPr lang="en-US" sz="44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0DC43-B941-49F8-BF77-E71A437EABC9}"/>
              </a:ext>
            </a:extLst>
          </p:cNvPr>
          <p:cNvSpPr txBox="1"/>
          <p:nvPr/>
        </p:nvSpPr>
        <p:spPr>
          <a:xfrm>
            <a:off x="7199173" y="690608"/>
            <a:ext cx="3571374" cy="58251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3200" dirty="0">
                <a:solidFill>
                  <a:srgbClr val="0070C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 프로젝트 소개</a:t>
            </a:r>
            <a:endParaRPr lang="en-US" altLang="ko-KR" sz="3200" dirty="0">
              <a:solidFill>
                <a:srgbClr val="0070C0"/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3200" dirty="0">
                <a:solidFill>
                  <a:srgbClr val="0070C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 제작 일정</a:t>
            </a:r>
            <a:endParaRPr lang="en-US" altLang="ko-KR" sz="3200" dirty="0">
              <a:solidFill>
                <a:srgbClr val="0070C0"/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3200" dirty="0">
                <a:solidFill>
                  <a:srgbClr val="0070C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 개발 환경</a:t>
            </a:r>
            <a:endParaRPr lang="en-US" altLang="ko-KR" sz="3200" dirty="0">
              <a:solidFill>
                <a:srgbClr val="0070C0"/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3200" dirty="0">
                <a:solidFill>
                  <a:srgbClr val="0070C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 소스 코드</a:t>
            </a:r>
            <a:endParaRPr lang="en-US" altLang="ko-KR" sz="3200" dirty="0">
              <a:solidFill>
                <a:srgbClr val="0070C0"/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en-US" altLang="ko-KR" sz="3200" dirty="0">
                <a:solidFill>
                  <a:srgbClr val="0070C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r>
              <a:rPr lang="ko-KR" altLang="en-US" sz="3200" dirty="0">
                <a:solidFill>
                  <a:srgbClr val="0070C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화면 구성</a:t>
            </a:r>
            <a:r>
              <a:rPr lang="en-US" altLang="ko-KR" sz="3200" dirty="0">
                <a:solidFill>
                  <a:srgbClr val="0070C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</a:p>
          <a:p>
            <a:pPr marL="228600" indent="-228600">
              <a:lnSpc>
                <a:spcPct val="200000"/>
              </a:lnSpc>
              <a:buFontTx/>
              <a:buAutoNum type="arabicPeriod"/>
            </a:pPr>
            <a:endParaRPr lang="en-US" altLang="ko-KR" sz="32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8B0ECD-59B0-4DDB-81FB-E4446403B76C}"/>
              </a:ext>
            </a:extLst>
          </p:cNvPr>
          <p:cNvCxnSpPr/>
          <p:nvPr/>
        </p:nvCxnSpPr>
        <p:spPr>
          <a:xfrm>
            <a:off x="6096000" y="1485900"/>
            <a:ext cx="0" cy="3543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893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F4071B-7B0D-4B6A-9E03-1A6B579CAEA4}"/>
              </a:ext>
            </a:extLst>
          </p:cNvPr>
          <p:cNvSpPr txBox="1"/>
          <p:nvPr/>
        </p:nvSpPr>
        <p:spPr>
          <a:xfrm>
            <a:off x="2533647" y="2759125"/>
            <a:ext cx="712470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감사합니다</a:t>
            </a:r>
            <a:r>
              <a:rPr lang="en-US" altLang="ko-KR" sz="40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.</a:t>
            </a:r>
            <a:endParaRPr lang="en-US" sz="40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974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83F268-7A20-40BB-8487-8C71097A1D1B}"/>
              </a:ext>
            </a:extLst>
          </p:cNvPr>
          <p:cNvSpPr txBox="1"/>
          <p:nvPr/>
        </p:nvSpPr>
        <p:spPr>
          <a:xfrm>
            <a:off x="-1828777" y="358325"/>
            <a:ext cx="7124706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          프로젝트 소개</a:t>
            </a:r>
            <a:endParaRPr lang="en-US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cxnSp>
        <p:nvCxnSpPr>
          <p:cNvPr id="24" name="Straight Connector 8">
            <a:extLst>
              <a:ext uri="{FF2B5EF4-FFF2-40B4-BE49-F238E27FC236}">
                <a16:creationId xmlns:a16="http://schemas.microsoft.com/office/drawing/2014/main" id="{32B560FA-1836-4C97-A106-4E1344A45341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2146028-A0CF-4D40-B3CE-CEE7869F53D9}"/>
              </a:ext>
            </a:extLst>
          </p:cNvPr>
          <p:cNvSpPr txBox="1"/>
          <p:nvPr/>
        </p:nvSpPr>
        <p:spPr>
          <a:xfrm>
            <a:off x="9879006" y="6505575"/>
            <a:ext cx="1826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07862D-28FC-416F-B72F-8195725629D1}"/>
              </a:ext>
            </a:extLst>
          </p:cNvPr>
          <p:cNvSpPr txBox="1"/>
          <p:nvPr/>
        </p:nvSpPr>
        <p:spPr>
          <a:xfrm>
            <a:off x="749440" y="17004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24DA37-715B-4665-B8CB-0213FE354879}"/>
              </a:ext>
            </a:extLst>
          </p:cNvPr>
          <p:cNvSpPr txBox="1"/>
          <p:nvPr/>
        </p:nvSpPr>
        <p:spPr>
          <a:xfrm>
            <a:off x="1916805" y="1512719"/>
            <a:ext cx="6237605" cy="2051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HY나무B" panose="02030600000101010101" pitchFamily="18" charset="-127"/>
                <a:ea typeface="HY나무B" panose="02030600000101010101" pitchFamily="18" charset="-127"/>
              </a:rPr>
              <a:t>●</a:t>
            </a:r>
            <a:r>
              <a:rPr lang="en-US" altLang="ko-KR" sz="24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한컴타자연습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 게임에서 영감을 얻어 구현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HY나무B" panose="02030600000101010101" pitchFamily="18" charset="-127"/>
                <a:ea typeface="HY나무B" panose="02030600000101010101" pitchFamily="18" charset="-127"/>
              </a:rPr>
              <a:t>- </a:t>
            </a:r>
            <a:r>
              <a:rPr lang="ko-KR" altLang="en-US" sz="2000" dirty="0">
                <a:latin typeface="HY나무B" panose="02030600000101010101" pitchFamily="18" charset="-127"/>
                <a:ea typeface="HY나무B" panose="02030600000101010101" pitchFamily="18" charset="-127"/>
              </a:rPr>
              <a:t>무작위로 나타나는 문자를 시간안에 </a:t>
            </a:r>
            <a:endParaRPr lang="en-US" altLang="ko-KR" sz="20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HY나무B" panose="02030600000101010101" pitchFamily="18" charset="-127"/>
                <a:ea typeface="HY나무B" panose="02030600000101010101" pitchFamily="18" charset="-127"/>
              </a:rPr>
              <a:t>-</a:t>
            </a:r>
            <a:r>
              <a:rPr lang="ko-KR" altLang="en-US" sz="2000" dirty="0">
                <a:latin typeface="HY나무B" panose="02030600000101010101" pitchFamily="18" charset="-127"/>
                <a:ea typeface="HY나무B" panose="02030600000101010101" pitchFamily="18" charset="-127"/>
              </a:rPr>
              <a:t> 최대한 입력하여 점수를 얻는 게임</a:t>
            </a:r>
            <a:endParaRPr lang="en-US" altLang="ko-KR" sz="20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2E7EFE8C-CDE6-4969-B17B-7519A8B3B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854" y="3786115"/>
            <a:ext cx="3241111" cy="26612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ED81095-9178-44C3-B83B-172F8BF4A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30" y="3812413"/>
            <a:ext cx="3349699" cy="26086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D460C5E-24B9-45D4-B221-246D1E8C26DA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41A9FE5-D38B-4256-88B7-284F48A01C2D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7BE8D9-9715-4A04-A408-0CB3C1CD87FD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6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83F268-7A20-40BB-8487-8C71097A1D1B}"/>
              </a:ext>
            </a:extLst>
          </p:cNvPr>
          <p:cNvSpPr txBox="1"/>
          <p:nvPr/>
        </p:nvSpPr>
        <p:spPr>
          <a:xfrm>
            <a:off x="-1828777" y="358325"/>
            <a:ext cx="7124706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     제작 일정</a:t>
            </a:r>
            <a:endParaRPr lang="en-US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cxnSp>
        <p:nvCxnSpPr>
          <p:cNvPr id="24" name="Straight Connector 8">
            <a:extLst>
              <a:ext uri="{FF2B5EF4-FFF2-40B4-BE49-F238E27FC236}">
                <a16:creationId xmlns:a16="http://schemas.microsoft.com/office/drawing/2014/main" id="{32B560FA-1836-4C97-A106-4E1344A45341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D460C5E-24B9-45D4-B221-246D1E8C26DA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41A9FE5-D38B-4256-88B7-284F48A01C2D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7BE8D9-9715-4A04-A408-0CB3C1CD87FD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5D6E448-44A6-41AC-8F77-DE4A999DF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023892"/>
              </p:ext>
            </p:extLst>
          </p:nvPr>
        </p:nvGraphicFramePr>
        <p:xfrm>
          <a:off x="1107734" y="1591356"/>
          <a:ext cx="10100195" cy="4313045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652883">
                  <a:extLst>
                    <a:ext uri="{9D8B030D-6E8A-4147-A177-3AD203B41FA5}">
                      <a16:colId xmlns:a16="http://schemas.microsoft.com/office/drawing/2014/main" val="2554341240"/>
                    </a:ext>
                  </a:extLst>
                </a:gridCol>
                <a:gridCol w="1323703">
                  <a:extLst>
                    <a:ext uri="{9D8B030D-6E8A-4147-A177-3AD203B41FA5}">
                      <a16:colId xmlns:a16="http://schemas.microsoft.com/office/drawing/2014/main" val="36386373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19427269"/>
                    </a:ext>
                  </a:extLst>
                </a:gridCol>
                <a:gridCol w="1331914">
                  <a:extLst>
                    <a:ext uri="{9D8B030D-6E8A-4147-A177-3AD203B41FA5}">
                      <a16:colId xmlns:a16="http://schemas.microsoft.com/office/drawing/2014/main" val="1821391484"/>
                    </a:ext>
                  </a:extLst>
                </a:gridCol>
                <a:gridCol w="1442885">
                  <a:extLst>
                    <a:ext uri="{9D8B030D-6E8A-4147-A177-3AD203B41FA5}">
                      <a16:colId xmlns:a16="http://schemas.microsoft.com/office/drawing/2014/main" val="3641546849"/>
                    </a:ext>
                  </a:extLst>
                </a:gridCol>
                <a:gridCol w="1442885">
                  <a:extLst>
                    <a:ext uri="{9D8B030D-6E8A-4147-A177-3AD203B41FA5}">
                      <a16:colId xmlns:a16="http://schemas.microsoft.com/office/drawing/2014/main" val="2666569165"/>
                    </a:ext>
                  </a:extLst>
                </a:gridCol>
                <a:gridCol w="1442885">
                  <a:extLst>
                    <a:ext uri="{9D8B030D-6E8A-4147-A177-3AD203B41FA5}">
                      <a16:colId xmlns:a16="http://schemas.microsoft.com/office/drawing/2014/main" val="3139663394"/>
                    </a:ext>
                  </a:extLst>
                </a:gridCol>
              </a:tblGrid>
              <a:tr h="6473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952666"/>
                  </a:ext>
                </a:extLst>
              </a:tr>
              <a:tr h="916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시스템 계획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260483"/>
                  </a:ext>
                </a:extLst>
              </a:tr>
              <a:tr h="916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기본 틀 및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DB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연동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680946"/>
                  </a:ext>
                </a:extLst>
              </a:tr>
              <a:tr h="916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테스트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 /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수정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150419"/>
                  </a:ext>
                </a:extLst>
              </a:tr>
              <a:tr h="916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오류 및 최종 수정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2937402"/>
                  </a:ext>
                </a:extLst>
              </a:tr>
            </a:tbl>
          </a:graphicData>
        </a:graphic>
      </p:graphicFrame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77474FE-FFBF-4B04-ACDF-170D8432EF01}"/>
              </a:ext>
            </a:extLst>
          </p:cNvPr>
          <p:cNvSpPr/>
          <p:nvPr/>
        </p:nvSpPr>
        <p:spPr>
          <a:xfrm>
            <a:off x="2743199" y="2368731"/>
            <a:ext cx="1341120" cy="67926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0" strike="noStrike" dirty="0">
                <a:solidFill>
                  <a:srgbClr val="0000FF"/>
                </a:solidFill>
                <a:effectLst/>
                <a:latin typeface="HY나무B" panose="02030600000101010101" pitchFamily="18" charset="-127"/>
                <a:ea typeface="HY나무B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success</a:t>
            </a:r>
            <a:endParaRPr lang="ko-KR" altLang="en-US" dirty="0">
              <a:solidFill>
                <a:srgbClr val="0000FF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D0BCABA-2687-432A-B2CE-6FC7AC6AA6F3}"/>
              </a:ext>
            </a:extLst>
          </p:cNvPr>
          <p:cNvSpPr/>
          <p:nvPr/>
        </p:nvSpPr>
        <p:spPr>
          <a:xfrm>
            <a:off x="4084319" y="3270068"/>
            <a:ext cx="4223657" cy="67926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0" u="none" strike="noStrike" dirty="0">
                <a:solidFill>
                  <a:srgbClr val="0000FF"/>
                </a:solidFill>
                <a:effectLst/>
                <a:latin typeface="HY나무B" panose="02030600000101010101" pitchFamily="18" charset="-127"/>
                <a:ea typeface="HY나무B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success</a:t>
            </a:r>
            <a:endParaRPr lang="ko-KR" altLang="en-US" dirty="0">
              <a:solidFill>
                <a:srgbClr val="0000FF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1D0E452-3FFF-4ADC-AA46-4B7D82FFF32C}"/>
              </a:ext>
            </a:extLst>
          </p:cNvPr>
          <p:cNvSpPr/>
          <p:nvPr/>
        </p:nvSpPr>
        <p:spPr>
          <a:xfrm>
            <a:off x="8307976" y="4171405"/>
            <a:ext cx="1454333" cy="67926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0" u="none" strike="noStrike" dirty="0">
                <a:solidFill>
                  <a:srgbClr val="0000FF"/>
                </a:solidFill>
                <a:effectLst/>
                <a:latin typeface="HY나무B" panose="02030600000101010101" pitchFamily="18" charset="-127"/>
                <a:ea typeface="HY나무B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success</a:t>
            </a:r>
            <a:endParaRPr lang="ko-KR" altLang="en-US" dirty="0">
              <a:solidFill>
                <a:srgbClr val="0000FF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12B32F2-3FA2-4227-B67C-211F73DADEF5}"/>
              </a:ext>
            </a:extLst>
          </p:cNvPr>
          <p:cNvSpPr/>
          <p:nvPr/>
        </p:nvSpPr>
        <p:spPr>
          <a:xfrm>
            <a:off x="9762309" y="5090157"/>
            <a:ext cx="1454333" cy="67926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0" u="none" strike="noStrike" dirty="0">
                <a:solidFill>
                  <a:srgbClr val="0000FF"/>
                </a:solidFill>
                <a:effectLst/>
                <a:latin typeface="HY나무B" panose="02030600000101010101" pitchFamily="18" charset="-127"/>
                <a:ea typeface="HY나무B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success</a:t>
            </a:r>
            <a:endParaRPr lang="ko-KR" altLang="en-US" dirty="0">
              <a:solidFill>
                <a:srgbClr val="0000FF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01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-1792366" y="369409"/>
            <a:ext cx="7124706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     개발 환경</a:t>
            </a:r>
            <a:endParaRPr lang="en-US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C58F1-56F9-4C13-9EDE-71920842D033}"/>
              </a:ext>
            </a:extLst>
          </p:cNvPr>
          <p:cNvSpPr txBox="1"/>
          <p:nvPr/>
        </p:nvSpPr>
        <p:spPr>
          <a:xfrm>
            <a:off x="985814" y="1951672"/>
            <a:ext cx="11310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● </a:t>
            </a:r>
            <a:r>
              <a:rPr lang="en-US" altLang="ko-KR" sz="2000" dirty="0" err="1"/>
              <a:t>MicroSoft</a:t>
            </a:r>
            <a:r>
              <a:rPr lang="en-US" altLang="ko-KR" sz="2000" dirty="0"/>
              <a:t> Visual Studio 2019</a:t>
            </a:r>
            <a:r>
              <a:rPr lang="ko-KR" altLang="en-US" sz="2000" dirty="0"/>
              <a:t>를 사용하여 개발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● </a:t>
            </a:r>
            <a:r>
              <a:rPr lang="en-US" altLang="ko-KR" sz="2000" dirty="0"/>
              <a:t>C</a:t>
            </a:r>
            <a:r>
              <a:rPr lang="ko-KR" altLang="en-US" sz="2000" dirty="0"/>
              <a:t>언어를 사용하여 코드 작성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●  </a:t>
            </a:r>
            <a:r>
              <a:rPr lang="en-US" altLang="ko-KR" sz="2000" dirty="0"/>
              <a:t>MYSQL</a:t>
            </a:r>
            <a:r>
              <a:rPr lang="ko-KR" altLang="en-US" sz="2000" dirty="0"/>
              <a:t>을 사용하여 </a:t>
            </a:r>
            <a:r>
              <a:rPr lang="en-US" altLang="ko-KR" sz="2000" dirty="0"/>
              <a:t>DB</a:t>
            </a:r>
            <a:r>
              <a:rPr lang="ko-KR" altLang="en-US" sz="2000" dirty="0"/>
              <a:t>구축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B4BD0A-99EE-4824-8C4D-531A92AAA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165" y="3801324"/>
            <a:ext cx="2319093" cy="231909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A77437C-B0C0-4922-9DC8-501B92B7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884" y="408933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63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83F268-7A20-40BB-8487-8C71097A1D1B}"/>
              </a:ext>
            </a:extLst>
          </p:cNvPr>
          <p:cNvSpPr txBox="1"/>
          <p:nvPr/>
        </p:nvSpPr>
        <p:spPr>
          <a:xfrm>
            <a:off x="-1411883" y="366285"/>
            <a:ext cx="7124706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소스 코드</a:t>
            </a:r>
            <a:endParaRPr lang="en-US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cxnSp>
        <p:nvCxnSpPr>
          <p:cNvPr id="24" name="Straight Connector 8">
            <a:extLst>
              <a:ext uri="{FF2B5EF4-FFF2-40B4-BE49-F238E27FC236}">
                <a16:creationId xmlns:a16="http://schemas.microsoft.com/office/drawing/2014/main" id="{32B560FA-1836-4C97-A106-4E1344A45341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2146028-A0CF-4D40-B3CE-CEE7869F53D9}"/>
              </a:ext>
            </a:extLst>
          </p:cNvPr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460C5E-24B9-45D4-B221-246D1E8C26DA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41A9FE5-D38B-4256-88B7-284F48A01C2D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7BE8D9-9715-4A04-A408-0CB3C1CD87FD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5FCFDFD-E1B0-4BDF-8A8F-E76B093DA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9440" y="1808254"/>
            <a:ext cx="4705597" cy="360476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45DD2E5-563D-4C1B-8B7A-E13331B6D2E3}"/>
              </a:ext>
            </a:extLst>
          </p:cNvPr>
          <p:cNvSpPr txBox="1"/>
          <p:nvPr/>
        </p:nvSpPr>
        <p:spPr>
          <a:xfrm>
            <a:off x="671084" y="1201735"/>
            <a:ext cx="114805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헤더파일</a:t>
            </a:r>
            <a:r>
              <a:rPr lang="ko-KR" alt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4EA081-B48E-45AE-B90C-347EEAF91EEE}"/>
              </a:ext>
            </a:extLst>
          </p:cNvPr>
          <p:cNvSpPr txBox="1"/>
          <p:nvPr/>
        </p:nvSpPr>
        <p:spPr>
          <a:xfrm>
            <a:off x="671084" y="5524687"/>
            <a:ext cx="4783953" cy="13234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나무B" panose="02030600000101010101" pitchFamily="18" charset="-127"/>
                <a:ea typeface="HY나무B" panose="02030600000101010101" pitchFamily="18" charset="-127"/>
              </a:rPr>
              <a:t>각 함수에 쓰일 헤더파일과 전처리지시자</a:t>
            </a:r>
            <a:r>
              <a:rPr lang="en-US" altLang="ko-KR" sz="2000" dirty="0">
                <a:latin typeface="HY나무B" panose="02030600000101010101" pitchFamily="18" charset="-127"/>
                <a:ea typeface="HY나무B" panose="02030600000101010101" pitchFamily="18" charset="-127"/>
              </a:rPr>
              <a:t>(#define), </a:t>
            </a:r>
            <a:r>
              <a:rPr lang="en-US" altLang="ko-KR" sz="2000" dirty="0" err="1">
                <a:solidFill>
                  <a:srgbClr val="C0000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Windows.h</a:t>
            </a:r>
            <a:r>
              <a:rPr lang="ko-KR" altLang="en-US" sz="2000" dirty="0">
                <a:latin typeface="HY나무B" panose="02030600000101010101" pitchFamily="18" charset="-127"/>
                <a:ea typeface="HY나무B" panose="02030600000101010101" pitchFamily="18" charset="-127"/>
              </a:rPr>
              <a:t>에 있는 </a:t>
            </a:r>
            <a:r>
              <a:rPr lang="en-US" altLang="ko-KR" sz="2000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Gotoxy</a:t>
            </a:r>
            <a:r>
              <a:rPr lang="en-US" altLang="ko-KR" sz="2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en-US" altLang="ko-KR" sz="2000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removeCursor</a:t>
            </a:r>
            <a:r>
              <a:rPr lang="ko-KR" altLang="en-US" sz="2000" dirty="0">
                <a:latin typeface="HY나무B" panose="02030600000101010101" pitchFamily="18" charset="-127"/>
                <a:ea typeface="HY나무B" panose="02030600000101010101" pitchFamily="18" charset="-127"/>
              </a:rPr>
              <a:t> 함수가 정의되어 있습니다</a:t>
            </a:r>
            <a:r>
              <a:rPr lang="en-US" altLang="ko-KR" sz="2000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B388816-1CB9-489B-9A13-DAE5A9C77618}"/>
              </a:ext>
            </a:extLst>
          </p:cNvPr>
          <p:cNvGrpSpPr/>
          <p:nvPr/>
        </p:nvGrpSpPr>
        <p:grpSpPr>
          <a:xfrm>
            <a:off x="6294427" y="1201735"/>
            <a:ext cx="4897764" cy="5176641"/>
            <a:chOff x="6198633" y="1201735"/>
            <a:chExt cx="4897764" cy="5176641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A8F763B-EEC1-43AC-BCE3-F2EC09CD2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61124" y="1782129"/>
              <a:ext cx="4388987" cy="3669436"/>
            </a:xfrm>
            <a:prstGeom prst="rect">
              <a:avLst/>
            </a:prstGeom>
            <a:ln w="889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D60C07F-D0C6-4533-A103-5F76DDE4E7DF}"/>
                </a:ext>
              </a:extLst>
            </p:cNvPr>
            <p:cNvSpPr txBox="1"/>
            <p:nvPr/>
          </p:nvSpPr>
          <p:spPr>
            <a:xfrm>
              <a:off x="6198633" y="1201735"/>
              <a:ext cx="232705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함수 선언과 전역변수</a:t>
              </a:r>
              <a:r>
                <a:rPr lang="ko-KR" altLang="en-US" dirty="0"/>
                <a:t>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764B8A-F61C-4405-894F-715B0BDEB7C0}"/>
                </a:ext>
              </a:extLst>
            </p:cNvPr>
            <p:cNvSpPr txBox="1"/>
            <p:nvPr/>
          </p:nvSpPr>
          <p:spPr>
            <a:xfrm>
              <a:off x="6198633" y="5670490"/>
              <a:ext cx="4897764" cy="70788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HY나무B" panose="02030600000101010101" pitchFamily="18" charset="-127"/>
                  <a:ea typeface="HY나무B" panose="02030600000101010101" pitchFamily="18" charset="-127"/>
                </a:rPr>
                <a:t>게임과 </a:t>
              </a:r>
              <a:r>
                <a:rPr lang="en-US" altLang="ko-KR" sz="2000" dirty="0">
                  <a:latin typeface="HY나무B" panose="02030600000101010101" pitchFamily="18" charset="-127"/>
                  <a:ea typeface="HY나무B" panose="02030600000101010101" pitchFamily="18" charset="-127"/>
                </a:rPr>
                <a:t>DB</a:t>
              </a:r>
              <a:r>
                <a:rPr lang="ko-KR" altLang="en-US" sz="2000" dirty="0">
                  <a:latin typeface="HY나무B" panose="02030600000101010101" pitchFamily="18" charset="-127"/>
                  <a:ea typeface="HY나무B" panose="02030600000101010101" pitchFamily="18" charset="-127"/>
                </a:rPr>
                <a:t>에 필요한 함수와 전역변수가</a:t>
              </a:r>
              <a:endParaRPr lang="en-US" altLang="ko-KR" sz="2000" dirty="0">
                <a:latin typeface="HY나무B" panose="02030600000101010101" pitchFamily="18" charset="-127"/>
                <a:ea typeface="HY나무B" panose="02030600000101010101" pitchFamily="18" charset="-127"/>
              </a:endParaRPr>
            </a:p>
            <a:p>
              <a:r>
                <a:rPr lang="ko-KR" altLang="en-US" sz="2000" dirty="0">
                  <a:latin typeface="HY나무B" panose="02030600000101010101" pitchFamily="18" charset="-127"/>
                  <a:ea typeface="HY나무B" panose="02030600000101010101" pitchFamily="18" charset="-127"/>
                </a:rPr>
                <a:t>정의되어 있습니다</a:t>
              </a:r>
              <a:r>
                <a:rPr lang="en-US" altLang="ko-KR" sz="2000" dirty="0">
                  <a:latin typeface="HY나무B" panose="02030600000101010101" pitchFamily="18" charset="-127"/>
                  <a:ea typeface="HY나무B" panose="02030600000101010101" pitchFamily="18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276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83F268-7A20-40BB-8487-8C71097A1D1B}"/>
              </a:ext>
            </a:extLst>
          </p:cNvPr>
          <p:cNvSpPr txBox="1"/>
          <p:nvPr/>
        </p:nvSpPr>
        <p:spPr>
          <a:xfrm>
            <a:off x="-1411883" y="366285"/>
            <a:ext cx="7124706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소스 코드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cxnSp>
        <p:nvCxnSpPr>
          <p:cNvPr id="24" name="Straight Connector 8">
            <a:extLst>
              <a:ext uri="{FF2B5EF4-FFF2-40B4-BE49-F238E27FC236}">
                <a16:creationId xmlns:a16="http://schemas.microsoft.com/office/drawing/2014/main" id="{32B560FA-1836-4C97-A106-4E1344A45341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2146028-A0CF-4D40-B3CE-CEE7869F53D9}"/>
              </a:ext>
            </a:extLst>
          </p:cNvPr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460C5E-24B9-45D4-B221-246D1E8C26DA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41A9FE5-D38B-4256-88B7-284F48A01C2D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7BE8D9-9715-4A04-A408-0CB3C1CD87FD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6709A25-9626-49C5-A1A4-67886CDAC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3805" y="2201480"/>
            <a:ext cx="9054717" cy="273452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BA5462-EDEC-4685-A573-52FCCB8AEAB0}"/>
              </a:ext>
            </a:extLst>
          </p:cNvPr>
          <p:cNvSpPr txBox="1"/>
          <p:nvPr/>
        </p:nvSpPr>
        <p:spPr>
          <a:xfrm>
            <a:off x="1445641" y="1528153"/>
            <a:ext cx="114805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단어 </a:t>
            </a:r>
            <a:r>
              <a:rPr lang="en-US" altLang="ko-KR" dirty="0"/>
              <a:t>DB</a:t>
            </a:r>
            <a:r>
              <a:rPr lang="ko-KR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57EE06-CFCE-44C4-B0FB-AFA8595E4A55}"/>
              </a:ext>
            </a:extLst>
          </p:cNvPr>
          <p:cNvSpPr txBox="1"/>
          <p:nvPr/>
        </p:nvSpPr>
        <p:spPr>
          <a:xfrm>
            <a:off x="1445641" y="5327683"/>
            <a:ext cx="5246906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나무B" panose="02030600000101010101" pitchFamily="18" charset="-127"/>
                <a:ea typeface="HY나무B" panose="02030600000101010101" pitchFamily="18" charset="-127"/>
              </a:rPr>
              <a:t>단어가 들어있는 </a:t>
            </a:r>
            <a:r>
              <a:rPr lang="en-US" altLang="ko-KR" sz="2000" dirty="0">
                <a:latin typeface="HY나무B" panose="02030600000101010101" pitchFamily="18" charset="-127"/>
                <a:ea typeface="HY나무B" panose="02030600000101010101" pitchFamily="18" charset="-127"/>
              </a:rPr>
              <a:t>2</a:t>
            </a:r>
            <a:r>
              <a:rPr lang="ko-KR" altLang="en-US" sz="2000" dirty="0">
                <a:latin typeface="HY나무B" panose="02030600000101010101" pitchFamily="18" charset="-127"/>
                <a:ea typeface="HY나무B" panose="02030600000101010101" pitchFamily="18" charset="-127"/>
              </a:rPr>
              <a:t>차원 배열 변수입니다</a:t>
            </a:r>
            <a:r>
              <a:rPr lang="en-US" altLang="ko-KR" sz="2000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  <a:p>
            <a:r>
              <a:rPr lang="ko-KR" altLang="en-US" sz="2000" dirty="0">
                <a:latin typeface="HY나무B" panose="02030600000101010101" pitchFamily="18" charset="-127"/>
                <a:ea typeface="HY나무B" panose="02030600000101010101" pitchFamily="18" charset="-127"/>
              </a:rPr>
              <a:t>총 </a:t>
            </a:r>
            <a:r>
              <a:rPr lang="en-US" altLang="ko-KR" sz="2000" dirty="0">
                <a:latin typeface="HY나무B" panose="02030600000101010101" pitchFamily="18" charset="-127"/>
                <a:ea typeface="HY나무B" panose="02030600000101010101" pitchFamily="18" charset="-127"/>
              </a:rPr>
              <a:t>103</a:t>
            </a:r>
            <a:r>
              <a:rPr lang="ko-KR" altLang="en-US" sz="2000" dirty="0">
                <a:latin typeface="HY나무B" panose="02030600000101010101" pitchFamily="18" charset="-127"/>
                <a:ea typeface="HY나무B" panose="02030600000101010101" pitchFamily="18" charset="-127"/>
              </a:rPr>
              <a:t>개가 들어 있습니다</a:t>
            </a:r>
            <a:r>
              <a:rPr lang="en-US" altLang="ko-KR" sz="2000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9940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83F268-7A20-40BB-8487-8C71097A1D1B}"/>
              </a:ext>
            </a:extLst>
          </p:cNvPr>
          <p:cNvSpPr txBox="1"/>
          <p:nvPr/>
        </p:nvSpPr>
        <p:spPr>
          <a:xfrm>
            <a:off x="-1411883" y="366285"/>
            <a:ext cx="7124706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소스 코드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cxnSp>
        <p:nvCxnSpPr>
          <p:cNvPr id="24" name="Straight Connector 8">
            <a:extLst>
              <a:ext uri="{FF2B5EF4-FFF2-40B4-BE49-F238E27FC236}">
                <a16:creationId xmlns:a16="http://schemas.microsoft.com/office/drawing/2014/main" id="{32B560FA-1836-4C97-A106-4E1344A45341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2146028-A0CF-4D40-B3CE-CEE7869F53D9}"/>
              </a:ext>
            </a:extLst>
          </p:cNvPr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460C5E-24B9-45D4-B221-246D1E8C26DA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41A9FE5-D38B-4256-88B7-284F48A01C2D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7BE8D9-9715-4A04-A408-0CB3C1CD87FD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B9C6FC-5369-48C9-AA33-A174989AB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8563" y="1525713"/>
            <a:ext cx="4054517" cy="39228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A5B812-437B-4A01-9052-F053EA3A0F54}"/>
              </a:ext>
            </a:extLst>
          </p:cNvPr>
          <p:cNvSpPr txBox="1"/>
          <p:nvPr/>
        </p:nvSpPr>
        <p:spPr>
          <a:xfrm>
            <a:off x="784276" y="1079031"/>
            <a:ext cx="720000" cy="307777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Main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4B30C7-71CB-4CFA-82BF-4F773B825D9C}"/>
              </a:ext>
            </a:extLst>
          </p:cNvPr>
          <p:cNvSpPr txBox="1"/>
          <p:nvPr/>
        </p:nvSpPr>
        <p:spPr>
          <a:xfrm>
            <a:off x="758149" y="5693429"/>
            <a:ext cx="4256746" cy="9198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Main </a:t>
            </a:r>
            <a:r>
              <a:rPr lang="ko-KR" altLang="en-US" dirty="0">
                <a:solidFill>
                  <a:srgbClr val="00B0F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함수</a:t>
            </a:r>
            <a:endParaRPr lang="en-US" altLang="ko-KR" dirty="0">
              <a:solidFill>
                <a:srgbClr val="00B0F0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게임의 초기설정이 이루어집니다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메인 함수에서 메뉴를 고를 수 있습니다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3957F5-A652-40EE-94C7-3389A812A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0716" y="1525713"/>
            <a:ext cx="5102721" cy="39228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7CDF08E-6E1D-40B4-99D9-1EEB876C5AA0}"/>
              </a:ext>
            </a:extLst>
          </p:cNvPr>
          <p:cNvSpPr txBox="1"/>
          <p:nvPr/>
        </p:nvSpPr>
        <p:spPr>
          <a:xfrm>
            <a:off x="6196652" y="1076205"/>
            <a:ext cx="720000" cy="307777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menu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4FE25B-9729-4C31-9A4C-C968394FDBAE}"/>
              </a:ext>
            </a:extLst>
          </p:cNvPr>
          <p:cNvSpPr txBox="1"/>
          <p:nvPr/>
        </p:nvSpPr>
        <p:spPr>
          <a:xfrm>
            <a:off x="6196652" y="5689967"/>
            <a:ext cx="4256746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menu </a:t>
            </a:r>
            <a:r>
              <a:rPr lang="ko-KR" altLang="en-US" dirty="0">
                <a:solidFill>
                  <a:srgbClr val="00B0F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함수</a:t>
            </a:r>
            <a:endParaRPr lang="en-US" altLang="ko-KR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메뉴화면 함수입니다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.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시작할 때 첫 메뉴화면을 출력합니다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41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83F268-7A20-40BB-8487-8C71097A1D1B}"/>
              </a:ext>
            </a:extLst>
          </p:cNvPr>
          <p:cNvSpPr txBox="1"/>
          <p:nvPr/>
        </p:nvSpPr>
        <p:spPr>
          <a:xfrm>
            <a:off x="-1411883" y="366285"/>
            <a:ext cx="7124706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소스 코드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cxnSp>
        <p:nvCxnSpPr>
          <p:cNvPr id="24" name="Straight Connector 8">
            <a:extLst>
              <a:ext uri="{FF2B5EF4-FFF2-40B4-BE49-F238E27FC236}">
                <a16:creationId xmlns:a16="http://schemas.microsoft.com/office/drawing/2014/main" id="{32B560FA-1836-4C97-A106-4E1344A45341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D460C5E-24B9-45D4-B221-246D1E8C26DA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41A9FE5-D38B-4256-88B7-284F48A01C2D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7BE8D9-9715-4A04-A408-0CB3C1CD87FD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53134E-94E4-41A8-BFB9-700708859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9440" y="1657861"/>
            <a:ext cx="4814360" cy="381112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2B5732C-111F-49F3-A7CB-F8A79755A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7743" y="1657861"/>
            <a:ext cx="4946470" cy="381111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61D346-0CE1-48C7-9FA7-9B27582F3FE1}"/>
              </a:ext>
            </a:extLst>
          </p:cNvPr>
          <p:cNvSpPr txBox="1"/>
          <p:nvPr/>
        </p:nvSpPr>
        <p:spPr>
          <a:xfrm>
            <a:off x="682385" y="1157316"/>
            <a:ext cx="720000" cy="307777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design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EF1BCC-5997-47FD-BA70-C32F273F0779}"/>
              </a:ext>
            </a:extLst>
          </p:cNvPr>
          <p:cNvSpPr txBox="1"/>
          <p:nvPr/>
        </p:nvSpPr>
        <p:spPr>
          <a:xfrm>
            <a:off x="6356019" y="1174734"/>
            <a:ext cx="720000" cy="307777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help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94E6FC-E329-4991-8E6D-7F1B751110E8}"/>
              </a:ext>
            </a:extLst>
          </p:cNvPr>
          <p:cNvSpPr txBox="1"/>
          <p:nvPr/>
        </p:nvSpPr>
        <p:spPr>
          <a:xfrm>
            <a:off x="673676" y="5681871"/>
            <a:ext cx="4256746" cy="9198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design </a:t>
            </a:r>
            <a:r>
              <a:rPr lang="ko-KR" altLang="en-US" dirty="0">
                <a:solidFill>
                  <a:srgbClr val="00B0F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함수</a:t>
            </a:r>
            <a:endParaRPr lang="en-US" altLang="ko-KR" dirty="0">
              <a:solidFill>
                <a:srgbClr val="00B0F0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기본적인 화면의 틀을 보여줍니다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F87AC7-CD8A-46B0-B63A-2345E9A53768}"/>
              </a:ext>
            </a:extLst>
          </p:cNvPr>
          <p:cNvSpPr txBox="1"/>
          <p:nvPr/>
        </p:nvSpPr>
        <p:spPr>
          <a:xfrm>
            <a:off x="6356019" y="5676992"/>
            <a:ext cx="4256746" cy="9198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help </a:t>
            </a:r>
            <a:r>
              <a:rPr lang="ko-KR" altLang="en-US" dirty="0">
                <a:solidFill>
                  <a:srgbClr val="00B0F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함수</a:t>
            </a:r>
            <a:endParaRPr lang="en-US" altLang="ko-KR" dirty="0">
              <a:solidFill>
                <a:srgbClr val="00B0F0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게임 설명을 보여줍니다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305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Yooga 2">
      <a:dk1>
        <a:srgbClr val="2C2C2C"/>
      </a:dk1>
      <a:lt1>
        <a:sysClr val="window" lastClr="FFFFFF"/>
      </a:lt1>
      <a:dk2>
        <a:srgbClr val="3A3A3A"/>
      </a:dk2>
      <a:lt2>
        <a:srgbClr val="E7E6E6"/>
      </a:lt2>
      <a:accent1>
        <a:srgbClr val="AFD9FF"/>
      </a:accent1>
      <a:accent2>
        <a:srgbClr val="2C2C2C"/>
      </a:accent2>
      <a:accent3>
        <a:srgbClr val="3A3A3A"/>
      </a:accent3>
      <a:accent4>
        <a:srgbClr val="454545"/>
      </a:accent4>
      <a:accent5>
        <a:srgbClr val="565656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450</Words>
  <Application>Microsoft Office PowerPoint</Application>
  <PresentationFormat>와이드스크린</PresentationFormat>
  <Paragraphs>152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HY나무B</vt:lpstr>
      <vt:lpstr>HY울릉도B</vt:lpstr>
      <vt:lpstr>Noto Sans CJK KR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딜라잇ppt</dc:creator>
  <cp:lastModifiedBy>김 준영</cp:lastModifiedBy>
  <cp:revision>348</cp:revision>
  <dcterms:created xsi:type="dcterms:W3CDTF">2018-07-16T07:46:13Z</dcterms:created>
  <dcterms:modified xsi:type="dcterms:W3CDTF">2021-06-11T06:29:28Z</dcterms:modified>
</cp:coreProperties>
</file>