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Курс разработки мобильных приложений под Android"/>
          <p:cNvSpPr txBox="1"/>
          <p:nvPr>
            <p:ph type="ctrTitle"/>
          </p:nvPr>
        </p:nvSpPr>
        <p:spPr>
          <a:xfrm>
            <a:off x="1270000" y="537423"/>
            <a:ext cx="10464800" cy="3302001"/>
          </a:xfrm>
          <a:prstGeom prst="rect">
            <a:avLst/>
          </a:prstGeom>
        </p:spPr>
        <p:txBody>
          <a:bodyPr/>
          <a:lstStyle>
            <a:lvl1pPr defTabSz="443991">
              <a:defRPr b="1" sz="608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Курс разработки мобильных приложений под Android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7750" y="6254418"/>
            <a:ext cx="3289300" cy="2463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Занятие 2/13"/>
          <p:cNvSpPr/>
          <p:nvPr/>
        </p:nvSpPr>
        <p:spPr>
          <a:xfrm>
            <a:off x="1270000" y="4362564"/>
            <a:ext cx="10464800" cy="1028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Занятие 2/13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Пример: класс Circle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Пример: класс Circle</a:t>
            </a:r>
          </a:p>
        </p:txBody>
      </p:sp>
      <p:grpSp>
        <p:nvGrpSpPr>
          <p:cNvPr id="178" name="Rectangle"/>
          <p:cNvGrpSpPr/>
          <p:nvPr/>
        </p:nvGrpSpPr>
        <p:grpSpPr>
          <a:xfrm>
            <a:off x="2369782" y="2823962"/>
            <a:ext cx="2882624" cy="2221195"/>
            <a:chOff x="0" y="0"/>
            <a:chExt cx="2882623" cy="2221194"/>
          </a:xfrm>
        </p:grpSpPr>
        <p:sp>
          <p:nvSpPr>
            <p:cNvPr id="177" name="Rectangle"/>
            <p:cNvSpPr/>
            <p:nvPr/>
          </p:nvSpPr>
          <p:spPr>
            <a:xfrm>
              <a:off x="38099" y="38099"/>
              <a:ext cx="2806425" cy="21449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76" name="Rectangle" descr="Rectang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2882625" cy="2221196"/>
            </a:xfrm>
            <a:prstGeom prst="rect">
              <a:avLst/>
            </a:prstGeom>
            <a:effectLst/>
          </p:spPr>
        </p:pic>
      </p:grpSp>
      <p:sp>
        <p:nvSpPr>
          <p:cNvPr id="179" name="class Circle"/>
          <p:cNvSpPr/>
          <p:nvPr/>
        </p:nvSpPr>
        <p:spPr>
          <a:xfrm>
            <a:off x="2507952" y="2829107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44677">
              <a:defRPr sz="235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class Circle</a:t>
            </a:r>
          </a:p>
        </p:txBody>
      </p:sp>
      <p:sp>
        <p:nvSpPr>
          <p:cNvPr id="180" name="double radius"/>
          <p:cNvSpPr/>
          <p:nvPr/>
        </p:nvSpPr>
        <p:spPr>
          <a:xfrm>
            <a:off x="2507952" y="3479948"/>
            <a:ext cx="1579067" cy="34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33679">
              <a:defRPr b="0" sz="1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double radius</a:t>
            </a:r>
          </a:p>
        </p:txBody>
      </p:sp>
      <p:sp>
        <p:nvSpPr>
          <p:cNvPr id="181" name="double getArea()"/>
          <p:cNvSpPr/>
          <p:nvPr/>
        </p:nvSpPr>
        <p:spPr>
          <a:xfrm>
            <a:off x="2507952" y="4371431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33679">
              <a:defRPr b="0" sz="1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double getArea()</a:t>
            </a:r>
          </a:p>
        </p:txBody>
      </p:sp>
      <p:sp>
        <p:nvSpPr>
          <p:cNvPr id="182" name="Rectangle"/>
          <p:cNvSpPr/>
          <p:nvPr/>
        </p:nvSpPr>
        <p:spPr>
          <a:xfrm>
            <a:off x="2407882" y="5819834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Circle circle1"/>
          <p:cNvSpPr/>
          <p:nvPr/>
        </p:nvSpPr>
        <p:spPr>
          <a:xfrm>
            <a:off x="2507952" y="5867339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92100">
              <a:defRPr sz="2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Circle circle1</a:t>
            </a:r>
          </a:p>
        </p:txBody>
      </p:sp>
      <p:sp>
        <p:nvSpPr>
          <p:cNvPr id="184" name="radius = 10"/>
          <p:cNvSpPr/>
          <p:nvPr/>
        </p:nvSpPr>
        <p:spPr>
          <a:xfrm>
            <a:off x="2507952" y="6234520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57047">
              <a:defRPr b="0" sz="176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10</a:t>
            </a:r>
          </a:p>
        </p:txBody>
      </p:sp>
      <p:sp>
        <p:nvSpPr>
          <p:cNvPr id="185" name="Rectangle"/>
          <p:cNvSpPr/>
          <p:nvPr/>
        </p:nvSpPr>
        <p:spPr>
          <a:xfrm>
            <a:off x="2407882" y="7211345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Circle circle2"/>
          <p:cNvSpPr/>
          <p:nvPr/>
        </p:nvSpPr>
        <p:spPr>
          <a:xfrm>
            <a:off x="2507952" y="7258850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92100">
              <a:defRPr sz="2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Circle circle2</a:t>
            </a:r>
          </a:p>
        </p:txBody>
      </p:sp>
      <p:sp>
        <p:nvSpPr>
          <p:cNvPr id="187" name="radius = 20"/>
          <p:cNvSpPr/>
          <p:nvPr/>
        </p:nvSpPr>
        <p:spPr>
          <a:xfrm>
            <a:off x="2507952" y="7880032"/>
            <a:ext cx="1713114" cy="407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57047">
              <a:defRPr b="0" sz="176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20</a:t>
            </a:r>
          </a:p>
        </p:txBody>
      </p:sp>
      <p:sp>
        <p:nvSpPr>
          <p:cNvPr id="188" name="Arrow"/>
          <p:cNvSpPr/>
          <p:nvPr/>
        </p:nvSpPr>
        <p:spPr>
          <a:xfrm rot="5400000">
            <a:off x="3160824" y="5299973"/>
            <a:ext cx="407369" cy="265046"/>
          </a:xfrm>
          <a:prstGeom prst="rightArrow">
            <a:avLst>
              <a:gd name="adj1" fmla="val 19214"/>
              <a:gd name="adj2" fmla="val 7264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Rectangle"/>
          <p:cNvSpPr/>
          <p:nvPr/>
        </p:nvSpPr>
        <p:spPr>
          <a:xfrm>
            <a:off x="8690015" y="2841807"/>
            <a:ext cx="1913253" cy="56192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MEMORY"/>
          <p:cNvSpPr/>
          <p:nvPr/>
        </p:nvSpPr>
        <p:spPr>
          <a:xfrm>
            <a:off x="8857108" y="2382377"/>
            <a:ext cx="1579067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56362">
              <a:defRPr sz="244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MEMORY</a:t>
            </a:r>
          </a:p>
        </p:txBody>
      </p:sp>
      <p:sp>
        <p:nvSpPr>
          <p:cNvPr id="191" name="Rectangle"/>
          <p:cNvSpPr/>
          <p:nvPr/>
        </p:nvSpPr>
        <p:spPr>
          <a:xfrm>
            <a:off x="8690015" y="5819834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Rectangle"/>
          <p:cNvSpPr/>
          <p:nvPr/>
        </p:nvSpPr>
        <p:spPr>
          <a:xfrm>
            <a:off x="8690015" y="7211345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4486498" y="6395160"/>
            <a:ext cx="40064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4502373" y="7786671"/>
            <a:ext cx="40064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radius = 10"/>
          <p:cNvSpPr/>
          <p:nvPr/>
        </p:nvSpPr>
        <p:spPr>
          <a:xfrm>
            <a:off x="9045055" y="6191475"/>
            <a:ext cx="1203172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5363">
              <a:defRPr b="0" sz="167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10</a:t>
            </a:r>
          </a:p>
        </p:txBody>
      </p:sp>
      <p:sp>
        <p:nvSpPr>
          <p:cNvPr id="196" name="radius = 20"/>
          <p:cNvSpPr/>
          <p:nvPr/>
        </p:nvSpPr>
        <p:spPr>
          <a:xfrm>
            <a:off x="9045055" y="7582987"/>
            <a:ext cx="1203172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5363">
              <a:defRPr b="0" sz="167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20</a:t>
            </a:r>
          </a:p>
        </p:txBody>
      </p:sp>
      <p:sp>
        <p:nvSpPr>
          <p:cNvPr id="197" name="static int numberOfObjects = 2"/>
          <p:cNvSpPr/>
          <p:nvPr/>
        </p:nvSpPr>
        <p:spPr>
          <a:xfrm>
            <a:off x="2509371" y="3809222"/>
            <a:ext cx="2775888" cy="455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13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static int numberOfObjects = 2</a:t>
            </a:r>
          </a:p>
        </p:txBody>
      </p:sp>
      <p:sp>
        <p:nvSpPr>
          <p:cNvPr id="198" name="Rectangle"/>
          <p:cNvSpPr/>
          <p:nvPr/>
        </p:nvSpPr>
        <p:spPr>
          <a:xfrm>
            <a:off x="8690015" y="3599649"/>
            <a:ext cx="1913253" cy="52182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numberOfObjects = 2"/>
          <p:cNvSpPr/>
          <p:nvPr/>
        </p:nvSpPr>
        <p:spPr>
          <a:xfrm>
            <a:off x="8702715" y="3691369"/>
            <a:ext cx="1913253" cy="455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sz="13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numberOfObjects = 2</a:t>
            </a:r>
          </a:p>
        </p:txBody>
      </p:sp>
      <p:sp>
        <p:nvSpPr>
          <p:cNvPr id="200" name="Line"/>
          <p:cNvSpPr/>
          <p:nvPr/>
        </p:nvSpPr>
        <p:spPr>
          <a:xfrm>
            <a:off x="5418091" y="3989154"/>
            <a:ext cx="30744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Инстанс переменные/методы:…"/>
          <p:cNvSpPr/>
          <p:nvPr/>
        </p:nvSpPr>
        <p:spPr>
          <a:xfrm>
            <a:off x="261988" y="1360060"/>
            <a:ext cx="12480824" cy="8020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14781">
              <a:defRPr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Инстанс переменные/методы:</a:t>
            </a:r>
          </a:p>
          <a:p>
            <a:pPr marL="563562" indent="-563562" algn="l" defTabSz="414781">
              <a:buSzPct val="100000"/>
              <a:buAutoNum type="arabicPeriod" startAt="1"/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Когда перем/метод принадлежат и зависят от определенного объекта. Пример: radius это свойство конкретного объекта класса Circle, метод getArea() считает площадь конкретного объекта класса Circle</a:t>
            </a:r>
          </a:p>
          <a:p>
            <a:pPr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 defTabSz="414781">
              <a:defRPr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Статик переменные/методы:</a:t>
            </a:r>
          </a:p>
          <a:p>
            <a:pPr marL="563562" indent="-563562" algn="l" defTabSz="414781">
              <a:buSzPct val="100000"/>
              <a:buAutoNum type="arabicPeriod" startAt="1"/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Перем/метод не зависят от конкретного объекта класса. Примеры в классе Math</a:t>
            </a:r>
          </a:p>
          <a:p>
            <a:pPr marL="563562" indent="-563562" algn="l" defTabSz="414781">
              <a:buSzPct val="100000"/>
              <a:buAutoNum type="arabicPeriod" startAt="1"/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Переменная существует независимо от объекта, но может относиться к какой-то области. Пример: Math.PI</a:t>
            </a:r>
          </a:p>
          <a:p>
            <a:pPr marL="563562" indent="-563562" algn="l" defTabSz="414781">
              <a:buSzPct val="100000"/>
              <a:buAutoNum type="arabicPeriod" startAt="1"/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Метод представляет собой отдельно стоящую операцию/набор инструкций, существует сам по себе, имеет независимые входящие и выходящие параметры, не использует данных из объекта.</a:t>
            </a:r>
          </a:p>
          <a:p>
            <a:pPr marL="563562" indent="-563562" algn="l" defTabSz="414781">
              <a:buSzPct val="100000"/>
              <a:buAutoNum type="arabicPeriod" startAt="1"/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Таким образом можно переделать инстанс методы объекта в статик методы отдельного util-класса</a:t>
            </a:r>
          </a:p>
        </p:txBody>
      </p:sp>
      <p:sp>
        <p:nvSpPr>
          <p:cNvPr id="204" name="Когда использовать инстанс, а когда статик?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Когда использовать инстанс, а когда статик?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Инкапсуляция 2…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/>
          <a:p>
            <a: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Инкапсуляция 2</a:t>
            </a:r>
          </a:p>
          <a:p>
            <a: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(внутри класса)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Инкапсуляцию можно определить с помощью латинского in capsula — размещение в оболочке, изоляция, закрытие чего-либо инородного с целью исключения влияния на окружающее, обеспечение доступности главного, выделение основного содержания путём помещения всего мешающего, второстепенного в некую условную капсулу (чёрный ящик)."/>
          <p:cNvSpPr/>
          <p:nvPr/>
        </p:nvSpPr>
        <p:spPr>
          <a:xfrm>
            <a:off x="261988" y="1360060"/>
            <a:ext cx="12480824" cy="306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Инкапсуляцию</a:t>
            </a:r>
            <a:r>
              <a:t> можно определить с помощью латинского </a:t>
            </a:r>
            <a:r>
              <a:rPr i="1"/>
              <a:t>in capsula</a:t>
            </a:r>
            <a:r>
              <a:t> — размещение в оболочке, изоляция, закрытие чего-либо инородного с целью исключения влияния на окружающее, обеспечение доступности главного, выделение основного содержания путём помещения всего мешающего, второстепенного в некую условную капсулу (чёрный ящик).</a:t>
            </a:r>
          </a:p>
        </p:txBody>
      </p:sp>
      <p:sp>
        <p:nvSpPr>
          <p:cNvPr id="210" name="Вспоминаем понятие инкапсуляции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Вспоминаем понятие инкапсуляции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9866" y="5202861"/>
            <a:ext cx="8365068" cy="3328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Пример: автомобиль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Пример: автомобиль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6408" y="6051262"/>
            <a:ext cx="5271984" cy="3429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10426" r="0" b="10426"/>
          <a:stretch>
            <a:fillRect/>
          </a:stretch>
        </p:blipFill>
        <p:spPr>
          <a:xfrm>
            <a:off x="2218783" y="1656582"/>
            <a:ext cx="3307814" cy="3671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25992" y="1792051"/>
            <a:ext cx="4534602" cy="3400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4 области видимости переменных/методов:…"/>
          <p:cNvSpPr/>
          <p:nvPr/>
        </p:nvSpPr>
        <p:spPr>
          <a:xfrm>
            <a:off x="261988" y="1360060"/>
            <a:ext cx="12480824" cy="2761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43991">
              <a:defRPr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4 области видимости переменных/методов:</a:t>
            </a:r>
          </a:p>
          <a:p>
            <a:pPr algn="l" defTabSz="443991"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public — видны всем</a:t>
            </a:r>
          </a:p>
          <a:p>
            <a:pPr algn="l" defTabSz="443991">
              <a:defRPr b="0" strike="sngStrike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protected — видны только подклассам</a:t>
            </a:r>
          </a:p>
          <a:p>
            <a:pPr algn="l" defTabSz="443991">
              <a:defRPr b="0" i="1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default (no modifier) — видны только внутри папки (package)</a:t>
            </a:r>
          </a:p>
          <a:p>
            <a:pPr algn="l" defTabSz="443991"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private — видны только внутри класса</a:t>
            </a:r>
          </a:p>
        </p:txBody>
      </p:sp>
      <p:sp>
        <p:nvSpPr>
          <p:cNvPr id="221" name="Области видимости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Области видимости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928" y="4547365"/>
            <a:ext cx="6904944" cy="25632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Rectangle"/>
          <p:cNvSpPr/>
          <p:nvPr/>
        </p:nvSpPr>
        <p:spPr>
          <a:xfrm>
            <a:off x="3083115" y="5572350"/>
            <a:ext cx="6838570" cy="487829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Rectangle"/>
          <p:cNvSpPr/>
          <p:nvPr/>
        </p:nvSpPr>
        <p:spPr>
          <a:xfrm>
            <a:off x="7274727" y="4560065"/>
            <a:ext cx="1379552" cy="25124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Почему public филды это плохо?…"/>
          <p:cNvSpPr/>
          <p:nvPr/>
        </p:nvSpPr>
        <p:spPr>
          <a:xfrm>
            <a:off x="261988" y="1868060"/>
            <a:ext cx="12480824" cy="505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31622">
              <a:defRPr sz="36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Почему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public</a:t>
            </a:r>
            <a:r>
              <a:t> филды это плохо?</a:t>
            </a:r>
          </a:p>
          <a:p>
            <a:pPr algn="l" defTabSz="531622">
              <a:defRPr sz="364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722312" indent="-722312" algn="l" defTabSz="531622">
              <a:buSzPct val="100000"/>
              <a:buAutoNum type="arabicPeriod" startAt="1"/>
              <a:defRPr b="0" sz="36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Филды могут быть доступны для изменения, когда это не нужно. Пример: класс </a:t>
            </a:r>
            <a:r>
              <a:rPr>
                <a:solidFill>
                  <a:srgbClr val="929292"/>
                </a:solidFill>
              </a:rPr>
              <a:t>Circle</a:t>
            </a:r>
            <a:r>
              <a:t> и филд </a:t>
            </a:r>
            <a:r>
              <a: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numberOfObjects</a:t>
            </a:r>
          </a:p>
          <a:p>
            <a:pPr marL="722312" indent="-722312" algn="l" defTabSz="531622">
              <a:buSzPct val="100000"/>
              <a:buAutoNum type="arabicPeriod" startAt="1"/>
              <a:defRPr b="0" sz="36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Филды могут быть случайно использованы, изменены неправильно в другом месте, что приведет к багам</a:t>
            </a:r>
          </a:p>
        </p:txBody>
      </p:sp>
      <p:sp>
        <p:nvSpPr>
          <p:cNvPr id="228" name="Инкапсуляция атрибутов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Инкапсуляция атрибутов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Как решить эту проблему?…"/>
          <p:cNvSpPr/>
          <p:nvPr/>
        </p:nvSpPr>
        <p:spPr>
          <a:xfrm>
            <a:off x="261988" y="1909865"/>
            <a:ext cx="12480824" cy="3701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Как решить эту проблему?</a:t>
            </a:r>
          </a:p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793750" indent="-793750" algn="l">
              <a:buSzPct val="100000"/>
              <a:buAutoNum type="arabicPeriod" startAt="1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Использовать доступ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private</a:t>
            </a:r>
            <a:r>
              <a:t> </a:t>
            </a:r>
          </a:p>
          <a:p>
            <a:pPr marL="793750" indent="-793750" algn="l">
              <a:buSzPct val="100000"/>
              <a:buAutoNum type="arabicPeriod" startAt="1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Использовать методы геттеры и сеттеры (getters/setters, accessors/mutators)</a:t>
            </a:r>
          </a:p>
        </p:txBody>
      </p:sp>
      <p:sp>
        <p:nvSpPr>
          <p:cNvPr id="232" name="Инкапсуляция атрибутов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Инкапсуляция атрибутов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Ссылки на объекты…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/>
          <a:p>
            <a: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Ссылки на объекты</a:t>
            </a:r>
          </a:p>
          <a:p>
            <a: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Области видимости в рамках классов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Переменные примитивных типов передаются в методы по принципу pass-by-value…"/>
          <p:cNvSpPr/>
          <p:nvPr/>
        </p:nvSpPr>
        <p:spPr>
          <a:xfrm>
            <a:off x="261988" y="1909865"/>
            <a:ext cx="12480824" cy="713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88950" indent="-488950" algn="l" defTabSz="514095">
              <a:buSzPct val="145000"/>
              <a:buChar char="-"/>
              <a:defRPr b="0" sz="35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Переменные примитивных типов передаются в методы по принципу pass-by-value</a:t>
            </a:r>
          </a:p>
          <a:p>
            <a:pPr algn="l" defTabSz="514095">
              <a:defRPr b="0" sz="352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488950" indent="-488950" algn="l" defTabSz="514095">
              <a:buSzPct val="145000"/>
              <a:buChar char="-"/>
              <a:defRPr b="0" sz="35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По таком же принципу передаются в методы и объекты</a:t>
            </a:r>
          </a:p>
          <a:p>
            <a:pPr marL="488950" indent="-488950" algn="l" defTabSz="514095">
              <a:buSzPct val="145000"/>
              <a:buChar char="-"/>
              <a:defRPr b="0" sz="352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488950" indent="-488950" algn="l" defTabSz="514095">
              <a:buSzPct val="145000"/>
              <a:buChar char="-"/>
              <a:defRPr b="0" sz="35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Разница в том, что value у переменной содержащей объект - это ссылка на объект</a:t>
            </a:r>
          </a:p>
          <a:p>
            <a:pPr marL="488950" indent="-488950" algn="l" defTabSz="514095">
              <a:buSzPct val="145000"/>
              <a:buChar char="-"/>
              <a:defRPr b="0" sz="352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488950" indent="-488950" algn="l" defTabSz="514095">
              <a:buSzPct val="145000"/>
              <a:buChar char="-"/>
              <a:defRPr b="0" sz="35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Передаваемая ссылка на объект позволяет изменять объект внутри метода, таким образом он изменится и после завершения метода</a:t>
            </a:r>
          </a:p>
        </p:txBody>
      </p:sp>
      <p:sp>
        <p:nvSpPr>
          <p:cNvPr id="238" name="Ссылки на объекты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Ссылки на объекты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Классы и объекты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Классы и объекты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Локальные переменные приоритетнее чем филды…"/>
          <p:cNvSpPr/>
          <p:nvPr/>
        </p:nvSpPr>
        <p:spPr>
          <a:xfrm>
            <a:off x="261988" y="1909865"/>
            <a:ext cx="12480824" cy="713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44512" indent="-544512" algn="l" defTabSz="572516">
              <a:buSzPct val="145000"/>
              <a:buChar char="-"/>
              <a:defRPr b="0" sz="39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Локальные переменные приоритетнее чем филды</a:t>
            </a:r>
          </a:p>
          <a:p>
            <a:pPr marL="544512" indent="-544512" algn="l" defTabSz="572516">
              <a:buSzPct val="145000"/>
              <a:buChar char="-"/>
              <a:defRPr b="0" sz="392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44512" indent="-544512" algn="l" defTabSz="572516">
              <a:buSzPct val="145000"/>
              <a:buChar char="-"/>
              <a:defRPr b="0" sz="39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Лучше не использовать одинаковые названия для локальных переменных и филдов</a:t>
            </a:r>
          </a:p>
          <a:p>
            <a:pPr marL="544512" indent="-544512" algn="l" defTabSz="572516">
              <a:buSzPct val="145000"/>
              <a:buChar char="-"/>
              <a:defRPr b="0" sz="392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44512" indent="-544512" algn="l" defTabSz="572516">
              <a:buSzPct val="145000"/>
              <a:buChar char="-"/>
              <a:defRPr b="0" sz="39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Если нужно обратиться к филду - использоваться this</a:t>
            </a:r>
          </a:p>
          <a:p>
            <a:pPr marL="544512" indent="-544512" algn="l" defTabSz="572516">
              <a:buSzPct val="145000"/>
              <a:buChar char="-"/>
              <a:defRPr b="0" sz="392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44512" indent="-544512" algn="l" defTabSz="572516">
              <a:buSzPct val="145000"/>
              <a:buChar char="-"/>
              <a:defRPr b="0" sz="39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this в конструкторах это обращение к другому конструктору</a:t>
            </a:r>
          </a:p>
        </p:txBody>
      </p:sp>
      <p:sp>
        <p:nvSpPr>
          <p:cNvPr id="242" name="Области видимости в классах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Области видимости в классах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Инкапсуляция 3…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/>
          <a:p>
            <a: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Инкапсуляция 3</a:t>
            </a:r>
          </a:p>
          <a:p>
            <a: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(классы)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Контракт класса…"/>
          <p:cNvSpPr/>
          <p:nvPr/>
        </p:nvSpPr>
        <p:spPr>
          <a:xfrm>
            <a:off x="261988" y="2163865"/>
            <a:ext cx="12480824" cy="713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Контракт класса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Управление инкапсуляцией при помощи модификаторов видимости (private, public…) для филдов/методов/конструкторов</a:t>
            </a:r>
          </a:p>
        </p:txBody>
      </p:sp>
      <p:sp>
        <p:nvSpPr>
          <p:cNvPr id="248" name="Инкапсуляция классов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Инкапсуляция классов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Абстракция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Абстракция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Абстракция - другая сторона медали инкапсуляции…"/>
          <p:cNvSpPr/>
          <p:nvPr/>
        </p:nvSpPr>
        <p:spPr>
          <a:xfrm>
            <a:off x="261988" y="1412912"/>
            <a:ext cx="12480824" cy="713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Абстракция</a:t>
            </a:r>
            <a:r>
              <a:t> - другая сторона медали инкапсуляции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Инкапсуляция</a:t>
            </a:r>
            <a:r>
              <a:t> - о том, что скрыть. </a:t>
            </a:r>
            <a:r>
              <a:rPr b="1"/>
              <a:t>Абстракция</a:t>
            </a:r>
            <a:r>
              <a:t> - о том, что оставить открытым.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Абстракция и инкапсуляция - важнейшие принципы дизайна классов!</a:t>
            </a:r>
          </a:p>
        </p:txBody>
      </p:sp>
      <p:sp>
        <p:nvSpPr>
          <p:cNvPr id="254" name="Абстракция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Абстракция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Единство…"/>
          <p:cNvSpPr/>
          <p:nvPr/>
        </p:nvSpPr>
        <p:spPr>
          <a:xfrm>
            <a:off x="261988" y="1781212"/>
            <a:ext cx="12480824" cy="713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5625" indent="-555625" algn="l">
              <a:buSzPct val="145000"/>
              <a:buChar char="-"/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Единство</a:t>
            </a:r>
          </a:p>
          <a:p>
            <a:pPr marL="555625" indent="-555625" algn="l">
              <a:buSzPct val="145000"/>
              <a:buChar char="-"/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Постоянство</a:t>
            </a:r>
          </a:p>
          <a:p>
            <a:pPr marL="555625" indent="-555625" algn="l">
              <a:buSzPct val="145000"/>
              <a:buChar char="-"/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Инкапсуляция</a:t>
            </a:r>
          </a:p>
          <a:p>
            <a:pPr marL="555625" indent="-555625" algn="l">
              <a:buSzPct val="145000"/>
              <a:buChar char="-"/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Абстракция</a:t>
            </a:r>
          </a:p>
          <a:p>
            <a:pPr marL="555625" indent="-555625" algn="l">
              <a:buSzPct val="145000"/>
              <a:buChar char="-"/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Полнота</a:t>
            </a:r>
          </a:p>
        </p:txBody>
      </p:sp>
      <p:sp>
        <p:nvSpPr>
          <p:cNvPr id="258" name="Дизайн классов: принципы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Дизайн классов: принципы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ПП - процедурное программирование…"/>
          <p:cNvSpPr/>
          <p:nvPr/>
        </p:nvSpPr>
        <p:spPr>
          <a:xfrm>
            <a:off x="261988" y="1392325"/>
            <a:ext cx="12480824" cy="1150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43991"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ПП</a:t>
            </a:r>
            <a:r>
              <a:t> - процедурное программирование</a:t>
            </a:r>
          </a:p>
          <a:p>
            <a:pPr algn="l" defTabSz="443991">
              <a:defRPr b="0" sz="304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ООП</a:t>
            </a:r>
            <a:r>
              <a:t> - объектно-ориентированное программирование</a:t>
            </a:r>
          </a:p>
        </p:txBody>
      </p:sp>
      <p:sp>
        <p:nvSpPr>
          <p:cNvPr id="262" name="Сравнение ООП с ПП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Сравнение ООП с ПП</a:t>
            </a:r>
          </a:p>
        </p:txBody>
      </p:sp>
      <p:sp>
        <p:nvSpPr>
          <p:cNvPr id="263" name="ООП включает в себя ПП…"/>
          <p:cNvSpPr/>
          <p:nvPr/>
        </p:nvSpPr>
        <p:spPr>
          <a:xfrm>
            <a:off x="261988" y="3375769"/>
            <a:ext cx="12480824" cy="6055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33400" indent="-533400" algn="l" defTabSz="560831">
              <a:buSzPct val="145000"/>
              <a:buChar char="-"/>
              <a:defRPr b="0" sz="3839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ООП включает в себя ПП</a:t>
            </a:r>
          </a:p>
          <a:p>
            <a:pPr marL="533400" indent="-533400" algn="l" defTabSz="560831">
              <a:buSzPct val="145000"/>
              <a:buChar char="-"/>
              <a:defRPr b="0" sz="3839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33400" indent="-533400" algn="l" defTabSz="560831">
              <a:buSzPct val="145000"/>
              <a:buChar char="-"/>
              <a:defRPr b="0" sz="3839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ПП - дизайн методов. ООП - дизайн классов</a:t>
            </a:r>
          </a:p>
          <a:p>
            <a:pPr marL="533400" indent="-533400" algn="l" defTabSz="560831">
              <a:buSzPct val="145000"/>
              <a:buChar char="-"/>
              <a:defRPr b="0" sz="3839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33400" indent="-533400" algn="l" defTabSz="560831">
              <a:buSzPct val="145000"/>
              <a:buChar char="-"/>
              <a:defRPr b="0" sz="3839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В ПП данные живут отдельно. В ООП данные - внутри классов</a:t>
            </a:r>
          </a:p>
          <a:p>
            <a:pPr marL="533400" indent="-533400" algn="l" defTabSz="560831">
              <a:buSzPct val="145000"/>
              <a:buChar char="-"/>
              <a:defRPr b="0" sz="3839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33400" indent="-533400" algn="l" defTabSz="560831">
              <a:buSzPct val="145000"/>
              <a:buChar char="-"/>
              <a:defRPr b="0" sz="3839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ПП позволяет написать действия. ООП позволяет описать целую систему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Композиция объектов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Композиция объектов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Мы умеет создавать отдельно живущие объекты…"/>
          <p:cNvSpPr/>
          <p:nvPr/>
        </p:nvSpPr>
        <p:spPr>
          <a:xfrm>
            <a:off x="261988" y="1781212"/>
            <a:ext cx="12480824" cy="713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Мы умеет создавать отдельно живущие объекты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Создадим объекты содержащие другие объекты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Отношение </a:t>
            </a:r>
            <a:r>
              <a:rPr b="1"/>
              <a:t>HAS-A 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Единичное и множественное отношение между объектами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Содержание объектов одного класса</a:t>
            </a:r>
          </a:p>
        </p:txBody>
      </p:sp>
      <p:sp>
        <p:nvSpPr>
          <p:cNvPr id="269" name="Дизайн классов: принципы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Дизайн классов: принципы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Доступ к атрибутам и методом объекта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Доступ к атрибутам и методом объекта</a:t>
            </a:r>
          </a:p>
        </p:txBody>
      </p:sp>
      <p:pic>
        <p:nvPicPr>
          <p:cNvPr id="1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753" y="2616643"/>
            <a:ext cx="11921294" cy="5028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Наследование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Наследование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Мы умеет создавать отдельно живущие объекты…"/>
          <p:cNvSpPr/>
          <p:nvPr/>
        </p:nvSpPr>
        <p:spPr>
          <a:xfrm>
            <a:off x="261988" y="2103049"/>
            <a:ext cx="12480824" cy="713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Мы умеет создавать отдельно живущие объекты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Мы умеет связывать их отношением </a:t>
            </a:r>
            <a:r>
              <a:rPr b="1"/>
              <a:t>has-a</a:t>
            </a:r>
            <a:endParaRPr b="1"/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endParaRPr b="1"/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Нужен инструмент, чтобы объединять общие свойства классов в более абстрактом классе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Наследование это </a:t>
            </a:r>
            <a:r>
              <a:rPr b="1"/>
              <a:t>is-a </a:t>
            </a:r>
            <a:r>
              <a:t>связь</a:t>
            </a:r>
          </a:p>
        </p:txBody>
      </p:sp>
      <p:sp>
        <p:nvSpPr>
          <p:cNvPr id="276" name="Введение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Введение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9" name="Общий класс — суперкласс…"/>
          <p:cNvSpPr/>
          <p:nvPr/>
        </p:nvSpPr>
        <p:spPr>
          <a:xfrm>
            <a:off x="261988" y="1821441"/>
            <a:ext cx="12480824" cy="7139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16718" indent="-416718" algn="l" defTabSz="438150">
              <a:buSzPct val="145000"/>
              <a:buChar char="-"/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Общий класс — суперкласс</a:t>
            </a:r>
          </a:p>
          <a:p>
            <a:pPr marL="416718" indent="-416718" algn="l" defTabSz="438150">
              <a:buSzPct val="145000"/>
              <a:buChar char="-"/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416718" indent="-416718" algn="l" defTabSz="438150">
              <a:buSzPct val="145000"/>
              <a:buChar char="-"/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Наследуемые классы — сабклассы</a:t>
            </a:r>
          </a:p>
          <a:p>
            <a:pPr marL="416718" indent="-416718" algn="l" defTabSz="438150">
              <a:buSzPct val="145000"/>
              <a:buChar char="-"/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416718" indent="-416718" algn="l" defTabSz="438150">
              <a:buSzPct val="145000"/>
              <a:buChar char="-"/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Суперклассы более общие</a:t>
            </a:r>
          </a:p>
          <a:p>
            <a:pPr marL="416718" indent="-416718" algn="l" defTabSz="438150">
              <a:buSzPct val="145000"/>
              <a:buChar char="-"/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416718" indent="-416718" algn="l" defTabSz="438150">
              <a:buSzPct val="145000"/>
              <a:buChar char="-"/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Сабклассы более специфические (более полные, более широкие)</a:t>
            </a:r>
          </a:p>
          <a:p>
            <a:pPr marL="416718" indent="-416718" algn="l" defTabSz="438150">
              <a:buSzPct val="145000"/>
              <a:buChar char="-"/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416718" indent="-416718" algn="l" defTabSz="438150">
              <a:buSzPct val="145000"/>
              <a:buChar char="-"/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Сабклассы имеют все, что имеют суперклассы и могут добавлять свое</a:t>
            </a:r>
          </a:p>
          <a:p>
            <a:pPr marL="416718" indent="-416718" algn="l" defTabSz="438150">
              <a:buSzPct val="145000"/>
              <a:buChar char="-"/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416718" indent="-416718" algn="l" defTabSz="438150">
              <a:buSzPct val="145000"/>
              <a:buChar char="-"/>
              <a:defRPr b="0" sz="3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Чтобы наследовать класс от другого класса нужно использовать слово </a:t>
            </a:r>
            <a:r>
              <a:rPr b="1"/>
              <a:t>extends</a:t>
            </a:r>
          </a:p>
        </p:txBody>
      </p:sp>
      <p:sp>
        <p:nvSpPr>
          <p:cNvPr id="280" name="Суперклассы и сабклассы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Суперклассы и сабклассы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Сабклассы более полные и содержат больше информации чем суперклассы…"/>
          <p:cNvSpPr/>
          <p:nvPr/>
        </p:nvSpPr>
        <p:spPr>
          <a:xfrm>
            <a:off x="261988" y="1875081"/>
            <a:ext cx="12480824" cy="713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11175" indent="-511175" algn="l" defTabSz="537463">
              <a:buSzPct val="145000"/>
              <a:buChar char="-"/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Сабклассы </a:t>
            </a:r>
            <a:r>
              <a:rPr b="1"/>
              <a:t>более полные</a:t>
            </a:r>
            <a:r>
              <a:t> и </a:t>
            </a:r>
            <a:r>
              <a:rPr b="1"/>
              <a:t>содержат больше</a:t>
            </a:r>
            <a:r>
              <a:t> </a:t>
            </a:r>
            <a:r>
              <a:rPr b="1"/>
              <a:t>информации</a:t>
            </a:r>
            <a:r>
              <a:t> чем суперклассы</a:t>
            </a:r>
          </a:p>
          <a:p>
            <a:pPr marL="511175" indent="-511175" algn="l" defTabSz="537463">
              <a:buSzPct val="145000"/>
              <a:buChar char="-"/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11175" indent="-511175" algn="l" defTabSz="537463">
              <a:buSzPct val="145000"/>
              <a:buChar char="-"/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Не все, что </a:t>
            </a:r>
            <a:r>
              <a:rPr b="1"/>
              <a:t>is-a</a:t>
            </a:r>
            <a:r>
              <a:t> должно наследоваться (квадрат есть прямоугольник, но он не более полный)</a:t>
            </a:r>
          </a:p>
          <a:p>
            <a:pPr marL="511175" indent="-511175" algn="l" defTabSz="537463">
              <a:buSzPct val="145000"/>
              <a:buChar char="-"/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11175" indent="-511175" algn="l" defTabSz="537463">
              <a:buSzPct val="145000"/>
              <a:buChar char="-"/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Не наследовать из-за общих свойств (дерево и человек имеют общие свойства - рост/вес - но одно не является другим)</a:t>
            </a:r>
          </a:p>
          <a:p>
            <a:pPr marL="511175" indent="-511175" algn="l" defTabSz="537463">
              <a:buSzPct val="145000"/>
              <a:buChar char="-"/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11175" indent="-511175" algn="l" defTabSz="537463">
              <a:buSzPct val="145000"/>
              <a:buChar char="-"/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В джаве нет множественного наследования!</a:t>
            </a:r>
          </a:p>
        </p:txBody>
      </p:sp>
      <p:sp>
        <p:nvSpPr>
          <p:cNvPr id="284" name="Важные заметки про наследование!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Важные заметки про наследование!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super используется для вызова конструкторов или методов суперкласса…"/>
          <p:cNvSpPr/>
          <p:nvPr/>
        </p:nvSpPr>
        <p:spPr>
          <a:xfrm>
            <a:off x="261988" y="2947871"/>
            <a:ext cx="12480824" cy="450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super</a:t>
            </a:r>
            <a:r>
              <a:t> используется для вызова конструкторов или методов суперкласса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конструктор сабкласса всегда вызывает конструктор суперкласса и т.д. вверх по цепи</a:t>
            </a:r>
          </a:p>
        </p:txBody>
      </p:sp>
      <p:sp>
        <p:nvSpPr>
          <p:cNvPr id="288" name="Ключевое слово super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Ключевое слово super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Сабклассы наследуют методы супекласса…"/>
          <p:cNvSpPr/>
          <p:nvPr/>
        </p:nvSpPr>
        <p:spPr>
          <a:xfrm>
            <a:off x="261988" y="2170098"/>
            <a:ext cx="12480824" cy="6181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77837" indent="-477837" algn="l" defTabSz="502412">
              <a:buSzPct val="145000"/>
              <a:buChar char="-"/>
              <a:defRPr b="0" sz="34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Сабклассы наследуют методы супекласса</a:t>
            </a:r>
          </a:p>
          <a:p>
            <a:pPr marL="477837" indent="-477837" algn="l" defTabSz="502412">
              <a:buSzPct val="145000"/>
              <a:buChar char="-"/>
              <a:defRPr b="0" sz="344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477837" indent="-477837" algn="l" defTabSz="502412">
              <a:buSzPct val="145000"/>
              <a:buChar char="-"/>
              <a:defRPr b="0" sz="34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Чтобы сабклассы могли изменить метод супекласса, они могут его переписать (</a:t>
            </a:r>
            <a:r>
              <a:rPr b="1"/>
              <a:t>override</a:t>
            </a:r>
            <a:r>
              <a:t>)</a:t>
            </a:r>
          </a:p>
          <a:p>
            <a:pPr marL="477837" indent="-477837" algn="l" defTabSz="502412">
              <a:buSzPct val="145000"/>
              <a:buChar char="-"/>
              <a:defRPr b="0" sz="344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477837" indent="-477837" algn="l" defTabSz="502412">
              <a:buSzPct val="145000"/>
              <a:buChar char="-"/>
              <a:defRPr b="0" sz="34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private методы в суперклассе нельзя оверрайдить в сабклассах</a:t>
            </a:r>
          </a:p>
          <a:p>
            <a:pPr marL="477837" indent="-477837" algn="l" defTabSz="502412">
              <a:buSzPct val="145000"/>
              <a:buChar char="-"/>
              <a:defRPr b="0" sz="344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477837" indent="-477837" algn="l" defTabSz="502412">
              <a:buSzPct val="145000"/>
              <a:buChar char="-"/>
              <a:defRPr b="0" sz="34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Оверрайд - переписка методов. Оверлоуд - добавление схожих методов</a:t>
            </a:r>
          </a:p>
        </p:txBody>
      </p:sp>
      <p:sp>
        <p:nvSpPr>
          <p:cNvPr id="292" name="Переписка (override) методов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Переписка (override) методов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Суперкласс всех классов - Object…"/>
          <p:cNvSpPr/>
          <p:nvPr/>
        </p:nvSpPr>
        <p:spPr>
          <a:xfrm>
            <a:off x="261988" y="2170098"/>
            <a:ext cx="12480824" cy="6181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5625" indent="-555625" algn="l">
              <a:buSzPct val="145000"/>
              <a:buChar char="-"/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Суперкласс всех классов - Object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Методы класса Object наследуются всеми классами: toString, equals, getClass и т.д.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extends Object не нужно прописывать специально</a:t>
            </a:r>
          </a:p>
        </p:txBody>
      </p:sp>
      <p:sp>
        <p:nvSpPr>
          <p:cNvPr id="296" name="Класс Object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Класс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" name="Область видимости protected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Область видимости protected</a:t>
            </a:r>
          </a:p>
        </p:txBody>
      </p:sp>
      <p:sp>
        <p:nvSpPr>
          <p:cNvPr id="300" name="4 области видимости переменных/методов:…"/>
          <p:cNvSpPr/>
          <p:nvPr/>
        </p:nvSpPr>
        <p:spPr>
          <a:xfrm>
            <a:off x="261988" y="1360060"/>
            <a:ext cx="12480824" cy="3421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55675">
              <a:defRPr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4 области видимости переменных/методов:</a:t>
            </a:r>
          </a:p>
          <a:p>
            <a:pPr algn="l" defTabSz="455675">
              <a:defRPr sz="312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 defTabSz="455675"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public — видны всем</a:t>
            </a:r>
          </a:p>
          <a:p>
            <a:pPr algn="l" defTabSz="455675">
              <a:defRPr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protected — видны только сабклассам</a:t>
            </a:r>
          </a:p>
          <a:p>
            <a:pPr algn="l" defTabSz="455675">
              <a:defRPr b="0" i="1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default (no modifier) — видны только внутри папки (package)</a:t>
            </a:r>
          </a:p>
          <a:p>
            <a:pPr algn="l" defTabSz="455675">
              <a:defRPr b="0" sz="312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private — видны только внутри класса</a:t>
            </a:r>
          </a:p>
        </p:txBody>
      </p:sp>
      <p:pic>
        <p:nvPicPr>
          <p:cNvPr id="3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9928" y="5436365"/>
            <a:ext cx="6904944" cy="256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олиморфизм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/>
          <a:lstStyle>
            <a:lvl1pPr>
              <a:defRPr b="1" sz="6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Полиморфизм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Дефолтные значения атрибутов объекта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Дефолтные значения атрибутов объекта</a:t>
            </a:r>
          </a:p>
        </p:txBody>
      </p:sp>
      <p:sp>
        <p:nvSpPr>
          <p:cNvPr id="131" name="Дефолтные значения:…"/>
          <p:cNvSpPr/>
          <p:nvPr/>
        </p:nvSpPr>
        <p:spPr>
          <a:xfrm>
            <a:off x="462062" y="1484528"/>
            <a:ext cx="4302948" cy="3114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14781">
              <a:defRPr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Дефолтные значения:</a:t>
            </a:r>
          </a:p>
          <a:p>
            <a:pPr lvl="1" indent="0"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int</a:t>
            </a:r>
            <a:r>
              <a:t> — 0</a:t>
            </a:r>
          </a:p>
          <a:p>
            <a:pPr lvl="1" indent="0"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double</a:t>
            </a:r>
            <a:r>
              <a:t> — 0.0</a:t>
            </a:r>
          </a:p>
          <a:p>
            <a:pPr lvl="1" indent="0"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boolean</a:t>
            </a:r>
            <a:r>
              <a:t> — false</a:t>
            </a:r>
          </a:p>
          <a:p>
            <a:pPr lvl="1" indent="0"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char</a:t>
            </a:r>
            <a:r>
              <a:t> — ‘\u0000’</a:t>
            </a:r>
          </a:p>
          <a:p>
            <a:pPr lvl="1" indent="0" algn="l" defTabSz="414781">
              <a:defRPr b="0" sz="284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</a:t>
            </a:r>
            <a:r>
              <a:rPr>
                <a:solidFill>
                  <a:srgbClr val="929292"/>
                </a:solidFill>
              </a:rPr>
              <a:t>Object</a:t>
            </a:r>
            <a:r>
              <a:t> — null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17841" b="0"/>
          <a:stretch>
            <a:fillRect/>
          </a:stretch>
        </p:blipFill>
        <p:spPr>
          <a:xfrm>
            <a:off x="4331677" y="3245528"/>
            <a:ext cx="7960624" cy="5854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Инкапсуляция, Наследование, Полиморфизм"/>
          <p:cNvSpPr/>
          <p:nvPr/>
        </p:nvSpPr>
        <p:spPr>
          <a:xfrm>
            <a:off x="599382" y="1792384"/>
            <a:ext cx="11806036" cy="1033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Инкапсуляция, Наследование,</a:t>
            </a:r>
            <a:r>
              <a:t> </a:t>
            </a:r>
            <a:r>
              <a:rPr b="1" u="sng"/>
              <a:t>Полиморфизм</a:t>
            </a:r>
          </a:p>
        </p:txBody>
      </p:sp>
      <p:sp>
        <p:nvSpPr>
          <p:cNvPr id="308" name="Три столпа ООП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Три столпа ООП</a:t>
            </a:r>
          </a:p>
        </p:txBody>
      </p:sp>
      <p:pic>
        <p:nvPicPr>
          <p:cNvPr id="309" name="06e20d7b37544511b800687df9b2a63e.png" descr="06e20d7b37544511b800687df9b2a63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3851" y="3322562"/>
            <a:ext cx="9397098" cy="6125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" name="Класс это тип…"/>
          <p:cNvSpPr/>
          <p:nvPr/>
        </p:nvSpPr>
        <p:spPr>
          <a:xfrm>
            <a:off x="261988" y="1767802"/>
            <a:ext cx="12480824" cy="7139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Класс это тип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Суперкласс это супертип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Сабкласс это сабтип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GeometricObject — супертип для Circle и Rectangle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Circle — сабтип для GeometricObject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Rectangle — сабтип для GeometricObject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Любой круг это геометрический объект, но не любой геометрический объект это круг!</a:t>
            </a:r>
          </a:p>
        </p:txBody>
      </p:sp>
      <p:sp>
        <p:nvSpPr>
          <p:cNvPr id="313" name="Классы и типы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Классы и типы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Переменная супертипа может содержать сабтип…"/>
          <p:cNvSpPr/>
          <p:nvPr/>
        </p:nvSpPr>
        <p:spPr>
          <a:xfrm>
            <a:off x="261988" y="1767802"/>
            <a:ext cx="12480824" cy="7139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Переменная супертипа может содержать сабтип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Под видом супертипа мы можем использовать любой сабтип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Возможность использовать схожие для сабтипов свойства/действия под общим названием (супертипом)</a:t>
            </a:r>
          </a:p>
        </p:txBody>
      </p:sp>
      <p:sp>
        <p:nvSpPr>
          <p:cNvPr id="317" name="Что такое полиморфизм?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Что такое полиморфизм?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" name="GeometricObject g = new Circle();"/>
          <p:cNvSpPr/>
          <p:nvPr/>
        </p:nvSpPr>
        <p:spPr>
          <a:xfrm>
            <a:off x="2506453" y="2827182"/>
            <a:ext cx="8044618" cy="2102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78358">
              <a:defRPr b="0" sz="3959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 defTabSz="578358">
              <a:defRPr b="0" sz="3959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solidFill>
                  <a:srgbClr val="929292"/>
                </a:solidFill>
              </a:rPr>
              <a:t>GeometricObject g</a:t>
            </a:r>
            <a:r>
              <a:t> =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new</a:t>
            </a:r>
            <a:r>
              <a:t> </a:t>
            </a:r>
            <a:r>
              <a:rPr>
                <a:solidFill>
                  <a:srgbClr val="929292"/>
                </a:solidFill>
              </a:rPr>
              <a:t>Circle();</a:t>
            </a:r>
          </a:p>
        </p:txBody>
      </p:sp>
      <p:sp>
        <p:nvSpPr>
          <p:cNvPr id="321" name="Декларируемый и фактический типы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Декларируемый и фактический типы</a:t>
            </a:r>
          </a:p>
        </p:txBody>
      </p:sp>
      <p:sp>
        <p:nvSpPr>
          <p:cNvPr id="322" name="Декларируемый тип"/>
          <p:cNvSpPr/>
          <p:nvPr/>
        </p:nvSpPr>
        <p:spPr>
          <a:xfrm>
            <a:off x="341989" y="5400524"/>
            <a:ext cx="5609573" cy="960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4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Декларируемый тип</a:t>
            </a:r>
          </a:p>
        </p:txBody>
      </p:sp>
      <p:sp>
        <p:nvSpPr>
          <p:cNvPr id="323" name="Фактический тип"/>
          <p:cNvSpPr/>
          <p:nvPr/>
        </p:nvSpPr>
        <p:spPr>
          <a:xfrm>
            <a:off x="7053238" y="5400524"/>
            <a:ext cx="5609573" cy="960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4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Фактический тип</a:t>
            </a:r>
          </a:p>
        </p:txBody>
      </p:sp>
      <p:sp>
        <p:nvSpPr>
          <p:cNvPr id="324" name="Line"/>
          <p:cNvSpPr/>
          <p:nvPr/>
        </p:nvSpPr>
        <p:spPr>
          <a:xfrm flipV="1">
            <a:off x="3091097" y="4229166"/>
            <a:ext cx="1269225" cy="12692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Line"/>
          <p:cNvSpPr/>
          <p:nvPr/>
        </p:nvSpPr>
        <p:spPr>
          <a:xfrm flipH="1" flipV="1">
            <a:off x="9314876" y="4229166"/>
            <a:ext cx="692286" cy="1272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Неявный кастинг:…"/>
          <p:cNvSpPr/>
          <p:nvPr/>
        </p:nvSpPr>
        <p:spPr>
          <a:xfrm>
            <a:off x="261988" y="1338686"/>
            <a:ext cx="12480824" cy="814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Неявный кастинг: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solidFill>
                  <a:srgbClr val="929292"/>
                </a:solidFill>
              </a:rPr>
              <a:t>GeometricObject g =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new</a:t>
            </a:r>
            <a:r>
              <a:t> </a:t>
            </a:r>
            <a:r>
              <a:rPr>
                <a:solidFill>
                  <a:srgbClr val="929292"/>
                </a:solidFill>
              </a:rPr>
              <a:t>Circle();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Явный кастинг: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>
                <a:solidFill>
                  <a:srgbClr val="929292"/>
                </a:solidFill>
              </a:rPr>
              <a:t>GeometricObject g =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new</a:t>
            </a:r>
            <a:r>
              <a:rPr>
                <a:solidFill>
                  <a:srgbClr val="929292"/>
                </a:solidFill>
              </a:rPr>
              <a:t> Circle();</a:t>
            </a:r>
          </a:p>
          <a:p>
            <a:pPr algn="l">
              <a:defRPr b="0" sz="4000">
                <a:solidFill>
                  <a:srgbClr val="929292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Circle c = (GeometricObject) g;</a:t>
            </a:r>
          </a:p>
          <a:p>
            <a:pPr algn="l">
              <a:defRPr b="0" sz="4000">
                <a:solidFill>
                  <a:srgbClr val="929292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4000">
                <a:solidFill>
                  <a:srgbClr val="929292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Объект сабкласса </a:t>
            </a:r>
            <a:r>
              <a:rPr b="1"/>
              <a:t>всегда</a:t>
            </a:r>
            <a:r>
              <a:t> и объект суперкласса.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Объект суперкласса </a:t>
            </a:r>
            <a:r>
              <a:rPr b="1"/>
              <a:t>не всегда</a:t>
            </a:r>
            <a:r>
              <a:t> объект сабкласса.</a:t>
            </a:r>
          </a:p>
        </p:txBody>
      </p:sp>
      <p:sp>
        <p:nvSpPr>
          <p:cNvPr id="329" name="Кастинг типов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Кастинг типов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2" name="Чтобы проверить является ли супертип сабтипом - используем instanceof…"/>
          <p:cNvSpPr/>
          <p:nvPr/>
        </p:nvSpPr>
        <p:spPr>
          <a:xfrm>
            <a:off x="261988" y="1338686"/>
            <a:ext cx="12480824" cy="8145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Чтобы проверить является ли супертип сабтипом - используем </a:t>
            </a:r>
            <a:r>
              <a:rPr b="1"/>
              <a:t>instanceof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Является ли круг геометрическим объектом?</a:t>
            </a:r>
          </a:p>
          <a:p>
            <a:pPr marL="555625" indent="-555625" algn="l">
              <a:buSzPct val="145000"/>
              <a:buChar char="-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Является ли геометрический объект кругом?</a:t>
            </a:r>
          </a:p>
        </p:txBody>
      </p:sp>
      <p:sp>
        <p:nvSpPr>
          <p:cNvPr id="333" name="Ключевое слово instanceof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Ключевое слово instanceof</a:t>
            </a:r>
          </a:p>
        </p:txBody>
      </p:sp>
      <p:pic>
        <p:nvPicPr>
          <p:cNvPr id="3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028" y="5384362"/>
            <a:ext cx="10310744" cy="1150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118" y="7114891"/>
            <a:ext cx="10292564" cy="1893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Чтобы не оперировать каждым сабклассом отдельно, а всеми вместе как группой…"/>
          <p:cNvSpPr/>
          <p:nvPr/>
        </p:nvSpPr>
        <p:spPr>
          <a:xfrm>
            <a:off x="261988" y="1767802"/>
            <a:ext cx="12480824" cy="7139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11175" indent="-511175" algn="l" defTabSz="537463">
              <a:buSzPct val="145000"/>
              <a:buChar char="-"/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Чтобы не оперировать каждым сабклассом отдельно, а всеми вместе как группой</a:t>
            </a:r>
          </a:p>
          <a:p>
            <a:pPr marL="511175" indent="-511175" algn="l" defTabSz="537463">
              <a:buSzPct val="145000"/>
              <a:buChar char="-"/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11175" indent="-511175" algn="l" defTabSz="537463">
              <a:buSzPct val="145000"/>
              <a:buChar char="-"/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Позволяет сократить код и сделать его более абстрактным: не нужно дублировать методы для каждого сабкласса, можно использовать общий метод для суперкласса</a:t>
            </a:r>
          </a:p>
          <a:p>
            <a:pPr marL="511175" indent="-511175" algn="l" defTabSz="537463">
              <a:buSzPct val="145000"/>
              <a:buChar char="-"/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511175" indent="-511175" algn="l" defTabSz="537463">
              <a:buSzPct val="145000"/>
              <a:buChar char="-"/>
              <a:defRPr b="0" sz="368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Наследование позволяет сгруппировать общий код в суперклассе. Полиморфизм позволяет использовать это общий код не зависимо от сабкласса</a:t>
            </a:r>
          </a:p>
        </p:txBody>
      </p:sp>
      <p:sp>
        <p:nvSpPr>
          <p:cNvPr id="339" name="Зачем нужен полиморфизм?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Зачем нужен полиморфизм?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Java:…"/>
          <p:cNvSpPr/>
          <p:nvPr/>
        </p:nvSpPr>
        <p:spPr>
          <a:xfrm>
            <a:off x="4143570" y="1681897"/>
            <a:ext cx="4717659" cy="7175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96570">
              <a:defRPr sz="3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Java: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Date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Math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System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Scanner</a:t>
            </a:r>
          </a:p>
          <a:p>
            <a:pPr defTabSz="496570"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defTabSz="496570">
              <a:defRPr sz="34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Android: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Application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Activity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TextView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Button</a:t>
            </a:r>
          </a:p>
          <a:p>
            <a:pPr defTabSz="496570">
              <a:defRPr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R</a:t>
            </a:r>
          </a:p>
        </p:txBody>
      </p:sp>
      <p:sp>
        <p:nvSpPr>
          <p:cNvPr id="136" name="Примеры классов из джавы и андроида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Примеры классов из джавы и андроида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Объекты одного класса существуют независимо друг от друга. Если нужно, чтобы объекты имели общую (классовую) информацию (переменную/метод) нужно использовать слово static."/>
          <p:cNvSpPr/>
          <p:nvPr/>
        </p:nvSpPr>
        <p:spPr>
          <a:xfrm>
            <a:off x="1564370" y="3478746"/>
            <a:ext cx="9876060" cy="2796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67359">
              <a:defRPr b="0" sz="3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Объекты одного класса существуют независимо друг от друга. Если нужно, чтобы </a:t>
            </a:r>
            <a:r>
              <a:rPr b="1"/>
              <a:t>объекты имели</a:t>
            </a:r>
            <a:r>
              <a:t> </a:t>
            </a:r>
            <a:r>
              <a:rPr b="1"/>
              <a:t>общую (классовую)</a:t>
            </a:r>
            <a:r>
              <a:t> </a:t>
            </a:r>
            <a:r>
              <a:rPr b="1"/>
              <a:t>информацию</a:t>
            </a:r>
            <a:r>
              <a:t> (переменную/метод) нужно использовать слово </a:t>
            </a:r>
            <a:r>
              <a:rPr b="1"/>
              <a:t>static</a:t>
            </a:r>
            <a:r>
              <a:t>.</a:t>
            </a:r>
          </a:p>
        </p:txBody>
      </p:sp>
      <p:sp>
        <p:nvSpPr>
          <p:cNvPr id="140" name="Статичные переменные и методы (static)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Статичные переменные и методы (static)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Хранят общую информацию, доступную для всех объектов класса…"/>
          <p:cNvSpPr/>
          <p:nvPr/>
        </p:nvSpPr>
        <p:spPr>
          <a:xfrm>
            <a:off x="261988" y="2394693"/>
            <a:ext cx="12480824" cy="5458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74687" indent="-674687" algn="l" defTabSz="496570">
              <a:buSzPct val="100000"/>
              <a:buAutoNum type="arabicPeriod" startAt="1"/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Хранят общую информацию, доступную для всех объектов класса</a:t>
            </a:r>
          </a:p>
          <a:p>
            <a:pPr algn="l" defTabSz="496570"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674687" indent="-674687" algn="l" defTabSz="496570">
              <a:buSzPct val="100000"/>
              <a:buAutoNum type="arabicPeriod" startAt="2"/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Информация хранится в общем (классовом) хранилище и поэтому меняется в одном месте для всех объектов</a:t>
            </a:r>
          </a:p>
          <a:p>
            <a:pPr algn="l" defTabSz="496570"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674687" indent="-674687" algn="l" defTabSz="496570">
              <a:buSzPct val="100000"/>
              <a:buAutoNum type="arabicPeriod" startAt="3"/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Так как они общие, доступ к ним можно получить не через конкретный объект, а через класс: </a:t>
            </a:r>
          </a:p>
          <a:p>
            <a:pPr lvl="2" indent="0" algn="l" defTabSz="496570">
              <a:defRPr b="0" sz="34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i="1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     </a:t>
            </a:r>
            <a:r>
              <a:rPr>
                <a:solidFill>
                  <a:srgbClr val="929292"/>
                </a:solidFill>
              </a:rPr>
              <a:t>Math</a:t>
            </a:r>
            <a:r>
              <a:t>.</a:t>
            </a:r>
            <a:r>
              <a:rPr i="1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PI</a:t>
            </a:r>
          </a:p>
        </p:txBody>
      </p:sp>
      <p:sp>
        <p:nvSpPr>
          <p:cNvPr id="144" name="Статик переменные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Статик переменные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Статик методы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Статик методы</a:t>
            </a:r>
          </a:p>
        </p:txBody>
      </p:sp>
      <p:sp>
        <p:nvSpPr>
          <p:cNvPr id="148" name="Представляют собой действие характерное для целого класса, не привязанное к объекту…"/>
          <p:cNvSpPr/>
          <p:nvPr/>
        </p:nvSpPr>
        <p:spPr>
          <a:xfrm>
            <a:off x="261988" y="2394693"/>
            <a:ext cx="12480824" cy="496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793750" indent="-793750" algn="l">
              <a:buSzPct val="100000"/>
              <a:buAutoNum type="arabicPeriod" startAt="1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Представляют собой действие характерное для целого класса, не привязанное к объекту</a:t>
            </a:r>
          </a:p>
          <a:p>
            <a:pPr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793750" indent="-793750" algn="l">
              <a:buSzPct val="100000"/>
              <a:buAutoNum type="arabicPeriod" startAt="2"/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Также доступны через обращение к классу, а не к объекту:</a:t>
            </a:r>
          </a:p>
          <a:p>
            <a:pPr lvl="2" indent="0" algn="l">
              <a:defRPr b="0" sz="4000">
                <a:latin typeface="Avenir Next"/>
                <a:ea typeface="Avenir Next"/>
                <a:cs typeface="Avenir Next"/>
                <a:sym typeface="Avenir Next"/>
              </a:defRPr>
            </a:pPr>
            <a:r>
              <a:t>      </a:t>
            </a:r>
            <a:r>
              <a:rPr>
                <a:solidFill>
                  <a:srgbClr val="929292"/>
                </a:solidFill>
              </a:rPr>
              <a:t>Math.</a:t>
            </a:r>
            <a:r>
              <a:rPr i="1">
                <a:solidFill>
                  <a:srgbClr val="929292"/>
                </a:solidFill>
              </a:rPr>
              <a:t>random</a:t>
            </a:r>
            <a:r>
              <a:rPr>
                <a:solidFill>
                  <a:srgbClr val="929292"/>
                </a:solidFill>
              </a:rP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Rectangle"/>
          <p:cNvGrpSpPr/>
          <p:nvPr/>
        </p:nvGrpSpPr>
        <p:grpSpPr>
          <a:xfrm>
            <a:off x="2369782" y="2827511"/>
            <a:ext cx="2882625" cy="2221196"/>
            <a:chOff x="0" y="0"/>
            <a:chExt cx="2882623" cy="2221194"/>
          </a:xfrm>
        </p:grpSpPr>
        <p:sp>
          <p:nvSpPr>
            <p:cNvPr id="151" name="Rectangle"/>
            <p:cNvSpPr/>
            <p:nvPr/>
          </p:nvSpPr>
          <p:spPr>
            <a:xfrm>
              <a:off x="38099" y="38099"/>
              <a:ext cx="2806425" cy="21449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50" name="Rectangle" descr="Rectangl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2882625" cy="2221196"/>
            </a:xfrm>
            <a:prstGeom prst="rect">
              <a:avLst/>
            </a:prstGeom>
            <a:effectLst/>
          </p:spPr>
        </p:pic>
      </p:grpSp>
      <p:sp>
        <p:nvSpPr>
          <p:cNvPr id="153" name="Rectangle"/>
          <p:cNvSpPr/>
          <p:nvPr/>
        </p:nvSpPr>
        <p:spPr>
          <a:xfrm>
            <a:off x="-1947" y="-14494"/>
            <a:ext cx="13008695" cy="115065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Пример: класс Circle"/>
          <p:cNvSpPr txBox="1"/>
          <p:nvPr>
            <p:ph type="title" idx="4294967295"/>
          </p:nvPr>
        </p:nvSpPr>
        <p:spPr>
          <a:xfrm>
            <a:off x="203326" y="187875"/>
            <a:ext cx="12598149" cy="745916"/>
          </a:xfrm>
          <a:prstGeom prst="rect">
            <a:avLst/>
          </a:prstGeom>
        </p:spPr>
        <p:txBody>
          <a:bodyPr anchor="b"/>
          <a:lstStyle>
            <a:lvl1pPr algn="l" defTabSz="543305">
              <a:defRPr b="1" sz="372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Пример: класс Circle</a:t>
            </a:r>
          </a:p>
        </p:txBody>
      </p:sp>
      <p:sp>
        <p:nvSpPr>
          <p:cNvPr id="155" name="class Circle"/>
          <p:cNvSpPr/>
          <p:nvPr/>
        </p:nvSpPr>
        <p:spPr>
          <a:xfrm>
            <a:off x="2507952" y="2832657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44677">
              <a:defRPr sz="235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class Circle</a:t>
            </a:r>
          </a:p>
        </p:txBody>
      </p:sp>
      <p:sp>
        <p:nvSpPr>
          <p:cNvPr id="156" name="double radius"/>
          <p:cNvSpPr/>
          <p:nvPr/>
        </p:nvSpPr>
        <p:spPr>
          <a:xfrm>
            <a:off x="2507952" y="3534297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57047">
              <a:defRPr b="0" sz="176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double radius</a:t>
            </a:r>
          </a:p>
        </p:txBody>
      </p:sp>
      <p:sp>
        <p:nvSpPr>
          <p:cNvPr id="157" name="double getArea()"/>
          <p:cNvSpPr/>
          <p:nvPr/>
        </p:nvSpPr>
        <p:spPr>
          <a:xfrm>
            <a:off x="2507952" y="4247980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33679">
              <a:defRPr b="0" sz="16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double getArea()</a:t>
            </a:r>
          </a:p>
        </p:txBody>
      </p:sp>
      <p:sp>
        <p:nvSpPr>
          <p:cNvPr id="158" name="Rectangle"/>
          <p:cNvSpPr/>
          <p:nvPr/>
        </p:nvSpPr>
        <p:spPr>
          <a:xfrm>
            <a:off x="2407882" y="5823383"/>
            <a:ext cx="1913254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Circle circle1"/>
          <p:cNvSpPr/>
          <p:nvPr/>
        </p:nvSpPr>
        <p:spPr>
          <a:xfrm>
            <a:off x="2507952" y="5870888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92100">
              <a:defRPr sz="2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Circle circle1</a:t>
            </a:r>
          </a:p>
        </p:txBody>
      </p:sp>
      <p:sp>
        <p:nvSpPr>
          <p:cNvPr id="160" name="radius = 10"/>
          <p:cNvSpPr/>
          <p:nvPr/>
        </p:nvSpPr>
        <p:spPr>
          <a:xfrm>
            <a:off x="2507952" y="6492069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57047">
              <a:defRPr b="0" sz="176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10</a:t>
            </a:r>
          </a:p>
        </p:txBody>
      </p:sp>
      <p:sp>
        <p:nvSpPr>
          <p:cNvPr id="161" name="Rectangle"/>
          <p:cNvSpPr/>
          <p:nvPr/>
        </p:nvSpPr>
        <p:spPr>
          <a:xfrm>
            <a:off x="2407882" y="7214895"/>
            <a:ext cx="1913254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Circle circle2"/>
          <p:cNvSpPr/>
          <p:nvPr/>
        </p:nvSpPr>
        <p:spPr>
          <a:xfrm>
            <a:off x="2507952" y="7262400"/>
            <a:ext cx="1713114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92100">
              <a:defRPr sz="20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Circle circle2</a:t>
            </a:r>
          </a:p>
        </p:txBody>
      </p:sp>
      <p:sp>
        <p:nvSpPr>
          <p:cNvPr id="163" name="radius = 20"/>
          <p:cNvSpPr/>
          <p:nvPr/>
        </p:nvSpPr>
        <p:spPr>
          <a:xfrm>
            <a:off x="2507952" y="7883581"/>
            <a:ext cx="1713114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57047">
              <a:defRPr b="0" sz="176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20</a:t>
            </a:r>
          </a:p>
        </p:txBody>
      </p:sp>
      <p:sp>
        <p:nvSpPr>
          <p:cNvPr id="164" name="Arrow"/>
          <p:cNvSpPr/>
          <p:nvPr/>
        </p:nvSpPr>
        <p:spPr>
          <a:xfrm rot="5400000">
            <a:off x="3160824" y="5303522"/>
            <a:ext cx="407370" cy="265046"/>
          </a:xfrm>
          <a:prstGeom prst="rightArrow">
            <a:avLst>
              <a:gd name="adj1" fmla="val 19214"/>
              <a:gd name="adj2" fmla="val 7264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Rectangle"/>
          <p:cNvSpPr/>
          <p:nvPr/>
        </p:nvSpPr>
        <p:spPr>
          <a:xfrm>
            <a:off x="8690015" y="2845357"/>
            <a:ext cx="1913253" cy="561923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MEMORY"/>
          <p:cNvSpPr/>
          <p:nvPr/>
        </p:nvSpPr>
        <p:spPr>
          <a:xfrm>
            <a:off x="8857108" y="2385926"/>
            <a:ext cx="1579067" cy="52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356362">
              <a:defRPr sz="244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MEMORY</a:t>
            </a:r>
          </a:p>
        </p:txBody>
      </p:sp>
      <p:sp>
        <p:nvSpPr>
          <p:cNvPr id="167" name="Rectangle"/>
          <p:cNvSpPr/>
          <p:nvPr/>
        </p:nvSpPr>
        <p:spPr>
          <a:xfrm>
            <a:off x="8690015" y="5823383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Rectangle"/>
          <p:cNvSpPr/>
          <p:nvPr/>
        </p:nvSpPr>
        <p:spPr>
          <a:xfrm>
            <a:off x="8690015" y="7214895"/>
            <a:ext cx="1913253" cy="11506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Line"/>
          <p:cNvSpPr/>
          <p:nvPr/>
        </p:nvSpPr>
        <p:spPr>
          <a:xfrm>
            <a:off x="4486499" y="6398709"/>
            <a:ext cx="40064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Line"/>
          <p:cNvSpPr/>
          <p:nvPr/>
        </p:nvSpPr>
        <p:spPr>
          <a:xfrm>
            <a:off x="4502374" y="7790221"/>
            <a:ext cx="400640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radius = 10"/>
          <p:cNvSpPr/>
          <p:nvPr/>
        </p:nvSpPr>
        <p:spPr>
          <a:xfrm>
            <a:off x="9045055" y="6195024"/>
            <a:ext cx="1203172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5363">
              <a:defRPr b="0" sz="167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10</a:t>
            </a:r>
          </a:p>
        </p:txBody>
      </p:sp>
      <p:sp>
        <p:nvSpPr>
          <p:cNvPr id="172" name="radius = 20"/>
          <p:cNvSpPr/>
          <p:nvPr/>
        </p:nvSpPr>
        <p:spPr>
          <a:xfrm>
            <a:off x="9045055" y="7586536"/>
            <a:ext cx="1203172" cy="40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5363">
              <a:defRPr b="0" sz="1679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radius = 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