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9" r:id="rId4"/>
    <p:sldId id="258" r:id="rId5"/>
    <p:sldId id="260" r:id="rId6"/>
    <p:sldId id="261" r:id="rId7"/>
    <p:sldId id="262" r:id="rId8"/>
    <p:sldId id="263" r:id="rId9"/>
    <p:sldId id="264" r:id="rId10"/>
    <p:sldId id="265" r:id="rId11"/>
  </p:sldIdLst>
  <p:sldSz cx="9144000" cy="5143500" type="screen16x9"/>
  <p:notesSz cx="6858000" cy="9144000"/>
  <p:embeddedFontLst>
    <p:embeddedFont>
      <p:font typeface="Merriweather" panose="00000500000000000000"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9f109a93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9f109a93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f109a9345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f109a9345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9f109a934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9f109a934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109a9345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109a934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9f109a9345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9f109a934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109a9345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109a9345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9f109a9345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9f109a9345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f109a9345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f109a9345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9f109a9345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9f109a9345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f109a9345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f109a9345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riMenio/Face-Detection-Attendance-Management-System/tree/mai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youtube.com/watch?v=zLL4ZTmDHSI" TargetMode="External"/><Relationship Id="rId5" Type="http://schemas.openxmlformats.org/officeDocument/2006/relationships/hyperlink" Target="https://docs.aws.amazon.com/apigateway/latest/developerguide/how-to-integration-settings.html" TargetMode="External"/><Relationship Id="rId4" Type="http://schemas.openxmlformats.org/officeDocument/2006/relationships/hyperlink" Target="https://docs.aws.amazon.com/apigateway/latest/developerguide/set-up-lambda-proxy-integrations.html#apigateway-multivalue-headers-and-parame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311700" y="1857100"/>
            <a:ext cx="8520600" cy="305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b="1">
                <a:solidFill>
                  <a:srgbClr val="000000"/>
                </a:solidFill>
                <a:latin typeface="Times New Roman"/>
                <a:ea typeface="Times New Roman"/>
                <a:cs typeface="Times New Roman"/>
                <a:sym typeface="Times New Roman"/>
              </a:rPr>
              <a:t>Group Members:</a:t>
            </a:r>
            <a:endParaRPr sz="1800" b="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800">
                <a:solidFill>
                  <a:srgbClr val="000000"/>
                </a:solidFill>
                <a:latin typeface="Times New Roman"/>
                <a:ea typeface="Times New Roman"/>
                <a:cs typeface="Times New Roman"/>
                <a:sym typeface="Times New Roman"/>
              </a:rPr>
              <a:t>Priyanka Korde</a:t>
            </a:r>
            <a:endParaRPr sz="18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800">
                <a:solidFill>
                  <a:srgbClr val="000000"/>
                </a:solidFill>
                <a:latin typeface="Times New Roman"/>
                <a:ea typeface="Times New Roman"/>
                <a:cs typeface="Times New Roman"/>
                <a:sym typeface="Times New Roman"/>
              </a:rPr>
              <a:t>Aniket Singh</a:t>
            </a:r>
            <a:endParaRPr sz="18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800">
                <a:solidFill>
                  <a:srgbClr val="000000"/>
                </a:solidFill>
                <a:latin typeface="Times New Roman"/>
                <a:ea typeface="Times New Roman"/>
                <a:cs typeface="Times New Roman"/>
                <a:sym typeface="Times New Roman"/>
              </a:rPr>
              <a:t>Kiran Watole</a:t>
            </a:r>
            <a:endParaRPr sz="18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1800">
              <a:solidFill>
                <a:srgbClr val="000000"/>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1800" b="1">
                <a:solidFill>
                  <a:srgbClr val="000000"/>
                </a:solidFill>
                <a:latin typeface="Times New Roman"/>
                <a:ea typeface="Times New Roman"/>
                <a:cs typeface="Times New Roman"/>
                <a:sym typeface="Times New Roman"/>
              </a:rPr>
              <a:t>Project Guide:</a:t>
            </a:r>
            <a:endParaRPr sz="1800" b="1">
              <a:solidFill>
                <a:srgbClr val="000000"/>
              </a:solidFill>
              <a:latin typeface="Times New Roman"/>
              <a:ea typeface="Times New Roman"/>
              <a:cs typeface="Times New Roman"/>
              <a:sym typeface="Times New Roman"/>
            </a:endParaRPr>
          </a:p>
          <a:p>
            <a:pPr marL="0" lvl="0" indent="0" algn="ctr" rtl="0">
              <a:lnSpc>
                <a:spcPct val="115000"/>
              </a:lnSpc>
              <a:spcBef>
                <a:spcPts val="1200"/>
              </a:spcBef>
              <a:spcAft>
                <a:spcPts val="1200"/>
              </a:spcAft>
              <a:buNone/>
            </a:pPr>
            <a:r>
              <a:rPr lang="en" sz="1800">
                <a:solidFill>
                  <a:srgbClr val="000000"/>
                </a:solidFill>
                <a:latin typeface="Times New Roman"/>
                <a:ea typeface="Times New Roman"/>
                <a:cs typeface="Times New Roman"/>
                <a:sym typeface="Times New Roman"/>
              </a:rPr>
              <a:t>Dheerendra Solanki</a:t>
            </a:r>
            <a:endParaRPr sz="1800" b="1">
              <a:solidFill>
                <a:srgbClr val="000000"/>
              </a:solidFill>
              <a:latin typeface="Times New Roman"/>
              <a:ea typeface="Times New Roman"/>
              <a:cs typeface="Times New Roman"/>
              <a:sym typeface="Times New Roman"/>
            </a:endParaRPr>
          </a:p>
        </p:txBody>
      </p:sp>
      <p:sp>
        <p:nvSpPr>
          <p:cNvPr id="65" name="Google Shape;65;p13"/>
          <p:cNvSpPr txBox="1"/>
          <p:nvPr/>
        </p:nvSpPr>
        <p:spPr>
          <a:xfrm>
            <a:off x="151525" y="132325"/>
            <a:ext cx="8680800" cy="101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900" b="1">
                <a:solidFill>
                  <a:schemeClr val="lt1"/>
                </a:solidFill>
                <a:latin typeface="Merriweather"/>
                <a:ea typeface="Merriweather"/>
                <a:cs typeface="Merriweather"/>
                <a:sym typeface="Merriweather"/>
              </a:rPr>
              <a:t>Face Recognition based attendance management System </a:t>
            </a:r>
            <a:endParaRPr sz="13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2711600" y="1293750"/>
            <a:ext cx="4643100" cy="1709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100">
                <a:solidFill>
                  <a:srgbClr val="000000"/>
                </a:solidFill>
              </a:rPr>
              <a:t>ThankYou😇👋</a:t>
            </a:r>
            <a:endParaRPr sz="41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a:t>
            </a:r>
            <a:endParaRPr/>
          </a:p>
        </p:txBody>
      </p:sp>
      <p:sp>
        <p:nvSpPr>
          <p:cNvPr id="71" name="Google Shape;71;p14"/>
          <p:cNvSpPr txBox="1">
            <a:spLocks noGrp="1"/>
          </p:cNvSpPr>
          <p:nvPr>
            <p:ph type="body" idx="1"/>
          </p:nvPr>
        </p:nvSpPr>
        <p:spPr>
          <a:xfrm>
            <a:off x="4430675" y="452450"/>
            <a:ext cx="4307700" cy="43218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Introduction </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Objective </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AWS Services used </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Design of System </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Results </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Conclusion </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Future Scope </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References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 </a:t>
            </a:r>
            <a:endParaRPr/>
          </a:p>
        </p:txBody>
      </p:sp>
      <p:sp>
        <p:nvSpPr>
          <p:cNvPr id="83" name="Google Shape;83;p16"/>
          <p:cNvSpPr txBox="1">
            <a:spLocks noGrp="1"/>
          </p:cNvSpPr>
          <p:nvPr>
            <p:ph type="body" idx="1"/>
          </p:nvPr>
        </p:nvSpPr>
        <p:spPr>
          <a:xfrm>
            <a:off x="4430675" y="452450"/>
            <a:ext cx="4307700" cy="43218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00000"/>
              </a:buClr>
              <a:buSzPts val="1500"/>
              <a:buFont typeface="Times New Roman"/>
              <a:buChar char="●"/>
            </a:pPr>
            <a:r>
              <a:rPr lang="en" sz="1500" dirty="0">
                <a:solidFill>
                  <a:srgbClr val="000000"/>
                </a:solidFill>
                <a:latin typeface="Times New Roman"/>
                <a:ea typeface="Times New Roman"/>
                <a:cs typeface="Times New Roman"/>
                <a:sym typeface="Times New Roman"/>
              </a:rPr>
              <a:t>The application shall capture attendance without any manual intervention. </a:t>
            </a:r>
            <a:endParaRPr sz="1500" dirty="0">
              <a:solidFill>
                <a:srgbClr val="000000"/>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000000"/>
              </a:buClr>
              <a:buSzPts val="1500"/>
              <a:buFont typeface="Times New Roman"/>
              <a:buChar char="●"/>
            </a:pPr>
            <a:r>
              <a:rPr lang="en" sz="1500" dirty="0">
                <a:solidFill>
                  <a:srgbClr val="000000"/>
                </a:solidFill>
                <a:latin typeface="Times New Roman"/>
                <a:ea typeface="Times New Roman"/>
                <a:cs typeface="Times New Roman"/>
                <a:sym typeface="Times New Roman"/>
              </a:rPr>
              <a:t>The camera that will capture the images of student and send the images to model. </a:t>
            </a:r>
            <a:endParaRPr sz="1500" dirty="0">
              <a:solidFill>
                <a:srgbClr val="000000"/>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000000"/>
              </a:buClr>
              <a:buSzPts val="1500"/>
              <a:buFont typeface="Times New Roman"/>
              <a:buChar char="●"/>
            </a:pPr>
            <a:r>
              <a:rPr lang="en" sz="1500" dirty="0">
                <a:solidFill>
                  <a:srgbClr val="000000"/>
                </a:solidFill>
                <a:latin typeface="Times New Roman"/>
                <a:ea typeface="Times New Roman"/>
                <a:cs typeface="Times New Roman"/>
                <a:sym typeface="Times New Roman"/>
              </a:rPr>
              <a:t>Then the model will use AWS Rekognition Service to recognize the student’s faces &amp; push the images to S3(Simple Storage Service) for storage and also updates the attendance automatically in a database. </a:t>
            </a:r>
            <a:endParaRPr sz="1500" dirty="0">
              <a:solidFill>
                <a:srgbClr val="000000"/>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000000"/>
              </a:buClr>
              <a:buSzPts val="1500"/>
              <a:buFont typeface="Times New Roman"/>
              <a:buChar char="●"/>
            </a:pPr>
            <a:r>
              <a:rPr lang="en" sz="1500" dirty="0">
                <a:solidFill>
                  <a:srgbClr val="000000"/>
                </a:solidFill>
                <a:latin typeface="Times New Roman"/>
                <a:ea typeface="Times New Roman"/>
                <a:cs typeface="Times New Roman"/>
                <a:sym typeface="Times New Roman"/>
              </a:rPr>
              <a:t>Build a web-based dashboard to visualize all the student’s attendance information.</a:t>
            </a:r>
            <a:endParaRPr sz="15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 </a:t>
            </a:r>
            <a:endParaRPr/>
          </a:p>
        </p:txBody>
      </p:sp>
      <p:sp>
        <p:nvSpPr>
          <p:cNvPr id="77" name="Google Shape;77;p15"/>
          <p:cNvSpPr txBox="1">
            <a:spLocks noGrp="1"/>
          </p:cNvSpPr>
          <p:nvPr>
            <p:ph type="body" idx="1"/>
          </p:nvPr>
        </p:nvSpPr>
        <p:spPr>
          <a:xfrm>
            <a:off x="4387975" y="458225"/>
            <a:ext cx="4482000" cy="40986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The purpose of the attendance management system is </a:t>
            </a:r>
            <a:r>
              <a:rPr lang="en" sz="1400">
                <a:solidFill>
                  <a:srgbClr val="000000"/>
                </a:solidFill>
                <a:latin typeface="Times New Roman"/>
                <a:ea typeface="Times New Roman"/>
                <a:cs typeface="Times New Roman"/>
                <a:sym typeface="Times New Roman"/>
              </a:rPr>
              <a:t>to help the administrators keep a track of students .</a:t>
            </a:r>
            <a:endParaRPr sz="1400">
              <a:solidFill>
                <a:srgbClr val="000000"/>
              </a:solidFill>
              <a:latin typeface="Times New Roman"/>
              <a:ea typeface="Times New Roman"/>
              <a:cs typeface="Times New Roman"/>
              <a:sym typeface="Times New Roman"/>
            </a:endParaRPr>
          </a:p>
          <a:p>
            <a:pPr marL="45720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Automated attendance management software can help administrators save time and money. </a:t>
            </a:r>
            <a:endParaRPr sz="1400">
              <a:solidFill>
                <a:srgbClr val="000000"/>
              </a:solidFill>
              <a:highlight>
                <a:srgbClr val="FFFFFF"/>
              </a:highlight>
              <a:latin typeface="Times New Roman"/>
              <a:ea typeface="Times New Roman"/>
              <a:cs typeface="Times New Roman"/>
              <a:sym typeface="Times New Roman"/>
            </a:endParaRPr>
          </a:p>
          <a:p>
            <a:pPr marL="457200" lvl="0" indent="0" algn="just" rtl="0">
              <a:spcBef>
                <a:spcPts val="120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Such a system also reduces staff workload and increases efficiency.</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342900" lvl="0" indent="0" algn="l" rtl="0">
              <a:lnSpc>
                <a:spcPct val="115000"/>
              </a:lnSpc>
              <a:spcBef>
                <a:spcPts val="800"/>
              </a:spcBef>
              <a:spcAft>
                <a:spcPts val="0"/>
              </a:spcAft>
              <a:buNone/>
            </a:pPr>
            <a:r>
              <a:rPr lang="en" sz="3155" b="1"/>
              <a:t>AWS services used </a:t>
            </a:r>
            <a:endParaRPr/>
          </a:p>
        </p:txBody>
      </p:sp>
      <p:sp>
        <p:nvSpPr>
          <p:cNvPr id="89" name="Google Shape;89;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800"/>
              </a:spcBef>
              <a:spcAft>
                <a:spcPts val="0"/>
              </a:spcAft>
              <a:buNone/>
            </a:pPr>
            <a:r>
              <a:rPr lang="en" sz="1600" b="1">
                <a:solidFill>
                  <a:srgbClr val="000000"/>
                </a:solidFill>
                <a:latin typeface="Times New Roman"/>
                <a:ea typeface="Times New Roman"/>
                <a:cs typeface="Times New Roman"/>
                <a:sym typeface="Times New Roman"/>
              </a:rPr>
              <a:t>AWS Rekognition </a:t>
            </a:r>
            <a:endParaRPr sz="1600" b="1">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r>
              <a:rPr lang="en" sz="1600" b="1">
                <a:solidFill>
                  <a:schemeClr val="dk1"/>
                </a:solidFill>
                <a:latin typeface="Times New Roman"/>
                <a:ea typeface="Times New Roman"/>
                <a:cs typeface="Times New Roman"/>
                <a:sym typeface="Times New Roman"/>
              </a:rPr>
              <a:t>AWS Lambda </a:t>
            </a:r>
            <a:endParaRPr sz="1600" b="1">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r>
              <a:rPr lang="en" sz="1600" b="1">
                <a:solidFill>
                  <a:schemeClr val="dk1"/>
                </a:solidFill>
                <a:latin typeface="Times New Roman"/>
                <a:ea typeface="Times New Roman"/>
                <a:cs typeface="Times New Roman"/>
                <a:sym typeface="Times New Roman"/>
              </a:rPr>
              <a:t>API Gateway</a:t>
            </a:r>
            <a:endParaRPr sz="1600" b="1">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r>
              <a:rPr lang="en" sz="1600" b="1">
                <a:solidFill>
                  <a:schemeClr val="dk1"/>
                </a:solidFill>
                <a:latin typeface="Times New Roman"/>
                <a:ea typeface="Times New Roman"/>
                <a:cs typeface="Times New Roman"/>
                <a:sym typeface="Times New Roman"/>
              </a:rPr>
              <a:t>AWS DynamoDB</a:t>
            </a:r>
            <a:endParaRPr sz="1600" b="1">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r>
              <a:rPr lang="en" sz="1600" b="1">
                <a:solidFill>
                  <a:schemeClr val="dk1"/>
                </a:solidFill>
                <a:latin typeface="Times New Roman"/>
                <a:ea typeface="Times New Roman"/>
                <a:cs typeface="Times New Roman"/>
                <a:sym typeface="Times New Roman"/>
              </a:rPr>
              <a:t>Amazon S3</a:t>
            </a:r>
            <a:endParaRPr sz="1600" b="1">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r>
              <a:rPr lang="en" sz="1600" b="1">
                <a:solidFill>
                  <a:schemeClr val="dk1"/>
                </a:solidFill>
                <a:latin typeface="Times New Roman"/>
                <a:ea typeface="Times New Roman"/>
                <a:cs typeface="Times New Roman"/>
                <a:sym typeface="Times New Roman"/>
              </a:rPr>
              <a:t>Amazon SNS</a:t>
            </a:r>
            <a:endParaRPr sz="1600" b="1">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endParaRPr sz="1600" b="1">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of the System </a:t>
            </a:r>
            <a:endParaRPr/>
          </a:p>
        </p:txBody>
      </p:sp>
      <p:pic>
        <p:nvPicPr>
          <p:cNvPr id="95" name="Google Shape;95;p18"/>
          <p:cNvPicPr preferRelativeResize="0"/>
          <p:nvPr/>
        </p:nvPicPr>
        <p:blipFill>
          <a:blip r:embed="rId3">
            <a:alphaModFix/>
          </a:blip>
          <a:stretch>
            <a:fillRect/>
          </a:stretch>
        </p:blipFill>
        <p:spPr>
          <a:xfrm>
            <a:off x="4347148" y="453175"/>
            <a:ext cx="4684127" cy="44561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t>
            </a:r>
            <a:endParaRPr/>
          </a:p>
        </p:txBody>
      </p:sp>
      <p:sp>
        <p:nvSpPr>
          <p:cNvPr id="101" name="Google Shape;101;p19"/>
          <p:cNvSpPr txBox="1">
            <a:spLocks noGrp="1"/>
          </p:cNvSpPr>
          <p:nvPr>
            <p:ph type="body" idx="1"/>
          </p:nvPr>
        </p:nvSpPr>
        <p:spPr>
          <a:xfrm>
            <a:off x="4473925" y="223475"/>
            <a:ext cx="4166400" cy="4721700"/>
          </a:xfrm>
          <a:prstGeom prst="rect">
            <a:avLst/>
          </a:prstGeom>
        </p:spPr>
        <p:txBody>
          <a:bodyPr spcFirstLastPara="1" wrap="square" lIns="91425" tIns="91425" rIns="91425" bIns="91425" anchor="t" anchorCtr="0">
            <a:noAutofit/>
          </a:bodyPr>
          <a:lstStyle/>
          <a:p>
            <a:pPr marL="457200" lvl="0" indent="0" algn="just" rtl="0">
              <a:lnSpc>
                <a:spcPct val="140000"/>
              </a:lnSpc>
              <a:spcBef>
                <a:spcPts val="0"/>
              </a:spcBef>
              <a:spcAft>
                <a:spcPts val="0"/>
              </a:spcAft>
              <a:buSzPts val="935"/>
              <a:buNone/>
            </a:pPr>
            <a:endParaRPr sz="1205">
              <a:solidFill>
                <a:srgbClr val="000000"/>
              </a:solidFill>
              <a:latin typeface="Times New Roman"/>
              <a:ea typeface="Times New Roman"/>
              <a:cs typeface="Times New Roman"/>
              <a:sym typeface="Times New Roman"/>
            </a:endParaRPr>
          </a:p>
          <a:p>
            <a:pPr marL="457200" lvl="0" indent="-305117" algn="just" rtl="0">
              <a:lnSpc>
                <a:spcPct val="140000"/>
              </a:lnSpc>
              <a:spcBef>
                <a:spcPts val="0"/>
              </a:spcBef>
              <a:spcAft>
                <a:spcPts val="0"/>
              </a:spcAft>
              <a:buClr>
                <a:srgbClr val="000000"/>
              </a:buClr>
              <a:buSzPts val="1205"/>
              <a:buFont typeface="Times New Roman"/>
              <a:buChar char="●"/>
            </a:pPr>
            <a:r>
              <a:rPr lang="en" sz="1205">
                <a:solidFill>
                  <a:srgbClr val="000000"/>
                </a:solidFill>
                <a:latin typeface="Times New Roman"/>
                <a:ea typeface="Times New Roman"/>
                <a:cs typeface="Times New Roman"/>
                <a:sym typeface="Times New Roman"/>
              </a:rPr>
              <a:t>The system has demonstrated the potential to change traditional attendance tracking methods by utilizing Amazon Rekognition for facial recognition capabilities, AWS Lambda for serverless computing, and AWS S3 for image storage.</a:t>
            </a:r>
            <a:endParaRPr sz="1205">
              <a:solidFill>
                <a:srgbClr val="000000"/>
              </a:solidFill>
              <a:latin typeface="Times New Roman"/>
              <a:ea typeface="Times New Roman"/>
              <a:cs typeface="Times New Roman"/>
              <a:sym typeface="Times New Roman"/>
            </a:endParaRPr>
          </a:p>
          <a:p>
            <a:pPr marL="457200" lvl="0" indent="0" algn="just" rtl="0">
              <a:lnSpc>
                <a:spcPct val="140000"/>
              </a:lnSpc>
              <a:spcBef>
                <a:spcPts val="0"/>
              </a:spcBef>
              <a:spcAft>
                <a:spcPts val="0"/>
              </a:spcAft>
              <a:buSzPts val="935"/>
              <a:buNone/>
            </a:pPr>
            <a:endParaRPr sz="1205">
              <a:solidFill>
                <a:srgbClr val="000000"/>
              </a:solidFill>
              <a:latin typeface="Times New Roman"/>
              <a:ea typeface="Times New Roman"/>
              <a:cs typeface="Times New Roman"/>
              <a:sym typeface="Times New Roman"/>
            </a:endParaRPr>
          </a:p>
          <a:p>
            <a:pPr marL="457200" lvl="0" indent="-305117" algn="just" rtl="0">
              <a:lnSpc>
                <a:spcPct val="140000"/>
              </a:lnSpc>
              <a:spcBef>
                <a:spcPts val="0"/>
              </a:spcBef>
              <a:spcAft>
                <a:spcPts val="0"/>
              </a:spcAft>
              <a:buClr>
                <a:srgbClr val="000000"/>
              </a:buClr>
              <a:buSzPts val="1205"/>
              <a:buFont typeface="Times New Roman"/>
              <a:buChar char="●"/>
            </a:pPr>
            <a:r>
              <a:rPr lang="en" sz="1205">
                <a:solidFill>
                  <a:srgbClr val="000000"/>
                </a:solidFill>
                <a:latin typeface="Times New Roman"/>
                <a:ea typeface="Times New Roman"/>
                <a:cs typeface="Times New Roman"/>
                <a:sym typeface="Times New Roman"/>
              </a:rPr>
              <a:t>As a result, our project primarily focused on tracking attendance for various use cases such as the office, events, schools, and colleges, among others.</a:t>
            </a:r>
            <a:endParaRPr sz="1205">
              <a:solidFill>
                <a:srgbClr val="000000"/>
              </a:solidFill>
              <a:latin typeface="Times New Roman"/>
              <a:ea typeface="Times New Roman"/>
              <a:cs typeface="Times New Roman"/>
              <a:sym typeface="Times New Roman"/>
            </a:endParaRPr>
          </a:p>
          <a:p>
            <a:pPr marL="457200" lvl="0" indent="0" algn="just" rtl="0">
              <a:lnSpc>
                <a:spcPct val="140000"/>
              </a:lnSpc>
              <a:spcBef>
                <a:spcPts val="0"/>
              </a:spcBef>
              <a:spcAft>
                <a:spcPts val="0"/>
              </a:spcAft>
              <a:buSzPts val="935"/>
              <a:buNone/>
            </a:pPr>
            <a:endParaRPr sz="1205">
              <a:solidFill>
                <a:srgbClr val="000000"/>
              </a:solidFill>
              <a:latin typeface="Times New Roman"/>
              <a:ea typeface="Times New Roman"/>
              <a:cs typeface="Times New Roman"/>
              <a:sym typeface="Times New Roman"/>
            </a:endParaRPr>
          </a:p>
          <a:p>
            <a:pPr marL="457200" lvl="0" indent="-305117" algn="just" rtl="0">
              <a:lnSpc>
                <a:spcPct val="140000"/>
              </a:lnSpc>
              <a:spcBef>
                <a:spcPts val="0"/>
              </a:spcBef>
              <a:spcAft>
                <a:spcPts val="0"/>
              </a:spcAft>
              <a:buClr>
                <a:srgbClr val="000000"/>
              </a:buClr>
              <a:buSzPts val="1205"/>
              <a:buFont typeface="Times New Roman"/>
              <a:buChar char="●"/>
            </a:pPr>
            <a:r>
              <a:rPr lang="en" sz="1205">
                <a:solidFill>
                  <a:srgbClr val="000000"/>
                </a:solidFill>
                <a:latin typeface="Times New Roman"/>
                <a:ea typeface="Times New Roman"/>
                <a:cs typeface="Times New Roman"/>
                <a:sym typeface="Times New Roman"/>
              </a:rPr>
              <a:t>Thus we created an easy-to-use web page and ended the project via email to validate attendance.</a:t>
            </a:r>
            <a:endParaRPr sz="1205">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scope </a:t>
            </a:r>
            <a:endParaRPr/>
          </a:p>
        </p:txBody>
      </p:sp>
      <p:sp>
        <p:nvSpPr>
          <p:cNvPr id="107" name="Google Shape;107;p20"/>
          <p:cNvSpPr txBox="1">
            <a:spLocks noGrp="1"/>
          </p:cNvSpPr>
          <p:nvPr>
            <p:ph type="body" idx="1"/>
          </p:nvPr>
        </p:nvSpPr>
        <p:spPr>
          <a:xfrm>
            <a:off x="4463275" y="522450"/>
            <a:ext cx="4166400" cy="40986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There is a very broad future of Face Recognition system using AWS services as we can use much more innovative ideas to improvise the current project.</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Like just by automating the model train with the labels of Amazon Rekognition service looping the codes, this could be done by using the service Amazon sagemaker.</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Making an easy to use User Interface for the end users to make the process more easy.</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Also for various departments and perspective of the project we can innovatively use other services and get the outcome as per the requirements for the same.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 </a:t>
            </a:r>
            <a:endParaRPr/>
          </a:p>
        </p:txBody>
      </p:sp>
      <p:sp>
        <p:nvSpPr>
          <p:cNvPr id="113" name="Google Shape;113;p21"/>
          <p:cNvSpPr txBox="1">
            <a:spLocks noGrp="1"/>
          </p:cNvSpPr>
          <p:nvPr>
            <p:ph type="body" idx="1"/>
          </p:nvPr>
        </p:nvSpPr>
        <p:spPr>
          <a:xfrm>
            <a:off x="4505950" y="522450"/>
            <a:ext cx="4374600" cy="424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Font typeface="Merriweather"/>
              <a:buChar char="●"/>
            </a:pPr>
            <a:r>
              <a:rPr lang="en" u="sng">
                <a:solidFill>
                  <a:srgbClr val="000000"/>
                </a:solid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https://github.com/CriMenio/Face-Detection-Attendance-Management-System/tree/main</a:t>
            </a:r>
            <a:endParaRPr>
              <a:solidFill>
                <a:srgbClr val="000000"/>
              </a:solidFill>
              <a:latin typeface="Merriweather"/>
              <a:ea typeface="Merriweather"/>
              <a:cs typeface="Merriweather"/>
              <a:sym typeface="Merriweather"/>
            </a:endParaRPr>
          </a:p>
          <a:p>
            <a:pPr marL="457200" lvl="0" indent="0" algn="l" rtl="0">
              <a:spcBef>
                <a:spcPts val="1200"/>
              </a:spcBef>
              <a:spcAft>
                <a:spcPts val="0"/>
              </a:spcAft>
              <a:buNone/>
            </a:pPr>
            <a:endParaRPr>
              <a:solidFill>
                <a:srgbClr val="000000"/>
              </a:solidFill>
              <a:latin typeface="Merriweather"/>
              <a:ea typeface="Merriweather"/>
              <a:cs typeface="Merriweather"/>
              <a:sym typeface="Merriweather"/>
            </a:endParaRPr>
          </a:p>
          <a:p>
            <a:pPr marL="457200" lvl="0" indent="-311150" algn="l" rtl="0">
              <a:spcBef>
                <a:spcPts val="1200"/>
              </a:spcBef>
              <a:spcAft>
                <a:spcPts val="0"/>
              </a:spcAft>
              <a:buClr>
                <a:srgbClr val="000000"/>
              </a:buClr>
              <a:buSzPts val="1300"/>
              <a:buFont typeface="Merriweather"/>
              <a:buChar char="●"/>
            </a:pPr>
            <a:r>
              <a:rPr lang="en" u="sng">
                <a:solidFill>
                  <a:srgbClr val="000000"/>
                </a:solidFill>
                <a:latin typeface="Merriweather"/>
                <a:ea typeface="Merriweather"/>
                <a:cs typeface="Merriweather"/>
                <a:sym typeface="Merriweather"/>
                <a:hlinkClick r:id="rId4">
                  <a:extLst>
                    <a:ext uri="{A12FA001-AC4F-418D-AE19-62706E023703}">
                      <ahyp:hlinkClr xmlns:ahyp="http://schemas.microsoft.com/office/drawing/2018/hyperlinkcolor" val="tx"/>
                    </a:ext>
                  </a:extLst>
                </a:hlinkClick>
              </a:rPr>
              <a:t>https://docs.aws.amazon.com/apigateway/latest/developerguide/set-up-lambda-proxy-integrations.html#apigateway-multivalue-headers-and-parameters</a:t>
            </a:r>
            <a:endParaRPr>
              <a:solidFill>
                <a:srgbClr val="000000"/>
              </a:solidFill>
              <a:latin typeface="Merriweather"/>
              <a:ea typeface="Merriweather"/>
              <a:cs typeface="Merriweather"/>
              <a:sym typeface="Merriweather"/>
            </a:endParaRPr>
          </a:p>
          <a:p>
            <a:pPr marL="457200" lvl="0" indent="0" algn="l" rtl="0">
              <a:spcBef>
                <a:spcPts val="1200"/>
              </a:spcBef>
              <a:spcAft>
                <a:spcPts val="0"/>
              </a:spcAft>
              <a:buNone/>
            </a:pPr>
            <a:endParaRPr>
              <a:solidFill>
                <a:srgbClr val="000000"/>
              </a:solidFill>
              <a:latin typeface="Merriweather"/>
              <a:ea typeface="Merriweather"/>
              <a:cs typeface="Merriweather"/>
              <a:sym typeface="Merriweather"/>
            </a:endParaRPr>
          </a:p>
          <a:p>
            <a:pPr marL="457200" lvl="0" indent="-311150" algn="l" rtl="0">
              <a:spcBef>
                <a:spcPts val="1200"/>
              </a:spcBef>
              <a:spcAft>
                <a:spcPts val="0"/>
              </a:spcAft>
              <a:buClr>
                <a:srgbClr val="000000"/>
              </a:buClr>
              <a:buSzPts val="1300"/>
              <a:buFont typeface="Merriweather"/>
              <a:buChar char="●"/>
            </a:pPr>
            <a:r>
              <a:rPr lang="en" u="sng">
                <a:solidFill>
                  <a:srgbClr val="000000"/>
                </a:solidFill>
                <a:latin typeface="Merriweather"/>
                <a:ea typeface="Merriweather"/>
                <a:cs typeface="Merriweather"/>
                <a:sym typeface="Merriweather"/>
                <a:hlinkClick r:id="rId5">
                  <a:extLst>
                    <a:ext uri="{A12FA001-AC4F-418D-AE19-62706E023703}">
                      <ahyp:hlinkClr xmlns:ahyp="http://schemas.microsoft.com/office/drawing/2018/hyperlinkcolor" val="tx"/>
                    </a:ext>
                  </a:extLst>
                </a:hlinkClick>
              </a:rPr>
              <a:t>https://docs.aws.amazon.com/apigateway/latest/developerguide/how-to-integration-settings.html</a:t>
            </a:r>
            <a:endParaRPr>
              <a:solidFill>
                <a:srgbClr val="000000"/>
              </a:solidFill>
              <a:latin typeface="Merriweather"/>
              <a:ea typeface="Merriweather"/>
              <a:cs typeface="Merriweather"/>
              <a:sym typeface="Merriweather"/>
            </a:endParaRPr>
          </a:p>
          <a:p>
            <a:pPr marL="457200" lvl="0" indent="0" algn="l" rtl="0">
              <a:spcBef>
                <a:spcPts val="1200"/>
              </a:spcBef>
              <a:spcAft>
                <a:spcPts val="0"/>
              </a:spcAft>
              <a:buNone/>
            </a:pPr>
            <a:endParaRPr>
              <a:solidFill>
                <a:srgbClr val="000000"/>
              </a:solidFill>
              <a:latin typeface="Merriweather"/>
              <a:ea typeface="Merriweather"/>
              <a:cs typeface="Merriweather"/>
              <a:sym typeface="Merriweather"/>
            </a:endParaRPr>
          </a:p>
          <a:p>
            <a:pPr marL="457200" lvl="0" indent="-311150" algn="l" rtl="0">
              <a:spcBef>
                <a:spcPts val="1200"/>
              </a:spcBef>
              <a:spcAft>
                <a:spcPts val="0"/>
              </a:spcAft>
              <a:buClr>
                <a:srgbClr val="000000"/>
              </a:buClr>
              <a:buSzPts val="1300"/>
              <a:buFont typeface="Merriweather"/>
              <a:buChar char="●"/>
            </a:pPr>
            <a:r>
              <a:rPr lang="en" u="sng">
                <a:solidFill>
                  <a:srgbClr val="000000"/>
                </a:solidFill>
                <a:latin typeface="Merriweather"/>
                <a:ea typeface="Merriweather"/>
                <a:cs typeface="Merriweather"/>
                <a:sym typeface="Merriweather"/>
                <a:hlinkClick r:id="rId6">
                  <a:extLst>
                    <a:ext uri="{A12FA001-AC4F-418D-AE19-62706E023703}">
                      <ahyp:hlinkClr xmlns:ahyp="http://schemas.microsoft.com/office/drawing/2018/hyperlinkcolor" val="tx"/>
                    </a:ext>
                  </a:extLst>
                </a:hlinkClick>
              </a:rPr>
              <a:t>https://www.youtube.com/watch?v=zLL4ZTmDHSI</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On-screen Show (16:9)</PresentationFormat>
  <Paragraphs>57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Merriweather</vt:lpstr>
      <vt:lpstr>Times New Roman</vt:lpstr>
      <vt:lpstr>Roboto</vt:lpstr>
      <vt:lpstr>Paradigm</vt:lpstr>
      <vt:lpstr>Group Members: Priyanka Korde Aniket Singh Kiran Watole  Project Guide: Dheerendra Solanki</vt:lpstr>
      <vt:lpstr>Content</vt:lpstr>
      <vt:lpstr>Introduction </vt:lpstr>
      <vt:lpstr>Objective </vt:lpstr>
      <vt:lpstr>AWS services used </vt:lpstr>
      <vt:lpstr>Design of the System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 Priyanka Korde Aniket Singh Kiran Watole  Project Guide: Dheerendra Solanki</dc:title>
  <cp:lastModifiedBy>Priyanka K</cp:lastModifiedBy>
  <cp:revision>1</cp:revision>
  <dcterms:modified xsi:type="dcterms:W3CDTF">2023-11-27T04:30:09Z</dcterms:modified>
</cp:coreProperties>
</file>