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313" r:id="rId4"/>
    <p:sldId id="322" r:id="rId5"/>
    <p:sldId id="325" r:id="rId6"/>
    <p:sldId id="323" r:id="rId7"/>
    <p:sldId id="324" r:id="rId8"/>
    <p:sldId id="327" r:id="rId9"/>
    <p:sldId id="328" r:id="rId10"/>
    <p:sldId id="329" r:id="rId11"/>
    <p:sldId id="330" r:id="rId12"/>
    <p:sldId id="33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488B"/>
    <a:srgbClr val="E8EB79"/>
    <a:srgbClr val="F8F9D7"/>
    <a:srgbClr val="E5E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/>
  </p:normalViewPr>
  <p:slideViewPr>
    <p:cSldViewPr>
      <p:cViewPr varScale="1">
        <p:scale>
          <a:sx n="104" d="100"/>
          <a:sy n="104" d="100"/>
        </p:scale>
        <p:origin x="-5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7550C-C27E-4825-8A37-0747F8CB90C7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208D2-4219-4D4E-B825-73E190DE51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77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208D2-4219-4D4E-B825-73E190DE51D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86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80" y="4343144"/>
            <a:ext cx="5487041" cy="41150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en-US" smtClean="0"/>
          </a:p>
        </p:txBody>
      </p:sp>
    </p:spTree>
    <p:extLst>
      <p:ext uri="{BB962C8B-B14F-4D97-AF65-F5344CB8AC3E}">
        <p14:creationId xmlns:p14="http://schemas.microsoft.com/office/powerpoint/2010/main" val="937084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197B1E2-0CAA-4620-AFC8-478F773D0B08}" type="slidenum">
              <a:rPr lang="pl-PL" altLang="pl-PL"/>
              <a:pPr eaLnBrk="1" hangingPunct="1">
                <a:spcBef>
                  <a:spcPct val="0"/>
                </a:spcBef>
              </a:pPr>
              <a:t>11</a:t>
            </a:fld>
            <a:endParaRPr lang="pl-PL" altLang="pl-PL"/>
          </a:p>
        </p:txBody>
      </p:sp>
      <p:sp>
        <p:nvSpPr>
          <p:cNvPr id="51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305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197B1E2-0CAA-4620-AFC8-478F773D0B08}" type="slidenum">
              <a:rPr lang="pl-PL" altLang="pl-PL"/>
              <a:pPr eaLnBrk="1" hangingPunct="1">
                <a:spcBef>
                  <a:spcPct val="0"/>
                </a:spcBef>
              </a:pPr>
              <a:t>12</a:t>
            </a:fld>
            <a:endParaRPr lang="pl-PL" altLang="pl-PL"/>
          </a:p>
        </p:txBody>
      </p:sp>
      <p:sp>
        <p:nvSpPr>
          <p:cNvPr id="51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329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C5DA-88A5-408C-A2EA-8828F3283BA1}" type="datetime1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rostokąt 14"/>
          <p:cNvSpPr>
            <a:spLocks noChangeArrowheads="1"/>
          </p:cNvSpPr>
          <p:nvPr userDrawn="1"/>
        </p:nvSpPr>
        <p:spPr bwMode="auto">
          <a:xfrm>
            <a:off x="8782201" y="6473825"/>
            <a:ext cx="34131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21DB5DCF-8069-4538-B1C5-1AFB1499EFD5}" type="slidenum">
              <a:rPr lang="pl-PL" altLang="pl-PL" sz="1000"/>
              <a:pPr/>
              <a:t>‹#›</a:t>
            </a:fld>
            <a:endParaRPr lang="pl-PL" altLang="pl-PL" sz="1000" dirty="0"/>
          </a:p>
        </p:txBody>
      </p:sp>
    </p:spTree>
    <p:extLst>
      <p:ext uri="{BB962C8B-B14F-4D97-AF65-F5344CB8AC3E}">
        <p14:creationId xmlns:p14="http://schemas.microsoft.com/office/powerpoint/2010/main" val="4283942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B785-5281-4328-980C-934C74B4E0DB}" type="datetime1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rostokąt 14"/>
          <p:cNvSpPr>
            <a:spLocks noChangeArrowheads="1"/>
          </p:cNvSpPr>
          <p:nvPr userDrawn="1"/>
        </p:nvSpPr>
        <p:spPr bwMode="auto">
          <a:xfrm>
            <a:off x="8782201" y="6473825"/>
            <a:ext cx="34131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21DB5DCF-8069-4538-B1C5-1AFB1499EFD5}" type="slidenum">
              <a:rPr lang="pl-PL" altLang="pl-PL" sz="1000"/>
              <a:pPr/>
              <a:t>‹#›</a:t>
            </a:fld>
            <a:endParaRPr lang="pl-PL" altLang="pl-PL" sz="1000" dirty="0"/>
          </a:p>
        </p:txBody>
      </p:sp>
    </p:spTree>
    <p:extLst>
      <p:ext uri="{BB962C8B-B14F-4D97-AF65-F5344CB8AC3E}">
        <p14:creationId xmlns:p14="http://schemas.microsoft.com/office/powerpoint/2010/main" val="249328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B6A6-CDE2-4E23-896F-0A4203D28468}" type="datetime1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rostokąt 14"/>
          <p:cNvSpPr>
            <a:spLocks noChangeArrowheads="1"/>
          </p:cNvSpPr>
          <p:nvPr userDrawn="1"/>
        </p:nvSpPr>
        <p:spPr bwMode="auto">
          <a:xfrm>
            <a:off x="8782201" y="6473825"/>
            <a:ext cx="34131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21DB5DCF-8069-4538-B1C5-1AFB1499EFD5}" type="slidenum">
              <a:rPr lang="pl-PL" altLang="pl-PL" sz="1000"/>
              <a:pPr/>
              <a:t>‹#›</a:t>
            </a:fld>
            <a:endParaRPr lang="pl-PL" altLang="pl-PL" sz="1000" dirty="0"/>
          </a:p>
        </p:txBody>
      </p:sp>
    </p:spTree>
    <p:extLst>
      <p:ext uri="{BB962C8B-B14F-4D97-AF65-F5344CB8AC3E}">
        <p14:creationId xmlns:p14="http://schemas.microsoft.com/office/powerpoint/2010/main" val="114773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68370"/>
            <a:ext cx="7704856" cy="11430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US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9CE2-8BCD-4495-80CD-131EEE3ED8EC}" type="datetime1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rostokąt 14"/>
          <p:cNvSpPr>
            <a:spLocks noChangeArrowheads="1"/>
          </p:cNvSpPr>
          <p:nvPr userDrawn="1"/>
        </p:nvSpPr>
        <p:spPr bwMode="auto">
          <a:xfrm>
            <a:off x="8782201" y="6473825"/>
            <a:ext cx="34131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21DB5DCF-8069-4538-B1C5-1AFB1499EFD5}" type="slidenum">
              <a:rPr lang="pl-PL" altLang="pl-PL" sz="1000"/>
              <a:pPr/>
              <a:t>‹#›</a:t>
            </a:fld>
            <a:endParaRPr lang="pl-PL" altLang="pl-PL" sz="1000" dirty="0"/>
          </a:p>
        </p:txBody>
      </p:sp>
    </p:spTree>
    <p:extLst>
      <p:ext uri="{BB962C8B-B14F-4D97-AF65-F5344CB8AC3E}">
        <p14:creationId xmlns:p14="http://schemas.microsoft.com/office/powerpoint/2010/main" val="228463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F8F3-583F-489C-9FCF-70C0D0709F97}" type="datetime1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rostokąt 14"/>
          <p:cNvSpPr>
            <a:spLocks noChangeArrowheads="1"/>
          </p:cNvSpPr>
          <p:nvPr userDrawn="1"/>
        </p:nvSpPr>
        <p:spPr bwMode="auto">
          <a:xfrm>
            <a:off x="8782201" y="6473825"/>
            <a:ext cx="34131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21DB5DCF-8069-4538-B1C5-1AFB1499EFD5}" type="slidenum">
              <a:rPr lang="pl-PL" altLang="pl-PL" sz="1000"/>
              <a:pPr/>
              <a:t>‹#›</a:t>
            </a:fld>
            <a:endParaRPr lang="pl-PL" altLang="pl-PL" sz="1000" dirty="0"/>
          </a:p>
        </p:txBody>
      </p:sp>
    </p:spTree>
    <p:extLst>
      <p:ext uri="{BB962C8B-B14F-4D97-AF65-F5344CB8AC3E}">
        <p14:creationId xmlns:p14="http://schemas.microsoft.com/office/powerpoint/2010/main" val="255199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681E-399D-40A6-AF5F-3A59E0BC0B4E}" type="datetime1">
              <a:rPr lang="en-US" smtClean="0"/>
              <a:pPr/>
              <a:t>2/28/2017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rostokąt 14"/>
          <p:cNvSpPr>
            <a:spLocks noChangeArrowheads="1"/>
          </p:cNvSpPr>
          <p:nvPr userDrawn="1"/>
        </p:nvSpPr>
        <p:spPr bwMode="auto">
          <a:xfrm>
            <a:off x="8782201" y="6473825"/>
            <a:ext cx="34131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21DB5DCF-8069-4538-B1C5-1AFB1499EFD5}" type="slidenum">
              <a:rPr lang="pl-PL" altLang="pl-PL" sz="1000"/>
              <a:pPr/>
              <a:t>‹#›</a:t>
            </a:fld>
            <a:endParaRPr lang="pl-PL" altLang="pl-PL" sz="1000" dirty="0"/>
          </a:p>
        </p:txBody>
      </p:sp>
    </p:spTree>
    <p:extLst>
      <p:ext uri="{BB962C8B-B14F-4D97-AF65-F5344CB8AC3E}">
        <p14:creationId xmlns:p14="http://schemas.microsoft.com/office/powerpoint/2010/main" val="396200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796B-597B-4A11-8991-8D79A85065A4}" type="datetime1">
              <a:rPr lang="en-US" smtClean="0"/>
              <a:pPr/>
              <a:t>2/28/2017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Prostokąt 14"/>
          <p:cNvSpPr>
            <a:spLocks noChangeArrowheads="1"/>
          </p:cNvSpPr>
          <p:nvPr userDrawn="1"/>
        </p:nvSpPr>
        <p:spPr bwMode="auto">
          <a:xfrm>
            <a:off x="8782201" y="6473825"/>
            <a:ext cx="34131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21DB5DCF-8069-4538-B1C5-1AFB1499EFD5}" type="slidenum">
              <a:rPr lang="pl-PL" altLang="pl-PL" sz="1000"/>
              <a:pPr/>
              <a:t>‹#›</a:t>
            </a:fld>
            <a:endParaRPr lang="pl-PL" altLang="pl-PL" sz="1000" dirty="0"/>
          </a:p>
        </p:txBody>
      </p:sp>
    </p:spTree>
    <p:extLst>
      <p:ext uri="{BB962C8B-B14F-4D97-AF65-F5344CB8AC3E}">
        <p14:creationId xmlns:p14="http://schemas.microsoft.com/office/powerpoint/2010/main" val="165642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5F7D-A46C-4A49-9A59-D77D82A86DAB}" type="datetime1">
              <a:rPr lang="en-US" smtClean="0"/>
              <a:pPr/>
              <a:t>2/28/2017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rostokąt 14"/>
          <p:cNvSpPr>
            <a:spLocks noChangeArrowheads="1"/>
          </p:cNvSpPr>
          <p:nvPr userDrawn="1"/>
        </p:nvSpPr>
        <p:spPr bwMode="auto">
          <a:xfrm>
            <a:off x="8782201" y="6473825"/>
            <a:ext cx="34131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21DB5DCF-8069-4538-B1C5-1AFB1499EFD5}" type="slidenum">
              <a:rPr lang="pl-PL" altLang="pl-PL" sz="1000"/>
              <a:pPr/>
              <a:t>‹#›</a:t>
            </a:fld>
            <a:endParaRPr lang="pl-PL" altLang="pl-PL" sz="1000" dirty="0"/>
          </a:p>
        </p:txBody>
      </p:sp>
    </p:spTree>
    <p:extLst>
      <p:ext uri="{BB962C8B-B14F-4D97-AF65-F5344CB8AC3E}">
        <p14:creationId xmlns:p14="http://schemas.microsoft.com/office/powerpoint/2010/main" val="72777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F691-AEDF-4386-AB06-5841B6568019}" type="datetime1">
              <a:rPr lang="en-US" smtClean="0"/>
              <a:pPr/>
              <a:t>2/28/2017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rostokąt 14"/>
          <p:cNvSpPr>
            <a:spLocks noChangeArrowheads="1"/>
          </p:cNvSpPr>
          <p:nvPr userDrawn="1"/>
        </p:nvSpPr>
        <p:spPr bwMode="auto">
          <a:xfrm>
            <a:off x="8782201" y="6473825"/>
            <a:ext cx="34131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21DB5DCF-8069-4538-B1C5-1AFB1499EFD5}" type="slidenum">
              <a:rPr lang="pl-PL" altLang="pl-PL" sz="1000"/>
              <a:pPr/>
              <a:t>‹#›</a:t>
            </a:fld>
            <a:endParaRPr lang="pl-PL" altLang="pl-PL" sz="1000" dirty="0"/>
          </a:p>
        </p:txBody>
      </p:sp>
    </p:spTree>
    <p:extLst>
      <p:ext uri="{BB962C8B-B14F-4D97-AF65-F5344CB8AC3E}">
        <p14:creationId xmlns:p14="http://schemas.microsoft.com/office/powerpoint/2010/main" val="212756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4C83-9299-4549-8B55-38AA1FB5F528}" type="datetime1">
              <a:rPr lang="en-US" smtClean="0"/>
              <a:pPr/>
              <a:t>2/28/2017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rostokąt 14"/>
          <p:cNvSpPr>
            <a:spLocks noChangeArrowheads="1"/>
          </p:cNvSpPr>
          <p:nvPr userDrawn="1"/>
        </p:nvSpPr>
        <p:spPr bwMode="auto">
          <a:xfrm>
            <a:off x="8782201" y="6473825"/>
            <a:ext cx="34131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21DB5DCF-8069-4538-B1C5-1AFB1499EFD5}" type="slidenum">
              <a:rPr lang="pl-PL" altLang="pl-PL" sz="1000"/>
              <a:pPr/>
              <a:t>‹#›</a:t>
            </a:fld>
            <a:endParaRPr lang="pl-PL" altLang="pl-PL" sz="1000" dirty="0"/>
          </a:p>
        </p:txBody>
      </p:sp>
    </p:spTree>
    <p:extLst>
      <p:ext uri="{BB962C8B-B14F-4D97-AF65-F5344CB8AC3E}">
        <p14:creationId xmlns:p14="http://schemas.microsoft.com/office/powerpoint/2010/main" val="317599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F95C-8FF3-4AC9-83AA-05AA725605CC}" type="datetime1">
              <a:rPr lang="en-US" smtClean="0"/>
              <a:pPr/>
              <a:t>2/28/2017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rostokąt 14"/>
          <p:cNvSpPr>
            <a:spLocks noChangeArrowheads="1"/>
          </p:cNvSpPr>
          <p:nvPr userDrawn="1"/>
        </p:nvSpPr>
        <p:spPr bwMode="auto">
          <a:xfrm>
            <a:off x="8782201" y="6473825"/>
            <a:ext cx="34131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21DB5DCF-8069-4538-B1C5-1AFB1499EFD5}" type="slidenum">
              <a:rPr lang="pl-PL" altLang="pl-PL" sz="1000"/>
              <a:pPr/>
              <a:t>‹#›</a:t>
            </a:fld>
            <a:endParaRPr lang="pl-PL" altLang="pl-PL" sz="1000" dirty="0"/>
          </a:p>
        </p:txBody>
      </p:sp>
    </p:spTree>
    <p:extLst>
      <p:ext uri="{BB962C8B-B14F-4D97-AF65-F5344CB8AC3E}">
        <p14:creationId xmlns:p14="http://schemas.microsoft.com/office/powerpoint/2010/main" val="246239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411DB-F227-4175-B520-40F4045EA6EC}" type="datetime1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C3C2F-A094-413C-B07C-2C0839FE72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8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11488B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8348" y="1628800"/>
            <a:ext cx="9144000" cy="1470025"/>
          </a:xfrm>
        </p:spPr>
        <p:txBody>
          <a:bodyPr>
            <a:noAutofit/>
          </a:bodyPr>
          <a:lstStyle/>
          <a:p>
            <a:pPr>
              <a:buSzPct val="45000"/>
              <a:defRPr/>
            </a:pPr>
            <a:r>
              <a:rPr lang="en-US" sz="3600" dirty="0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sz="3600" dirty="0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l-PL" sz="36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dirty="0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600" dirty="0">
              <a:solidFill>
                <a:schemeClr val="tx2">
                  <a:satMod val="13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755576" y="3789040"/>
            <a:ext cx="7632848" cy="2520280"/>
          </a:xfrm>
        </p:spPr>
        <p:txBody>
          <a:bodyPr>
            <a:normAutofit fontScale="25000" lnSpcReduction="20000"/>
          </a:bodyPr>
          <a:lstStyle/>
          <a:p>
            <a:pPr>
              <a:buSzPct val="45000"/>
              <a:defRPr/>
            </a:pPr>
            <a:r>
              <a:rPr lang="pl-PL" sz="112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Name</a:t>
            </a:r>
            <a:endParaRPr lang="pl-PL" sz="11200" dirty="0">
              <a:solidFill>
                <a:schemeClr val="tx2">
                  <a:satMod val="13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pl-PL" sz="9600" dirty="0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Email </a:t>
            </a:r>
            <a:r>
              <a:rPr lang="pl-PL" sz="96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address</a:t>
            </a:r>
            <a:endParaRPr lang="pl-PL" sz="9600" dirty="0" smtClean="0">
              <a:solidFill>
                <a:schemeClr val="tx2">
                  <a:satMod val="13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en-US" sz="9600" dirty="0">
              <a:solidFill>
                <a:schemeClr val="tx2">
                  <a:satMod val="13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buSzPct val="45000"/>
              <a:defRPr/>
            </a:pPr>
            <a:r>
              <a:rPr lang="en-US" sz="9600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Department of Computer </a:t>
            </a:r>
            <a:r>
              <a:rPr lang="en-US" sz="9600" dirty="0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Science</a:t>
            </a:r>
            <a:endParaRPr lang="en-US" sz="9600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  <a:p>
            <a:pPr lvl="0">
              <a:buSzPct val="45000"/>
              <a:defRPr/>
            </a:pPr>
            <a:r>
              <a:rPr lang="pl-PL" sz="9600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AGH</a:t>
            </a:r>
            <a:r>
              <a:rPr lang="en-US" sz="9600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 University of Science and Technology </a:t>
            </a:r>
            <a:r>
              <a:rPr lang="pl-PL" sz="9600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endParaRPr lang="en-US" sz="9600" dirty="0" smtClean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  <a:p>
            <a:pPr lvl="0">
              <a:buSzPct val="45000"/>
              <a:defRPr/>
            </a:pPr>
            <a:r>
              <a:rPr lang="pl-PL" sz="9600" dirty="0" err="1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Krakow</a:t>
            </a:r>
            <a:r>
              <a:rPr lang="en-US" sz="9600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, Poland</a:t>
            </a:r>
          </a:p>
          <a:p>
            <a:pPr lvl="0">
              <a:buSzPct val="45000"/>
              <a:defRPr/>
            </a:pPr>
            <a:endParaRPr lang="en-US" sz="2200" b="1" dirty="0">
              <a:solidFill>
                <a:prstClr val="black"/>
              </a:solidFill>
            </a:endParaRPr>
          </a:p>
          <a:p>
            <a:endParaRPr lang="pl-PL" sz="1400" dirty="0" smtClean="0"/>
          </a:p>
        </p:txBody>
      </p:sp>
      <p:grpSp>
        <p:nvGrpSpPr>
          <p:cNvPr id="12" name="Grupa 11"/>
          <p:cNvGrpSpPr/>
          <p:nvPr/>
        </p:nvGrpSpPr>
        <p:grpSpPr>
          <a:xfrm>
            <a:off x="251520" y="146797"/>
            <a:ext cx="1008112" cy="689915"/>
            <a:chOff x="3733844" y="1319846"/>
            <a:chExt cx="874799" cy="617907"/>
          </a:xfrm>
        </p:grpSpPr>
        <p:pic>
          <p:nvPicPr>
            <p:cNvPr id="8" name="Picture 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44" y="1319846"/>
              <a:ext cx="801544" cy="574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Prostokąt 8"/>
            <p:cNvSpPr/>
            <p:nvPr/>
          </p:nvSpPr>
          <p:spPr bwMode="auto">
            <a:xfrm>
              <a:off x="4152269" y="1319846"/>
              <a:ext cx="456374" cy="617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2050" name="Picture 2" descr="Department of Computer Science AG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260648"/>
            <a:ext cx="1263958" cy="28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81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633413" y="52784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0" tIns="45711" rIns="91420" bIns="45711" anchor="ctr"/>
          <a:lstStyle>
            <a:lvl1pPr eaLnBrk="0" hangingPunct="0"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Font typeface="Times New Roman" pitchFamily="18" charset="0"/>
              <a:buNone/>
            </a:pPr>
            <a:endParaRPr lang="pl-PL" altLang="en-US" sz="1800">
              <a:latin typeface="Calibri" pitchFamily="34" charset="0"/>
            </a:endParaRP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0" y="6237312"/>
            <a:ext cx="8964488" cy="60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89982" tIns="46790" rIns="89982" bIns="46790">
            <a:spAutoFit/>
          </a:bodyPr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Font typeface="Times New Roman" pitchFamily="18" charset="0"/>
              <a:buNone/>
            </a:pPr>
            <a:r>
              <a:rPr lang="en-US" altLang="en-US" sz="1100" dirty="0">
                <a:solidFill>
                  <a:srgbClr val="000000"/>
                </a:solidFill>
                <a:cs typeface="Arial" pitchFamily="34" charset="0"/>
              </a:rPr>
              <a:t>T. </a:t>
            </a:r>
            <a:r>
              <a:rPr lang="en-US" altLang="en-US" sz="1100" dirty="0" err="1">
                <a:solidFill>
                  <a:srgbClr val="000000"/>
                </a:solidFill>
                <a:cs typeface="Arial" pitchFamily="34" charset="0"/>
              </a:rPr>
              <a:t>Gubala</a:t>
            </a:r>
            <a:r>
              <a:rPr lang="en-US" altLang="en-US" sz="1100" dirty="0">
                <a:solidFill>
                  <a:srgbClr val="000000"/>
                </a:solidFill>
                <a:cs typeface="Arial" pitchFamily="34" charset="0"/>
              </a:rPr>
              <a:t>, K. </a:t>
            </a:r>
            <a:r>
              <a:rPr lang="en-US" altLang="en-US" sz="1100" dirty="0" err="1">
                <a:solidFill>
                  <a:srgbClr val="000000"/>
                </a:solidFill>
                <a:cs typeface="Arial" pitchFamily="34" charset="0"/>
              </a:rPr>
              <a:t>Prymula</a:t>
            </a:r>
            <a:r>
              <a:rPr lang="en-US" altLang="en-US" sz="1100" dirty="0">
                <a:solidFill>
                  <a:srgbClr val="000000"/>
                </a:solidFill>
                <a:cs typeface="Arial" pitchFamily="34" charset="0"/>
              </a:rPr>
              <a:t>, P. </a:t>
            </a:r>
            <a:r>
              <a:rPr lang="en-US" altLang="en-US" sz="1100" dirty="0" err="1">
                <a:solidFill>
                  <a:srgbClr val="000000"/>
                </a:solidFill>
                <a:cs typeface="Arial" pitchFamily="34" charset="0"/>
              </a:rPr>
              <a:t>Nowakowski</a:t>
            </a:r>
            <a:r>
              <a:rPr lang="en-US" altLang="en-US" sz="1100" dirty="0">
                <a:solidFill>
                  <a:srgbClr val="000000"/>
                </a:solidFill>
                <a:cs typeface="Arial" pitchFamily="34" charset="0"/>
              </a:rPr>
              <a:t>, M. </a:t>
            </a:r>
            <a:r>
              <a:rPr lang="en-US" altLang="en-US" sz="1100" dirty="0" err="1">
                <a:solidFill>
                  <a:srgbClr val="000000"/>
                </a:solidFill>
                <a:cs typeface="Arial" pitchFamily="34" charset="0"/>
              </a:rPr>
              <a:t>Bubak</a:t>
            </a:r>
            <a:r>
              <a:rPr lang="en-US" altLang="en-US" sz="1100" dirty="0">
                <a:solidFill>
                  <a:srgbClr val="000000"/>
                </a:solidFill>
                <a:cs typeface="Arial" pitchFamily="34" charset="0"/>
              </a:rPr>
              <a:t>: </a:t>
            </a:r>
            <a:r>
              <a:rPr lang="en-US" altLang="en-US" sz="1100" i="1" dirty="0">
                <a:solidFill>
                  <a:srgbClr val="000000"/>
                </a:solidFill>
                <a:cs typeface="Arial" pitchFamily="34" charset="0"/>
              </a:rPr>
              <a:t>Semantic Integration for Model-based Life Science Applications</a:t>
            </a:r>
            <a:r>
              <a:rPr lang="en-US" altLang="en-US" sz="1100" dirty="0">
                <a:solidFill>
                  <a:srgbClr val="000000"/>
                </a:solidFill>
                <a:cs typeface="Arial" pitchFamily="34" charset="0"/>
              </a:rPr>
              <a:t>. In: SIMULTECH 2013 Proceedings of the 3rd International Conference on Simulation and Modeling Methodologies, Technologies and Applications, Reykjavik, Iceland 29 - 31 July, 2013, pp. 74-81</a:t>
            </a:r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925" y="2749550"/>
            <a:ext cx="40068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50" y="914400"/>
            <a:ext cx="2570163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52400" y="836613"/>
            <a:ext cx="6019800" cy="2671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20" tIns="45711" rIns="91420" bIns="45711">
            <a:normAutofit fontScale="85000" lnSpcReduction="10000"/>
          </a:bodyPr>
          <a:lstStyle/>
          <a:p>
            <a:pPr marL="341242" indent="-341242" defTabSz="457106">
              <a:lnSpc>
                <a:spcPct val="80000"/>
              </a:lnSpc>
              <a:spcBef>
                <a:spcPts val="550"/>
              </a:spcBef>
              <a:buFont typeface="Arial" charset="0"/>
              <a:buChar char="•"/>
              <a:tabLst>
                <a:tab pos="912624" algn="l"/>
                <a:tab pos="1826835" algn="l"/>
                <a:tab pos="2741045" algn="l"/>
                <a:tab pos="3655255" algn="l"/>
                <a:tab pos="4569465" algn="l"/>
                <a:tab pos="5483675" algn="l"/>
                <a:tab pos="6397886" algn="l"/>
                <a:tab pos="7312097" algn="l"/>
                <a:tab pos="8226307" algn="l"/>
                <a:tab pos="9140517" algn="l"/>
                <a:tab pos="10054727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t>Concept of describing scientific domains for </a:t>
            </a:r>
            <a:r>
              <a:rPr lang="en-US" sz="2200" i="1" dirty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t>in-</a:t>
            </a:r>
            <a:r>
              <a:rPr lang="en-US" sz="2200" i="1" dirty="0" err="1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t>silico</a:t>
            </a:r>
            <a:r>
              <a:rPr lang="en-US" sz="2200" dirty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t> experimentation and collaboration within laboratories</a:t>
            </a:r>
          </a:p>
          <a:p>
            <a:pPr marL="341242" indent="-341242" defTabSz="457106">
              <a:lnSpc>
                <a:spcPct val="80000"/>
              </a:lnSpc>
              <a:spcBef>
                <a:spcPts val="550"/>
              </a:spcBef>
              <a:buFont typeface="Arial" charset="0"/>
              <a:buChar char="•"/>
              <a:tabLst>
                <a:tab pos="912624" algn="l"/>
                <a:tab pos="1826835" algn="l"/>
                <a:tab pos="2741045" algn="l"/>
                <a:tab pos="3655255" algn="l"/>
                <a:tab pos="4569465" algn="l"/>
                <a:tab pos="5483675" algn="l"/>
                <a:tab pos="6397886" algn="l"/>
                <a:tab pos="7312097" algn="l"/>
                <a:tab pos="8226307" algn="l"/>
                <a:tab pos="9140517" algn="l"/>
                <a:tab pos="10054727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t>Based on separation of the </a:t>
            </a:r>
            <a:r>
              <a:rPr lang="en-US" sz="2200" i="1" dirty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t>domain</a:t>
            </a:r>
            <a:r>
              <a:rPr lang="en-US" sz="2200" dirty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t> model, containing concepts of the subject of experimentation from the </a:t>
            </a:r>
            <a:r>
              <a:rPr lang="en-US" sz="2200" i="1" dirty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t>integration</a:t>
            </a:r>
            <a:r>
              <a:rPr lang="en-US" sz="2200" dirty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t> model, regarding the method of (virtual) experimentation (tools, processes, computations)</a:t>
            </a:r>
          </a:p>
          <a:p>
            <a:pPr marL="341242" indent="-341242" defTabSz="457106">
              <a:lnSpc>
                <a:spcPct val="80000"/>
              </a:lnSpc>
              <a:spcBef>
                <a:spcPts val="550"/>
              </a:spcBef>
              <a:buFont typeface="Arial" charset="0"/>
              <a:buChar char="•"/>
              <a:tabLst>
                <a:tab pos="912624" algn="l"/>
                <a:tab pos="1826835" algn="l"/>
                <a:tab pos="2741045" algn="l"/>
                <a:tab pos="3655255" algn="l"/>
                <a:tab pos="4569465" algn="l"/>
                <a:tab pos="5483675" algn="l"/>
                <a:tab pos="6397886" algn="l"/>
                <a:tab pos="7312097" algn="l"/>
                <a:tab pos="8226307" algn="l"/>
                <a:tab pos="9140517" algn="l"/>
                <a:tab pos="10054727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t>Facets defined in integration model are automatically mixed-in concepts from domain model: any piece of data may show any desired behavior</a:t>
            </a:r>
          </a:p>
          <a:p>
            <a:pPr marL="341242" indent="-341242" defTabSz="457106">
              <a:lnSpc>
                <a:spcPct val="80000"/>
              </a:lnSpc>
              <a:spcBef>
                <a:spcPts val="550"/>
              </a:spcBef>
              <a:buFont typeface="Arial" charset="0"/>
              <a:buChar char="•"/>
              <a:tabLst>
                <a:tab pos="912624" algn="l"/>
                <a:tab pos="1826835" algn="l"/>
                <a:tab pos="2741045" algn="l"/>
                <a:tab pos="3655255" algn="l"/>
                <a:tab pos="4569465" algn="l"/>
                <a:tab pos="5483675" algn="l"/>
                <a:tab pos="6397886" algn="l"/>
                <a:tab pos="7312097" algn="l"/>
                <a:tab pos="8226307" algn="l"/>
                <a:tab pos="9140517" algn="l"/>
                <a:tab pos="10054727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t>Proposed, designed and deployed the</a:t>
            </a:r>
            <a:br>
              <a:rPr lang="en-US" sz="2200" dirty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</a:br>
            <a:r>
              <a:rPr lang="en-US" sz="2200" dirty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t>method for 3 domains of science:</a:t>
            </a: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107950" y="3351213"/>
            <a:ext cx="4419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0" tIns="45711" rIns="91420" bIns="45711"/>
          <a:lstStyle>
            <a:lvl1pPr marL="342900" indent="-3429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4838" algn="l"/>
                <a:tab pos="9139238" algn="l"/>
                <a:tab pos="10053638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1pPr>
            <a:lvl2pPr marL="739775" indent="-282575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4838" algn="l"/>
                <a:tab pos="9139238" algn="l"/>
                <a:tab pos="10053638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4838" algn="l"/>
                <a:tab pos="9139238" algn="l"/>
                <a:tab pos="10053638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4838" algn="l"/>
                <a:tab pos="9139238" algn="l"/>
                <a:tab pos="10053638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4838" algn="l"/>
                <a:tab pos="9139238" algn="l"/>
                <a:tab pos="10053638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4838" algn="l"/>
                <a:tab pos="9139238" algn="l"/>
                <a:tab pos="10053638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4838" algn="l"/>
                <a:tab pos="9139238" algn="l"/>
                <a:tab pos="10053638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4838" algn="l"/>
                <a:tab pos="9139238" algn="l"/>
                <a:tab pos="10053638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4838" algn="l"/>
                <a:tab pos="9139238" algn="l"/>
                <a:tab pos="10053638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lvl="1" eaLnBrk="1" hangingPunct="1">
              <a:lnSpc>
                <a:spcPct val="100000"/>
              </a:lnSpc>
              <a:spcBef>
                <a:spcPts val="700"/>
              </a:spcBef>
              <a:buFont typeface="Arial" pitchFamily="34" charset="0"/>
              <a:buChar char="–"/>
            </a:pP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Computational chemistry inside </a:t>
            </a:r>
            <a:r>
              <a:rPr lang="en-US" altLang="en-US" sz="1400" dirty="0" err="1">
                <a:solidFill>
                  <a:srgbClr val="000000"/>
                </a:solidFill>
                <a:latin typeface="Calibri" pitchFamily="34" charset="0"/>
              </a:rPr>
              <a:t>InSilicoLab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 chemistry portal</a:t>
            </a:r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buFont typeface="Arial" pitchFamily="34" charset="0"/>
              <a:buChar char="–"/>
            </a:pP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Sensor processing for early warning and crisis simulation in </a:t>
            </a:r>
            <a:r>
              <a:rPr lang="en-US" altLang="en-US" sz="1400" dirty="0" err="1">
                <a:solidFill>
                  <a:srgbClr val="000000"/>
                </a:solidFill>
                <a:latin typeface="Calibri" pitchFamily="34" charset="0"/>
              </a:rPr>
              <a:t>UrbanFlood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 EWS</a:t>
            </a:r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buFont typeface="Arial" pitchFamily="34" charset="0"/>
              <a:buChar char="–"/>
            </a:pP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Processing of results of massive </a:t>
            </a:r>
            <a:r>
              <a:rPr lang="en-US" altLang="en-US" sz="1400" dirty="0" err="1">
                <a:solidFill>
                  <a:srgbClr val="000000"/>
                </a:solidFill>
                <a:latin typeface="Calibri" pitchFamily="34" charset="0"/>
              </a:rPr>
              <a:t>bioinformatic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 computations for protein folding method comparison</a:t>
            </a:r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buFont typeface="Arial" pitchFamily="34" charset="0"/>
              <a:buChar char="–"/>
            </a:pP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Composition and execution of </a:t>
            </a:r>
            <a:r>
              <a:rPr lang="en-US" altLang="en-US" sz="1400" dirty="0" err="1">
                <a:solidFill>
                  <a:srgbClr val="000000"/>
                </a:solidFill>
                <a:latin typeface="Calibri" pitchFamily="34" charset="0"/>
              </a:rPr>
              <a:t>multiscale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 simulations</a:t>
            </a:r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buFont typeface="Arial" pitchFamily="34" charset="0"/>
              <a:buChar char="–"/>
            </a:pP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Setup and management of VPH applications</a:t>
            </a:r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buFont typeface="Arial" pitchFamily="34" charset="0"/>
              <a:buChar char="–"/>
            </a:pPr>
            <a:endParaRPr lang="en-US" altLang="en-US" sz="16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899592" y="0"/>
            <a:ext cx="7786414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l-PL" u="sng" dirty="0" err="1" smtClean="0">
                <a:solidFill>
                  <a:schemeClr val="tx2">
                    <a:satMod val="130000"/>
                  </a:schemeClr>
                </a:solidFill>
              </a:rPr>
              <a:t>Sample</a:t>
            </a:r>
            <a:r>
              <a:rPr lang="pl-PL" u="sng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pl-PL" u="sng" dirty="0" err="1" smtClean="0">
                <a:solidFill>
                  <a:schemeClr val="tx2">
                    <a:satMod val="130000"/>
                  </a:schemeClr>
                </a:solidFill>
              </a:rPr>
              <a:t>slide</a:t>
            </a:r>
            <a:endParaRPr lang="pl-PL" u="sng" dirty="0" smtClean="0">
              <a:solidFill>
                <a:schemeClr val="tx2">
                  <a:satMod val="13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Semantic integration 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for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science 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omains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7745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idx="1"/>
          </p:nvPr>
        </p:nvSpPr>
        <p:spPr>
          <a:xfrm>
            <a:off x="23813" y="1052736"/>
            <a:ext cx="9120187" cy="2449513"/>
          </a:xfrm>
        </p:spPr>
        <p:txBody>
          <a:bodyPr>
            <a:normAutofit lnSpcReduction="10000"/>
          </a:bodyPr>
          <a:lstStyle/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pl-PL" sz="1600" dirty="0" smtClean="0"/>
              <a:t>Support for typical </a:t>
            </a:r>
            <a:r>
              <a:rPr lang="en-US" altLang="pl-PL" sz="1600" dirty="0" err="1" smtClean="0"/>
              <a:t>interations</a:t>
            </a:r>
            <a:r>
              <a:rPr lang="en-US" altLang="pl-PL" sz="1600" dirty="0" smtClean="0"/>
              <a:t> in </a:t>
            </a:r>
            <a:r>
              <a:rPr lang="en-US" altLang="pl-PL" sz="1600" dirty="0" err="1" smtClean="0"/>
              <a:t>multiscale</a:t>
            </a:r>
            <a:r>
              <a:rPr lang="en-US" altLang="pl-PL" sz="1600" dirty="0" smtClean="0"/>
              <a:t> applications:</a:t>
            </a:r>
          </a:p>
          <a:p>
            <a:pPr marL="685800" lvl="1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pl-PL" sz="1600" i="1" dirty="0" smtClean="0"/>
              <a:t>Macro </a:t>
            </a:r>
            <a:r>
              <a:rPr lang="en-US" altLang="pl-PL" sz="1600" dirty="0" smtClean="0"/>
              <a:t>module triggers </a:t>
            </a:r>
            <a:r>
              <a:rPr lang="en-US" altLang="pl-PL" sz="1600" i="1" dirty="0" smtClean="0"/>
              <a:t>micro </a:t>
            </a:r>
            <a:r>
              <a:rPr lang="en-US" altLang="pl-PL" sz="1600" dirty="0" smtClean="0"/>
              <a:t>module and w</a:t>
            </a:r>
            <a:r>
              <a:rPr lang="pl-PL" altLang="pl-PL" sz="1600" dirty="0" err="1" smtClean="0"/>
              <a:t>astes</a:t>
            </a:r>
            <a:r>
              <a:rPr lang="en-US" altLang="pl-PL" sz="1600" dirty="0" smtClean="0"/>
              <a:t>  resources</a:t>
            </a:r>
            <a:r>
              <a:rPr lang="pl-PL" altLang="pl-PL" sz="1600" dirty="0" smtClean="0"/>
              <a:t> </a:t>
            </a:r>
            <a:r>
              <a:rPr lang="pl-PL" altLang="pl-PL" sz="1600" dirty="0" err="1" smtClean="0"/>
              <a:t>while</a:t>
            </a:r>
            <a:r>
              <a:rPr lang="pl-PL" altLang="pl-PL" sz="1600" dirty="0" smtClean="0"/>
              <a:t> </a:t>
            </a:r>
            <a:r>
              <a:rPr lang="en-US" altLang="pl-PL" sz="1600" dirty="0" smtClean="0"/>
              <a:t>wait</a:t>
            </a:r>
            <a:r>
              <a:rPr lang="pl-PL" altLang="pl-PL" sz="1600" dirty="0" err="1" smtClean="0"/>
              <a:t>ing</a:t>
            </a:r>
            <a:r>
              <a:rPr lang="en-US" altLang="pl-PL" sz="1600" dirty="0" smtClean="0"/>
              <a:t> for its output</a:t>
            </a:r>
            <a:r>
              <a:rPr lang="pl-PL" altLang="pl-PL" sz="1600" dirty="0" smtClean="0"/>
              <a:t> </a:t>
            </a:r>
            <a:r>
              <a:rPr lang="en-US" altLang="pl-PL" sz="1600" dirty="0" smtClean="0"/>
              <a:t> </a:t>
            </a:r>
            <a:endParaRPr lang="pl-PL" altLang="pl-PL" sz="1600" dirty="0" smtClean="0"/>
          </a:p>
          <a:p>
            <a:pPr marL="685800" lvl="1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pl-PL" sz="1600" i="1" dirty="0" smtClean="0"/>
              <a:t>Macro</a:t>
            </a:r>
            <a:r>
              <a:rPr lang="en-US" altLang="pl-PL" sz="1600" dirty="0" smtClean="0"/>
              <a:t> module needs to  trigger a dynamic  number of  </a:t>
            </a:r>
            <a:r>
              <a:rPr lang="en-US" altLang="pl-PL" sz="1600" i="1" dirty="0" smtClean="0"/>
              <a:t>micro</a:t>
            </a:r>
            <a:r>
              <a:rPr lang="en-US" altLang="pl-PL" sz="1600" dirty="0" smtClean="0"/>
              <a:t> modules  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pl-PL" sz="1600" dirty="0" smtClean="0"/>
              <a:t>Research towards:</a:t>
            </a:r>
          </a:p>
          <a:p>
            <a:pPr marL="685800" lvl="1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pl-PL" sz="1600" dirty="0" smtClean="0"/>
              <a:t>Usage of </a:t>
            </a:r>
            <a:r>
              <a:rPr lang="en-US" altLang="pl-PL" sz="1600" dirty="0" err="1" smtClean="0"/>
              <a:t>Akka</a:t>
            </a:r>
            <a:r>
              <a:rPr lang="en-US" altLang="pl-PL" sz="1600" dirty="0" smtClean="0"/>
              <a:t> actors and Spray toolkit features  for effective management </a:t>
            </a:r>
            <a:r>
              <a:rPr lang="pl-PL" altLang="pl-PL" sz="1600" dirty="0" smtClean="0"/>
              <a:t>(</a:t>
            </a:r>
            <a:r>
              <a:rPr lang="pl-PL" altLang="pl-PL" sz="1600" dirty="0" err="1" smtClean="0"/>
              <a:t>a.o</a:t>
            </a:r>
            <a:r>
              <a:rPr lang="pl-PL" altLang="pl-PL" sz="1600" dirty="0" smtClean="0"/>
              <a:t>. </a:t>
            </a:r>
            <a:r>
              <a:rPr lang="pl-PL" altLang="pl-PL" sz="1600" dirty="0" err="1" smtClean="0"/>
              <a:t>support</a:t>
            </a:r>
            <a:r>
              <a:rPr lang="pl-PL" altLang="pl-PL" sz="1600" dirty="0" smtClean="0"/>
              <a:t> for a </a:t>
            </a:r>
            <a:r>
              <a:rPr lang="pl-PL" altLang="pl-PL" sz="1600" dirty="0" err="1" smtClean="0"/>
              <a:t>dynamic</a:t>
            </a:r>
            <a:r>
              <a:rPr lang="pl-PL" altLang="pl-PL" sz="1600" dirty="0" smtClean="0"/>
              <a:t> </a:t>
            </a:r>
            <a:r>
              <a:rPr lang="pl-PL" altLang="pl-PL" sz="1600" dirty="0" err="1" smtClean="0"/>
              <a:t>creation</a:t>
            </a:r>
            <a:r>
              <a:rPr lang="pl-PL" altLang="pl-PL" sz="1600" dirty="0" smtClean="0"/>
              <a:t> of </a:t>
            </a:r>
            <a:r>
              <a:rPr lang="pl-PL" altLang="pl-PL" sz="1600" dirty="0" err="1" smtClean="0"/>
              <a:t>new</a:t>
            </a:r>
            <a:r>
              <a:rPr lang="pl-PL" altLang="pl-PL" sz="1600" dirty="0" smtClean="0"/>
              <a:t> </a:t>
            </a:r>
            <a:r>
              <a:rPr lang="pl-PL" altLang="pl-PL" sz="1600" dirty="0" err="1" smtClean="0"/>
              <a:t>modules</a:t>
            </a:r>
            <a:r>
              <a:rPr lang="pl-PL" altLang="pl-PL" sz="1600" dirty="0" smtClean="0"/>
              <a:t>)</a:t>
            </a:r>
            <a:r>
              <a:rPr lang="en-US" altLang="pl-PL" sz="1600" dirty="0" smtClean="0"/>
              <a:t> </a:t>
            </a:r>
          </a:p>
          <a:p>
            <a:pPr marL="685800" lvl="1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l-PL" altLang="pl-PL" sz="1600" dirty="0" err="1" smtClean="0"/>
              <a:t>Grouping</a:t>
            </a:r>
            <a:r>
              <a:rPr lang="pl-PL" altLang="pl-PL" sz="1600" dirty="0" smtClean="0"/>
              <a:t>  </a:t>
            </a:r>
            <a:r>
              <a:rPr lang="pl-PL" altLang="pl-PL" sz="1600" dirty="0" err="1" smtClean="0"/>
              <a:t>similar</a:t>
            </a:r>
            <a:r>
              <a:rPr lang="pl-PL" altLang="pl-PL" sz="1600" dirty="0" smtClean="0"/>
              <a:t> </a:t>
            </a:r>
            <a:r>
              <a:rPr lang="pl-PL" altLang="pl-PL" sz="1600" dirty="0" err="1" smtClean="0"/>
              <a:t>demanding</a:t>
            </a:r>
            <a:r>
              <a:rPr lang="pl-PL" altLang="pl-PL" sz="1600" dirty="0" smtClean="0"/>
              <a:t> (but not </a:t>
            </a:r>
            <a:r>
              <a:rPr lang="pl-PL" altLang="pl-PL" sz="1600" dirty="0" err="1" smtClean="0"/>
              <a:t>necessary</a:t>
            </a:r>
            <a:r>
              <a:rPr lang="pl-PL" altLang="pl-PL" sz="1600" dirty="0" smtClean="0"/>
              <a:t> </a:t>
            </a:r>
            <a:r>
              <a:rPr lang="pl-PL" altLang="pl-PL" sz="1600" dirty="0" err="1" smtClean="0"/>
              <a:t>connected</a:t>
            </a:r>
            <a:r>
              <a:rPr lang="pl-PL" altLang="pl-PL" sz="1600" dirty="0" smtClean="0"/>
              <a:t>) </a:t>
            </a:r>
            <a:r>
              <a:rPr lang="pl-PL" altLang="pl-PL" sz="1600" dirty="0" err="1" smtClean="0"/>
              <a:t>modules</a:t>
            </a:r>
            <a:r>
              <a:rPr lang="pl-PL" altLang="pl-PL" sz="1600" dirty="0" smtClean="0"/>
              <a:t> on the same </a:t>
            </a:r>
            <a:r>
              <a:rPr lang="pl-PL" altLang="pl-PL" sz="1600" dirty="0" err="1" smtClean="0"/>
              <a:t>resources</a:t>
            </a:r>
            <a:r>
              <a:rPr lang="pl-PL" altLang="pl-PL" sz="1600" dirty="0" smtClean="0"/>
              <a:t> to </a:t>
            </a:r>
            <a:r>
              <a:rPr lang="pl-PL" altLang="pl-PL" sz="1600" dirty="0" err="1" smtClean="0"/>
              <a:t>avaid</a:t>
            </a:r>
            <a:r>
              <a:rPr lang="pl-PL" altLang="pl-PL" sz="1600" dirty="0" smtClean="0"/>
              <a:t> </a:t>
            </a:r>
            <a:r>
              <a:rPr lang="pl-PL" altLang="pl-PL" sz="1600" dirty="0" err="1" smtClean="0"/>
              <a:t>waisting</a:t>
            </a:r>
            <a:r>
              <a:rPr lang="pl-PL" altLang="pl-PL" sz="1600" dirty="0" smtClean="0"/>
              <a:t> </a:t>
            </a:r>
            <a:r>
              <a:rPr lang="pl-PL" altLang="pl-PL" sz="1600" dirty="0" err="1" smtClean="0"/>
              <a:t>resources</a:t>
            </a:r>
            <a:endParaRPr lang="en-US" altLang="pl-PL" sz="1600" dirty="0" smtClean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l-PL" altLang="pl-PL" sz="1600" dirty="0" err="1" smtClean="0"/>
              <a:t>Legacy</a:t>
            </a:r>
            <a:r>
              <a:rPr lang="pl-PL" altLang="pl-PL" sz="1600" dirty="0" smtClean="0"/>
              <a:t> </a:t>
            </a:r>
            <a:r>
              <a:rPr lang="pl-PL" altLang="pl-PL" sz="1600" dirty="0" err="1" smtClean="0"/>
              <a:t>applications</a:t>
            </a:r>
            <a:r>
              <a:rPr lang="pl-PL" altLang="pl-PL" sz="1600" dirty="0" smtClean="0"/>
              <a:t> </a:t>
            </a:r>
            <a:r>
              <a:rPr lang="pl-PL" altLang="pl-PL" sz="1600" dirty="0" err="1" smtClean="0"/>
              <a:t>issues</a:t>
            </a:r>
            <a:endParaRPr lang="en-US" altLang="pl-PL" sz="1600" dirty="0" smtClean="0"/>
          </a:p>
        </p:txBody>
      </p:sp>
      <p:pic>
        <p:nvPicPr>
          <p:cNvPr id="2052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573686"/>
            <a:ext cx="2227262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Obraz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3573686"/>
            <a:ext cx="2227262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pole tekstowe 5"/>
          <p:cNvSpPr txBox="1">
            <a:spLocks noChangeArrowheads="1"/>
          </p:cNvSpPr>
          <p:nvPr/>
        </p:nvSpPr>
        <p:spPr bwMode="auto">
          <a:xfrm>
            <a:off x="34925" y="6050186"/>
            <a:ext cx="2665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pl-PL" altLang="pl-PL" sz="1200" dirty="0" err="1">
                <a:solidFill>
                  <a:schemeClr val="tx1"/>
                </a:solidFill>
              </a:rPr>
              <a:t>Example</a:t>
            </a:r>
            <a:r>
              <a:rPr lang="pl-PL" altLang="pl-PL" sz="1200" dirty="0">
                <a:solidFill>
                  <a:schemeClr val="tx1"/>
                </a:solidFill>
              </a:rPr>
              <a:t> 1:  </a:t>
            </a:r>
            <a:r>
              <a:rPr lang="pl-PL" altLang="pl-PL" sz="1200" dirty="0" err="1">
                <a:solidFill>
                  <a:schemeClr val="tx1"/>
                </a:solidFill>
              </a:rPr>
              <a:t>Concurrect</a:t>
            </a:r>
            <a:r>
              <a:rPr lang="pl-PL" altLang="pl-PL" sz="1200" dirty="0">
                <a:solidFill>
                  <a:schemeClr val="tx1"/>
                </a:solidFill>
              </a:rPr>
              <a:t> </a:t>
            </a:r>
            <a:r>
              <a:rPr lang="pl-PL" altLang="pl-PL" sz="1200" dirty="0" err="1">
                <a:solidFill>
                  <a:schemeClr val="tx1"/>
                </a:solidFill>
              </a:rPr>
              <a:t>execution</a:t>
            </a:r>
            <a:r>
              <a:rPr lang="pl-PL" altLang="pl-PL" sz="1200" dirty="0">
                <a:solidFill>
                  <a:schemeClr val="tx1"/>
                </a:solidFill>
              </a:rPr>
              <a:t> of macro and micro </a:t>
            </a:r>
            <a:r>
              <a:rPr lang="pl-PL" altLang="pl-PL" sz="1200" dirty="0" err="1">
                <a:solidFill>
                  <a:schemeClr val="tx1"/>
                </a:solidFill>
              </a:rPr>
              <a:t>moduls</a:t>
            </a:r>
            <a:r>
              <a:rPr lang="pl-PL" altLang="pl-PL" sz="1200" dirty="0">
                <a:solidFill>
                  <a:schemeClr val="tx1"/>
                </a:solidFill>
              </a:rPr>
              <a:t> in a </a:t>
            </a:r>
            <a:r>
              <a:rPr lang="pl-PL" altLang="pl-PL" sz="1200" dirty="0" err="1">
                <a:solidFill>
                  <a:schemeClr val="tx1"/>
                </a:solidFill>
              </a:rPr>
              <a:t>loop</a:t>
            </a:r>
            <a:r>
              <a:rPr lang="pl-PL" altLang="pl-PL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55" name="pole tekstowe 8"/>
          <p:cNvSpPr txBox="1">
            <a:spLocks noChangeArrowheads="1"/>
          </p:cNvSpPr>
          <p:nvPr/>
        </p:nvSpPr>
        <p:spPr bwMode="auto">
          <a:xfrm>
            <a:off x="3203575" y="6050186"/>
            <a:ext cx="2305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pl-PL" altLang="pl-PL" sz="1200">
                <a:solidFill>
                  <a:schemeClr val="tx1"/>
                </a:solidFill>
              </a:rPr>
              <a:t>Example 2:  Macro triggers a dynamic number of micro.</a:t>
            </a:r>
          </a:p>
        </p:txBody>
      </p:sp>
      <p:pic>
        <p:nvPicPr>
          <p:cNvPr id="2056" name="Obraz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113" y="3502249"/>
            <a:ext cx="3217862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pole tekstowe 11"/>
          <p:cNvSpPr txBox="1">
            <a:spLocks noChangeArrowheads="1"/>
          </p:cNvSpPr>
          <p:nvPr/>
        </p:nvSpPr>
        <p:spPr bwMode="auto">
          <a:xfrm>
            <a:off x="5795963" y="6093049"/>
            <a:ext cx="2305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pl-PL" altLang="pl-PL" sz="1200">
                <a:solidFill>
                  <a:schemeClr val="tx1"/>
                </a:solidFill>
              </a:rPr>
              <a:t>A proposal of  the architecture of management system 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899592" y="0"/>
            <a:ext cx="7786414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l-PL" u="sng" dirty="0" err="1" smtClean="0">
                <a:solidFill>
                  <a:schemeClr val="tx2">
                    <a:satMod val="130000"/>
                  </a:schemeClr>
                </a:solidFill>
              </a:rPr>
              <a:t>Sample</a:t>
            </a:r>
            <a:r>
              <a:rPr lang="pl-PL" u="sng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pl-PL" u="sng" dirty="0" err="1" smtClean="0">
                <a:solidFill>
                  <a:schemeClr val="tx2">
                    <a:satMod val="130000"/>
                  </a:schemeClr>
                </a:solidFill>
              </a:rPr>
              <a:t>slide</a:t>
            </a:r>
            <a:endParaRPr lang="pl-PL" u="sng" dirty="0" smtClean="0">
              <a:solidFill>
                <a:schemeClr val="tx2">
                  <a:satMod val="130000"/>
                </a:schemeClr>
              </a:solidFill>
            </a:endParaRPr>
          </a:p>
          <a:p>
            <a:r>
              <a:rPr lang="en-GB" altLang="pl-PL" dirty="0"/>
              <a:t>Effective</a:t>
            </a:r>
            <a:r>
              <a:rPr lang="pl-PL" altLang="pl-PL" dirty="0"/>
              <a:t> management of </a:t>
            </a:r>
            <a:r>
              <a:rPr lang="pl-PL" altLang="pl-PL" dirty="0" err="1"/>
              <a:t>multiscale</a:t>
            </a:r>
            <a:r>
              <a:rPr lang="pl-PL" altLang="pl-PL" dirty="0"/>
              <a:t> </a:t>
            </a:r>
            <a:r>
              <a:rPr lang="pl-PL" altLang="pl-PL" dirty="0" err="1"/>
              <a:t>computations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117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ymbol zastępczy zawartości 2"/>
          <p:cNvSpPr>
            <a:spLocks noGrp="1"/>
          </p:cNvSpPr>
          <p:nvPr>
            <p:ph idx="1"/>
          </p:nvPr>
        </p:nvSpPr>
        <p:spPr>
          <a:xfrm>
            <a:off x="285750" y="1143000"/>
            <a:ext cx="8228013" cy="467836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pl-PL" sz="1400" dirty="0" smtClean="0"/>
              <a:t>K. </a:t>
            </a:r>
            <a:r>
              <a:rPr lang="en-US" altLang="pl-PL" sz="1400" dirty="0" err="1" smtClean="0"/>
              <a:t>Rycerz</a:t>
            </a:r>
            <a:r>
              <a:rPr lang="en-US" altLang="pl-PL" sz="1400" dirty="0" smtClean="0"/>
              <a:t>, E. </a:t>
            </a:r>
            <a:r>
              <a:rPr lang="en-US" altLang="pl-PL" sz="1400" dirty="0" err="1" smtClean="0"/>
              <a:t>Ciepiela</a:t>
            </a:r>
            <a:r>
              <a:rPr lang="en-US" altLang="pl-PL" sz="1400" dirty="0" smtClean="0"/>
              <a:t>, D. </a:t>
            </a:r>
            <a:r>
              <a:rPr lang="en-US" altLang="pl-PL" sz="1400" dirty="0" err="1" smtClean="0"/>
              <a:t>Harezlak</a:t>
            </a:r>
            <a:r>
              <a:rPr lang="en-US" altLang="pl-PL" sz="1400" dirty="0" smtClean="0"/>
              <a:t>, T. </a:t>
            </a:r>
            <a:r>
              <a:rPr lang="en-US" altLang="pl-PL" sz="1400" dirty="0" err="1" smtClean="0"/>
              <a:t>Gubała</a:t>
            </a:r>
            <a:r>
              <a:rPr lang="en-US" altLang="pl-PL" sz="1400" dirty="0" smtClean="0"/>
              <a:t>, G. </a:t>
            </a:r>
            <a:r>
              <a:rPr lang="en-US" altLang="pl-PL" sz="1400" dirty="0" err="1" smtClean="0"/>
              <a:t>Dyk</a:t>
            </a:r>
            <a:r>
              <a:rPr lang="en-US" altLang="pl-PL" sz="1400" dirty="0" smtClean="0"/>
              <a:t>, J. </a:t>
            </a:r>
            <a:r>
              <a:rPr lang="en-US" altLang="pl-PL" sz="1400" dirty="0" err="1" smtClean="0"/>
              <a:t>Meizner</a:t>
            </a:r>
            <a:r>
              <a:rPr lang="en-US" altLang="pl-PL" sz="1400" dirty="0" smtClean="0"/>
              <a:t>, M. </a:t>
            </a:r>
            <a:r>
              <a:rPr lang="en-US" altLang="pl-PL" sz="1400" dirty="0" err="1" smtClean="0"/>
              <a:t>Bubak</a:t>
            </a:r>
            <a:r>
              <a:rPr lang="en-US" altLang="pl-PL" sz="1400" dirty="0" smtClean="0"/>
              <a:t>, J. </a:t>
            </a:r>
            <a:r>
              <a:rPr lang="en-US" altLang="pl-PL" sz="1400" dirty="0" err="1" smtClean="0"/>
              <a:t>Borgdorff</a:t>
            </a:r>
            <a:r>
              <a:rPr lang="en-US" altLang="pl-PL" sz="1400" dirty="0" smtClean="0"/>
              <a:t>, A. G. Hoekstra: An Environment for Programming and Execution of </a:t>
            </a:r>
            <a:r>
              <a:rPr lang="en-US" altLang="pl-PL" sz="1400" dirty="0" err="1" smtClean="0"/>
              <a:t>Multiscale</a:t>
            </a:r>
            <a:r>
              <a:rPr lang="en-US" altLang="pl-PL" sz="1400" dirty="0" smtClean="0"/>
              <a:t> Applications, ACM Transactions on Modeling and Computer Simulation (in review)</a:t>
            </a:r>
          </a:p>
          <a:p>
            <a:pPr>
              <a:buFont typeface="+mj-lt"/>
              <a:buAutoNum type="arabicPeriod"/>
            </a:pPr>
            <a:r>
              <a:rPr lang="en-US" altLang="pl-PL" sz="1400" dirty="0" smtClean="0"/>
              <a:t>B. </a:t>
            </a:r>
            <a:r>
              <a:rPr lang="en-US" altLang="pl-PL" sz="1400" dirty="0" err="1" smtClean="0"/>
              <a:t>Bodziechowski</a:t>
            </a:r>
            <a:r>
              <a:rPr lang="en-US" altLang="pl-PL" sz="1400" dirty="0" smtClean="0"/>
              <a:t>, E. </a:t>
            </a:r>
            <a:r>
              <a:rPr lang="en-US" altLang="pl-PL" sz="1400" dirty="0" err="1" smtClean="0"/>
              <a:t>Ciepiela</a:t>
            </a:r>
            <a:r>
              <a:rPr lang="en-US" altLang="pl-PL" sz="1400" dirty="0" smtClean="0"/>
              <a:t>, M. </a:t>
            </a:r>
            <a:r>
              <a:rPr lang="en-US" altLang="pl-PL" sz="1400" dirty="0" err="1" smtClean="0"/>
              <a:t>Bubak</a:t>
            </a:r>
            <a:r>
              <a:rPr lang="en-US" altLang="pl-PL" sz="1400" dirty="0" smtClean="0"/>
              <a:t>: Assessment of Software Quality with Static Source Code Analysis: GridSpace2 Case Study, abstract for Cracow Grid Workshop 2012, 22-24 October 2012, </a:t>
            </a:r>
            <a:r>
              <a:rPr lang="en-US" altLang="pl-PL" sz="1400" dirty="0" err="1" smtClean="0"/>
              <a:t>Kraków</a:t>
            </a:r>
            <a:r>
              <a:rPr lang="en-US" altLang="pl-PL" sz="1400" dirty="0" smtClean="0"/>
              <a:t>, Poland (2012)</a:t>
            </a:r>
          </a:p>
          <a:p>
            <a:pPr>
              <a:buFont typeface="+mj-lt"/>
              <a:buAutoNum type="arabicPeriod"/>
            </a:pPr>
            <a:r>
              <a:rPr lang="en-US" altLang="pl-PL" sz="1400" dirty="0" smtClean="0"/>
              <a:t>K. </a:t>
            </a:r>
            <a:r>
              <a:rPr lang="en-US" altLang="pl-PL" sz="1400" dirty="0" err="1" smtClean="0"/>
              <a:t>Rycerz</a:t>
            </a:r>
            <a:r>
              <a:rPr lang="en-US" altLang="pl-PL" sz="1400" dirty="0" smtClean="0"/>
              <a:t>, D. </a:t>
            </a:r>
            <a:r>
              <a:rPr lang="en-US" altLang="pl-PL" sz="1400" dirty="0" err="1" smtClean="0"/>
              <a:t>Harężlak</a:t>
            </a:r>
            <a:r>
              <a:rPr lang="en-US" altLang="pl-PL" sz="1400" dirty="0" smtClean="0"/>
              <a:t>, G. </a:t>
            </a:r>
            <a:r>
              <a:rPr lang="en-US" altLang="pl-PL" sz="1400" dirty="0" err="1" smtClean="0"/>
              <a:t>Dyk</a:t>
            </a:r>
            <a:r>
              <a:rPr lang="en-US" altLang="pl-PL" sz="1400" dirty="0" smtClean="0"/>
              <a:t>, E. </a:t>
            </a:r>
            <a:r>
              <a:rPr lang="en-US" altLang="pl-PL" sz="1400" dirty="0" err="1" smtClean="0"/>
              <a:t>Ciepiela</a:t>
            </a:r>
            <a:r>
              <a:rPr lang="en-US" altLang="pl-PL" sz="1400" dirty="0" smtClean="0"/>
              <a:t>, T. </a:t>
            </a:r>
            <a:r>
              <a:rPr lang="en-US" altLang="pl-PL" sz="1400" dirty="0" err="1" smtClean="0"/>
              <a:t>Gubała</a:t>
            </a:r>
            <a:r>
              <a:rPr lang="en-US" altLang="pl-PL" sz="1400" dirty="0" smtClean="0"/>
              <a:t>, J. </a:t>
            </a:r>
            <a:r>
              <a:rPr lang="en-US" altLang="pl-PL" sz="1400" dirty="0" err="1" smtClean="0"/>
              <a:t>Meizner</a:t>
            </a:r>
            <a:r>
              <a:rPr lang="en-US" altLang="pl-PL" sz="1400" dirty="0" smtClean="0"/>
              <a:t>, and M. </a:t>
            </a:r>
            <a:r>
              <a:rPr lang="en-US" altLang="pl-PL" sz="1400" dirty="0" err="1" smtClean="0"/>
              <a:t>Bubak</a:t>
            </a:r>
            <a:r>
              <a:rPr lang="en-US" altLang="pl-PL" sz="1400" dirty="0" smtClean="0"/>
              <a:t>: Programming and Execution of </a:t>
            </a:r>
            <a:r>
              <a:rPr lang="en-US" altLang="pl-PL" sz="1400" dirty="0" err="1" smtClean="0"/>
              <a:t>Multiscale</a:t>
            </a:r>
            <a:r>
              <a:rPr lang="en-US" altLang="pl-PL" sz="1400" dirty="0" smtClean="0"/>
              <a:t> Applications, abstract for Cracow Grid Workshop 2012, 22-24 October 2012, </a:t>
            </a:r>
            <a:r>
              <a:rPr lang="en-US" altLang="pl-PL" sz="1400" dirty="0" err="1" smtClean="0"/>
              <a:t>Kraków</a:t>
            </a:r>
            <a:r>
              <a:rPr lang="en-US" altLang="pl-PL" sz="1400" dirty="0" smtClean="0"/>
              <a:t>, Poland (2012)</a:t>
            </a:r>
          </a:p>
          <a:p>
            <a:pPr>
              <a:buFont typeface="+mj-lt"/>
              <a:buAutoNum type="arabicPeriod"/>
            </a:pPr>
            <a:r>
              <a:rPr lang="en-US" altLang="pl-PL" sz="1400" dirty="0" smtClean="0"/>
              <a:t>J. </a:t>
            </a:r>
            <a:r>
              <a:rPr lang="en-US" altLang="pl-PL" sz="1400" dirty="0" err="1" smtClean="0"/>
              <a:t>Borgdorff</a:t>
            </a:r>
            <a:r>
              <a:rPr lang="en-US" altLang="pl-PL" sz="1400" dirty="0" smtClean="0"/>
              <a:t>, C. Bona-Casas, M. </a:t>
            </a:r>
            <a:r>
              <a:rPr lang="en-US" altLang="pl-PL" sz="1400" dirty="0" err="1" smtClean="0"/>
              <a:t>Mamonski</a:t>
            </a:r>
            <a:r>
              <a:rPr lang="en-US" altLang="pl-PL" sz="1400" dirty="0" smtClean="0"/>
              <a:t>, K. </a:t>
            </a:r>
            <a:r>
              <a:rPr lang="en-US" altLang="pl-PL" sz="1400" dirty="0" err="1" smtClean="0"/>
              <a:t>Kurowski</a:t>
            </a:r>
            <a:r>
              <a:rPr lang="en-US" altLang="pl-PL" sz="1400" dirty="0" smtClean="0"/>
              <a:t>, T. </a:t>
            </a:r>
            <a:r>
              <a:rPr lang="en-US" altLang="pl-PL" sz="1400" dirty="0" err="1" smtClean="0"/>
              <a:t>Piontek</a:t>
            </a:r>
            <a:r>
              <a:rPr lang="en-US" altLang="pl-PL" sz="1400" dirty="0" smtClean="0"/>
              <a:t>, B. </a:t>
            </a:r>
            <a:r>
              <a:rPr lang="en-US" altLang="pl-PL" sz="1400" dirty="0" err="1" smtClean="0"/>
              <a:t>Bosak</a:t>
            </a:r>
            <a:r>
              <a:rPr lang="en-US" altLang="pl-PL" sz="1400" dirty="0" smtClean="0"/>
              <a:t>, K. </a:t>
            </a:r>
            <a:r>
              <a:rPr lang="en-US" altLang="pl-PL" sz="1400" dirty="0" err="1" smtClean="0"/>
              <a:t>Rycerz</a:t>
            </a:r>
            <a:r>
              <a:rPr lang="en-US" altLang="pl-PL" sz="1400" dirty="0" smtClean="0"/>
              <a:t>, E. </a:t>
            </a:r>
            <a:r>
              <a:rPr lang="en-US" altLang="pl-PL" sz="1400" dirty="0" err="1" smtClean="0"/>
              <a:t>Ciepiela</a:t>
            </a:r>
            <a:r>
              <a:rPr lang="en-US" altLang="pl-PL" sz="1400" dirty="0" smtClean="0"/>
              <a:t>, T. </a:t>
            </a:r>
            <a:r>
              <a:rPr lang="en-US" altLang="pl-PL" sz="1400" dirty="0" err="1" smtClean="0"/>
              <a:t>Gubala</a:t>
            </a:r>
            <a:r>
              <a:rPr lang="en-US" altLang="pl-PL" sz="1400" dirty="0" smtClean="0"/>
              <a:t>, D. </a:t>
            </a:r>
            <a:r>
              <a:rPr lang="en-US" altLang="pl-PL" sz="1400" dirty="0" err="1" smtClean="0"/>
              <a:t>Harezlak</a:t>
            </a:r>
            <a:r>
              <a:rPr lang="en-US" altLang="pl-PL" sz="1400" dirty="0" smtClean="0"/>
              <a:t>, M. </a:t>
            </a:r>
            <a:r>
              <a:rPr lang="en-US" altLang="pl-PL" sz="1400" dirty="0" err="1" smtClean="0"/>
              <a:t>Bubak</a:t>
            </a:r>
            <a:r>
              <a:rPr lang="en-US" altLang="pl-PL" sz="1400" dirty="0" smtClean="0"/>
              <a:t>, E. Lorenz, A. G. Hoekstra: A Distributed </a:t>
            </a:r>
            <a:r>
              <a:rPr lang="en-US" altLang="pl-PL" sz="1400" dirty="0" err="1" smtClean="0"/>
              <a:t>Multiscale</a:t>
            </a:r>
            <a:r>
              <a:rPr lang="en-US" altLang="pl-PL" sz="1400" dirty="0" smtClean="0"/>
              <a:t> Computation of a Tightly Coupled Model Using the </a:t>
            </a:r>
            <a:r>
              <a:rPr lang="en-US" altLang="pl-PL" sz="1400" dirty="0" err="1" smtClean="0"/>
              <a:t>Multiscale</a:t>
            </a:r>
            <a:r>
              <a:rPr lang="en-US" altLang="pl-PL" sz="1400" dirty="0" smtClean="0"/>
              <a:t> Modeling Language. In: </a:t>
            </a:r>
            <a:r>
              <a:rPr lang="en-US" altLang="pl-PL" sz="1400" dirty="0" err="1" smtClean="0"/>
              <a:t>Procedia</a:t>
            </a:r>
            <a:r>
              <a:rPr lang="en-US" altLang="pl-PL" sz="1400" dirty="0" smtClean="0"/>
              <a:t> CS 9, pp. 596-605 (2012)</a:t>
            </a:r>
          </a:p>
          <a:p>
            <a:pPr>
              <a:buFont typeface="+mj-lt"/>
              <a:buAutoNum type="arabicPeriod"/>
            </a:pPr>
            <a:r>
              <a:rPr lang="en-US" altLang="pl-PL" sz="1400" dirty="0" smtClean="0"/>
              <a:t>K. </a:t>
            </a:r>
            <a:r>
              <a:rPr lang="en-US" altLang="pl-PL" sz="1400" dirty="0" err="1" smtClean="0"/>
              <a:t>Rycerz</a:t>
            </a:r>
            <a:r>
              <a:rPr lang="en-US" altLang="pl-PL" sz="1400" dirty="0" smtClean="0"/>
              <a:t> and M. </a:t>
            </a:r>
            <a:r>
              <a:rPr lang="en-US" altLang="pl-PL" sz="1400" dirty="0" err="1" smtClean="0"/>
              <a:t>Bubak</a:t>
            </a:r>
            <a:r>
              <a:rPr lang="en-US" altLang="pl-PL" sz="1400" dirty="0" smtClean="0"/>
              <a:t>: Building and Running Collaborative Distributed </a:t>
            </a:r>
            <a:r>
              <a:rPr lang="en-US" altLang="pl-PL" sz="1400" dirty="0" err="1" smtClean="0"/>
              <a:t>Multiscale</a:t>
            </a:r>
            <a:r>
              <a:rPr lang="en-US" altLang="pl-PL" sz="1400" dirty="0" smtClean="0"/>
              <a:t> Applications. In: W. </a:t>
            </a:r>
            <a:r>
              <a:rPr lang="en-US" altLang="pl-PL" sz="1400" dirty="0" err="1" smtClean="0"/>
              <a:t>Dubitzky</a:t>
            </a:r>
            <a:r>
              <a:rPr lang="en-US" altLang="pl-PL" sz="1400" dirty="0" smtClean="0"/>
              <a:t>, K. </a:t>
            </a:r>
            <a:r>
              <a:rPr lang="en-US" altLang="pl-PL" sz="1400" dirty="0" err="1" smtClean="0"/>
              <a:t>Kurowsky</a:t>
            </a:r>
            <a:r>
              <a:rPr lang="en-US" altLang="pl-PL" sz="1400" dirty="0" smtClean="0"/>
              <a:t>, B. Schott (</a:t>
            </a:r>
            <a:r>
              <a:rPr lang="en-US" altLang="pl-PL" sz="1400" dirty="0" err="1" smtClean="0"/>
              <a:t>Eds</a:t>
            </a:r>
            <a:r>
              <a:rPr lang="en-US" altLang="pl-PL" sz="1400" dirty="0" smtClean="0"/>
              <a:t>) Large-Scale Computing Techniques for Complex System Simulations, Chapter 6, pp. 111-130. J. Wiley and Sons ( Dec 2011)</a:t>
            </a:r>
          </a:p>
          <a:p>
            <a:pPr>
              <a:buFont typeface="+mj-lt"/>
              <a:buAutoNum type="arabicPeriod"/>
            </a:pPr>
            <a:r>
              <a:rPr lang="en-US" altLang="pl-PL" sz="1400" dirty="0" smtClean="0"/>
              <a:t>K. </a:t>
            </a:r>
            <a:r>
              <a:rPr lang="en-US" altLang="pl-PL" sz="1400" dirty="0" err="1" smtClean="0"/>
              <a:t>Rycerz</a:t>
            </a:r>
            <a:r>
              <a:rPr lang="en-US" altLang="pl-PL" sz="1400" dirty="0" smtClean="0"/>
              <a:t>, M. Nowak, P. </a:t>
            </a:r>
            <a:r>
              <a:rPr lang="en-US" altLang="pl-PL" sz="1400" dirty="0" err="1" smtClean="0"/>
              <a:t>Pierzchala</a:t>
            </a:r>
            <a:r>
              <a:rPr lang="en-US" altLang="pl-PL" sz="1400" dirty="0" smtClean="0"/>
              <a:t>, M. </a:t>
            </a:r>
            <a:r>
              <a:rPr lang="en-US" altLang="pl-PL" sz="1400" dirty="0" err="1" smtClean="0"/>
              <a:t>Bubak</a:t>
            </a:r>
            <a:r>
              <a:rPr lang="en-US" altLang="pl-PL" sz="1400" dirty="0" smtClean="0"/>
              <a:t>, E. </a:t>
            </a:r>
            <a:r>
              <a:rPr lang="en-US" altLang="pl-PL" sz="1400" dirty="0" err="1" smtClean="0"/>
              <a:t>Ciepiela</a:t>
            </a:r>
            <a:r>
              <a:rPr lang="en-US" altLang="pl-PL" sz="1400" dirty="0" smtClean="0"/>
              <a:t> and D. </a:t>
            </a:r>
            <a:r>
              <a:rPr lang="en-US" altLang="pl-PL" sz="1400" dirty="0" err="1" smtClean="0"/>
              <a:t>Harezlak</a:t>
            </a:r>
            <a:r>
              <a:rPr lang="en-US" altLang="pl-PL" sz="1400" dirty="0" smtClean="0"/>
              <a:t>: </a:t>
            </a:r>
            <a:r>
              <a:rPr lang="en-US" altLang="pl-PL" sz="1400" dirty="0" err="1" smtClean="0"/>
              <a:t>Comparision</a:t>
            </a:r>
            <a:r>
              <a:rPr lang="en-US" altLang="pl-PL" sz="1400" dirty="0" smtClean="0"/>
              <a:t> of Cloud and Local HPC approach for MUSCLE-based </a:t>
            </a:r>
            <a:r>
              <a:rPr lang="en-US" altLang="pl-PL" sz="1400" dirty="0" err="1" smtClean="0"/>
              <a:t>Multiscale</a:t>
            </a:r>
            <a:r>
              <a:rPr lang="en-US" altLang="pl-PL" sz="1400" dirty="0" smtClean="0"/>
              <a:t> Simulations. In Proceedings of The Seventh IEEE International Conference on e-Science Workshops, Stockholm, Sweden, 5-8 December 2011. IEEE Computer Society, Washington, DC, USA, 81-88 (2011)</a:t>
            </a:r>
          </a:p>
          <a:p>
            <a:endParaRPr lang="en-US" altLang="pl-PL" sz="1400" dirty="0" smtClean="0"/>
          </a:p>
          <a:p>
            <a:endParaRPr lang="en-US" altLang="pl-PL" sz="1400" dirty="0" smtClean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899592" y="0"/>
            <a:ext cx="7786414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l-PL" u="sng" dirty="0" err="1" smtClean="0">
                <a:solidFill>
                  <a:schemeClr val="tx2">
                    <a:satMod val="130000"/>
                  </a:schemeClr>
                </a:solidFill>
              </a:rPr>
              <a:t>Sample</a:t>
            </a:r>
            <a:r>
              <a:rPr lang="pl-PL" u="sng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pl-PL" u="sng" dirty="0" err="1" smtClean="0">
                <a:solidFill>
                  <a:schemeClr val="tx2">
                    <a:satMod val="130000"/>
                  </a:schemeClr>
                </a:solidFill>
              </a:rPr>
              <a:t>slide</a:t>
            </a:r>
            <a:endParaRPr lang="pl-PL" u="sng" dirty="0" smtClean="0">
              <a:solidFill>
                <a:schemeClr val="tx2">
                  <a:satMod val="130000"/>
                </a:schemeClr>
              </a:solidFill>
            </a:endParaRPr>
          </a:p>
          <a:p>
            <a:r>
              <a:rPr lang="pl-PL" altLang="pl-PL" dirty="0" err="1"/>
              <a:t>References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4763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3"/>
          <p:cNvSpPr>
            <a:spLocks noGrp="1"/>
          </p:cNvSpPr>
          <p:nvPr>
            <p:ph type="title"/>
          </p:nvPr>
        </p:nvSpPr>
        <p:spPr>
          <a:xfrm>
            <a:off x="873212" y="0"/>
            <a:ext cx="7812794" cy="836712"/>
          </a:xfrm>
        </p:spPr>
        <p:txBody>
          <a:bodyPr>
            <a:normAutofit/>
          </a:bodyPr>
          <a:lstStyle/>
          <a:p>
            <a:r>
              <a:rPr lang="pl-PL" altLang="en-US" dirty="0" err="1"/>
              <a:t>O</a:t>
            </a:r>
            <a:r>
              <a:rPr lang="pl-PL" altLang="en-US" dirty="0" err="1" smtClean="0"/>
              <a:t>utline</a:t>
            </a:r>
            <a:endParaRPr lang="en-US" altLang="en-US" dirty="0" smtClean="0"/>
          </a:p>
        </p:txBody>
      </p:sp>
      <p:sp>
        <p:nvSpPr>
          <p:cNvPr id="2" name="Prostokąt 1"/>
          <p:cNvSpPr/>
          <p:nvPr/>
        </p:nvSpPr>
        <p:spPr>
          <a:xfrm>
            <a:off x="873212" y="836712"/>
            <a:ext cx="76387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 smtClean="0"/>
              <a:t>Section</a:t>
            </a:r>
            <a:r>
              <a:rPr lang="pl-PL" sz="2400" dirty="0" smtClean="0"/>
              <a:t>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 smtClean="0"/>
              <a:t>Section</a:t>
            </a:r>
            <a:r>
              <a:rPr lang="pl-PL" sz="2400" dirty="0" smtClean="0"/>
              <a:t>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 smtClean="0"/>
              <a:t>Summary</a:t>
            </a:r>
            <a:endParaRPr lang="pl-PL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 smtClean="0"/>
              <a:t>References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49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Please insert here the contents of this section</a:t>
            </a:r>
            <a:endParaRPr lang="pl-PL" sz="2000" dirty="0" smtClean="0"/>
          </a:p>
          <a:p>
            <a:pPr marL="0" indent="0">
              <a:buNone/>
            </a:pPr>
            <a:r>
              <a:rPr lang="en-US" sz="2000" dirty="0"/>
              <a:t>Please insert here the contents of this section</a:t>
            </a:r>
            <a:endParaRPr lang="pl-PL" sz="2000" dirty="0" smtClean="0"/>
          </a:p>
          <a:p>
            <a:pPr marL="0" indent="0">
              <a:buNone/>
            </a:pPr>
            <a:r>
              <a:rPr lang="pl-PL" sz="2000" dirty="0" smtClean="0"/>
              <a:t>…..</a:t>
            </a: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899592" y="0"/>
            <a:ext cx="7786414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err="1" smtClean="0"/>
              <a:t>Section</a:t>
            </a:r>
            <a:r>
              <a:rPr lang="pl-PL" dirty="0" smtClean="0"/>
              <a:t> 1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938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Please insert here the contents of this section</a:t>
            </a:r>
            <a:endParaRPr lang="pl-PL" sz="2000" dirty="0"/>
          </a:p>
          <a:p>
            <a:pPr marL="0" indent="0">
              <a:buNone/>
            </a:pPr>
            <a:r>
              <a:rPr lang="en-US" sz="2000" dirty="0"/>
              <a:t>Please insert here the contents of this section</a:t>
            </a:r>
            <a:endParaRPr lang="pl-PL" sz="2000" dirty="0"/>
          </a:p>
          <a:p>
            <a:pPr marL="0" indent="0">
              <a:buNone/>
            </a:pPr>
            <a:r>
              <a:rPr lang="pl-PL" sz="2000" dirty="0"/>
              <a:t>…..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899592" y="0"/>
            <a:ext cx="7786414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err="1" smtClean="0"/>
              <a:t>Section</a:t>
            </a:r>
            <a:r>
              <a:rPr lang="pl-PL" dirty="0" smtClean="0"/>
              <a:t> 2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4493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Please insert here the contents of this section</a:t>
            </a:r>
            <a:endParaRPr lang="pl-PL" sz="2000" dirty="0"/>
          </a:p>
          <a:p>
            <a:pPr marL="0" indent="0">
              <a:buNone/>
            </a:pPr>
            <a:r>
              <a:rPr lang="en-US" sz="2000" dirty="0"/>
              <a:t>Please insert here the contents of this section</a:t>
            </a:r>
            <a:endParaRPr lang="pl-PL" sz="2000" dirty="0"/>
          </a:p>
          <a:p>
            <a:pPr marL="0" indent="0">
              <a:buNone/>
            </a:pPr>
            <a:r>
              <a:rPr lang="pl-PL" sz="2000" dirty="0"/>
              <a:t>…..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899592" y="0"/>
            <a:ext cx="7786414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err="1" smtClean="0"/>
              <a:t>Section</a:t>
            </a:r>
            <a:r>
              <a:rPr lang="pl-PL" dirty="0" smtClean="0"/>
              <a:t> …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242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2000" dirty="0" err="1" smtClean="0"/>
              <a:t>Conclusion</a:t>
            </a:r>
            <a:r>
              <a:rPr lang="pl-PL" sz="2000" dirty="0" smtClean="0"/>
              <a:t> 1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000" dirty="0" err="1"/>
              <a:t>Conclusion</a:t>
            </a:r>
            <a:r>
              <a:rPr lang="pl-PL" sz="2000" dirty="0"/>
              <a:t> </a:t>
            </a:r>
            <a:r>
              <a:rPr lang="pl-PL" sz="2000" dirty="0" smtClean="0"/>
              <a:t>2</a:t>
            </a:r>
            <a:endParaRPr lang="pl-PL" sz="2000" dirty="0"/>
          </a:p>
          <a:p>
            <a:pPr marL="514350" indent="-514350">
              <a:buFont typeface="+mj-lt"/>
              <a:buAutoNum type="arabicPeriod"/>
            </a:pPr>
            <a:r>
              <a:rPr lang="pl-PL" sz="2000" dirty="0" smtClean="0"/>
              <a:t>…..</a:t>
            </a: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899592" y="0"/>
            <a:ext cx="7786414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err="1" smtClean="0"/>
              <a:t>Summary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644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1400" dirty="0" smtClean="0"/>
              <a:t>Reference 1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1400" dirty="0" smtClean="0"/>
              <a:t>Reference 2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1400" dirty="0" smtClean="0"/>
              <a:t>…..</a:t>
            </a:r>
            <a:endParaRPr lang="en-US" sz="14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899592" y="0"/>
            <a:ext cx="7786414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err="1"/>
              <a:t>R</a:t>
            </a:r>
            <a:r>
              <a:rPr lang="pl-PL" dirty="0" err="1" smtClean="0"/>
              <a:t>eferences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852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Investigating applicability </a:t>
            </a:r>
            <a:r>
              <a:rPr lang="en-US" dirty="0"/>
              <a:t>of cloud computing model for complex scientific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Optimization </a:t>
            </a:r>
            <a:r>
              <a:rPr lang="en-US" dirty="0"/>
              <a:t>of resource allocation for </a:t>
            </a:r>
            <a:r>
              <a:rPr lang="en-US" dirty="0" smtClean="0"/>
              <a:t>applications </a:t>
            </a:r>
            <a:r>
              <a:rPr lang="en-US" dirty="0"/>
              <a:t>on </a:t>
            </a:r>
            <a:r>
              <a:rPr lang="en-US" dirty="0" smtClean="0"/>
              <a:t>clouds</a:t>
            </a:r>
          </a:p>
          <a:p>
            <a:r>
              <a:rPr lang="en-US" dirty="0" smtClean="0"/>
              <a:t>Resource </a:t>
            </a:r>
            <a:r>
              <a:rPr lang="en-US" dirty="0"/>
              <a:t>management for services on </a:t>
            </a:r>
            <a:r>
              <a:rPr lang="en-US" dirty="0" smtClean="0"/>
              <a:t>heterogeneous resources </a:t>
            </a:r>
          </a:p>
          <a:p>
            <a:r>
              <a:rPr lang="en-US" dirty="0"/>
              <a:t>U</a:t>
            </a:r>
            <a:r>
              <a:rPr lang="en-US" dirty="0" smtClean="0"/>
              <a:t>rgent </a:t>
            </a:r>
            <a:r>
              <a:rPr lang="en-US" dirty="0"/>
              <a:t>computing scenarios </a:t>
            </a:r>
            <a:r>
              <a:rPr lang="en-US" dirty="0" smtClean="0"/>
              <a:t>on distributed infrastructures</a:t>
            </a:r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illing </a:t>
            </a:r>
            <a:r>
              <a:rPr lang="en-US" dirty="0"/>
              <a:t>and accounting models 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rocedural </a:t>
            </a:r>
            <a:r>
              <a:rPr lang="en-US" dirty="0"/>
              <a:t>and technical aspects of ensuring efficient yet secure data storage, transfer and </a:t>
            </a:r>
            <a:r>
              <a:rPr lang="en-US" dirty="0" smtClean="0"/>
              <a:t>processing</a:t>
            </a:r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ethods for component dependency </a:t>
            </a:r>
            <a:r>
              <a:rPr lang="en-US" dirty="0"/>
              <a:t>management, composition and </a:t>
            </a:r>
            <a:r>
              <a:rPr lang="en-US" dirty="0" smtClean="0"/>
              <a:t>deployment</a:t>
            </a: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nformation </a:t>
            </a:r>
            <a:r>
              <a:rPr lang="en-US" dirty="0"/>
              <a:t>representation model  </a:t>
            </a:r>
            <a:r>
              <a:rPr lang="en-US" dirty="0" smtClean="0"/>
              <a:t>for cloud federating platform</a:t>
            </a:r>
            <a:r>
              <a:rPr lang="en-US" dirty="0"/>
              <a:t>, its components and </a:t>
            </a:r>
            <a:r>
              <a:rPr lang="en-US" dirty="0" smtClean="0"/>
              <a:t>operating procedures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899592" y="0"/>
            <a:ext cx="7786414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l-PL" u="sng" dirty="0" err="1" smtClean="0"/>
              <a:t>Sample</a:t>
            </a:r>
            <a:r>
              <a:rPr lang="pl-PL" u="sng" dirty="0" smtClean="0"/>
              <a:t> </a:t>
            </a:r>
            <a:r>
              <a:rPr lang="pl-PL" u="sng" dirty="0" err="1" smtClean="0"/>
              <a:t>slide</a:t>
            </a:r>
            <a:endParaRPr lang="pl-PL" u="sng" dirty="0" smtClean="0"/>
          </a:p>
          <a:p>
            <a:r>
              <a:rPr lang="pl-PL" dirty="0" err="1"/>
              <a:t>C</a:t>
            </a:r>
            <a:r>
              <a:rPr lang="pl-PL" dirty="0" err="1" smtClean="0"/>
              <a:t>urr</a:t>
            </a:r>
            <a:r>
              <a:rPr lang="en-US" dirty="0" err="1" smtClean="0"/>
              <a:t>ent</a:t>
            </a:r>
            <a:r>
              <a:rPr lang="en-US" dirty="0" smtClean="0"/>
              <a:t> research objectives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9492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1"/>
          <p:cNvPicPr>
            <a:picLocks noChangeAspect="1" noChangeArrowheads="1"/>
          </p:cNvPicPr>
          <p:nvPr/>
        </p:nvPicPr>
        <p:blipFill>
          <a:blip r:embed="rId2" cstate="print"/>
          <a:srcRect b="69826"/>
          <a:stretch>
            <a:fillRect/>
          </a:stretch>
        </p:blipFill>
        <p:spPr bwMode="auto">
          <a:xfrm>
            <a:off x="4245121" y="932313"/>
            <a:ext cx="4572000" cy="1780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3" descr="all-price.em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569464"/>
            <a:ext cx="2203153" cy="189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4" descr="all-time.emf"/>
          <p:cNvPicPr>
            <a:picLocks noChangeAspect="1"/>
          </p:cNvPicPr>
          <p:nvPr/>
        </p:nvPicPr>
        <p:blipFill>
          <a:blip r:embed="rId4" cstate="print"/>
          <a:srcRect l="4456" r="2895"/>
          <a:stretch>
            <a:fillRect/>
          </a:stretch>
        </p:blipFill>
        <p:spPr bwMode="auto">
          <a:xfrm>
            <a:off x="2571736" y="2569464"/>
            <a:ext cx="2068012" cy="1862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5" descr="all-price_perf.emf"/>
          <p:cNvPicPr>
            <a:picLocks noChangeAspect="1"/>
          </p:cNvPicPr>
          <p:nvPr/>
        </p:nvPicPr>
        <p:blipFill>
          <a:blip r:embed="rId5" cstate="print"/>
          <a:srcRect l="4456"/>
          <a:stretch>
            <a:fillRect/>
          </a:stretch>
        </p:blipFill>
        <p:spPr bwMode="auto">
          <a:xfrm>
            <a:off x="338061" y="4355414"/>
            <a:ext cx="2090799" cy="1825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6" descr="all-price_perf_core.emf"/>
          <p:cNvPicPr>
            <a:picLocks noChangeAspect="1"/>
          </p:cNvPicPr>
          <p:nvPr/>
        </p:nvPicPr>
        <p:blipFill>
          <a:blip r:embed="rId6" cstate="print"/>
          <a:srcRect l="5791" r="4456"/>
          <a:stretch>
            <a:fillRect/>
          </a:stretch>
        </p:blipFill>
        <p:spPr bwMode="auto">
          <a:xfrm>
            <a:off x="2571736" y="4355414"/>
            <a:ext cx="1997039" cy="185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8" name="Picture 7" descr="all-price_time.emf"/>
          <p:cNvPicPr>
            <a:picLocks noChangeAspect="1" noChangeArrowheads="1"/>
          </p:cNvPicPr>
          <p:nvPr/>
        </p:nvPicPr>
        <p:blipFill>
          <a:blip r:embed="rId7" cstate="print"/>
          <a:srcRect l="5029" t="1965" r="6171" b="3064"/>
          <a:stretch>
            <a:fillRect/>
          </a:stretch>
        </p:blipFill>
        <p:spPr bwMode="auto">
          <a:xfrm>
            <a:off x="5524456" y="2855216"/>
            <a:ext cx="3032023" cy="324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9" name="pole tekstowe 5"/>
          <p:cNvSpPr txBox="1">
            <a:spLocks noChangeArrowheads="1"/>
          </p:cNvSpPr>
          <p:nvPr/>
        </p:nvSpPr>
        <p:spPr bwMode="auto">
          <a:xfrm>
            <a:off x="131040" y="908720"/>
            <a:ext cx="4114082" cy="159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45" tIns="41473" rIns="82945" bIns="41473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Performance of VM deployment times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Virtualization overhead Evaluation of open source cloud stacks (Eucalyptus, </a:t>
            </a:r>
            <a:r>
              <a:rPr lang="en-US" sz="1200" dirty="0" err="1"/>
              <a:t>OpenNebula</a:t>
            </a:r>
            <a:r>
              <a:rPr lang="en-US" sz="1200" dirty="0"/>
              <a:t>, </a:t>
            </a:r>
            <a:r>
              <a:rPr lang="en-US" sz="1200" dirty="0" err="1"/>
              <a:t>OpenStack</a:t>
            </a:r>
            <a:r>
              <a:rPr lang="en-US" sz="1200" dirty="0"/>
              <a:t>)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Survey of </a:t>
            </a:r>
            <a:r>
              <a:rPr lang="en-US" sz="1200" dirty="0"/>
              <a:t>European public cloud providers </a:t>
            </a:r>
            <a:endParaRPr lang="en-US" sz="1200" dirty="0" smtClean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Performance </a:t>
            </a:r>
            <a:r>
              <a:rPr lang="en-US" sz="1200" dirty="0"/>
              <a:t>evaluation of top cloud providers (EC2, </a:t>
            </a:r>
            <a:r>
              <a:rPr lang="en-US" sz="1200" dirty="0" err="1"/>
              <a:t>RackSpace</a:t>
            </a:r>
            <a:r>
              <a:rPr lang="en-US" sz="1200" dirty="0"/>
              <a:t>, </a:t>
            </a:r>
            <a:r>
              <a:rPr lang="en-US" sz="1200" dirty="0" err="1"/>
              <a:t>SoftLayer</a:t>
            </a:r>
            <a:r>
              <a:rPr lang="en-US" sz="1200" dirty="0"/>
              <a:t>)</a:t>
            </a:r>
          </a:p>
          <a:p>
            <a:pPr marL="164162" lvl="1" indent="-164162">
              <a:buFont typeface="Arial" pitchFamily="34" charset="0"/>
              <a:buChar char="•"/>
            </a:pPr>
            <a:r>
              <a:rPr lang="pl-PL" sz="1200" dirty="0" smtClean="0"/>
              <a:t>A </a:t>
            </a:r>
            <a:r>
              <a:rPr lang="pl-PL" sz="1200" dirty="0"/>
              <a:t>g</a:t>
            </a:r>
            <a:r>
              <a:rPr lang="en-US" sz="1200" dirty="0"/>
              <a:t>rant from Amazon</a:t>
            </a:r>
            <a:r>
              <a:rPr lang="pl-PL" sz="1200" dirty="0"/>
              <a:t> has been </a:t>
            </a:r>
            <a:r>
              <a:rPr lang="pl-PL" sz="1200" dirty="0" smtClean="0"/>
              <a:t>obtained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131040" y="6237312"/>
            <a:ext cx="876144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M.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Bubak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M.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Kasztelnik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M.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Malawski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J.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Meizner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P.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Nowakowski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and S.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Varma</a:t>
            </a:r>
            <a:r>
              <a:rPr lang="pl-PL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Evaluation of Cloud Providers for VPH Applications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oster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at CCGrid2013 - 13th IEEE/ACM  International Symposium on Cluster, Cloud and Grid Computing, Delft, the Netherlands, May 13-16, 2013</a:t>
            </a: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899592" y="0"/>
            <a:ext cx="7786414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l-PL" u="sng" dirty="0" err="1" smtClean="0"/>
              <a:t>Sample</a:t>
            </a:r>
            <a:r>
              <a:rPr lang="pl-PL" u="sng" dirty="0" smtClean="0"/>
              <a:t> </a:t>
            </a:r>
            <a:r>
              <a:rPr lang="pl-PL" u="sng" dirty="0" err="1"/>
              <a:t>slide</a:t>
            </a:r>
            <a:endParaRPr lang="pl-PL" u="sng" dirty="0"/>
          </a:p>
          <a:p>
            <a:r>
              <a:rPr lang="en-US" dirty="0" smtClean="0"/>
              <a:t>Cloud </a:t>
            </a:r>
            <a:r>
              <a:rPr lang="en-US" dirty="0"/>
              <a:t>performance evaluation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308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950</Words>
  <Application>Microsoft Office PowerPoint</Application>
  <PresentationFormat>Pokaz na ekranie (4:3)</PresentationFormat>
  <Paragraphs>86</Paragraphs>
  <Slides>12</Slides>
  <Notes>4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3" baseType="lpstr">
      <vt:lpstr>Motyw pakietu Office</vt:lpstr>
      <vt:lpstr>  Title  </vt:lpstr>
      <vt:lpstr>Outline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Marek Kasztelnik</dc:creator>
  <cp:lastModifiedBy>Marian</cp:lastModifiedBy>
  <cp:revision>268</cp:revision>
  <dcterms:created xsi:type="dcterms:W3CDTF">2013-11-14T06:47:25Z</dcterms:created>
  <dcterms:modified xsi:type="dcterms:W3CDTF">2017-02-28T12:28:29Z</dcterms:modified>
</cp:coreProperties>
</file>