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9" r:id="rId8"/>
    <p:sldId id="267" r:id="rId9"/>
    <p:sldId id="270" r:id="rId10"/>
    <p:sldId id="268" r:id="rId11"/>
    <p:sldId id="271" r:id="rId12"/>
    <p:sldId id="275" r:id="rId13"/>
    <p:sldId id="279" r:id="rId14"/>
    <p:sldId id="276" r:id="rId15"/>
    <p:sldId id="277" r:id="rId16"/>
    <p:sldId id="272" r:id="rId17"/>
    <p:sldId id="273" r:id="rId18"/>
    <p:sldId id="274" r:id="rId19"/>
    <p:sldId id="278" r:id="rId20"/>
    <p:sldId id="280" r:id="rId21"/>
    <p:sldId id="281" r:id="rId22"/>
    <p:sldId id="284" r:id="rId23"/>
    <p:sldId id="285" r:id="rId24"/>
    <p:sldId id="287" r:id="rId25"/>
    <p:sldId id="282" r:id="rId26"/>
    <p:sldId id="288" r:id="rId27"/>
    <p:sldId id="286" r:id="rId28"/>
    <p:sldId id="283" r:id="rId29"/>
    <p:sldId id="289" r:id="rId30"/>
    <p:sldId id="292" r:id="rId31"/>
    <p:sldId id="293" r:id="rId32"/>
    <p:sldId id="26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0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6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73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0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7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7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6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26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3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89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56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FED1456-3F20-C821-62FA-4C7A9C039889}"/>
              </a:ext>
            </a:extLst>
          </p:cNvPr>
          <p:cNvCxnSpPr>
            <a:cxnSpLocks/>
          </p:cNvCxnSpPr>
          <p:nvPr/>
        </p:nvCxnSpPr>
        <p:spPr>
          <a:xfrm>
            <a:off x="-14316" y="3352292"/>
            <a:ext cx="1220400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  <a:effectLst>
            <a:outerShdw dist="25400" dir="5400000" algn="t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10">
            <a:extLst>
              <a:ext uri="{FF2B5EF4-FFF2-40B4-BE49-F238E27FC236}">
                <a16:creationId xmlns:a16="http://schemas.microsoft.com/office/drawing/2014/main" id="{E4B894B5-477F-7CAD-63F8-9B0027D5C90D}"/>
              </a:ext>
            </a:extLst>
          </p:cNvPr>
          <p:cNvSpPr/>
          <p:nvPr/>
        </p:nvSpPr>
        <p:spPr>
          <a:xfrm>
            <a:off x="3044406" y="1992570"/>
            <a:ext cx="2933047" cy="493694"/>
          </a:xfrm>
          <a:prstGeom prst="roundRect">
            <a:avLst>
              <a:gd name="adj" fmla="val 13386"/>
            </a:avLst>
          </a:prstGeom>
          <a:solidFill>
            <a:schemeClr val="tx2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500" b="1" kern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팀장 </a:t>
            </a:r>
            <a:r>
              <a:rPr lang="en-US" altLang="ko-KR" sz="1500" b="1" kern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sz="1500" b="1" kern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박세현</a:t>
            </a:r>
            <a:r>
              <a:rPr lang="en-US" altLang="ko-KR" sz="1500" b="1" kern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1500" b="1" kern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팀원 김준우</a:t>
            </a:r>
            <a:endParaRPr lang="ko-KR" altLang="en-US" sz="1500" dirty="0">
              <a:solidFill>
                <a:prstClr val="white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4B894B5-477F-7CAD-63F8-9B0027D5C90D}"/>
              </a:ext>
            </a:extLst>
          </p:cNvPr>
          <p:cNvSpPr/>
          <p:nvPr/>
        </p:nvSpPr>
        <p:spPr>
          <a:xfrm>
            <a:off x="3018974" y="2753227"/>
            <a:ext cx="6174324" cy="1201788"/>
          </a:xfrm>
          <a:prstGeom prst="roundRect">
            <a:avLst>
              <a:gd name="adj" fmla="val 7005"/>
            </a:avLst>
          </a:prstGeom>
          <a:solidFill>
            <a:srgbClr val="B89867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600" b="1" kern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Search</a:t>
            </a:r>
            <a:r>
              <a:rPr lang="en-US" altLang="ko-KR" sz="3600" b="1" kern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Your House</a:t>
            </a:r>
          </a:p>
          <a:p>
            <a:pPr algn="ctr" latinLnBrk="0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Happy House Project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F92BA99-A61C-020B-5601-059207FE49E1}"/>
              </a:ext>
            </a:extLst>
          </p:cNvPr>
          <p:cNvGrpSpPr/>
          <p:nvPr/>
        </p:nvGrpSpPr>
        <p:grpSpPr>
          <a:xfrm>
            <a:off x="3035844" y="3082959"/>
            <a:ext cx="310316" cy="358246"/>
            <a:chOff x="493776" y="243528"/>
            <a:chExt cx="310316" cy="358246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E983010-0E16-7A92-3A34-3DA68DEF4E8E}"/>
                </a:ext>
              </a:extLst>
            </p:cNvPr>
            <p:cNvSpPr/>
            <p:nvPr/>
          </p:nvSpPr>
          <p:spPr>
            <a:xfrm>
              <a:off x="588092" y="385774"/>
              <a:ext cx="216000" cy="21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25400" dir="2700000" algn="tl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5075F4D-13D1-BDBD-7F57-DDD022F36536}"/>
                </a:ext>
              </a:extLst>
            </p:cNvPr>
            <p:cNvGrpSpPr/>
            <p:nvPr/>
          </p:nvGrpSpPr>
          <p:grpSpPr>
            <a:xfrm>
              <a:off x="493776" y="243528"/>
              <a:ext cx="252000" cy="69342"/>
              <a:chOff x="493776" y="243528"/>
              <a:chExt cx="252000" cy="69342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6454E309-E510-0D4A-60E9-FC5FE15EB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776" y="279532"/>
                <a:ext cx="252000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64AA9FF5-D429-F978-8FEC-EF0C15C03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776" y="312870"/>
                <a:ext cx="144000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2B732FC5-D83E-C26E-AC2E-3A95D6E02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338" y="243528"/>
                <a:ext cx="72000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D821DB6-26F8-D3D6-90C8-34ACA7621FFD}"/>
              </a:ext>
            </a:extLst>
          </p:cNvPr>
          <p:cNvGrpSpPr/>
          <p:nvPr/>
        </p:nvGrpSpPr>
        <p:grpSpPr>
          <a:xfrm>
            <a:off x="8886020" y="3103162"/>
            <a:ext cx="306565" cy="496248"/>
            <a:chOff x="4907038" y="249216"/>
            <a:chExt cx="306565" cy="49624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49888C7-1DCE-8B5E-30C2-27159F5B974C}"/>
                </a:ext>
              </a:extLst>
            </p:cNvPr>
            <p:cNvSpPr/>
            <p:nvPr/>
          </p:nvSpPr>
          <p:spPr>
            <a:xfrm>
              <a:off x="4907038" y="385774"/>
              <a:ext cx="216000" cy="21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25400" dir="2700000" algn="tl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2BF2666-32A0-C703-5317-6B81FC3705CD}"/>
                </a:ext>
              </a:extLst>
            </p:cNvPr>
            <p:cNvGrpSpPr/>
            <p:nvPr/>
          </p:nvGrpSpPr>
          <p:grpSpPr>
            <a:xfrm>
              <a:off x="5025897" y="249216"/>
              <a:ext cx="187706" cy="496248"/>
              <a:chOff x="4073397" y="249216"/>
              <a:chExt cx="187706" cy="496248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A3C1BA2-9CDA-722D-9887-BE38FFEDBB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3397" y="712126"/>
                <a:ext cx="180000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FB81FF4F-8D2D-5485-B863-FBC437F65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7103" y="745464"/>
                <a:ext cx="144000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FFB1C65A-B05B-837E-9504-DB753DBA3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9103" y="676122"/>
                <a:ext cx="72000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B1C3F0E-1FA7-CC87-E052-EE0CB611E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5106" y="279532"/>
                <a:ext cx="72000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92748CED-CE7B-A6A8-220B-C4E506F98D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1965" y="249216"/>
                <a:ext cx="108000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249888C7-1DCE-8B5E-30C2-27159F5B974C}"/>
              </a:ext>
            </a:extLst>
          </p:cNvPr>
          <p:cNvSpPr/>
          <p:nvPr/>
        </p:nvSpPr>
        <p:spPr>
          <a:xfrm>
            <a:off x="3111081" y="2137767"/>
            <a:ext cx="174625" cy="1746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25400" dir="27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49888C7-1DCE-8B5E-30C2-27159F5B974C}"/>
              </a:ext>
            </a:extLst>
          </p:cNvPr>
          <p:cNvSpPr/>
          <p:nvPr/>
        </p:nvSpPr>
        <p:spPr>
          <a:xfrm>
            <a:off x="5707553" y="2137767"/>
            <a:ext cx="174625" cy="1746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25400" dir="27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9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상세 사용 기술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JWT</a:t>
            </a:r>
            <a:r>
              <a:rPr lang="ko-KR" altLang="en-US" sz="1050" b="1" dirty="0">
                <a:solidFill>
                  <a:prstClr val="white"/>
                </a:solidFill>
              </a:rPr>
              <a:t> 토큰 인증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33398C-B769-4ADA-C967-2CB2D364CD55}"/>
              </a:ext>
            </a:extLst>
          </p:cNvPr>
          <p:cNvSpPr txBox="1"/>
          <p:nvPr/>
        </p:nvSpPr>
        <p:spPr>
          <a:xfrm>
            <a:off x="880849" y="1988191"/>
            <a:ext cx="230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JWT </a:t>
            </a:r>
            <a:r>
              <a:rPr lang="ko-KR" altLang="en-US" b="1" dirty="0"/>
              <a:t>토큰 도입 배경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C75C3D-8A8A-AB42-CFCE-EC349B9F5FB5}"/>
              </a:ext>
            </a:extLst>
          </p:cNvPr>
          <p:cNvSpPr txBox="1"/>
          <p:nvPr/>
        </p:nvSpPr>
        <p:spPr>
          <a:xfrm>
            <a:off x="880849" y="2458086"/>
            <a:ext cx="674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사용자의 편의성을 위해 인증</a:t>
            </a:r>
            <a:r>
              <a:rPr lang="en-US" altLang="ko-KR" dirty="0"/>
              <a:t>/</a:t>
            </a:r>
            <a:r>
              <a:rPr lang="ko-KR" altLang="en-US" dirty="0"/>
              <a:t>인가 구축이 필요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61B73C-06C8-3855-7064-C95ED804B97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4253223" y="2827418"/>
            <a:ext cx="0" cy="34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FB5F5C5-3760-5173-5FFD-8C8EFEF4056F}"/>
              </a:ext>
            </a:extLst>
          </p:cNvPr>
          <p:cNvSpPr txBox="1"/>
          <p:nvPr/>
        </p:nvSpPr>
        <p:spPr>
          <a:xfrm>
            <a:off x="880849" y="3175378"/>
            <a:ext cx="674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세션</a:t>
            </a:r>
            <a:r>
              <a:rPr lang="en-US" altLang="ko-KR" dirty="0"/>
              <a:t>, </a:t>
            </a:r>
            <a:r>
              <a:rPr lang="ko-KR" altLang="en-US" dirty="0"/>
              <a:t>토큰 동작 원리 분석 및 비교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959BC7-91AC-889C-FCA9-99116D4CA1C6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flipH="1">
            <a:off x="4253222" y="3544710"/>
            <a:ext cx="1" cy="41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57C68F3-0767-970A-927A-7C556F57E710}"/>
              </a:ext>
            </a:extLst>
          </p:cNvPr>
          <p:cNvSpPr txBox="1"/>
          <p:nvPr/>
        </p:nvSpPr>
        <p:spPr>
          <a:xfrm>
            <a:off x="880848" y="3956603"/>
            <a:ext cx="674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확장성이 높은 </a:t>
            </a:r>
            <a:r>
              <a:rPr lang="en-US" altLang="ko-KR" dirty="0"/>
              <a:t>JWT </a:t>
            </a:r>
            <a:r>
              <a:rPr lang="ko-KR" altLang="en-US" dirty="0"/>
              <a:t>토큰 선택 후 </a:t>
            </a:r>
            <a:r>
              <a:rPr lang="en-US" altLang="ko-KR" dirty="0"/>
              <a:t>jjwt </a:t>
            </a:r>
            <a:r>
              <a:rPr lang="ko-KR" altLang="en-US" dirty="0"/>
              <a:t>라이브러리 활용</a:t>
            </a:r>
          </a:p>
        </p:txBody>
      </p:sp>
    </p:spTree>
    <p:extLst>
      <p:ext uri="{BB962C8B-B14F-4D97-AF65-F5344CB8AC3E}">
        <p14:creationId xmlns:p14="http://schemas.microsoft.com/office/powerpoint/2010/main" val="76496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상세 사용 기술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JWT</a:t>
            </a:r>
            <a:r>
              <a:rPr lang="ko-KR" altLang="en-US" sz="1050" b="1" dirty="0">
                <a:solidFill>
                  <a:prstClr val="white"/>
                </a:solidFill>
              </a:rPr>
              <a:t> 토큰 인증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33398C-B769-4ADA-C967-2CB2D364CD55}"/>
              </a:ext>
            </a:extLst>
          </p:cNvPr>
          <p:cNvSpPr txBox="1"/>
          <p:nvPr/>
        </p:nvSpPr>
        <p:spPr>
          <a:xfrm>
            <a:off x="880849" y="1988191"/>
            <a:ext cx="230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JWT </a:t>
            </a:r>
            <a:r>
              <a:rPr lang="ko-KR" altLang="en-US" b="1" dirty="0"/>
              <a:t>토큰 실행 흐름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6559D9-6B65-6E9A-666F-1629B4694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35" y="2434404"/>
            <a:ext cx="4815178" cy="65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13FE96-BFCF-F8CF-D056-B48F96B75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49" y="3918468"/>
            <a:ext cx="5667375" cy="221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1331D-5045-91C3-801B-D6EAEE89CBEF}"/>
              </a:ext>
            </a:extLst>
          </p:cNvPr>
          <p:cNvSpPr txBox="1"/>
          <p:nvPr/>
        </p:nvSpPr>
        <p:spPr>
          <a:xfrm>
            <a:off x="1336911" y="3092759"/>
            <a:ext cx="475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로컬 스토리지에 값이 존재하는지 검사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FA57593-4946-D841-1F68-2C6920D9E044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3714536" y="3462091"/>
            <a:ext cx="1" cy="456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93CB84EA-3F5A-345C-11D2-F28A1BB2E674}"/>
              </a:ext>
            </a:extLst>
          </p:cNvPr>
          <p:cNvSpPr txBox="1"/>
          <p:nvPr/>
        </p:nvSpPr>
        <p:spPr>
          <a:xfrm>
            <a:off x="6095142" y="2496318"/>
            <a:ext cx="566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존재 </a:t>
            </a:r>
            <a:r>
              <a:rPr lang="en-US" altLang="ko-KR" sz="1000" dirty="0"/>
              <a:t>x</a:t>
            </a:r>
          </a:p>
        </p:txBody>
      </p:sp>
      <p:pic>
        <p:nvPicPr>
          <p:cNvPr id="227" name="그림 226">
            <a:extLst>
              <a:ext uri="{FF2B5EF4-FFF2-40B4-BE49-F238E27FC236}">
                <a16:creationId xmlns:a16="http://schemas.microsoft.com/office/drawing/2014/main" id="{A98C5A84-8B35-2A59-DFA4-A5B51D9B5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647" y="2501643"/>
            <a:ext cx="4815178" cy="523875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796225F-600A-9217-F90A-AB6F06AF29F6}"/>
              </a:ext>
            </a:extLst>
          </p:cNvPr>
          <p:cNvCxnSpPr>
            <a:cxnSpLocks/>
            <a:stCxn id="3074" idx="3"/>
            <a:endCxn id="227" idx="1"/>
          </p:cNvCxnSpPr>
          <p:nvPr/>
        </p:nvCxnSpPr>
        <p:spPr>
          <a:xfrm flipV="1">
            <a:off x="5916413" y="2763581"/>
            <a:ext cx="8732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C5CAE9-BD74-437F-3134-0B04D9BE2B06}"/>
              </a:ext>
            </a:extLst>
          </p:cNvPr>
          <p:cNvSpPr txBox="1"/>
          <p:nvPr/>
        </p:nvSpPr>
        <p:spPr>
          <a:xfrm>
            <a:off x="3642803" y="3585202"/>
            <a:ext cx="583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존재 </a:t>
            </a:r>
            <a:r>
              <a:rPr lang="en-US" altLang="ko-KR" sz="1000" dirty="0"/>
              <a:t>o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1AE720C-A8A0-54F4-4AB5-B685635E3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544" y="3429000"/>
            <a:ext cx="3843384" cy="241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77EDF16-C1B5-DF32-A3BC-2F869B147C79}"/>
              </a:ext>
            </a:extLst>
          </p:cNvPr>
          <p:cNvCxnSpPr>
            <a:cxnSpLocks/>
            <a:stCxn id="227" idx="2"/>
            <a:endCxn id="3076" idx="0"/>
          </p:cNvCxnSpPr>
          <p:nvPr/>
        </p:nvCxnSpPr>
        <p:spPr>
          <a:xfrm>
            <a:off x="9197236" y="3025518"/>
            <a:ext cx="0" cy="403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E6DD9CCD-78C1-D4EF-61E6-D335CD4CEA1B}"/>
              </a:ext>
            </a:extLst>
          </p:cNvPr>
          <p:cNvSpPr txBox="1"/>
          <p:nvPr/>
        </p:nvSpPr>
        <p:spPr>
          <a:xfrm>
            <a:off x="8458009" y="2105637"/>
            <a:ext cx="139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토큰 생성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0139E4-89E3-126D-AC08-7181074AA2E8}"/>
              </a:ext>
            </a:extLst>
          </p:cNvPr>
          <p:cNvSpPr txBox="1"/>
          <p:nvPr/>
        </p:nvSpPr>
        <p:spPr>
          <a:xfrm>
            <a:off x="6994886" y="5855507"/>
            <a:ext cx="493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하면서 세션스토리지에 토큰 저장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FDF81E-E305-7820-371D-53E006961152}"/>
              </a:ext>
            </a:extLst>
          </p:cNvPr>
          <p:cNvSpPr txBox="1"/>
          <p:nvPr/>
        </p:nvSpPr>
        <p:spPr>
          <a:xfrm>
            <a:off x="1038933" y="6128294"/>
            <a:ext cx="493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토큰이 유효한지 검증하고 정보 추출</a:t>
            </a:r>
          </a:p>
        </p:txBody>
      </p:sp>
    </p:spTree>
    <p:extLst>
      <p:ext uri="{BB962C8B-B14F-4D97-AF65-F5344CB8AC3E}">
        <p14:creationId xmlns:p14="http://schemas.microsoft.com/office/powerpoint/2010/main" val="164487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prstClr val="white"/>
                </a:solidFill>
              </a:rPr>
              <a:t>메인화면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E34132-0CDD-DB1F-5B12-C015C5C6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01" y="1950033"/>
            <a:ext cx="7789960" cy="374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1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prstClr val="white"/>
                </a:solidFill>
              </a:rPr>
              <a:t>메인화면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47BD547-C71B-7DEC-8426-51756F12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26" y="2033678"/>
            <a:ext cx="8304700" cy="39871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F146721-513E-A16D-3B11-F402D85B7D6C}"/>
              </a:ext>
            </a:extLst>
          </p:cNvPr>
          <p:cNvSpPr txBox="1"/>
          <p:nvPr/>
        </p:nvSpPr>
        <p:spPr>
          <a:xfrm>
            <a:off x="4766023" y="1674914"/>
            <a:ext cx="31517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로그인 토큰과 비교하여 권한 체크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2320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prstClr val="white"/>
                </a:solidFill>
              </a:rPr>
              <a:t>메인화면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112C629-E3B8-FF3E-6430-529EA7B66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42" y="2172669"/>
            <a:ext cx="8252516" cy="30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7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prstClr val="white"/>
                </a:solidFill>
              </a:rPr>
              <a:t>메인화면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3EC178-1F51-373F-F25B-27291596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256" y="1808622"/>
            <a:ext cx="5709456" cy="44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4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E9449A-6393-169D-8F65-221A4696E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95" y="1673685"/>
            <a:ext cx="5256769" cy="4327977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회원 가입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B5F5C5-3760-5173-5FFD-8C8EFEF4056F}"/>
              </a:ext>
            </a:extLst>
          </p:cNvPr>
          <p:cNvSpPr txBox="1"/>
          <p:nvPr/>
        </p:nvSpPr>
        <p:spPr>
          <a:xfrm>
            <a:off x="6684110" y="2875297"/>
            <a:ext cx="41268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비동기 통신을 이용한 아이디 중복 확인</a:t>
            </a:r>
          </a:p>
        </p:txBody>
      </p:sp>
    </p:spTree>
    <p:extLst>
      <p:ext uri="{BB962C8B-B14F-4D97-AF65-F5344CB8AC3E}">
        <p14:creationId xmlns:p14="http://schemas.microsoft.com/office/powerpoint/2010/main" val="900135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0DCBEA5D-DE68-BCA3-7E0C-00E3EF54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209" y="1768075"/>
            <a:ext cx="4558844" cy="4403056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회원 가입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B5F5C5-3760-5173-5FFD-8C8EFEF4056F}"/>
              </a:ext>
            </a:extLst>
          </p:cNvPr>
          <p:cNvSpPr txBox="1"/>
          <p:nvPr/>
        </p:nvSpPr>
        <p:spPr>
          <a:xfrm>
            <a:off x="832569" y="2404779"/>
            <a:ext cx="41268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회원가입 유효성 검사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4793E2D-7D7B-AEF5-D5A1-6271FC0A2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802" y="2450071"/>
            <a:ext cx="2660607" cy="86534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386C847-334B-8274-393F-2C002902D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802" y="3447547"/>
            <a:ext cx="2660608" cy="75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6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7716C2-4750-0DF5-A479-3DA2FBFF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75" y="1995192"/>
            <a:ext cx="6335233" cy="348838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로그인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83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22022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로그인 후</a:t>
            </a:r>
            <a:endParaRPr lang="en-US" altLang="ko-KR" sz="105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메인 화면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B4790E-B4DA-8BC6-76FB-C9B5BEB0F051}"/>
              </a:ext>
            </a:extLst>
          </p:cNvPr>
          <p:cNvSpPr txBox="1"/>
          <p:nvPr/>
        </p:nvSpPr>
        <p:spPr>
          <a:xfrm>
            <a:off x="3519336" y="1821170"/>
            <a:ext cx="23292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메모장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QnA</a:t>
            </a:r>
            <a:r>
              <a:rPr lang="ko-KR" altLang="en-US" sz="1500" dirty="0"/>
              <a:t> 추가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78EE56D-C8B1-F090-7450-E720C833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12" y="2152075"/>
            <a:ext cx="7959699" cy="384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목차</a:t>
              </a:r>
              <a:endParaRPr lang="en-US" altLang="ko-KR" sz="2400" b="1" kern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6" name="모서리가 둥근 직사각형 105"/>
          <p:cNvSpPr/>
          <p:nvPr/>
        </p:nvSpPr>
        <p:spPr>
          <a:xfrm rot="180000">
            <a:off x="3738807" y="1662764"/>
            <a:ext cx="4806461" cy="6447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팀원 역할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914203" y="1788171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972781" y="552203"/>
            <a:ext cx="45719" cy="1332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 rot="21420000" flipH="1">
            <a:off x="3715703" y="2830513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B89867">
              <a:alpha val="40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PJT 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주제 및 개발 개요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8171878" y="2030680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8171878" y="2953236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230456" y="2107797"/>
            <a:ext cx="45719" cy="936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 rot="180000">
            <a:off x="3761911" y="3998261"/>
            <a:ext cx="4806461" cy="6447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구조와 상세 사용 기술</a:t>
            </a:r>
            <a:endParaRPr lang="en-US" altLang="ko-KR" sz="25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3937307" y="3201112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3937307" y="4123668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3995885" y="3278229"/>
            <a:ext cx="45719" cy="936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 rot="21600000" flipH="1">
            <a:off x="3738807" y="5166010"/>
            <a:ext cx="4806461" cy="6447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웹사이트 시연 상세 화면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8194982" y="4366177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8194982" y="5288733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8253560" y="4443294"/>
            <a:ext cx="45719" cy="936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3914203" y="5429820"/>
            <a:ext cx="165354" cy="1653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57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회원 정보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ABC516-7D2B-12A8-1BE1-E41F5DB07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520" y="1878492"/>
            <a:ext cx="7019284" cy="46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42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게시판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D37DA3-A2FD-DAFD-5C23-76DB49AB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58" y="1702962"/>
            <a:ext cx="6171651" cy="41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21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게시판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8CCECB-2CC0-EC30-923E-C7D87D56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99" y="1698869"/>
            <a:ext cx="5685525" cy="447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71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게시판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77BBE6-35A1-CCD4-7912-E1AABCEDE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9" y="1876286"/>
            <a:ext cx="5574951" cy="451232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8B1588A-B1DD-39B0-398D-2FA1FFCAE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053" y="4589322"/>
            <a:ext cx="4752777" cy="81525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AF20AB7-23AF-89E1-4BBF-A409C7D38D40}"/>
              </a:ext>
            </a:extLst>
          </p:cNvPr>
          <p:cNvSpPr txBox="1"/>
          <p:nvPr/>
        </p:nvSpPr>
        <p:spPr>
          <a:xfrm>
            <a:off x="8204059" y="4266157"/>
            <a:ext cx="1557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댓글달기</a:t>
            </a:r>
            <a:r>
              <a:rPr lang="ko-KR" altLang="en-US" sz="1500" dirty="0"/>
              <a:t> </a:t>
            </a:r>
            <a:r>
              <a:rPr lang="en-US" altLang="ko-KR" sz="1500" dirty="0"/>
              <a:t>Click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29308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게시판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77BBE6-35A1-CCD4-7912-E1AABCEDE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9" y="1876286"/>
            <a:ext cx="5574951" cy="45123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AF20AB7-23AF-89E1-4BBF-A409C7D38D40}"/>
              </a:ext>
            </a:extLst>
          </p:cNvPr>
          <p:cNvSpPr txBox="1"/>
          <p:nvPr/>
        </p:nvSpPr>
        <p:spPr>
          <a:xfrm>
            <a:off x="8253538" y="3388620"/>
            <a:ext cx="1557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댓글달기</a:t>
            </a:r>
            <a:r>
              <a:rPr lang="ko-KR" altLang="en-US" sz="1500" dirty="0"/>
              <a:t> </a:t>
            </a:r>
            <a:r>
              <a:rPr lang="en-US" altLang="ko-KR" sz="1500" dirty="0"/>
              <a:t>Click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6CD1B5-189A-589D-8FFC-DAECF5AA5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030" y="3708816"/>
            <a:ext cx="4725731" cy="171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70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게시판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E363F4-CB0A-CD47-404C-2074D26D4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269" y="1650571"/>
            <a:ext cx="5779913" cy="40307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84B45F6-4435-5B14-37E8-C635C0F82AED}"/>
              </a:ext>
            </a:extLst>
          </p:cNvPr>
          <p:cNvSpPr txBox="1"/>
          <p:nvPr/>
        </p:nvSpPr>
        <p:spPr>
          <a:xfrm>
            <a:off x="7725911" y="2021721"/>
            <a:ext cx="39325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글수정</a:t>
            </a:r>
            <a:r>
              <a:rPr lang="en-US" altLang="ko-KR" sz="1500" dirty="0"/>
              <a:t>,</a:t>
            </a:r>
            <a:r>
              <a:rPr lang="ko-KR" altLang="en-US" sz="1500" dirty="0"/>
              <a:t> </a:t>
            </a:r>
            <a:r>
              <a:rPr lang="ko-KR" altLang="en-US" sz="1500" dirty="0" err="1"/>
              <a:t>글삭제</a:t>
            </a:r>
            <a:r>
              <a:rPr lang="ko-KR" altLang="en-US" sz="1500" dirty="0"/>
              <a:t> 버튼 가시화</a:t>
            </a:r>
            <a:r>
              <a:rPr lang="en-US" altLang="ko-KR" sz="1500" dirty="0"/>
              <a:t>(</a:t>
            </a:r>
            <a:r>
              <a:rPr lang="ko-KR" altLang="en-US" sz="1500" dirty="0"/>
              <a:t>본인 글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82489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게시판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638401-BDC7-EA18-E8BC-5806173B3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055" y="1702962"/>
            <a:ext cx="5646214" cy="444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1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메모장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231527-0A8A-AEF0-69C6-7C3FE80E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831" y="1680758"/>
            <a:ext cx="6168306" cy="403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8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>
                <a:solidFill>
                  <a:prstClr val="white"/>
                </a:solidFill>
              </a:rPr>
              <a:t>QnA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63082D-B8BF-6A6F-8501-D0BBA2DE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333" y="1702962"/>
            <a:ext cx="6821334" cy="413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85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>
                <a:solidFill>
                  <a:prstClr val="white"/>
                </a:solidFill>
              </a:rPr>
              <a:t>QnA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AE247D-2232-465E-7DE4-2DCE5111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14" y="1702962"/>
            <a:ext cx="5576495" cy="43384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2936FE-520D-B1E8-8EDA-4E42E2831B0B}"/>
              </a:ext>
            </a:extLst>
          </p:cNvPr>
          <p:cNvSpPr txBox="1"/>
          <p:nvPr/>
        </p:nvSpPr>
        <p:spPr>
          <a:xfrm>
            <a:off x="7788124" y="2031125"/>
            <a:ext cx="39325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글수정</a:t>
            </a:r>
            <a:r>
              <a:rPr lang="en-US" altLang="ko-KR" sz="1500" dirty="0"/>
              <a:t>,</a:t>
            </a:r>
            <a:r>
              <a:rPr lang="ko-KR" altLang="en-US" sz="1500" dirty="0"/>
              <a:t> </a:t>
            </a:r>
            <a:r>
              <a:rPr lang="ko-KR" altLang="en-US" sz="1500" dirty="0" err="1"/>
              <a:t>글삭제</a:t>
            </a:r>
            <a:r>
              <a:rPr lang="ko-KR" altLang="en-US" sz="1500" dirty="0"/>
              <a:t> 버튼 가시화</a:t>
            </a:r>
            <a:r>
              <a:rPr lang="en-US" altLang="ko-KR" sz="1500" dirty="0"/>
              <a:t>(</a:t>
            </a:r>
            <a:r>
              <a:rPr lang="ko-KR" altLang="en-US" sz="1500" dirty="0"/>
              <a:t>본인 글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26F6C77-AFE3-BA32-66D1-555BD57C1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51" y="5411407"/>
            <a:ext cx="4579573" cy="9476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9E0D5B0-F060-2898-1040-AA78AC0B729D}"/>
              </a:ext>
            </a:extLst>
          </p:cNvPr>
          <p:cNvSpPr txBox="1"/>
          <p:nvPr/>
        </p:nvSpPr>
        <p:spPr>
          <a:xfrm>
            <a:off x="1337652" y="5088242"/>
            <a:ext cx="39325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클라이언트의 추가 질문하기 버튼 클릭</a:t>
            </a:r>
          </a:p>
        </p:txBody>
      </p:sp>
    </p:spTree>
    <p:extLst>
      <p:ext uri="{BB962C8B-B14F-4D97-AF65-F5344CB8AC3E}">
        <p14:creationId xmlns:p14="http://schemas.microsoft.com/office/powerpoint/2010/main" val="182350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팀원 역할</a:t>
              </a:r>
              <a:endParaRPr lang="en-US" altLang="ko-KR" sz="2400" b="1" kern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3412425" y="1404176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9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3727505" y="1404176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0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3116811" y="1451178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1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3974020" y="1451178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2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2861979" y="1578426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3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4201917" y="1578426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4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2664591" y="1775814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5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4396211" y="1775814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6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2537343" y="2030647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7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4544047" y="2030647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8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2490341" y="2326259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9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4633245" y="2326259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0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2490341" y="2641341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1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4633245" y="2641341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2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2537343" y="2887855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3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4544047" y="2887855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4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2664591" y="3115752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5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4396211" y="3115752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6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4201917" y="3310046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7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2861979" y="3310047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8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3974018" y="3457882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9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3116811" y="3457883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0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3727505" y="3547080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1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3412425" y="3547080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2986946" y="2234913"/>
            <a:ext cx="1505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208758" y="4731215"/>
            <a:ext cx="3089869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CRUD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및 유효성 검증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Q&amp;A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게시판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메인 화면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지도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3044047" y="4259021"/>
            <a:ext cx="1366915" cy="295415"/>
          </a:xfrm>
          <a:prstGeom prst="roundRect">
            <a:avLst>
              <a:gd name="adj" fmla="val 12592"/>
            </a:avLst>
          </a:prstGeom>
          <a:solidFill>
            <a:srgbClr val="B89867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algn="ctr"/>
            <a:r>
              <a:rPr lang="ko-KR" altLang="en-US" sz="1050" b="1" dirty="0">
                <a:solidFill>
                  <a:prstClr val="white"/>
                </a:solidFill>
              </a:rPr>
              <a:t>박세현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42" name="자유형: 도형 377">
            <a:extLst>
              <a:ext uri="{FF2B5EF4-FFF2-40B4-BE49-F238E27FC236}">
                <a16:creationId xmlns:a16="http://schemas.microsoft.com/office/drawing/2014/main" id="{2B6EB392-99CE-4DC1-420E-CDF04503B14C}"/>
              </a:ext>
            </a:extLst>
          </p:cNvPr>
          <p:cNvSpPr/>
          <p:nvPr/>
        </p:nvSpPr>
        <p:spPr>
          <a:xfrm>
            <a:off x="7825291" y="140702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3" name="자유형: 도형 378">
            <a:extLst>
              <a:ext uri="{FF2B5EF4-FFF2-40B4-BE49-F238E27FC236}">
                <a16:creationId xmlns:a16="http://schemas.microsoft.com/office/drawing/2014/main" id="{A1102E14-810B-E382-35C8-E479FCDD9B6A}"/>
              </a:ext>
            </a:extLst>
          </p:cNvPr>
          <p:cNvSpPr/>
          <p:nvPr/>
        </p:nvSpPr>
        <p:spPr>
          <a:xfrm>
            <a:off x="8140371" y="140702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4" name="자유형: 도형 379">
            <a:extLst>
              <a:ext uri="{FF2B5EF4-FFF2-40B4-BE49-F238E27FC236}">
                <a16:creationId xmlns:a16="http://schemas.microsoft.com/office/drawing/2014/main" id="{630DA9A4-5DA5-9005-FC57-D98FAD88C15D}"/>
              </a:ext>
            </a:extLst>
          </p:cNvPr>
          <p:cNvSpPr/>
          <p:nvPr/>
        </p:nvSpPr>
        <p:spPr>
          <a:xfrm>
            <a:off x="7529677" y="145402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5" name="자유형: 도형 380">
            <a:extLst>
              <a:ext uri="{FF2B5EF4-FFF2-40B4-BE49-F238E27FC236}">
                <a16:creationId xmlns:a16="http://schemas.microsoft.com/office/drawing/2014/main" id="{FB2BE688-0F19-3866-0345-CEA6C20739F2}"/>
              </a:ext>
            </a:extLst>
          </p:cNvPr>
          <p:cNvSpPr/>
          <p:nvPr/>
        </p:nvSpPr>
        <p:spPr>
          <a:xfrm>
            <a:off x="8386886" y="145402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6" name="자유형: 도형 381">
            <a:extLst>
              <a:ext uri="{FF2B5EF4-FFF2-40B4-BE49-F238E27FC236}">
                <a16:creationId xmlns:a16="http://schemas.microsoft.com/office/drawing/2014/main" id="{F0F6273B-BF71-F97B-2B33-1F1C9A66B735}"/>
              </a:ext>
            </a:extLst>
          </p:cNvPr>
          <p:cNvSpPr/>
          <p:nvPr/>
        </p:nvSpPr>
        <p:spPr>
          <a:xfrm>
            <a:off x="7274845" y="158127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7" name="자유형: 도형 382">
            <a:extLst>
              <a:ext uri="{FF2B5EF4-FFF2-40B4-BE49-F238E27FC236}">
                <a16:creationId xmlns:a16="http://schemas.microsoft.com/office/drawing/2014/main" id="{EABD1C1A-F95F-94AB-2DAE-873C60AB8288}"/>
              </a:ext>
            </a:extLst>
          </p:cNvPr>
          <p:cNvSpPr/>
          <p:nvPr/>
        </p:nvSpPr>
        <p:spPr>
          <a:xfrm>
            <a:off x="8614783" y="158127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8" name="자유형: 도형 383">
            <a:extLst>
              <a:ext uri="{FF2B5EF4-FFF2-40B4-BE49-F238E27FC236}">
                <a16:creationId xmlns:a16="http://schemas.microsoft.com/office/drawing/2014/main" id="{0156E05B-0EE4-2787-47CB-41CA19F84F0F}"/>
              </a:ext>
            </a:extLst>
          </p:cNvPr>
          <p:cNvSpPr/>
          <p:nvPr/>
        </p:nvSpPr>
        <p:spPr>
          <a:xfrm>
            <a:off x="7077457" y="177866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9" name="자유형: 도형 384">
            <a:extLst>
              <a:ext uri="{FF2B5EF4-FFF2-40B4-BE49-F238E27FC236}">
                <a16:creationId xmlns:a16="http://schemas.microsoft.com/office/drawing/2014/main" id="{79D5DA0E-5FB0-2383-2D1F-CD80E30F2647}"/>
              </a:ext>
            </a:extLst>
          </p:cNvPr>
          <p:cNvSpPr/>
          <p:nvPr/>
        </p:nvSpPr>
        <p:spPr>
          <a:xfrm>
            <a:off x="8809077" y="177866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0" name="자유형: 도형 385">
            <a:extLst>
              <a:ext uri="{FF2B5EF4-FFF2-40B4-BE49-F238E27FC236}">
                <a16:creationId xmlns:a16="http://schemas.microsoft.com/office/drawing/2014/main" id="{8F887922-E8F2-10B7-9283-EAD85B9C27A8}"/>
              </a:ext>
            </a:extLst>
          </p:cNvPr>
          <p:cNvSpPr/>
          <p:nvPr/>
        </p:nvSpPr>
        <p:spPr>
          <a:xfrm>
            <a:off x="6950209" y="203349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1" name="자유형: 도형 386">
            <a:extLst>
              <a:ext uri="{FF2B5EF4-FFF2-40B4-BE49-F238E27FC236}">
                <a16:creationId xmlns:a16="http://schemas.microsoft.com/office/drawing/2014/main" id="{C78805EC-F993-5985-2903-DD0B55ED7083}"/>
              </a:ext>
            </a:extLst>
          </p:cNvPr>
          <p:cNvSpPr/>
          <p:nvPr/>
        </p:nvSpPr>
        <p:spPr>
          <a:xfrm>
            <a:off x="8956913" y="203349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2" name="자유형: 도형 387">
            <a:extLst>
              <a:ext uri="{FF2B5EF4-FFF2-40B4-BE49-F238E27FC236}">
                <a16:creationId xmlns:a16="http://schemas.microsoft.com/office/drawing/2014/main" id="{C757C615-188A-0174-823B-5DC3E17EBDFC}"/>
              </a:ext>
            </a:extLst>
          </p:cNvPr>
          <p:cNvSpPr/>
          <p:nvPr/>
        </p:nvSpPr>
        <p:spPr>
          <a:xfrm>
            <a:off x="6903207" y="232910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3" name="자유형: 도형 388">
            <a:extLst>
              <a:ext uri="{FF2B5EF4-FFF2-40B4-BE49-F238E27FC236}">
                <a16:creationId xmlns:a16="http://schemas.microsoft.com/office/drawing/2014/main" id="{25D0B253-CD9F-ECAA-75F7-B3B6C921AF57}"/>
              </a:ext>
            </a:extLst>
          </p:cNvPr>
          <p:cNvSpPr/>
          <p:nvPr/>
        </p:nvSpPr>
        <p:spPr>
          <a:xfrm>
            <a:off x="9046111" y="232910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4" name="자유형: 도형 389">
            <a:extLst>
              <a:ext uri="{FF2B5EF4-FFF2-40B4-BE49-F238E27FC236}">
                <a16:creationId xmlns:a16="http://schemas.microsoft.com/office/drawing/2014/main" id="{EC24194A-2F5A-7219-9684-20FACB1428F4}"/>
              </a:ext>
            </a:extLst>
          </p:cNvPr>
          <p:cNvSpPr/>
          <p:nvPr/>
        </p:nvSpPr>
        <p:spPr>
          <a:xfrm>
            <a:off x="6903207" y="264419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5" name="자유형: 도형 390">
            <a:extLst>
              <a:ext uri="{FF2B5EF4-FFF2-40B4-BE49-F238E27FC236}">
                <a16:creationId xmlns:a16="http://schemas.microsoft.com/office/drawing/2014/main" id="{A45A477C-D4BE-9D23-3D96-218EAF2A57B7}"/>
              </a:ext>
            </a:extLst>
          </p:cNvPr>
          <p:cNvSpPr/>
          <p:nvPr/>
        </p:nvSpPr>
        <p:spPr>
          <a:xfrm>
            <a:off x="9046111" y="264419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6" name="자유형: 도형 391">
            <a:extLst>
              <a:ext uri="{FF2B5EF4-FFF2-40B4-BE49-F238E27FC236}">
                <a16:creationId xmlns:a16="http://schemas.microsoft.com/office/drawing/2014/main" id="{CCC87E66-63B6-147A-1BD9-CAE2F165D9C6}"/>
              </a:ext>
            </a:extLst>
          </p:cNvPr>
          <p:cNvSpPr/>
          <p:nvPr/>
        </p:nvSpPr>
        <p:spPr>
          <a:xfrm>
            <a:off x="6950209" y="289070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7" name="자유형: 도형 392">
            <a:extLst>
              <a:ext uri="{FF2B5EF4-FFF2-40B4-BE49-F238E27FC236}">
                <a16:creationId xmlns:a16="http://schemas.microsoft.com/office/drawing/2014/main" id="{EDB8DD8C-4037-AB4E-662A-28BB78985291}"/>
              </a:ext>
            </a:extLst>
          </p:cNvPr>
          <p:cNvSpPr/>
          <p:nvPr/>
        </p:nvSpPr>
        <p:spPr>
          <a:xfrm>
            <a:off x="8956913" y="289070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6" name="자유형: 도형 393">
            <a:extLst>
              <a:ext uri="{FF2B5EF4-FFF2-40B4-BE49-F238E27FC236}">
                <a16:creationId xmlns:a16="http://schemas.microsoft.com/office/drawing/2014/main" id="{D087B988-B4AB-5091-B72C-0E3C4D1FC964}"/>
              </a:ext>
            </a:extLst>
          </p:cNvPr>
          <p:cNvSpPr/>
          <p:nvPr/>
        </p:nvSpPr>
        <p:spPr>
          <a:xfrm>
            <a:off x="7077457" y="311860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7" name="자유형: 도형 394">
            <a:extLst>
              <a:ext uri="{FF2B5EF4-FFF2-40B4-BE49-F238E27FC236}">
                <a16:creationId xmlns:a16="http://schemas.microsoft.com/office/drawing/2014/main" id="{132E585F-B578-5F8B-AA56-DBBCDDF28635}"/>
              </a:ext>
            </a:extLst>
          </p:cNvPr>
          <p:cNvSpPr/>
          <p:nvPr/>
        </p:nvSpPr>
        <p:spPr>
          <a:xfrm>
            <a:off x="8809077" y="311860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8" name="자유형: 도형 395">
            <a:extLst>
              <a:ext uri="{FF2B5EF4-FFF2-40B4-BE49-F238E27FC236}">
                <a16:creationId xmlns:a16="http://schemas.microsoft.com/office/drawing/2014/main" id="{AA7E0CBE-FE4C-02D5-9332-D3FC98E5AE0A}"/>
              </a:ext>
            </a:extLst>
          </p:cNvPr>
          <p:cNvSpPr/>
          <p:nvPr/>
        </p:nvSpPr>
        <p:spPr>
          <a:xfrm>
            <a:off x="8614783" y="331289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9" name="자유형: 도형 396">
            <a:extLst>
              <a:ext uri="{FF2B5EF4-FFF2-40B4-BE49-F238E27FC236}">
                <a16:creationId xmlns:a16="http://schemas.microsoft.com/office/drawing/2014/main" id="{FBCEFDED-3CFD-6587-DB34-B0B5BC40F880}"/>
              </a:ext>
            </a:extLst>
          </p:cNvPr>
          <p:cNvSpPr/>
          <p:nvPr/>
        </p:nvSpPr>
        <p:spPr>
          <a:xfrm>
            <a:off x="7274845" y="331289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0" name="자유형: 도형 397">
            <a:extLst>
              <a:ext uri="{FF2B5EF4-FFF2-40B4-BE49-F238E27FC236}">
                <a16:creationId xmlns:a16="http://schemas.microsoft.com/office/drawing/2014/main" id="{526247BD-5345-FDE7-D300-21D97BA72C5F}"/>
              </a:ext>
            </a:extLst>
          </p:cNvPr>
          <p:cNvSpPr/>
          <p:nvPr/>
        </p:nvSpPr>
        <p:spPr>
          <a:xfrm>
            <a:off x="8386884" y="346073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1" name="자유형: 도형 398">
            <a:extLst>
              <a:ext uri="{FF2B5EF4-FFF2-40B4-BE49-F238E27FC236}">
                <a16:creationId xmlns:a16="http://schemas.microsoft.com/office/drawing/2014/main" id="{CFF7AB3E-8856-364A-0B05-C230F48C9C91}"/>
              </a:ext>
            </a:extLst>
          </p:cNvPr>
          <p:cNvSpPr/>
          <p:nvPr/>
        </p:nvSpPr>
        <p:spPr>
          <a:xfrm>
            <a:off x="7529677" y="346073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2" name="자유형: 도형 399">
            <a:extLst>
              <a:ext uri="{FF2B5EF4-FFF2-40B4-BE49-F238E27FC236}">
                <a16:creationId xmlns:a16="http://schemas.microsoft.com/office/drawing/2014/main" id="{C3FFF436-C180-F4AE-027D-EDC56769D33C}"/>
              </a:ext>
            </a:extLst>
          </p:cNvPr>
          <p:cNvSpPr/>
          <p:nvPr/>
        </p:nvSpPr>
        <p:spPr>
          <a:xfrm>
            <a:off x="8140371" y="354992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3" name="자유형: 도형 400">
            <a:extLst>
              <a:ext uri="{FF2B5EF4-FFF2-40B4-BE49-F238E27FC236}">
                <a16:creationId xmlns:a16="http://schemas.microsoft.com/office/drawing/2014/main" id="{D420993F-13CF-1522-793B-35D2C1D3B2B5}"/>
              </a:ext>
            </a:extLst>
          </p:cNvPr>
          <p:cNvSpPr/>
          <p:nvPr/>
        </p:nvSpPr>
        <p:spPr>
          <a:xfrm>
            <a:off x="7825291" y="354992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9CECB3B-FC4B-6EEA-18FD-798F6579302F}"/>
              </a:ext>
            </a:extLst>
          </p:cNvPr>
          <p:cNvSpPr/>
          <p:nvPr/>
        </p:nvSpPr>
        <p:spPr>
          <a:xfrm>
            <a:off x="7399812" y="2237762"/>
            <a:ext cx="1505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7" name="모서리가 둥근 직사각형 184">
            <a:extLst>
              <a:ext uri="{FF2B5EF4-FFF2-40B4-BE49-F238E27FC236}">
                <a16:creationId xmlns:a16="http://schemas.microsoft.com/office/drawing/2014/main" id="{DAD7B531-EC2E-0B20-8599-21F301A324D2}"/>
              </a:ext>
            </a:extLst>
          </p:cNvPr>
          <p:cNvSpPr/>
          <p:nvPr/>
        </p:nvSpPr>
        <p:spPr>
          <a:xfrm>
            <a:off x="7456913" y="4261870"/>
            <a:ext cx="1366915" cy="295415"/>
          </a:xfrm>
          <a:prstGeom prst="roundRect">
            <a:avLst>
              <a:gd name="adj" fmla="val 12592"/>
            </a:avLst>
          </a:prstGeom>
          <a:solidFill>
            <a:srgbClr val="B89867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algn="ctr"/>
            <a:r>
              <a:rPr lang="ko-KR" altLang="en-US" sz="1050" b="1" dirty="0">
                <a:solidFill>
                  <a:prstClr val="white"/>
                </a:solidFill>
              </a:rPr>
              <a:t>김준우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44F30519-2097-46FA-BF46-54E190D78AA7}"/>
              </a:ext>
            </a:extLst>
          </p:cNvPr>
          <p:cNvSpPr/>
          <p:nvPr/>
        </p:nvSpPr>
        <p:spPr>
          <a:xfrm>
            <a:off x="6047563" y="4727385"/>
            <a:ext cx="4159603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비밀번호 암호화 및 회원 유효성 검증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JWT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토큰 인증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게시판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네이버 뉴스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065525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15488A82-D4B3-491E-D305-91761C3FAAAF}"/>
              </a:ext>
            </a:extLst>
          </p:cNvPr>
          <p:cNvSpPr txBox="1"/>
          <p:nvPr/>
        </p:nvSpPr>
        <p:spPr>
          <a:xfrm>
            <a:off x="4443583" y="1762886"/>
            <a:ext cx="39325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본인 질문 외 다른 질문 접근 불가능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>
                <a:solidFill>
                  <a:prstClr val="white"/>
                </a:solidFill>
              </a:rPr>
              <a:t>QnA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DBAF23-AC77-1983-20B0-C998BFBAA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26" y="2086051"/>
            <a:ext cx="7817176" cy="34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48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화면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>
                <a:solidFill>
                  <a:prstClr val="white"/>
                </a:solidFill>
              </a:rPr>
              <a:t>QnA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17EBF5-054F-22D6-787C-F5C811FBF25A}"/>
              </a:ext>
            </a:extLst>
          </p:cNvPr>
          <p:cNvSpPr txBox="1"/>
          <p:nvPr/>
        </p:nvSpPr>
        <p:spPr>
          <a:xfrm>
            <a:off x="7468114" y="1477212"/>
            <a:ext cx="39325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관리자는 모든 페이지 접근 가능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419635C-186C-9065-852C-E21130C78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31" y="1785628"/>
            <a:ext cx="8504537" cy="393057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FE40336-4AB4-C72D-0D9D-E18BC7E55ABC}"/>
              </a:ext>
            </a:extLst>
          </p:cNvPr>
          <p:cNvSpPr txBox="1"/>
          <p:nvPr/>
        </p:nvSpPr>
        <p:spPr>
          <a:xfrm>
            <a:off x="6359046" y="4568204"/>
            <a:ext cx="39325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관리자는 답변하기 버튼</a:t>
            </a:r>
          </a:p>
        </p:txBody>
      </p:sp>
    </p:spTree>
    <p:extLst>
      <p:ext uri="{BB962C8B-B14F-4D97-AF65-F5344CB8AC3E}">
        <p14:creationId xmlns:p14="http://schemas.microsoft.com/office/powerpoint/2010/main" val="1355070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mon몬소리 Black" panose="02000A03000000000000" pitchFamily="2" charset="-127"/>
                </a:rPr>
                <a:t>개발 후기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4" name="모서리가 둥근 직사각형 184">
            <a:extLst>
              <a:ext uri="{FF2B5EF4-FFF2-40B4-BE49-F238E27FC236}">
                <a16:creationId xmlns:a16="http://schemas.microsoft.com/office/drawing/2014/main" id="{E18AEA56-D604-F0C8-4586-CF8A80205613}"/>
              </a:ext>
            </a:extLst>
          </p:cNvPr>
          <p:cNvSpPr/>
          <p:nvPr/>
        </p:nvSpPr>
        <p:spPr>
          <a:xfrm>
            <a:off x="3093379" y="1801047"/>
            <a:ext cx="1366915" cy="295415"/>
          </a:xfrm>
          <a:prstGeom prst="roundRect">
            <a:avLst>
              <a:gd name="adj" fmla="val 12592"/>
            </a:avLst>
          </a:prstGeom>
          <a:solidFill>
            <a:srgbClr val="B89867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algn="ctr"/>
            <a:r>
              <a:rPr lang="ko-KR" altLang="en-US" sz="1050" b="1" dirty="0">
                <a:solidFill>
                  <a:prstClr val="white"/>
                </a:solidFill>
              </a:rPr>
              <a:t>박세현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7" name="모서리가 둥근 직사각형 184">
            <a:extLst>
              <a:ext uri="{FF2B5EF4-FFF2-40B4-BE49-F238E27FC236}">
                <a16:creationId xmlns:a16="http://schemas.microsoft.com/office/drawing/2014/main" id="{1C81C4AD-0C92-3A2B-B8EB-40F4E788D90F}"/>
              </a:ext>
            </a:extLst>
          </p:cNvPr>
          <p:cNvSpPr/>
          <p:nvPr/>
        </p:nvSpPr>
        <p:spPr>
          <a:xfrm>
            <a:off x="7959449" y="1801047"/>
            <a:ext cx="1366915" cy="295415"/>
          </a:xfrm>
          <a:prstGeom prst="roundRect">
            <a:avLst>
              <a:gd name="adj" fmla="val 12592"/>
            </a:avLst>
          </a:prstGeom>
          <a:solidFill>
            <a:srgbClr val="B89867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algn="ctr"/>
            <a:r>
              <a:rPr lang="ko-KR" altLang="en-US" sz="1050" b="1" dirty="0">
                <a:solidFill>
                  <a:prstClr val="white"/>
                </a:solidFill>
              </a:rPr>
              <a:t>김준우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8EB1ED-3E8F-DE94-E123-B3ED7C15B766}"/>
              </a:ext>
            </a:extLst>
          </p:cNvPr>
          <p:cNvSpPr/>
          <p:nvPr/>
        </p:nvSpPr>
        <p:spPr>
          <a:xfrm>
            <a:off x="1647433" y="2416029"/>
            <a:ext cx="4258809" cy="3685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한 학기 동안 배웠던 많은 내용을 상기하고 한 번 더 배우면서 발전하는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계기가 되었습니다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만드는 도중 여러 에러와 컴파일 오류가 많았지만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페어와 함께 고민하고 찾아보고 해결하면서 협업의 장점과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중요성을 느꼈습니다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페어와 함께 열심히 만들어 결과물을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도출해 낼 수 있음에 기쁩니다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217C2D-2EB3-69FA-C015-E8C603A3BCAC}"/>
              </a:ext>
            </a:extLst>
          </p:cNvPr>
          <p:cNvSpPr/>
          <p:nvPr/>
        </p:nvSpPr>
        <p:spPr>
          <a:xfrm>
            <a:off x="6513503" y="2416029"/>
            <a:ext cx="4258809" cy="3685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학기동안 </a:t>
            </a:r>
            <a:r>
              <a:rPr lang="ko-KR" altLang="en-US" dirty="0">
                <a:solidFill>
                  <a:schemeClr val="tx1"/>
                </a:solidFill>
              </a:rPr>
              <a:t>배웠던 내용들을 적용할 수 있어서 의미가 있었습니다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또한 기술을 적용하기 위해 분석하고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채택하는 과정 속에서 많이 배웠습니다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협업을 통해 </a:t>
            </a:r>
            <a:r>
              <a:rPr lang="en-US" altLang="ko-KR" dirty="0">
                <a:solidFill>
                  <a:schemeClr val="tx1"/>
                </a:solidFill>
              </a:rPr>
              <a:t>Git,</a:t>
            </a:r>
            <a:r>
              <a:rPr lang="ko-KR" altLang="en-US" dirty="0">
                <a:solidFill>
                  <a:schemeClr val="tx1"/>
                </a:solidFill>
              </a:rPr>
              <a:t> 테스트 코드 작성</a:t>
            </a:r>
            <a:r>
              <a:rPr lang="en-US" altLang="ko-KR" dirty="0">
                <a:solidFill>
                  <a:schemeClr val="tx1"/>
                </a:solidFill>
              </a:rPr>
              <a:t>, Swagger API </a:t>
            </a:r>
            <a:r>
              <a:rPr lang="ko-KR" altLang="en-US" dirty="0">
                <a:solidFill>
                  <a:schemeClr val="tx1"/>
                </a:solidFill>
              </a:rPr>
              <a:t>테스트 등을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학습하였습니다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4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PTJ </a:t>
              </a: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주제 및 개발 개요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2" name="직사각형 131"/>
          <p:cNvSpPr/>
          <p:nvPr/>
        </p:nvSpPr>
        <p:spPr>
          <a:xfrm>
            <a:off x="4754373" y="1884598"/>
            <a:ext cx="2521142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직방에 따르면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 중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명이 부동산 투자 계획을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가지고 있으며 아파트 투자에 대한 관심이 높아지고 있습니다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7650860" y="1884050"/>
            <a:ext cx="2768165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기술을 응용하지 못하면 해당 </a:t>
            </a:r>
            <a:b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내용을 제대로 이해하지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못한 </a:t>
            </a:r>
            <a:b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것이라 생각하여 기본 기능의 응용과 이해에 초점을 맞춰 프로젝트를 진행하고자 합니다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566290" y="1266621"/>
            <a:ext cx="1222335" cy="30158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목표</a:t>
            </a:r>
            <a:r>
              <a:rPr lang="en-US" altLang="ko-KR" sz="105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30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5403777" y="1266948"/>
            <a:ext cx="1222335" cy="30158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개발 개요</a:t>
            </a:r>
            <a:r>
              <a:rPr lang="en-US" altLang="ko-KR" sz="105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019999" y="1884598"/>
            <a:ext cx="2521142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아파트 검색에 대한 기능을 제공하며 회원가입을 통한</a:t>
            </a:r>
            <a:b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인증 인가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게시판 기능을</a:t>
            </a:r>
            <a:b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제공합니다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669402" y="1266621"/>
            <a:ext cx="1222335" cy="30158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PTJ </a:t>
            </a:r>
            <a:r>
              <a:rPr lang="ko-KR" altLang="en-US" sz="1050" b="1" dirty="0">
                <a:solidFill>
                  <a:prstClr val="white"/>
                </a:solidFill>
              </a:rPr>
              <a:t>주제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80CB48F-F633-2C24-C1A7-32413B05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97" y="3866436"/>
            <a:ext cx="6700005" cy="254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시스템 구조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074" name="Picture 2" descr="알람 서비스 - 파일럿 프로젝트">
            <a:extLst>
              <a:ext uri="{FF2B5EF4-FFF2-40B4-BE49-F238E27FC236}">
                <a16:creationId xmlns:a16="http://schemas.microsoft.com/office/drawing/2014/main" id="{B72A8ADF-40C4-778F-9791-80C5EFF58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1" t="17725" r="5052" b="46018"/>
          <a:stretch/>
        </p:blipFill>
        <p:spPr bwMode="auto">
          <a:xfrm>
            <a:off x="1572034" y="1671290"/>
            <a:ext cx="9040255" cy="182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4EB82ED-9D18-2C6E-E8F5-4A5AC0A0C0D5}"/>
              </a:ext>
            </a:extLst>
          </p:cNvPr>
          <p:cNvCxnSpPr/>
          <p:nvPr/>
        </p:nvCxnSpPr>
        <p:spPr>
          <a:xfrm flipH="1" flipV="1">
            <a:off x="7691207" y="3414892"/>
            <a:ext cx="1283515" cy="14030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17DC6E4-9021-A231-10C7-358C980699A7}"/>
              </a:ext>
            </a:extLst>
          </p:cNvPr>
          <p:cNvCxnSpPr>
            <a:cxnSpLocks/>
          </p:cNvCxnSpPr>
          <p:nvPr/>
        </p:nvCxnSpPr>
        <p:spPr>
          <a:xfrm>
            <a:off x="7759817" y="3495650"/>
            <a:ext cx="1214905" cy="132230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F0B50138-EEB4-8622-F4E8-3EDC267139E9}"/>
              </a:ext>
            </a:extLst>
          </p:cNvPr>
          <p:cNvSpPr/>
          <p:nvPr/>
        </p:nvSpPr>
        <p:spPr>
          <a:xfrm>
            <a:off x="8980888" y="3975252"/>
            <a:ext cx="1631401" cy="168539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8" name="그림 227">
            <a:extLst>
              <a:ext uri="{FF2B5EF4-FFF2-40B4-BE49-F238E27FC236}">
                <a16:creationId xmlns:a16="http://schemas.microsoft.com/office/drawing/2014/main" id="{F3549197-FB02-D6E7-B550-F3679971E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330" y="4116421"/>
            <a:ext cx="1276350" cy="1228725"/>
          </a:xfrm>
          <a:prstGeom prst="rect">
            <a:avLst/>
          </a:prstGeom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id="{437C029F-CFA4-6927-7C46-D77ED160EF1E}"/>
              </a:ext>
            </a:extLst>
          </p:cNvPr>
          <p:cNvSpPr txBox="1"/>
          <p:nvPr/>
        </p:nvSpPr>
        <p:spPr>
          <a:xfrm>
            <a:off x="9224243" y="5203807"/>
            <a:ext cx="1276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네이버 검색 </a:t>
            </a:r>
            <a:r>
              <a:rPr lang="en-US" altLang="ko-KR" sz="1000" b="1" dirty="0"/>
              <a:t>API</a:t>
            </a:r>
            <a:endParaRPr lang="ko-KR" altLang="en-US" sz="1000" b="1" dirty="0"/>
          </a:p>
        </p:txBody>
      </p:sp>
      <p:pic>
        <p:nvPicPr>
          <p:cNvPr id="1026" name="Picture 2" descr="MyBatis, log4jdbc로 console log 설정">
            <a:extLst>
              <a:ext uri="{FF2B5EF4-FFF2-40B4-BE49-F238E27FC236}">
                <a16:creationId xmlns:a16="http://schemas.microsoft.com/office/drawing/2014/main" id="{85CEE4E0-F25A-BF26-B8E3-C261AE38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264" y="2043375"/>
            <a:ext cx="752275" cy="45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9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상세 사용 기술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네이버 뉴스 </a:t>
            </a:r>
            <a:r>
              <a:rPr lang="en-US" altLang="ko-KR" sz="1050" b="1" dirty="0">
                <a:solidFill>
                  <a:prstClr val="white"/>
                </a:solidFill>
              </a:rPr>
              <a:t>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3F4DC-265A-277D-4B9D-92FAB91090F7}"/>
              </a:ext>
            </a:extLst>
          </p:cNvPr>
          <p:cNvSpPr txBox="1"/>
          <p:nvPr/>
        </p:nvSpPr>
        <p:spPr>
          <a:xfrm>
            <a:off x="1057014" y="1988191"/>
            <a:ext cx="130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초기 계획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4BD2A-FB0E-E4C9-90BB-D1AFBCA73856}"/>
              </a:ext>
            </a:extLst>
          </p:cNvPr>
          <p:cNvSpPr txBox="1"/>
          <p:nvPr/>
        </p:nvSpPr>
        <p:spPr>
          <a:xfrm>
            <a:off x="1057014" y="2453432"/>
            <a:ext cx="5897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사용자에게 부동산 관련 뉴스 정보를 제공하기 위해</a:t>
            </a:r>
            <a:endParaRPr lang="en-US" altLang="ko-KR" dirty="0"/>
          </a:p>
          <a:p>
            <a:r>
              <a:rPr lang="ko-KR" altLang="en-US" dirty="0"/>
              <a:t>크롤링을 활용하여 뉴스 데이터를 수집하기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D6682-BB71-4B6B-EF18-C70309962DA0}"/>
              </a:ext>
            </a:extLst>
          </p:cNvPr>
          <p:cNvSpPr txBox="1"/>
          <p:nvPr/>
        </p:nvSpPr>
        <p:spPr>
          <a:xfrm>
            <a:off x="1057013" y="3747568"/>
            <a:ext cx="5729680" cy="377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크롤링을 허용하는지 확인하기 위한 </a:t>
            </a:r>
            <a:r>
              <a:rPr lang="en-US" altLang="ko-KR" dirty="0"/>
              <a:t>robots.txt </a:t>
            </a:r>
            <a:r>
              <a:rPr lang="ko-KR" altLang="en-US" dirty="0"/>
              <a:t>확인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B23984-D679-F9F0-82E9-6EBD1931D4AE}"/>
              </a:ext>
            </a:extLst>
          </p:cNvPr>
          <p:cNvSpPr txBox="1"/>
          <p:nvPr/>
        </p:nvSpPr>
        <p:spPr>
          <a:xfrm>
            <a:off x="1057013" y="3317669"/>
            <a:ext cx="275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크롤링 적용시 주의사항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7C029E8-639C-2BE8-D7F8-BB7E1B72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13" y="4866300"/>
            <a:ext cx="2428875" cy="13239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AB897A-5C9D-6C97-3F67-7BAD9078B98F}"/>
              </a:ext>
            </a:extLst>
          </p:cNvPr>
          <p:cNvSpPr txBox="1"/>
          <p:nvPr/>
        </p:nvSpPr>
        <p:spPr>
          <a:xfrm>
            <a:off x="1064496" y="4496968"/>
            <a:ext cx="75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네이버 뉴스</a:t>
            </a:r>
            <a:r>
              <a:rPr lang="en-US" altLang="ko-KR" b="1" dirty="0"/>
              <a:t>, </a:t>
            </a:r>
            <a:r>
              <a:rPr lang="ko-KR" altLang="en-US" b="1" dirty="0"/>
              <a:t>다음 뉴스</a:t>
            </a:r>
            <a:r>
              <a:rPr lang="en-US" altLang="ko-KR" b="1" dirty="0"/>
              <a:t>, </a:t>
            </a:r>
            <a:r>
              <a:rPr lang="ko-KR" altLang="en-US" b="1" dirty="0"/>
              <a:t>구글 뉴스에서 크롤링을 허용하지 않음</a:t>
            </a:r>
          </a:p>
        </p:txBody>
      </p:sp>
    </p:spTree>
    <p:extLst>
      <p:ext uri="{BB962C8B-B14F-4D97-AF65-F5344CB8AC3E}">
        <p14:creationId xmlns:p14="http://schemas.microsoft.com/office/powerpoint/2010/main" val="413350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상세 사용 기술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네이버 뉴스 </a:t>
            </a:r>
            <a:r>
              <a:rPr lang="en-US" altLang="ko-KR" sz="1050" b="1" dirty="0">
                <a:solidFill>
                  <a:prstClr val="white"/>
                </a:solidFill>
              </a:rPr>
              <a:t>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3F4DC-265A-277D-4B9D-92FAB91090F7}"/>
              </a:ext>
            </a:extLst>
          </p:cNvPr>
          <p:cNvSpPr txBox="1"/>
          <p:nvPr/>
        </p:nvSpPr>
        <p:spPr>
          <a:xfrm>
            <a:off x="1057014" y="1988191"/>
            <a:ext cx="130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계획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4BD2A-FB0E-E4C9-90BB-D1AFBCA73856}"/>
              </a:ext>
            </a:extLst>
          </p:cNvPr>
          <p:cNvSpPr txBox="1"/>
          <p:nvPr/>
        </p:nvSpPr>
        <p:spPr>
          <a:xfrm>
            <a:off x="1057014" y="2453432"/>
            <a:ext cx="589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뉴스 </a:t>
            </a:r>
            <a:r>
              <a:rPr lang="en-US" altLang="ko-KR" dirty="0"/>
              <a:t>API</a:t>
            </a:r>
            <a:r>
              <a:rPr lang="ko-KR" altLang="en-US" dirty="0"/>
              <a:t>를 사용하기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D6682-BB71-4B6B-EF18-C70309962DA0}"/>
              </a:ext>
            </a:extLst>
          </p:cNvPr>
          <p:cNvSpPr txBox="1"/>
          <p:nvPr/>
        </p:nvSpPr>
        <p:spPr>
          <a:xfrm>
            <a:off x="1057015" y="3674233"/>
            <a:ext cx="708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를 신청하고 </a:t>
            </a:r>
            <a:r>
              <a:rPr lang="en-US" altLang="ko-KR" dirty="0"/>
              <a:t>“</a:t>
            </a:r>
            <a:r>
              <a:rPr lang="ko-KR" altLang="en-US" dirty="0"/>
              <a:t>부동산</a:t>
            </a:r>
            <a:r>
              <a:rPr lang="en-US" altLang="ko-KR" dirty="0"/>
              <a:t>” </a:t>
            </a:r>
            <a:r>
              <a:rPr lang="ko-KR" altLang="en-US" dirty="0"/>
              <a:t>이라는 키워드를 넣고 뉴스를 검색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B23984-D679-F9F0-82E9-6EBD1931D4AE}"/>
              </a:ext>
            </a:extLst>
          </p:cNvPr>
          <p:cNvSpPr txBox="1"/>
          <p:nvPr/>
        </p:nvSpPr>
        <p:spPr>
          <a:xfrm>
            <a:off x="1057016" y="3244334"/>
            <a:ext cx="177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기술 적용 과정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811174C-EABE-B72B-5123-A643974BC386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4601277" y="4043565"/>
            <a:ext cx="0" cy="57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A5F78D-2835-CA65-5B58-CE0B4417464E}"/>
              </a:ext>
            </a:extLst>
          </p:cNvPr>
          <p:cNvSpPr txBox="1"/>
          <p:nvPr/>
        </p:nvSpPr>
        <p:spPr>
          <a:xfrm>
            <a:off x="1057015" y="4618279"/>
            <a:ext cx="708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분석을 통해 </a:t>
            </a:r>
            <a:r>
              <a:rPr lang="en-US" altLang="ko-KR" dirty="0"/>
              <a:t>JSON</a:t>
            </a:r>
            <a:r>
              <a:rPr lang="ko-KR" altLang="en-US" dirty="0"/>
              <a:t>이 </a:t>
            </a:r>
            <a:r>
              <a:rPr lang="en-US" altLang="ko-KR" dirty="0"/>
              <a:t>String</a:t>
            </a:r>
            <a:r>
              <a:rPr lang="ko-KR" altLang="en-US" dirty="0"/>
              <a:t>형식으로 </a:t>
            </a:r>
            <a:r>
              <a:rPr lang="en-US" altLang="ko-KR" dirty="0"/>
              <a:t>return</a:t>
            </a:r>
            <a:r>
              <a:rPr lang="ko-KR" altLang="en-US" dirty="0"/>
              <a:t>되는 것을 확인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FBB1D9F-E5CA-00AA-D983-092F75DD6DE3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4601276" y="4987611"/>
            <a:ext cx="1" cy="60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93F0B88-0327-D74A-6E6C-903A58D1DE27}"/>
              </a:ext>
            </a:extLst>
          </p:cNvPr>
          <p:cNvSpPr txBox="1"/>
          <p:nvPr/>
        </p:nvSpPr>
        <p:spPr>
          <a:xfrm>
            <a:off x="1057014" y="5588234"/>
            <a:ext cx="708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Gson</a:t>
            </a:r>
            <a:r>
              <a:rPr lang="en-US" altLang="ko-KR" dirty="0"/>
              <a:t> </a:t>
            </a:r>
            <a:r>
              <a:rPr lang="ko-KR" altLang="en-US" dirty="0"/>
              <a:t>라이브러리를 활용하여 </a:t>
            </a:r>
            <a:r>
              <a:rPr lang="en-US" altLang="ko-KR" dirty="0"/>
              <a:t>String -&gt; </a:t>
            </a:r>
            <a:r>
              <a:rPr lang="ko-KR" altLang="en-US" dirty="0"/>
              <a:t>객체로 변환하여 사용</a:t>
            </a:r>
          </a:p>
        </p:txBody>
      </p:sp>
    </p:spTree>
    <p:extLst>
      <p:ext uri="{BB962C8B-B14F-4D97-AF65-F5344CB8AC3E}">
        <p14:creationId xmlns:p14="http://schemas.microsoft.com/office/powerpoint/2010/main" val="358484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상세 사용 기술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비밀번호 암호화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8100B6-D0F8-2E7C-76A4-D867E5812E3E}"/>
              </a:ext>
            </a:extLst>
          </p:cNvPr>
          <p:cNvSpPr txBox="1"/>
          <p:nvPr/>
        </p:nvSpPr>
        <p:spPr>
          <a:xfrm>
            <a:off x="1057013" y="1988191"/>
            <a:ext cx="20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암호화 도입 배경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E621F5-B92B-D8EB-B0A0-E934252FCA69}"/>
              </a:ext>
            </a:extLst>
          </p:cNvPr>
          <p:cNvSpPr txBox="1"/>
          <p:nvPr/>
        </p:nvSpPr>
        <p:spPr>
          <a:xfrm>
            <a:off x="1057014" y="2453432"/>
            <a:ext cx="674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기존에는 회원 비밀번호를 받아와서 그대로 </a:t>
            </a:r>
            <a:r>
              <a:rPr lang="en-US" altLang="ko-KR" dirty="0"/>
              <a:t>DB</a:t>
            </a:r>
            <a:r>
              <a:rPr lang="ko-KR" altLang="en-US" dirty="0"/>
              <a:t>에 저장했습니다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9C1306-4285-4EB3-F26C-8DE57FE97F32}"/>
              </a:ext>
            </a:extLst>
          </p:cNvPr>
          <p:cNvSpPr txBox="1"/>
          <p:nvPr/>
        </p:nvSpPr>
        <p:spPr>
          <a:xfrm>
            <a:off x="1057014" y="3059668"/>
            <a:ext cx="674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보안의 취약성과 법적인 문제 발생가능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F9FD66-7AC0-ED89-C519-ECCA572E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16" y="3427642"/>
            <a:ext cx="11375952" cy="275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50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ADBF8D4-3ECF-02D5-716A-5FE9854FCE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236562 w 12192000"/>
                <a:gd name="connsiteY0" fmla="*/ 469392 h 6858000"/>
                <a:gd name="connsiteX1" fmla="*/ 236562 w 12192000"/>
                <a:gd name="connsiteY1" fmla="*/ 6681214 h 6858000"/>
                <a:gd name="connsiteX2" fmla="*/ 11954237 w 12192000"/>
                <a:gd name="connsiteY2" fmla="*/ 6681214 h 6858000"/>
                <a:gd name="connsiteX3" fmla="*/ 11954237 w 12192000"/>
                <a:gd name="connsiteY3" fmla="*/ 469392 h 6858000"/>
                <a:gd name="connsiteX4" fmla="*/ 1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469392 h 6858000"/>
                <a:gd name="connsiteX7" fmla="*/ 12190798 w 12192000"/>
                <a:gd name="connsiteY7" fmla="*/ 469392 h 6858000"/>
                <a:gd name="connsiteX8" fmla="*/ 12190798 w 12192000"/>
                <a:gd name="connsiteY8" fmla="*/ 6681214 h 6858000"/>
                <a:gd name="connsiteX9" fmla="*/ 12192000 w 12192000"/>
                <a:gd name="connsiteY9" fmla="*/ 6681214 h 6858000"/>
                <a:gd name="connsiteX10" fmla="*/ 12192000 w 12192000"/>
                <a:gd name="connsiteY10" fmla="*/ 6857999 h 6858000"/>
                <a:gd name="connsiteX11" fmla="*/ 12190798 w 12192000"/>
                <a:gd name="connsiteY11" fmla="*/ 6857999 h 6858000"/>
                <a:gd name="connsiteX12" fmla="*/ 12190798 w 12192000"/>
                <a:gd name="connsiteY12" fmla="*/ 6858000 h 6858000"/>
                <a:gd name="connsiteX13" fmla="*/ 11954237 w 12192000"/>
                <a:gd name="connsiteY13" fmla="*/ 6858000 h 6858000"/>
                <a:gd name="connsiteX14" fmla="*/ 11954237 w 12192000"/>
                <a:gd name="connsiteY14" fmla="*/ 6857999 h 6858000"/>
                <a:gd name="connsiteX15" fmla="*/ 236562 w 12192000"/>
                <a:gd name="connsiteY15" fmla="*/ 6857999 h 6858000"/>
                <a:gd name="connsiteX16" fmla="*/ 236562 w 12192000"/>
                <a:gd name="connsiteY16" fmla="*/ 6858000 h 6858000"/>
                <a:gd name="connsiteX17" fmla="*/ 1 w 12192000"/>
                <a:gd name="connsiteY17" fmla="*/ 6858000 h 6858000"/>
                <a:gd name="connsiteX18" fmla="*/ 1 w 12192000"/>
                <a:gd name="connsiteY18" fmla="*/ 6857999 h 6858000"/>
                <a:gd name="connsiteX19" fmla="*/ 0 w 12192000"/>
                <a:gd name="connsiteY19" fmla="*/ 6857999 h 6858000"/>
                <a:gd name="connsiteX20" fmla="*/ 0 w 12192000"/>
                <a:gd name="connsiteY20" fmla="*/ 6681214 h 6858000"/>
                <a:gd name="connsiteX21" fmla="*/ 1 w 12192000"/>
                <a:gd name="connsiteY21" fmla="*/ 6681214 h 6858000"/>
                <a:gd name="connsiteX22" fmla="*/ 1 w 12192000"/>
                <a:gd name="connsiteY22" fmla="*/ 469392 h 6858000"/>
                <a:gd name="connsiteX23" fmla="*/ 1 w 12192000"/>
                <a:gd name="connsiteY23" fmla="*/ 346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2000" h="685800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E9933E-C191-7464-2D4E-0BC7A2FC780A}"/>
                </a:ext>
              </a:extLst>
            </p:cNvPr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FED1456-3F20-C821-62FA-4C7A9C03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469392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E012D9C-BA3A-31B1-D95B-86F202A4A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84" y="6681216"/>
                <a:ext cx="11988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5400000" algn="t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871D76-D90B-D983-C987-9F39CDB46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2994000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8A63BE8-094D-23C1-4DE7-136EFD404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34323" y="3579828"/>
                <a:ext cx="6444000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algn="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4B894B5-477F-7CAD-63F8-9B0027D5C90D}"/>
                </a:ext>
              </a:extLst>
            </p:cNvPr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/>
            </a:prstGeom>
            <a:solidFill>
              <a:srgbClr val="B8986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ln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상세 사용 기술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92BA99-A61C-020B-5601-059207FE49E1}"/>
                </a:ext>
              </a:extLst>
            </p:cNvPr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E983010-0E16-7A92-3A34-3DA68DEF4E8E}"/>
                  </a:ext>
                </a:extLst>
              </p:cNvPr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5075F4D-13D1-BDBD-7F57-DDD022F36536}"/>
                  </a:ext>
                </a:extLst>
              </p:cNvPr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454E309-E510-0D4A-60E9-FC5FE15E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279532"/>
                  <a:ext cx="25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4AA9FF5-D429-F978-8FEC-EF0C15C03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776" y="312870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B732FC5-D83E-C26E-AC2E-3A95D6E0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38" y="243528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821DB6-26F8-D3D6-90C8-34ACA7621FFD}"/>
                </a:ext>
              </a:extLst>
            </p:cNvPr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9888C7-1DCE-8B5E-30C2-27159F5B974C}"/>
                  </a:ext>
                </a:extLst>
              </p:cNvPr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254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+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2BF2666-32A0-C703-5317-6B81FC3705CD}"/>
                  </a:ext>
                </a:extLst>
              </p:cNvPr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A3C1BA2-9CDA-722D-9887-BE38FFEDB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397" y="712126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B81FF4F-8D2D-5485-B863-FBC437F65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7103" y="745464"/>
                  <a:ext cx="144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FB1C65A-B05B-837E-9504-DB753DBA3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9103" y="67612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1C3F0E-1FA7-CC87-E052-EE0CB611E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5106" y="279532"/>
                  <a:ext cx="72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2748CED-CE7B-A6A8-220B-C4E506F98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965" y="249216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880849" y="1332793"/>
            <a:ext cx="1308677" cy="370169"/>
          </a:xfrm>
          <a:prstGeom prst="roundRect">
            <a:avLst>
              <a:gd name="adj" fmla="val 50000"/>
            </a:avLst>
          </a:prstGeom>
          <a:solidFill>
            <a:srgbClr val="B89867">
              <a:alpha val="49000"/>
            </a:srgb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비밀번호 암호화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8100B6-D0F8-2E7C-76A4-D867E5812E3E}"/>
              </a:ext>
            </a:extLst>
          </p:cNvPr>
          <p:cNvSpPr txBox="1"/>
          <p:nvPr/>
        </p:nvSpPr>
        <p:spPr>
          <a:xfrm>
            <a:off x="1057013" y="1988191"/>
            <a:ext cx="20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암호화 적용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E621F5-B92B-D8EB-B0A0-E934252FCA69}"/>
              </a:ext>
            </a:extLst>
          </p:cNvPr>
          <p:cNvSpPr txBox="1"/>
          <p:nvPr/>
        </p:nvSpPr>
        <p:spPr>
          <a:xfrm>
            <a:off x="1057014" y="2453432"/>
            <a:ext cx="674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scrypt, bcrypt, PBKDF2</a:t>
            </a:r>
            <a:r>
              <a:rPr lang="ko-KR" altLang="en-US" dirty="0"/>
              <a:t>등의 암호화 기법 분석 및 선택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9C1306-4285-4EB3-F26C-8DE57FE97F32}"/>
              </a:ext>
            </a:extLst>
          </p:cNvPr>
          <p:cNvSpPr txBox="1"/>
          <p:nvPr/>
        </p:nvSpPr>
        <p:spPr>
          <a:xfrm>
            <a:off x="1057013" y="3146643"/>
            <a:ext cx="674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한정된 자원에서 최적의 효과를 내기 위해 </a:t>
            </a:r>
            <a:r>
              <a:rPr lang="en-US" altLang="ko-KR" dirty="0"/>
              <a:t>bcrypt </a:t>
            </a:r>
            <a:r>
              <a:rPr lang="ko-KR" altLang="en-US" dirty="0"/>
              <a:t>선택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099618-CC3C-8044-DB30-E0A5ED83668F}"/>
              </a:ext>
            </a:extLst>
          </p:cNvPr>
          <p:cNvSpPr txBox="1"/>
          <p:nvPr/>
        </p:nvSpPr>
        <p:spPr>
          <a:xfrm>
            <a:off x="1057012" y="3839135"/>
            <a:ext cx="674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비밀번호를 </a:t>
            </a:r>
            <a:r>
              <a:rPr lang="ko-KR" altLang="en-US" dirty="0" err="1"/>
              <a:t>해싱화</a:t>
            </a:r>
            <a:r>
              <a:rPr lang="ko-KR" altLang="en-US" dirty="0"/>
              <a:t> 하고 </a:t>
            </a:r>
            <a:r>
              <a:rPr lang="ko-KR" altLang="en-US" dirty="0" err="1"/>
              <a:t>로그인시</a:t>
            </a:r>
            <a:r>
              <a:rPr lang="ko-KR" altLang="en-US" dirty="0"/>
              <a:t> 검증하는 코드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C3C741-FB81-A751-BDD7-D1EFAF8F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12" y="4656008"/>
            <a:ext cx="6744745" cy="806819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B2A8A7-258B-A741-A70A-E2671655B74F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4429387" y="2822764"/>
            <a:ext cx="1" cy="32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88EEECE-8114-24CE-34A6-BC00B2DC0143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4429386" y="3515975"/>
            <a:ext cx="1" cy="32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2BC3777-A719-045C-B8D2-08363F534259}"/>
              </a:ext>
            </a:extLst>
          </p:cNvPr>
          <p:cNvCxnSpPr>
            <a:cxnSpLocks/>
            <a:stCxn id="30" idx="2"/>
            <a:endCxn id="5" idx="0"/>
          </p:cNvCxnSpPr>
          <p:nvPr/>
        </p:nvCxnSpPr>
        <p:spPr>
          <a:xfrm flipH="1">
            <a:off x="4429385" y="4208467"/>
            <a:ext cx="1" cy="44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4849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618</Words>
  <Application>Microsoft Office PowerPoint</Application>
  <PresentationFormat>와이드스크린</PresentationFormat>
  <Paragraphs>209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김준우</cp:lastModifiedBy>
  <cp:revision>52</cp:revision>
  <dcterms:created xsi:type="dcterms:W3CDTF">2022-05-11T03:40:33Z</dcterms:created>
  <dcterms:modified xsi:type="dcterms:W3CDTF">2022-05-26T17:34:10Z</dcterms:modified>
</cp:coreProperties>
</file>