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58" r:id="rId5"/>
    <p:sldId id="297" r:id="rId6"/>
    <p:sldId id="298" r:id="rId7"/>
    <p:sldId id="299" r:id="rId8"/>
    <p:sldId id="340" r:id="rId9"/>
    <p:sldId id="321" r:id="rId10"/>
    <p:sldId id="301" r:id="rId11"/>
    <p:sldId id="302" r:id="rId12"/>
    <p:sldId id="304" r:id="rId13"/>
    <p:sldId id="303" r:id="rId14"/>
    <p:sldId id="335" r:id="rId15"/>
    <p:sldId id="305" r:id="rId16"/>
    <p:sldId id="306" r:id="rId17"/>
    <p:sldId id="307" r:id="rId18"/>
    <p:sldId id="308" r:id="rId19"/>
    <p:sldId id="310" r:id="rId20"/>
    <p:sldId id="336" r:id="rId21"/>
    <p:sldId id="311" r:id="rId22"/>
    <p:sldId id="312" r:id="rId23"/>
    <p:sldId id="337" r:id="rId24"/>
    <p:sldId id="313" r:id="rId25"/>
    <p:sldId id="314" r:id="rId26"/>
    <p:sldId id="338" r:id="rId27"/>
    <p:sldId id="319" r:id="rId28"/>
    <p:sldId id="320" r:id="rId29"/>
    <p:sldId id="339" r:id="rId30"/>
    <p:sldId id="315" r:id="rId31"/>
    <p:sldId id="316" r:id="rId32"/>
    <p:sldId id="317" r:id="rId33"/>
    <p:sldId id="318" r:id="rId34"/>
    <p:sldId id="325" r:id="rId35"/>
    <p:sldId id="322" r:id="rId36"/>
    <p:sldId id="324" r:id="rId37"/>
    <p:sldId id="341" r:id="rId38"/>
    <p:sldId id="282" r:id="rId39"/>
    <p:sldId id="334" r:id="rId40"/>
    <p:sldId id="344" r:id="rId41"/>
    <p:sldId id="326" r:id="rId42"/>
    <p:sldId id="327" r:id="rId43"/>
    <p:sldId id="328" r:id="rId44"/>
    <p:sldId id="329" r:id="rId45"/>
    <p:sldId id="332" r:id="rId46"/>
    <p:sldId id="342" r:id="rId47"/>
    <p:sldId id="343" r:id="rId48"/>
    <p:sldId id="271" r:id="rId49"/>
    <p:sldId id="274" r:id="rId50"/>
    <p:sldId id="275" r:id="rId51"/>
    <p:sldId id="345" r:id="rId52"/>
    <p:sldId id="347" r:id="rId53"/>
    <p:sldId id="346" r:id="rId54"/>
    <p:sldId id="348" r:id="rId55"/>
    <p:sldId id="349" r:id="rId56"/>
    <p:sldId id="35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FC95A1-E7CD-4895-B0D4-803D6590A183}">
          <p14:sldIdLst>
            <p14:sldId id="256"/>
            <p14:sldId id="296"/>
            <p14:sldId id="257"/>
            <p14:sldId id="258"/>
            <p14:sldId id="297"/>
            <p14:sldId id="298"/>
            <p14:sldId id="299"/>
            <p14:sldId id="340"/>
            <p14:sldId id="321"/>
            <p14:sldId id="301"/>
            <p14:sldId id="302"/>
            <p14:sldId id="304"/>
            <p14:sldId id="303"/>
            <p14:sldId id="335"/>
            <p14:sldId id="305"/>
            <p14:sldId id="306"/>
            <p14:sldId id="307"/>
            <p14:sldId id="308"/>
            <p14:sldId id="310"/>
            <p14:sldId id="336"/>
            <p14:sldId id="311"/>
            <p14:sldId id="312"/>
            <p14:sldId id="337"/>
            <p14:sldId id="313"/>
            <p14:sldId id="314"/>
            <p14:sldId id="338"/>
            <p14:sldId id="319"/>
            <p14:sldId id="320"/>
            <p14:sldId id="339"/>
            <p14:sldId id="315"/>
            <p14:sldId id="316"/>
            <p14:sldId id="317"/>
            <p14:sldId id="318"/>
            <p14:sldId id="325"/>
            <p14:sldId id="322"/>
            <p14:sldId id="324"/>
            <p14:sldId id="341"/>
            <p14:sldId id="282"/>
            <p14:sldId id="334"/>
            <p14:sldId id="344"/>
            <p14:sldId id="326"/>
            <p14:sldId id="327"/>
            <p14:sldId id="328"/>
            <p14:sldId id="329"/>
            <p14:sldId id="332"/>
            <p14:sldId id="342"/>
            <p14:sldId id="343"/>
            <p14:sldId id="271"/>
            <p14:sldId id="274"/>
            <p14:sldId id="275"/>
            <p14:sldId id="345"/>
            <p14:sldId id="347"/>
            <p14:sldId id="346"/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3DA8F-B606-40E4-AD5F-4976A95B2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CAD3C-1709-4F76-8E87-811337A88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EFD19-5AFD-4ACB-868D-1D1F3CC5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514BC-1F0F-492E-8E49-A89124AA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005D8-61C7-45A5-B3AC-5BAC91D2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57723-A91E-4646-8E08-9F7E7467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728AB-3D81-45A2-BD2C-02BE60A4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82585-E522-45F1-9485-C7F9A32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EA071-C79F-4FA2-89EF-FA7B8D55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1486F-46A1-4141-BAF8-849D7538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3DB1E-05C4-4C8F-B0B8-6F09C2E4D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E9E8C-21D6-452B-AB2B-43BB096A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F31C2-6E02-44CC-B73D-A48E5AFA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AE508-C2A5-49C1-98F1-27476EFA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C690-685A-49A6-802F-C6230498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7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7F1FC-1C8E-467F-8858-0C4A7F5D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A992E-99CE-4C95-A9DA-5FC56395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D0A30-1B49-4A29-9D80-3A452529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BB80B-D038-4CD1-BD68-9494EEA7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C5BD1-7EA2-4454-AF89-0A04A248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95F3-45BB-4798-9B48-86B8D802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536C6-F9A0-43C5-B00D-90E616EC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23233-E6D2-4F9C-A39A-1FBA40BA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99DE4-DF0E-4678-929C-9A215D4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DA17E-E94C-47FF-820D-E968D91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7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2915F-3428-4E84-8C66-8CFF0E60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8454E-456D-4883-AB50-05DDB4BA8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3CEAB-8C95-41CD-9AA8-AC1F8C0B6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4C8DF-95FA-48F8-917E-F1EE289C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C8B8C-D9F7-412A-8252-A26D388B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522B2-889D-4EE0-BD98-C3AB8EE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5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B6FBF-C7F9-4B1A-9CEC-829D7DB0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D4A0-A1E4-499B-8C06-20E56FA3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934E0E-8D27-44FE-A8D0-2A6A3A6F0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EC530-9145-42CF-AB25-4566C232B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2F9799-C8AD-4DC3-8B44-2412CEE11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331C0-B5B6-4EEA-8025-131A45C6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6134C-A43E-4ABF-A9C6-005270E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FB0DF-4D59-4E70-BD16-CFEE9200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1B79-3F19-4476-AC1C-3E191AD9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159DE0-E92A-4D81-B599-BD3478B6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9E2A94-2A49-454B-86D1-26AD79FE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3C20D-1317-491B-AA69-FD7E99C6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367A3C-15A1-4364-A8DE-A035AA65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79EB7F-D192-4311-8D29-6BF8603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ED0FFA-BF16-4305-B5D1-DC7B66A0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3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A1CE-A99A-464C-8F55-83E2123C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C5894-C141-4B54-A77C-9E120C72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F76F3-A416-4F43-8B57-EE18C5554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A3B90-9A14-4980-8A8F-EF6BB1E4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A4B19-8211-4C41-A4E4-5CA44AB7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CD25B-E5B5-4E0F-9722-19B9BF69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3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BF24D-84E9-4022-8B80-3B411B7E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E1D2D-FAF4-4C2F-AFA6-6A157A564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B35D-E64C-4609-B943-42AC0120E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495AE-DD63-4524-B378-4445AD5E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077EF-311C-4DBB-9D35-D09F7A41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BDD17-F8F9-4E1F-9182-EEB1523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440D32-13D4-4505-832C-E816A583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2DEF6-BFEA-4593-92B6-29C7D046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5E211-26C2-4A11-93B5-968372699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693AC-28BA-484E-937E-2D641C17D34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C5EC8-AC94-435C-B11E-EA749415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2AD22-37C4-42FB-8DBF-24E61FA99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5C49-6789-46C5-A483-512387491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8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0566D-2F0E-4C60-B404-826A08261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스윙 컴포넌트의 활용과 그래픽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A1E30-827F-4684-8AF0-EDF0DBEFB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1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3C455-EBB5-4EB8-9F52-F90B7927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en-US" altLang="ko-KR" dirty="0" err="1"/>
              <a:t>JLabel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0D2392-9AF8-4D56-B1C5-914BFCC7D9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LineOptionPanel.java </a:t>
            </a:r>
          </a:p>
          <a:p>
            <a:pPr lvl="1"/>
            <a:r>
              <a:rPr lang="en-US" altLang="ko-KR" dirty="0"/>
              <a:t>48, 50, 52 </a:t>
            </a:r>
            <a:r>
              <a:rPr lang="ko-KR" altLang="en-US" dirty="0"/>
              <a:t>행 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72FC1B-C689-473D-B599-953332E44D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E2396A21-3FEC-4F07-B68B-FB0DD71E2E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4024" t="70360"/>
          <a:stretch/>
        </p:blipFill>
        <p:spPr>
          <a:xfrm>
            <a:off x="6983593" y="2201663"/>
            <a:ext cx="3881495" cy="3227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F581FA-98EE-44C1-838D-E413EA41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3" y="3429000"/>
            <a:ext cx="5780103" cy="202480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1F60A3D-21EE-4A4E-9D8E-EC7ADAB8122F}"/>
              </a:ext>
            </a:extLst>
          </p:cNvPr>
          <p:cNvSpPr/>
          <p:nvPr/>
        </p:nvSpPr>
        <p:spPr>
          <a:xfrm>
            <a:off x="8043168" y="3912158"/>
            <a:ext cx="479514" cy="47951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AEEEF9D-DFAA-4481-BB14-C92BCE40F4D7}"/>
              </a:ext>
            </a:extLst>
          </p:cNvPr>
          <p:cNvSpPr/>
          <p:nvPr/>
        </p:nvSpPr>
        <p:spPr>
          <a:xfrm>
            <a:off x="8928719" y="3912158"/>
            <a:ext cx="479514" cy="47951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A8B4C6-8C69-47F0-A2EA-C544EA46A733}"/>
              </a:ext>
            </a:extLst>
          </p:cNvPr>
          <p:cNvSpPr/>
          <p:nvPr/>
        </p:nvSpPr>
        <p:spPr>
          <a:xfrm>
            <a:off x="9814270" y="3912158"/>
            <a:ext cx="479514" cy="47951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C490-FB85-421E-B70A-ED8E75D6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JButton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521423B-EBD5-483D-A354-1EDF689C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64" y="1825625"/>
            <a:ext cx="10622872" cy="1113798"/>
          </a:xfrm>
        </p:spPr>
        <p:txBody>
          <a:bodyPr>
            <a:normAutofit/>
          </a:bodyPr>
          <a:lstStyle/>
          <a:p>
            <a:r>
              <a:rPr lang="ko-KR" altLang="en-US" dirty="0"/>
              <a:t>버튼 모양의 컴포넌트</a:t>
            </a:r>
            <a:endParaRPr lang="en-US" altLang="ko-KR" dirty="0"/>
          </a:p>
          <a:p>
            <a:r>
              <a:rPr lang="ko-KR" altLang="en-US" dirty="0"/>
              <a:t>클릭할 때 </a:t>
            </a:r>
            <a:r>
              <a:rPr lang="en-US" altLang="ko-KR" dirty="0" err="1"/>
              <a:t>ActionEvent</a:t>
            </a:r>
            <a:r>
              <a:rPr lang="ko-KR" altLang="en-US" dirty="0"/>
              <a:t>가 발생</a:t>
            </a:r>
            <a:endParaRPr lang="en-US" altLang="ko-K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3BB5295-D085-41F4-B79C-3706C23D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4" y="2939423"/>
            <a:ext cx="10622872" cy="22892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7A3F15-13CE-4A02-B5A4-93EED33D9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1" y="557735"/>
            <a:ext cx="3714750" cy="22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AC3D9-6C60-4608-B07A-CE5F1808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JButton</a:t>
            </a:r>
            <a:r>
              <a:rPr lang="en-US" altLang="ko-KR" dirty="0"/>
              <a:t>: </a:t>
            </a:r>
            <a:r>
              <a:rPr lang="ko-KR" altLang="en-US" dirty="0"/>
              <a:t>이미지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538F0-B68C-43C8-9067-3CD752D3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개의 이미지를 등록 가능</a:t>
            </a:r>
            <a:endParaRPr lang="en-US" altLang="ko-KR" sz="2000" dirty="0"/>
          </a:p>
          <a:p>
            <a:pPr lvl="1"/>
            <a:r>
              <a:rPr lang="en-US" altLang="ko-KR" sz="1800" dirty="0"/>
              <a:t>Normal Icon</a:t>
            </a:r>
          </a:p>
          <a:p>
            <a:pPr lvl="2"/>
            <a:r>
              <a:rPr lang="ko-KR" altLang="en-US" sz="1600" dirty="0"/>
              <a:t>기본 상태에서 출력되는 이미지</a:t>
            </a:r>
            <a:endParaRPr lang="en-US" altLang="ko-KR" sz="1600" dirty="0"/>
          </a:p>
          <a:p>
            <a:pPr lvl="2"/>
            <a:r>
              <a:rPr lang="en-US" altLang="ko-KR" sz="1600" dirty="0"/>
              <a:t>new </a:t>
            </a:r>
            <a:r>
              <a:rPr lang="en-US" altLang="ko-KR" sz="1600" dirty="0" err="1"/>
              <a:t>JButton</a:t>
            </a:r>
            <a:r>
              <a:rPr lang="en-US" altLang="ko-KR" sz="1600" dirty="0"/>
              <a:t>(icon); </a:t>
            </a:r>
            <a:r>
              <a:rPr lang="ko-KR" altLang="en-US" sz="1600" dirty="0"/>
              <a:t>혹은 </a:t>
            </a:r>
            <a:r>
              <a:rPr lang="en-US" altLang="ko-KR" sz="1600" dirty="0" err="1"/>
              <a:t>setIcon</a:t>
            </a:r>
            <a:r>
              <a:rPr lang="en-US" altLang="ko-KR" sz="1600" dirty="0"/>
              <a:t>(icon); </a:t>
            </a:r>
            <a:r>
              <a:rPr lang="ko-KR" altLang="en-US" sz="1600" dirty="0"/>
              <a:t>호출로 설정</a:t>
            </a:r>
            <a:endParaRPr lang="en-US" altLang="ko-KR" sz="1600" dirty="0"/>
          </a:p>
          <a:p>
            <a:pPr lvl="1"/>
            <a:r>
              <a:rPr lang="en-US" altLang="ko-KR" sz="1800" dirty="0"/>
              <a:t>Rollover Icon</a:t>
            </a:r>
          </a:p>
          <a:p>
            <a:pPr lvl="2"/>
            <a:r>
              <a:rPr lang="ko-KR" altLang="en-US" sz="1600" dirty="0"/>
              <a:t>커서가 버튼 위에 올라갈 때 출력되는 이미지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setRolloverIcon</a:t>
            </a:r>
            <a:r>
              <a:rPr lang="en-US" altLang="ko-KR" sz="1600" dirty="0"/>
              <a:t>(icon); </a:t>
            </a:r>
            <a:r>
              <a:rPr lang="ko-KR" altLang="en-US" sz="1600" dirty="0"/>
              <a:t>호출로 설정</a:t>
            </a:r>
            <a:endParaRPr lang="en-US" altLang="ko-KR" sz="1600" dirty="0"/>
          </a:p>
          <a:p>
            <a:pPr lvl="1"/>
            <a:r>
              <a:rPr lang="en-US" altLang="ko-KR" sz="1800" dirty="0"/>
              <a:t>Pressed Icon</a:t>
            </a:r>
          </a:p>
          <a:p>
            <a:pPr lvl="2"/>
            <a:r>
              <a:rPr lang="ko-KR" altLang="en-US" sz="1600" dirty="0"/>
              <a:t>버튼이 눌린 상태에서 출력되는 이미지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setPressedIcon</a:t>
            </a:r>
            <a:r>
              <a:rPr lang="en-US" altLang="ko-KR" sz="1600" dirty="0"/>
              <a:t>(icon); </a:t>
            </a:r>
            <a:r>
              <a:rPr lang="ko-KR" altLang="en-US" sz="1600" dirty="0"/>
              <a:t>호출로 설정</a:t>
            </a:r>
            <a:endParaRPr lang="en-US" altLang="ko-KR" sz="1600" dirty="0"/>
          </a:p>
          <a:p>
            <a:endParaRPr lang="en-US" altLang="ko-KR" sz="2400" dirty="0"/>
          </a:p>
          <a:p>
            <a:pPr lvl="1"/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B85867-935F-4E06-A017-97067026621B}"/>
              </a:ext>
            </a:extLst>
          </p:cNvPr>
          <p:cNvSpPr/>
          <p:nvPr/>
        </p:nvSpPr>
        <p:spPr>
          <a:xfrm>
            <a:off x="6115965" y="1829556"/>
            <a:ext cx="523783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newIcon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ImageIcon</a:t>
            </a:r>
            <a:r>
              <a:rPr lang="en-US" altLang="ko-KR" sz="1400" dirty="0"/>
              <a:t>("images/newIcon.gif");</a:t>
            </a:r>
          </a:p>
          <a:p>
            <a:r>
              <a:rPr lang="en-US" altLang="ko-KR" sz="1400" dirty="0" err="1"/>
              <a:t>button.setIcon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newIcon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787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2A4B-A702-475D-9C62-B1680C1C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en-US" altLang="ko-KR" dirty="0" err="1"/>
              <a:t>JButton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85A66-46F4-40B8-B7AB-AC64ABA7F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ToolBar.java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550D6E76-2B36-4F1C-90F8-88ACCC85B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63351"/>
          <a:stretch/>
        </p:blipFill>
        <p:spPr>
          <a:xfrm>
            <a:off x="5945926" y="1939959"/>
            <a:ext cx="5331674" cy="1972203"/>
          </a:xfrm>
          <a:prstGeom prst="rect">
            <a:avLst/>
          </a:prstGeom>
        </p:spPr>
      </p:pic>
      <p:pic>
        <p:nvPicPr>
          <p:cNvPr id="9" name="내용 개체 틀 9">
            <a:extLst>
              <a:ext uri="{FF2B5EF4-FFF2-40B4-BE49-F238E27FC236}">
                <a16:creationId xmlns:a16="http://schemas.microsoft.com/office/drawing/2014/main" id="{603E822A-276F-423B-AC1C-8F61E109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84" y="4275768"/>
            <a:ext cx="9306116" cy="21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5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86A4-07B5-4A4B-859B-9DB683E9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Toolbar.js: </a:t>
            </a:r>
            <a:r>
              <a:rPr lang="ko-KR" altLang="en-US" dirty="0"/>
              <a:t>이벤트 처리</a:t>
            </a:r>
            <a:endParaRPr 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40731B3-2453-4683-97B9-555E634318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8584" y="1690688"/>
            <a:ext cx="6976666" cy="4698249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351B06E-4B48-46F2-939E-D0A1F603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3538934" cy="4698249"/>
          </a:xfrm>
        </p:spPr>
        <p:txBody>
          <a:bodyPr>
            <a:normAutofit/>
          </a:bodyPr>
          <a:lstStyle/>
          <a:p>
            <a:r>
              <a:rPr lang="en-US" sz="2400" dirty="0"/>
              <a:t>ActionListener</a:t>
            </a:r>
            <a:r>
              <a:rPr lang="ko-KR" altLang="en-US" sz="2400" dirty="0"/>
              <a:t>를 등록</a:t>
            </a:r>
            <a:endParaRPr lang="en-US" altLang="ko-KR" sz="2400" dirty="0"/>
          </a:p>
          <a:p>
            <a:r>
              <a:rPr lang="en-US" sz="2400" dirty="0"/>
              <a:t>Canvas</a:t>
            </a:r>
            <a:r>
              <a:rPr lang="ko-KR" altLang="en-US" sz="2400" dirty="0"/>
              <a:t>의 함수를 호출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04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FAA9B-8D78-4D9D-878F-147F3A3F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JCheckBox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21ECA-77B6-46DE-B18D-0A0ABD16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8270" cy="1414725"/>
          </a:xfrm>
        </p:spPr>
        <p:txBody>
          <a:bodyPr>
            <a:noAutofit/>
          </a:bodyPr>
          <a:lstStyle/>
          <a:p>
            <a:r>
              <a:rPr lang="ko-KR" altLang="en-US" dirty="0"/>
              <a:t>선택</a:t>
            </a:r>
            <a:r>
              <a:rPr lang="en-US" altLang="ko-KR" dirty="0"/>
              <a:t>(selected)</a:t>
            </a:r>
            <a:r>
              <a:rPr lang="ko-KR" altLang="en-US" dirty="0"/>
              <a:t>과 </a:t>
            </a:r>
            <a:r>
              <a:rPr lang="ko-KR" altLang="en-US" dirty="0" err="1"/>
              <a:t>비선택</a:t>
            </a:r>
            <a:r>
              <a:rPr lang="en-US" altLang="ko-KR" dirty="0"/>
              <a:t>(deselected)</a:t>
            </a:r>
            <a:r>
              <a:rPr lang="ko-KR" altLang="en-US" dirty="0"/>
              <a:t>의 두 상태만 </a:t>
            </a:r>
            <a:br>
              <a:rPr lang="en-US" altLang="ko-KR" dirty="0"/>
            </a:br>
            <a:r>
              <a:rPr lang="ko-KR" altLang="en-US" dirty="0"/>
              <a:t>가지는 버튼</a:t>
            </a:r>
            <a:endParaRPr lang="en-US" altLang="ko-KR" dirty="0"/>
          </a:p>
          <a:p>
            <a:r>
              <a:rPr lang="ko-KR" altLang="en-US" dirty="0"/>
              <a:t>여러 개가 있으면 여러 개를 모두 선택할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A094C1-147B-40CA-B6D4-58D6134E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75287"/>
            <a:ext cx="8944992" cy="225939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DAC3F3-ADA8-4DEE-9D6D-F4A71E73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425" y="1403685"/>
            <a:ext cx="3036717" cy="18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1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43FE9-35B2-4F63-9E49-0393569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JCheckBox</a:t>
            </a:r>
            <a:r>
              <a:rPr lang="en-US" altLang="ko-KR" dirty="0"/>
              <a:t>: </a:t>
            </a:r>
            <a:r>
              <a:rPr lang="ko-KR" altLang="en-US" dirty="0"/>
              <a:t>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EB02A-4F2E-4A53-86E8-3CB824DB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상태가 바뀌었을 때 </a:t>
            </a:r>
            <a:r>
              <a:rPr lang="en-US" altLang="ko-KR" dirty="0" err="1"/>
              <a:t>ItemEvent</a:t>
            </a:r>
            <a:r>
              <a:rPr lang="ko-KR" altLang="en-US" dirty="0"/>
              <a:t>가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ItemListener</a:t>
            </a:r>
            <a:r>
              <a:rPr lang="ko-KR" altLang="en-US" dirty="0"/>
              <a:t> 의 추상 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ItemEvent</a:t>
            </a:r>
            <a:r>
              <a:rPr lang="en-US" altLang="ko-KR" dirty="0"/>
              <a:t> </a:t>
            </a:r>
            <a:r>
              <a:rPr lang="ko-KR" altLang="en-US" dirty="0"/>
              <a:t>의 메소드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A2920-719B-4EE6-A472-1C4B455C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64" y="3509282"/>
            <a:ext cx="9225236" cy="50587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A46C7C9-CA54-411A-8D7C-125B8F07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63" y="4916016"/>
            <a:ext cx="9307977" cy="157685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0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72640-85C5-4108-BD59-50E88F3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en-US" altLang="ko-KR" dirty="0" err="1"/>
              <a:t>JCheckBox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91C75-2A20-4E7A-97D8-209143D7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ShapeOptionPanel.java</a:t>
            </a:r>
          </a:p>
          <a:p>
            <a:pPr lvl="1"/>
            <a:r>
              <a:rPr lang="en-US" altLang="ko-KR" dirty="0"/>
              <a:t>48~60</a:t>
            </a:r>
            <a:r>
              <a:rPr lang="ko-KR" altLang="en-US" dirty="0"/>
              <a:t>행</a:t>
            </a:r>
            <a:endParaRPr lang="en-US" altLang="ko-KR" dirty="0"/>
          </a:p>
          <a:p>
            <a:pPr lvl="1"/>
            <a:r>
              <a:rPr lang="en-US" altLang="ko-KR" dirty="0" err="1"/>
              <a:t>ItemListener</a:t>
            </a:r>
            <a:r>
              <a:rPr lang="ko-KR" altLang="en-US" dirty="0"/>
              <a:t>를 익명 클래스로 등록해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C56CF-F10C-4452-9267-58E3C9C66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74" t="55320" r="-1197" b="23332"/>
          <a:stretch/>
        </p:blipFill>
        <p:spPr>
          <a:xfrm>
            <a:off x="7486650" y="1898623"/>
            <a:ext cx="4248150" cy="27359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91B545-8EBD-4B65-AAEF-995DC2CF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3775"/>
            <a:ext cx="7441200" cy="29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1CB97-277D-44B7-B720-4A12394B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JRadioButton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A54AB-7A24-4CF9-B347-3A582946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501"/>
            <a:ext cx="10515600" cy="4913374"/>
          </a:xfrm>
        </p:spPr>
        <p:txBody>
          <a:bodyPr>
            <a:normAutofit/>
          </a:bodyPr>
          <a:lstStyle/>
          <a:p>
            <a:r>
              <a:rPr lang="ko-KR" altLang="en-US" dirty="0"/>
              <a:t>버튼 그룹을 형성</a:t>
            </a:r>
            <a:endParaRPr lang="en-US" altLang="ko-KR" dirty="0"/>
          </a:p>
          <a:p>
            <a:r>
              <a:rPr lang="ko-KR" altLang="en-US" dirty="0"/>
              <a:t>그룹에 속한 버튼 중 </a:t>
            </a:r>
            <a:r>
              <a:rPr lang="ko-KR" altLang="en-US" u="sng" dirty="0"/>
              <a:t>하나만</a:t>
            </a:r>
            <a:r>
              <a:rPr lang="ko-KR" altLang="en-US" dirty="0"/>
              <a:t> 선택 가능</a:t>
            </a:r>
            <a:endParaRPr lang="en-US" altLang="ko-KR" dirty="0"/>
          </a:p>
          <a:p>
            <a:r>
              <a:rPr lang="ko-KR" altLang="en-US" dirty="0"/>
              <a:t>선택 </a:t>
            </a:r>
            <a:r>
              <a:rPr lang="ko-KR" altLang="en-US" dirty="0" err="1"/>
              <a:t>변화시</a:t>
            </a:r>
            <a:r>
              <a:rPr lang="ko-KR" altLang="en-US" dirty="0"/>
              <a:t> </a:t>
            </a:r>
            <a:r>
              <a:rPr lang="en-US" altLang="ko-KR" dirty="0" err="1"/>
              <a:t>ItemEvent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E28884-06BE-4E9F-8B59-7C735F11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81882"/>
            <a:ext cx="9234984" cy="331099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6C0B0B-DE3C-4F03-80F7-D61B54BB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86" y="940368"/>
            <a:ext cx="3314225" cy="20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611E6-C17C-4E71-8558-CB3485DE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en-US" altLang="ko-KR" dirty="0" err="1"/>
              <a:t>JRadioButton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734A9-3F11-41CB-AE8E-31D4861D6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850"/>
            <a:ext cx="10515600" cy="4351338"/>
          </a:xfrm>
        </p:spPr>
        <p:txBody>
          <a:bodyPr/>
          <a:lstStyle/>
          <a:p>
            <a:r>
              <a:rPr lang="en-US" altLang="ko-KR" dirty="0"/>
              <a:t>LineOptionPanel.java</a:t>
            </a:r>
          </a:p>
          <a:p>
            <a:pPr lvl="1"/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4817E6-1CAA-4291-938B-AB08D7A5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50" t="30521" b="15319"/>
          <a:stretch/>
        </p:blipFill>
        <p:spPr>
          <a:xfrm>
            <a:off x="7634172" y="1861751"/>
            <a:ext cx="3219450" cy="44497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7E79C5-3689-4B59-B48B-66D15548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751"/>
            <a:ext cx="6295794" cy="45747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E7C39F-D584-40C6-9E8C-2BA6E74A7B5B}"/>
              </a:ext>
            </a:extLst>
          </p:cNvPr>
          <p:cNvSpPr/>
          <p:nvPr/>
        </p:nvSpPr>
        <p:spPr>
          <a:xfrm>
            <a:off x="4785065" y="1861751"/>
            <a:ext cx="2348930" cy="39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&lt;- </a:t>
            </a:r>
            <a:r>
              <a:rPr lang="ko-KR" altLang="en-US" dirty="0"/>
              <a:t>버튼 그룹의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</a:t>
            </a:r>
            <a:r>
              <a:rPr lang="en-US" altLang="ko-KR" dirty="0"/>
              <a:t>GUI </a:t>
            </a:r>
            <a:r>
              <a:rPr lang="ko-KR" altLang="en-US" dirty="0"/>
              <a:t>프로그래밍 방법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EDDDC2-E24E-4E28-9B98-BE2CBCAE9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 기반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스윙 컴포넌트를 사용해 쉬움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스윙 컴포넌트의 한계를 벗어나지 못함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00AA3BD-EB29-42B6-8A11-4E9B6D8E1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그래픽 기반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0682C4-DD1F-4816-98B1-906AEE5A07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직접 </a:t>
            </a:r>
            <a:r>
              <a:rPr lang="en-US" altLang="ko-KR" dirty="0"/>
              <a:t>GUI</a:t>
            </a:r>
            <a:r>
              <a:rPr lang="ko-KR" altLang="en-US" dirty="0"/>
              <a:t>를 구축하므로 독특한 </a:t>
            </a:r>
            <a:r>
              <a:rPr lang="en-US" altLang="ko-KR" dirty="0"/>
              <a:t>GUI</a:t>
            </a:r>
            <a:r>
              <a:rPr lang="ko-KR" altLang="en-US" dirty="0"/>
              <a:t>를 구성 가능</a:t>
            </a:r>
            <a:endParaRPr lang="en-US" altLang="ko-KR" dirty="0"/>
          </a:p>
          <a:p>
            <a:pPr lvl="1"/>
            <a:r>
              <a:rPr lang="ko-KR" altLang="en-US" dirty="0"/>
              <a:t>처리 속도가 상대적으로 빠름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en-US" altLang="ko-KR" dirty="0"/>
              <a:t>GUI</a:t>
            </a:r>
            <a:r>
              <a:rPr lang="ko-KR" altLang="en-US" dirty="0"/>
              <a:t>를 직접 구축해야 하는 것이 부담이 됨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17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3B214-9C18-4A72-934E-CEFC381A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en-US" altLang="ko-KR" dirty="0" err="1"/>
              <a:t>JRadioButton</a:t>
            </a:r>
            <a:r>
              <a:rPr lang="en-US" altLang="ko-KR" dirty="0"/>
              <a:t> </a:t>
            </a:r>
            <a:r>
              <a:rPr lang="ko-KR" altLang="en-US" dirty="0"/>
              <a:t>이벤트 처리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035C5B-8A8A-4893-8A9C-AB93C642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6200" y="1825625"/>
            <a:ext cx="3657600" cy="4351338"/>
          </a:xfrm>
        </p:spPr>
        <p:txBody>
          <a:bodyPr/>
          <a:lstStyle/>
          <a:p>
            <a:r>
              <a:rPr lang="en-US" dirty="0" err="1"/>
              <a:t>ItemListener</a:t>
            </a:r>
            <a:r>
              <a:rPr lang="en-US" dirty="0"/>
              <a:t> </a:t>
            </a:r>
            <a:r>
              <a:rPr lang="ko-KR" altLang="en-US" dirty="0"/>
              <a:t>상속</a:t>
            </a:r>
            <a:endParaRPr lang="en-US" altLang="ko-KR" dirty="0"/>
          </a:p>
          <a:p>
            <a:r>
              <a:rPr lang="ko-KR" altLang="en-US" dirty="0"/>
              <a:t>생성자 이용 재사용</a:t>
            </a:r>
            <a:endParaRPr 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02D6985-09F0-40F3-987C-BF5A003FB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6666452" cy="37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84CDE-B232-4579-BF52-0661F745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JTextField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CC513-9561-4D1F-BA67-8281AC3D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줄의 문자열을 입력 받음</a:t>
            </a:r>
            <a:endParaRPr lang="en-US" altLang="ko-KR" dirty="0"/>
          </a:p>
          <a:p>
            <a:r>
              <a:rPr lang="en-US" altLang="ko-KR" sz="2400" dirty="0"/>
              <a:t>&lt;Enter&gt;</a:t>
            </a:r>
            <a:r>
              <a:rPr lang="ko-KR" altLang="en-US" sz="2400" dirty="0"/>
              <a:t>키가 </a:t>
            </a:r>
            <a:r>
              <a:rPr lang="ko-KR" altLang="en-US" sz="2400" dirty="0" err="1"/>
              <a:t>입력시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ActionEvent</a:t>
            </a:r>
            <a:r>
              <a:rPr lang="ko-KR" altLang="en-US" sz="2400" dirty="0"/>
              <a:t> 발생</a:t>
            </a:r>
            <a:endParaRPr lang="en-US" altLang="ko-KR" sz="2400" dirty="0"/>
          </a:p>
          <a:p>
            <a:r>
              <a:rPr lang="ko-KR" altLang="en-US" sz="2400" dirty="0"/>
              <a:t>입력 가능한 문자 개수와 입력 창의 크기는 서로 다름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B69A89-E39E-41DD-90CC-1DE567E0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8" y="3429000"/>
            <a:ext cx="9295948" cy="192423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150955-2772-45FD-A243-BFF14C9F8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94" y="1369829"/>
            <a:ext cx="3181503" cy="19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5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C329-356E-484F-826B-10C43892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en-US" altLang="ko-KR" dirty="0" err="1"/>
              <a:t>JTextField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D3591-CCB7-4489-8865-FFBE85AF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LineOptionPanel.java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89DBDB-D979-4FD3-8724-433532E31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32" t="79610"/>
          <a:stretch/>
        </p:blipFill>
        <p:spPr>
          <a:xfrm>
            <a:off x="6753225" y="2685350"/>
            <a:ext cx="4600575" cy="2943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3041BF-DD5C-45FE-B870-4CEAFA8E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3188"/>
            <a:ext cx="56102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4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2BFAD-0630-48F3-BB42-08101F61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en-US" altLang="ko-KR" dirty="0" err="1"/>
              <a:t>JTextField</a:t>
            </a:r>
            <a:r>
              <a:rPr lang="en-US" altLang="ko-KR" dirty="0"/>
              <a:t> </a:t>
            </a:r>
            <a:r>
              <a:rPr lang="ko-KR" altLang="en-US" dirty="0"/>
              <a:t>이벤트 처리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3FDCD5B-3F87-48D2-8078-7C1652C8D2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1281"/>
            <a:ext cx="6791326" cy="381904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F54493-EE0C-4C78-9EEB-D922A61F4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0974" y="1825625"/>
            <a:ext cx="3552825" cy="4351338"/>
          </a:xfrm>
        </p:spPr>
        <p:txBody>
          <a:bodyPr/>
          <a:lstStyle/>
          <a:p>
            <a:r>
              <a:rPr lang="en-US" dirty="0" err="1"/>
              <a:t>ItemListener</a:t>
            </a:r>
            <a:r>
              <a:rPr lang="en-US" dirty="0"/>
              <a:t> </a:t>
            </a:r>
            <a:r>
              <a:rPr lang="ko-KR" altLang="en-US" dirty="0"/>
              <a:t>상속</a:t>
            </a:r>
            <a:endParaRPr lang="en-US" altLang="ko-KR" dirty="0"/>
          </a:p>
          <a:p>
            <a:r>
              <a:rPr lang="en-US" dirty="0"/>
              <a:t>ActionListener </a:t>
            </a:r>
            <a:r>
              <a:rPr lang="ko-KR" altLang="en-US" dirty="0"/>
              <a:t>상속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037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1D6FB-3093-4EEB-8699-DBF7A534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JComboBox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C0F86-0B32-4546-8B82-71293750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텍스트필드</a:t>
            </a:r>
            <a:r>
              <a:rPr lang="en-US" altLang="ko-KR" dirty="0"/>
              <a:t>,</a:t>
            </a:r>
            <a:r>
              <a:rPr lang="ko-KR" altLang="en-US" dirty="0"/>
              <a:t> 버튼</a:t>
            </a:r>
            <a:r>
              <a:rPr lang="en-US" altLang="ko-KR" dirty="0"/>
              <a:t>, </a:t>
            </a:r>
            <a:r>
              <a:rPr lang="ko-KR" altLang="en-US" dirty="0" err="1"/>
              <a:t>드롭다운</a:t>
            </a:r>
            <a:r>
              <a:rPr lang="ko-KR" altLang="en-US" dirty="0"/>
              <a:t> 리스트로 구성</a:t>
            </a:r>
            <a:endParaRPr lang="en-US" altLang="ko-KR" dirty="0"/>
          </a:p>
          <a:p>
            <a:r>
              <a:rPr lang="ko-KR" altLang="en-US" dirty="0"/>
              <a:t>항목 </a:t>
            </a:r>
            <a:r>
              <a:rPr lang="ko-KR" altLang="en-US" dirty="0" err="1"/>
              <a:t>선택시</a:t>
            </a:r>
            <a:r>
              <a:rPr lang="ko-KR" altLang="en-US" dirty="0"/>
              <a:t> </a:t>
            </a:r>
            <a:r>
              <a:rPr lang="en-US" altLang="ko-KR" dirty="0" err="1"/>
              <a:t>ActionEvent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ko-KR" altLang="en-US" dirty="0"/>
              <a:t>제네릭 클래스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838F15-AC2F-4CC9-ACEB-11F4F201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698527" cy="152068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70BD1B0-DA1E-46A4-92EA-46B73A2D489C}"/>
              </a:ext>
            </a:extLst>
          </p:cNvPr>
          <p:cNvGrpSpPr/>
          <p:nvPr/>
        </p:nvGrpSpPr>
        <p:grpSpPr>
          <a:xfrm>
            <a:off x="7132293" y="780192"/>
            <a:ext cx="4221507" cy="2581340"/>
            <a:chOff x="4261135" y="4985560"/>
            <a:chExt cx="2978042" cy="182099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42FB706-72DF-4748-8858-9D16C9C50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06848" y="4987279"/>
              <a:ext cx="87630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모서리가 둥근 사각형 설명선 14">
              <a:extLst>
                <a:ext uri="{FF2B5EF4-FFF2-40B4-BE49-F238E27FC236}">
                  <a16:creationId xmlns:a16="http://schemas.microsoft.com/office/drawing/2014/main" id="{75847F2D-214B-46A2-BB9A-A6B8059209F7}"/>
                </a:ext>
              </a:extLst>
            </p:cNvPr>
            <p:cNvSpPr/>
            <p:nvPr/>
          </p:nvSpPr>
          <p:spPr>
            <a:xfrm>
              <a:off x="4261135" y="4997104"/>
              <a:ext cx="864096" cy="272415"/>
            </a:xfrm>
            <a:prstGeom prst="wedgeRoundRectCallout">
              <a:avLst>
                <a:gd name="adj1" fmla="val 70787"/>
                <a:gd name="adj2" fmla="val -107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텍스트필드</a:t>
              </a:r>
            </a:p>
          </p:txBody>
        </p:sp>
        <p:sp>
          <p:nvSpPr>
            <p:cNvPr id="8" name="모서리가 둥근 사각형 설명선 15">
              <a:extLst>
                <a:ext uri="{FF2B5EF4-FFF2-40B4-BE49-F238E27FC236}">
                  <a16:creationId xmlns:a16="http://schemas.microsoft.com/office/drawing/2014/main" id="{39A4973A-8DAC-4CF5-BB0A-69623E9AA62E}"/>
                </a:ext>
              </a:extLst>
            </p:cNvPr>
            <p:cNvSpPr/>
            <p:nvPr/>
          </p:nvSpPr>
          <p:spPr>
            <a:xfrm>
              <a:off x="6364048" y="4985560"/>
              <a:ext cx="600244" cy="272415"/>
            </a:xfrm>
            <a:prstGeom prst="wedgeRoundRectCallout">
              <a:avLst>
                <a:gd name="adj1" fmla="val -94993"/>
                <a:gd name="adj2" fmla="val -107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/>
                <a:t>버튼</a:t>
              </a:r>
              <a:endParaRPr lang="ko-KR" altLang="en-US" sz="1000" dirty="0"/>
            </a:p>
          </p:txBody>
        </p:sp>
        <p:sp>
          <p:nvSpPr>
            <p:cNvPr id="9" name="모서리가 둥근 사각형 설명선 17">
              <a:extLst>
                <a:ext uri="{FF2B5EF4-FFF2-40B4-BE49-F238E27FC236}">
                  <a16:creationId xmlns:a16="http://schemas.microsoft.com/office/drawing/2014/main" id="{18D813A8-40E1-4EAB-9B94-DB1723657F75}"/>
                </a:ext>
              </a:extLst>
            </p:cNvPr>
            <p:cNvSpPr/>
            <p:nvPr/>
          </p:nvSpPr>
          <p:spPr>
            <a:xfrm>
              <a:off x="6375081" y="5805264"/>
              <a:ext cx="864096" cy="442674"/>
            </a:xfrm>
            <a:prstGeom prst="wedgeRoundRectCallout">
              <a:avLst>
                <a:gd name="adj1" fmla="val -123219"/>
                <a:gd name="adj2" fmla="val -876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 err="1"/>
                <a:t>드롭다운</a:t>
              </a:r>
              <a:r>
                <a:rPr lang="ko-KR" altLang="en-US" sz="1000" dirty="0"/>
                <a:t> 리스트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96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4DE28-D0BE-4727-BC8B-C24ABFB3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Painter</a:t>
            </a:r>
            <a:r>
              <a:rPr lang="ko-KR" altLang="en-US" dirty="0"/>
              <a:t>의 </a:t>
            </a:r>
            <a:r>
              <a:rPr lang="en-US" altLang="ko-KR" dirty="0" err="1"/>
              <a:t>JComboBox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FEE39-2E0A-401E-945D-B68AE8BF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ShapeOptionPanel.java</a:t>
            </a:r>
          </a:p>
          <a:p>
            <a:pPr lvl="1"/>
            <a:r>
              <a:rPr lang="en-US" altLang="ko-KR" dirty="0"/>
              <a:t>19~46</a:t>
            </a:r>
            <a:r>
              <a:rPr lang="ko-KR" altLang="en-US" dirty="0"/>
              <a:t>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B920B-162F-449A-B740-69704052F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82" t="27917" b="31250"/>
          <a:stretch/>
        </p:blipFill>
        <p:spPr>
          <a:xfrm>
            <a:off x="6667500" y="1690688"/>
            <a:ext cx="3810000" cy="48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8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9C4B4-8948-4C1D-BCE1-3F6EA79F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Painter</a:t>
            </a:r>
            <a:r>
              <a:rPr lang="ko-KR" altLang="en-US" dirty="0"/>
              <a:t>의 </a:t>
            </a:r>
            <a:r>
              <a:rPr lang="en-US" altLang="ko-KR" dirty="0" err="1"/>
              <a:t>JComboBox</a:t>
            </a:r>
            <a:r>
              <a:rPr lang="en-US" altLang="ko-KR" dirty="0"/>
              <a:t>&lt;E&gt;: </a:t>
            </a:r>
            <a:r>
              <a:rPr lang="ko-KR" altLang="en-US" dirty="0"/>
              <a:t>이벤트 처리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2DD20A-A235-4F98-AA21-343783D42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5278" y="1613008"/>
            <a:ext cx="5308061" cy="4863873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B8FE97-F431-4ABB-B093-F6E556349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ActionListener</a:t>
            </a:r>
            <a:r>
              <a:rPr lang="ko-KR" altLang="en-US" dirty="0"/>
              <a:t>를 익명 클래스로 등록</a:t>
            </a:r>
            <a:endParaRPr lang="en-US" altLang="ko-KR" dirty="0"/>
          </a:p>
          <a:p>
            <a:r>
              <a:rPr lang="en-US" altLang="ko-KR" dirty="0"/>
              <a:t>Canvas </a:t>
            </a:r>
            <a:r>
              <a:rPr lang="ko-KR" altLang="en-US" dirty="0"/>
              <a:t>함수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55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6ED87-1791-49B4-A3F5-5EA3C1F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JMenuBar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CA3BF-D28D-4B0D-A6A8-0EE31841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62748" cy="3708770"/>
          </a:xfrm>
        </p:spPr>
        <p:txBody>
          <a:bodyPr/>
          <a:lstStyle/>
          <a:p>
            <a:r>
              <a:rPr lang="en-US" altLang="ko-KR" dirty="0" err="1"/>
              <a:t>JMenuBar</a:t>
            </a:r>
            <a:r>
              <a:rPr lang="en-US" altLang="ko-KR" dirty="0"/>
              <a:t>: </a:t>
            </a:r>
            <a:r>
              <a:rPr lang="ko-KR" altLang="en-US" dirty="0"/>
              <a:t>여러 개의 메뉴를 가지며 프레임에 부착됨</a:t>
            </a:r>
            <a:endParaRPr lang="en-US" altLang="ko-KR" dirty="0"/>
          </a:p>
          <a:p>
            <a:r>
              <a:rPr lang="en-US" altLang="ko-KR" dirty="0" err="1"/>
              <a:t>JMenu</a:t>
            </a:r>
            <a:r>
              <a:rPr lang="en-US" altLang="ko-KR" dirty="0"/>
              <a:t>: </a:t>
            </a:r>
            <a:r>
              <a:rPr lang="ko-KR" altLang="en-US" dirty="0"/>
              <a:t>여러 개의 메뉴 아이템을 가짐</a:t>
            </a:r>
            <a:endParaRPr lang="en-US" altLang="ko-KR" dirty="0"/>
          </a:p>
          <a:p>
            <a:r>
              <a:rPr lang="en-US" altLang="ko-KR" dirty="0" err="1"/>
              <a:t>JMenuItem</a:t>
            </a:r>
            <a:endParaRPr lang="en-US" altLang="ko-KR" dirty="0"/>
          </a:p>
          <a:p>
            <a:r>
              <a:rPr lang="en-US" altLang="ko-KR" dirty="0" err="1"/>
              <a:t>JMenu.addSeperator</a:t>
            </a:r>
            <a:r>
              <a:rPr lang="en-US" altLang="ko-KR" dirty="0"/>
              <a:t>(): </a:t>
            </a:r>
            <a:r>
              <a:rPr lang="ko-KR" altLang="en-US" dirty="0"/>
              <a:t>분리선 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D9460C-4C4B-4C94-AA70-63210EE0A968}"/>
              </a:ext>
            </a:extLst>
          </p:cNvPr>
          <p:cNvGrpSpPr/>
          <p:nvPr/>
        </p:nvGrpSpPr>
        <p:grpSpPr>
          <a:xfrm>
            <a:off x="4517820" y="3779190"/>
            <a:ext cx="7294027" cy="2572182"/>
            <a:chOff x="1686905" y="4221088"/>
            <a:chExt cx="6365315" cy="22446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94B417F-FA22-45CD-94BE-8FBBF3F2A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4799" y="4221088"/>
              <a:ext cx="2746297" cy="22446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F9E68E-1765-4DE6-8EE1-6F3672AE58CF}"/>
                </a:ext>
              </a:extLst>
            </p:cNvPr>
            <p:cNvSpPr txBox="1"/>
            <p:nvPr/>
          </p:nvSpPr>
          <p:spPr>
            <a:xfrm>
              <a:off x="6757758" y="4581128"/>
              <a:ext cx="1294462" cy="280928"/>
            </a:xfrm>
            <a:prstGeom prst="wedgeRoundRectCallout">
              <a:avLst>
                <a:gd name="adj1" fmla="val -69166"/>
                <a:gd name="adj2" fmla="val -696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메뉴바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JMenuBar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3C995C-EDB5-43CA-A01A-8618962806D5}"/>
                </a:ext>
              </a:extLst>
            </p:cNvPr>
            <p:cNvSpPr txBox="1"/>
            <p:nvPr/>
          </p:nvSpPr>
          <p:spPr>
            <a:xfrm>
              <a:off x="2599385" y="4498363"/>
              <a:ext cx="956222" cy="280928"/>
            </a:xfrm>
            <a:prstGeom prst="wedgeRoundRectCallout">
              <a:avLst>
                <a:gd name="adj1" fmla="val 86981"/>
                <a:gd name="adj2" fmla="val 2101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메뉴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JMenu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D5FA8B-53E7-49BA-949A-EDC14C2F5B9A}"/>
                </a:ext>
              </a:extLst>
            </p:cNvPr>
            <p:cNvSpPr txBox="1"/>
            <p:nvPr/>
          </p:nvSpPr>
          <p:spPr>
            <a:xfrm>
              <a:off x="1686905" y="5135779"/>
              <a:ext cx="1638252" cy="280928"/>
            </a:xfrm>
            <a:prstGeom prst="wedgeRoundRectCallout">
              <a:avLst>
                <a:gd name="adj1" fmla="val 84232"/>
                <a:gd name="adj2" fmla="val 2101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메뉴아이템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JMenuItem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C0B100-40C1-418A-97FD-13255883145D}"/>
                </a:ext>
              </a:extLst>
            </p:cNvPr>
            <p:cNvSpPr txBox="1"/>
            <p:nvPr/>
          </p:nvSpPr>
          <p:spPr>
            <a:xfrm>
              <a:off x="2771800" y="5571656"/>
              <a:ext cx="611393" cy="280928"/>
            </a:xfrm>
            <a:prstGeom prst="wedgeRoundRectCallout">
              <a:avLst>
                <a:gd name="adj1" fmla="val 131660"/>
                <a:gd name="adj2" fmla="val -2366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분리선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17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72D2-2290-4BEE-BDE2-C475C282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JMenuBar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F1723-E585-4F8D-8670-8A81368F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MenuBar.Java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EA10CE-B3A6-4F3C-9AEC-7F67A0980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382" b="79306"/>
          <a:stretch/>
        </p:blipFill>
        <p:spPr>
          <a:xfrm>
            <a:off x="7194440" y="2038210"/>
            <a:ext cx="3311635" cy="39261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5A65A9-97F7-4EB1-AB08-9A3F79A1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21" y="2432574"/>
            <a:ext cx="37433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1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29D8-8A8D-49F1-AE90-6DCDBB8C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en-US" altLang="ko-KR" dirty="0" err="1"/>
              <a:t>JMenuBar</a:t>
            </a:r>
            <a:r>
              <a:rPr lang="en-US" altLang="ko-KR" dirty="0"/>
              <a:t> </a:t>
            </a:r>
            <a:r>
              <a:rPr lang="ko-KR" altLang="en-US" dirty="0"/>
              <a:t>이벤트 처리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4B6FC55-F08F-4687-8D6A-6E63DA9393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5417151" cy="4270375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37355EE-B533-4201-9019-684B1B0E7C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ActionListener </a:t>
            </a:r>
            <a:r>
              <a:rPr lang="ko-KR" altLang="en-US" dirty="0"/>
              <a:t>상속</a:t>
            </a:r>
            <a:endParaRPr lang="en-US" altLang="ko-KR" dirty="0"/>
          </a:p>
          <a:p>
            <a:r>
              <a:rPr lang="en-US" altLang="ko-KR" dirty="0" err="1"/>
              <a:t>getActionCommand</a:t>
            </a:r>
            <a:r>
              <a:rPr lang="en-US" altLang="ko-KR" dirty="0"/>
              <a:t>()</a:t>
            </a:r>
            <a:r>
              <a:rPr lang="ko-KR" altLang="en-US" dirty="0"/>
              <a:t>로 구분</a:t>
            </a:r>
            <a:endParaRPr lang="en-US" altLang="ko-KR" dirty="0"/>
          </a:p>
          <a:p>
            <a:r>
              <a:rPr lang="en-US" altLang="ko-KR" dirty="0"/>
              <a:t>Canvas </a:t>
            </a:r>
            <a:r>
              <a:rPr lang="ko-KR" altLang="en-US" dirty="0"/>
              <a:t>함수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30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641339"/>
            <a:ext cx="8830122" cy="429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680120"/>
          </a:xfrm>
        </p:spPr>
        <p:txBody>
          <a:bodyPr>
            <a:noAutofit/>
          </a:bodyPr>
          <a:lstStyle/>
          <a:p>
            <a:r>
              <a:rPr lang="ko-KR" altLang="en-US" sz="2700" dirty="0"/>
              <a:t>컴포넌트 기반 </a:t>
            </a:r>
            <a:r>
              <a:rPr lang="en-US" altLang="ko-KR" sz="2700" dirty="0"/>
              <a:t>GUI </a:t>
            </a:r>
            <a:r>
              <a:rPr lang="ko-KR" altLang="en-US" sz="2700" dirty="0"/>
              <a:t>프로그래밍에 사용되는 스윙</a:t>
            </a:r>
            <a:r>
              <a:rPr lang="en-US" altLang="ko-KR" sz="2700" dirty="0"/>
              <a:t> </a:t>
            </a:r>
            <a:r>
              <a:rPr lang="ko-KR" altLang="en-US" sz="2700" dirty="0"/>
              <a:t>컴포넌트</a:t>
            </a:r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64153" y="1728854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스윙 컴포넌트는 이름이</a:t>
            </a:r>
            <a:endParaRPr lang="en-US" altLang="ko-KR" dirty="0"/>
          </a:p>
          <a:p>
            <a:r>
              <a:rPr lang="ko-KR" altLang="en-US" dirty="0"/>
              <a:t>모두 </a:t>
            </a:r>
            <a:r>
              <a:rPr lang="en-US" altLang="ko-KR" dirty="0"/>
              <a:t>J</a:t>
            </a:r>
            <a:r>
              <a:rPr lang="ko-KR" altLang="en-US" dirty="0"/>
              <a:t>자로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35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476E2-0D3A-4EE9-9A9E-F274A04A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JOptionPane</a:t>
            </a:r>
            <a:r>
              <a:rPr lang="en-US" altLang="ko-KR" dirty="0"/>
              <a:t>: </a:t>
            </a:r>
            <a:r>
              <a:rPr lang="ko-KR" altLang="en-US" dirty="0"/>
              <a:t>입력 다이얼로그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6FB1D-E229-4717-B260-3F5D346C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팝업 다이얼로그</a:t>
            </a:r>
            <a:endParaRPr lang="en-US" altLang="ko-KR" dirty="0"/>
          </a:p>
          <a:p>
            <a:r>
              <a:rPr lang="ko-KR" altLang="en-US" dirty="0"/>
              <a:t>정적 함수를 이용해 생성 </a:t>
            </a:r>
            <a:endParaRPr lang="en-US" altLang="ko-KR" dirty="0"/>
          </a:p>
          <a:p>
            <a:r>
              <a:rPr lang="ko-KR" altLang="en-US" dirty="0"/>
              <a:t>입력 다이얼로그</a:t>
            </a:r>
            <a:endParaRPr lang="en-US" altLang="ko-KR" dirty="0"/>
          </a:p>
          <a:p>
            <a:pPr lvl="1"/>
            <a:r>
              <a:rPr lang="en-US" altLang="ko-KR" dirty="0" err="1"/>
              <a:t>JOptionPane.showInputDialog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한 줄을 입력 받는 다이얼로그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512711-6326-4CC8-B8AC-D2A4BFC29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28209"/>
            <a:ext cx="9388648" cy="135661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6DDEF3-12F0-4664-A0BA-160B020C8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19" y="1814611"/>
            <a:ext cx="3720367" cy="1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0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30DB8-2726-4AA0-8A56-3FA5765E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JOptionPane: </a:t>
            </a:r>
            <a:r>
              <a:rPr lang="ko-KR" altLang="en-US"/>
              <a:t>확인 다이얼로그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C8499-BF4F-45B5-A4DF-51E4C40B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확인 다이얼로그</a:t>
            </a:r>
            <a:endParaRPr lang="en-US" altLang="ko-KR"/>
          </a:p>
          <a:p>
            <a:pPr lvl="1"/>
            <a:r>
              <a:rPr lang="en-US" altLang="ko-KR"/>
              <a:t>JOptionPane.showConfirmDialog()</a:t>
            </a:r>
          </a:p>
          <a:p>
            <a:pPr lvl="1"/>
            <a:r>
              <a:rPr lang="ko-KR" altLang="en-US"/>
              <a:t>사용자로부터 </a:t>
            </a:r>
            <a:r>
              <a:rPr lang="en-US" altLang="ko-KR"/>
              <a:t>Yes/No</a:t>
            </a:r>
            <a:r>
              <a:rPr lang="ko-KR" altLang="en-US"/>
              <a:t> 응답을 입력 받는 다이얼로그</a:t>
            </a:r>
            <a:endParaRPr lang="en-US" altLang="ko-KR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7C3521-AC7D-4B8D-A43A-251F63E6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05634"/>
            <a:ext cx="8572130" cy="338724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24B966-6507-401C-98CE-50CAF9A1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3" y="1192255"/>
            <a:ext cx="2759216" cy="17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0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E7F07-3043-464A-B81D-370B74EB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JOptionPane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B58CC-2052-4061-92A9-97C68655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메시지 다이얼로그</a:t>
            </a:r>
            <a:endParaRPr lang="en-US" altLang="ko-KR" dirty="0"/>
          </a:p>
          <a:p>
            <a:pPr lvl="1"/>
            <a:r>
              <a:rPr lang="en-US" altLang="ko-KR" dirty="0" err="1"/>
              <a:t>showMessageDialog</a:t>
            </a:r>
            <a:endParaRPr lang="en-US" altLang="ko-KR" dirty="0"/>
          </a:p>
          <a:p>
            <a:pPr lvl="1"/>
            <a:r>
              <a:rPr lang="ko-KR" altLang="en-US" dirty="0"/>
              <a:t>단순 메시지를 출력하는 다이얼로그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B9325D-CAB2-48FF-B892-5109EA97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53383"/>
            <a:ext cx="9820933" cy="34870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78DA56-5314-4800-A942-42C475BFC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04" y="1310252"/>
            <a:ext cx="3860729" cy="17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0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DAA02-DAC0-4F0E-8940-BE57F0EC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ko-KR" altLang="en-US" dirty="0"/>
              <a:t>확인 다이얼로그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5C8B49F-1BB7-4957-813B-C1CA5C5A3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09" y="1395413"/>
            <a:ext cx="4746777" cy="2519443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BF6046B-72B4-4AF9-87FA-ADD00C1505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ToolBar.Java</a:t>
            </a:r>
            <a:endParaRPr lang="en-US" altLang="ko-KR" dirty="0"/>
          </a:p>
          <a:p>
            <a:pPr lvl="1"/>
            <a:r>
              <a:rPr lang="en-US" altLang="ko-KR" dirty="0"/>
              <a:t>51-55</a:t>
            </a:r>
            <a:r>
              <a:rPr lang="ko-KR" altLang="en-US" dirty="0"/>
              <a:t>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97049-7BA9-41FC-BD60-9B9FA60A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3829050"/>
            <a:ext cx="848074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3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6B23-86D1-4C7C-8937-63EB01D5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기반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A1ACE-CA4F-498B-9CE6-42813513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8474" cy="2696424"/>
          </a:xfrm>
        </p:spPr>
        <p:txBody>
          <a:bodyPr>
            <a:normAutofit/>
          </a:bodyPr>
          <a:lstStyle/>
          <a:p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이미지 등으로 직접 화면을 구성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자유로운 표현</a:t>
            </a:r>
            <a:endParaRPr lang="en-US" altLang="ko-KR" dirty="0"/>
          </a:p>
          <a:p>
            <a:pPr lvl="1"/>
            <a:r>
              <a:rPr lang="ko-KR" altLang="en-US" dirty="0"/>
              <a:t>빠른 출력 속도</a:t>
            </a:r>
            <a:endParaRPr lang="en-US" altLang="ko-KR" dirty="0"/>
          </a:p>
          <a:p>
            <a:pPr lvl="1"/>
            <a:r>
              <a:rPr lang="ko-KR" altLang="en-US" dirty="0"/>
              <a:t>자신만의 컴포넌트 개발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9EA0F3-736E-4B29-B3F9-CED8FF296A8F}"/>
              </a:ext>
            </a:extLst>
          </p:cNvPr>
          <p:cNvGrpSpPr/>
          <p:nvPr/>
        </p:nvGrpSpPr>
        <p:grpSpPr>
          <a:xfrm>
            <a:off x="6536176" y="2390313"/>
            <a:ext cx="4817624" cy="1867385"/>
            <a:chOff x="1945251" y="4042892"/>
            <a:chExt cx="3778877" cy="16183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58EADA-93B2-4039-91B8-7B450BC89305}"/>
                </a:ext>
              </a:extLst>
            </p:cNvPr>
            <p:cNvSpPr/>
            <p:nvPr/>
          </p:nvSpPr>
          <p:spPr>
            <a:xfrm>
              <a:off x="2627214" y="4581128"/>
              <a:ext cx="3096914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7D7F01-65C6-42FB-8C83-560E52732BCD}"/>
                </a:ext>
              </a:extLst>
            </p:cNvPr>
            <p:cNvSpPr txBox="1"/>
            <p:nvPr/>
          </p:nvSpPr>
          <p:spPr>
            <a:xfrm>
              <a:off x="2055710" y="4171983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(0,0)</a:t>
              </a:r>
              <a:endParaRPr lang="ko-KR" altLang="en-US" sz="1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380FA3F-AC5B-43AB-A5A3-A995FEB189CC}"/>
                </a:ext>
              </a:extLst>
            </p:cNvPr>
            <p:cNvCxnSpPr/>
            <p:nvPr/>
          </p:nvCxnSpPr>
          <p:spPr>
            <a:xfrm>
              <a:off x="2627214" y="4366814"/>
              <a:ext cx="309691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0F6D4-9386-4A8B-870D-69BEA1C61B7C}"/>
                </a:ext>
              </a:extLst>
            </p:cNvPr>
            <p:cNvSpPr txBox="1"/>
            <p:nvPr/>
          </p:nvSpPr>
          <p:spPr>
            <a:xfrm>
              <a:off x="3664729" y="404289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 </a:t>
              </a:r>
              <a:r>
                <a:rPr lang="ko-KR" altLang="en-US" sz="1400" dirty="0"/>
                <a:t>축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48BCBEF-8BCE-4E63-826A-A7AEC6987856}"/>
                </a:ext>
              </a:extLst>
            </p:cNvPr>
            <p:cNvCxnSpPr/>
            <p:nvPr/>
          </p:nvCxnSpPr>
          <p:spPr>
            <a:xfrm flipH="1">
              <a:off x="2412900" y="4581922"/>
              <a:ext cx="794" cy="107932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연결자 9">
              <a:extLst>
                <a:ext uri="{FF2B5EF4-FFF2-40B4-BE49-F238E27FC236}">
                  <a16:creationId xmlns:a16="http://schemas.microsoft.com/office/drawing/2014/main" id="{8A7054A1-5643-4103-8C0D-966D2404B10F}"/>
                </a:ext>
              </a:extLst>
            </p:cNvPr>
            <p:cNvSpPr/>
            <p:nvPr/>
          </p:nvSpPr>
          <p:spPr>
            <a:xfrm>
              <a:off x="2555776" y="4509690"/>
              <a:ext cx="142876" cy="142876"/>
            </a:xfrm>
            <a:prstGeom prst="flowChartConnector">
              <a:avLst/>
            </a:prstGeom>
            <a:solidFill>
              <a:srgbClr val="FF0000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27AAE-4EF0-4566-B7B1-5735CB751296}"/>
                </a:ext>
              </a:extLst>
            </p:cNvPr>
            <p:cNvSpPr txBox="1"/>
            <p:nvPr/>
          </p:nvSpPr>
          <p:spPr>
            <a:xfrm>
              <a:off x="1945251" y="501240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Y </a:t>
              </a:r>
              <a:r>
                <a:rPr lang="ko-KR" altLang="en-US" sz="1400" dirty="0"/>
                <a:t>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86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0F79-EB0E-4FA7-857F-009E4714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paintComponent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50DD4-F188-41AC-BE11-F3A30748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311"/>
          </a:xfrm>
        </p:spPr>
        <p:txBody>
          <a:bodyPr>
            <a:normAutofit/>
          </a:bodyPr>
          <a:lstStyle/>
          <a:p>
            <a:r>
              <a:rPr lang="ko-KR" altLang="en-US" dirty="0"/>
              <a:t>스윙 컴포넌트를 그리는 함수로</a:t>
            </a:r>
            <a:r>
              <a:rPr lang="en-US" altLang="ko-KR" dirty="0"/>
              <a:t>, </a:t>
            </a:r>
            <a:r>
              <a:rPr lang="ko-KR" altLang="en-US" dirty="0"/>
              <a:t>모든 스윙 컴포넌트가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자신을 그린 후</a:t>
            </a:r>
            <a:r>
              <a:rPr lang="en-US" altLang="ko-KR" dirty="0"/>
              <a:t>, </a:t>
            </a:r>
            <a:r>
              <a:rPr lang="ko-KR" altLang="en-US" u="sng" dirty="0"/>
              <a:t>자식 컴포넌트들에게 그림 지시를 내린다</a:t>
            </a:r>
            <a:r>
              <a:rPr lang="en-US" altLang="ko-KR" u="sng" dirty="0"/>
              <a:t>.</a:t>
            </a:r>
          </a:p>
          <a:p>
            <a:r>
              <a:rPr lang="ko-KR" altLang="en-US" dirty="0"/>
              <a:t>크기 변경</a:t>
            </a:r>
            <a:r>
              <a:rPr lang="en-US" altLang="ko-KR" dirty="0"/>
              <a:t>, </a:t>
            </a:r>
            <a:r>
              <a:rPr lang="ko-KR" altLang="en-US" dirty="0"/>
              <a:t>위치 변경 등 필요할 때 </a:t>
            </a:r>
            <a:r>
              <a:rPr lang="ko-KR" altLang="en-US" u="sng" dirty="0"/>
              <a:t>자동으로</a:t>
            </a:r>
            <a:r>
              <a:rPr lang="ko-KR" altLang="en-US" dirty="0"/>
              <a:t> 호출된다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개발자가 </a:t>
            </a:r>
            <a:r>
              <a:rPr lang="ko-KR" altLang="en-US" u="sng" dirty="0"/>
              <a:t>임의로 호출해서는 안된다</a:t>
            </a:r>
            <a:r>
              <a:rPr lang="en-US" altLang="ko-KR" u="sng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790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F9E60-DF45-43F6-A258-47541E94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paintComponent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18943-50C5-4CE6-9CEA-59E2C120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err="1"/>
              <a:t>JComponent</a:t>
            </a:r>
            <a:r>
              <a:rPr lang="ko-KR" altLang="en-US" dirty="0"/>
              <a:t>를 상속</a:t>
            </a:r>
            <a:r>
              <a:rPr lang="en-US" altLang="ko-KR" dirty="0"/>
              <a:t>, </a:t>
            </a:r>
            <a:r>
              <a:rPr lang="ko-KR" altLang="en-US" dirty="0"/>
              <a:t>새로운 컴포넌트를 정의할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ko-KR" altLang="en-US" dirty="0" err="1"/>
              <a:t>비어있는</a:t>
            </a:r>
            <a:r>
              <a:rPr lang="ko-KR" altLang="en-US" dirty="0"/>
              <a:t> 컴포넌트인 </a:t>
            </a:r>
            <a:r>
              <a:rPr lang="en-US" altLang="ko-KR" dirty="0" err="1"/>
              <a:t>Jpanel</a:t>
            </a:r>
            <a:r>
              <a:rPr lang="ko-KR" altLang="en-US" dirty="0"/>
              <a:t>을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36C7EA-40FA-44C7-B2CB-D9B6FFFD696D}"/>
              </a:ext>
            </a:extLst>
          </p:cNvPr>
          <p:cNvSpPr/>
          <p:nvPr/>
        </p:nvSpPr>
        <p:spPr>
          <a:xfrm>
            <a:off x="838200" y="2828835"/>
            <a:ext cx="1038041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/>
              <a:t>MComponent</a:t>
            </a:r>
            <a:r>
              <a:rPr lang="en-US" altLang="ko-KR" sz="2000" dirty="0"/>
              <a:t> extends JXXX {</a:t>
            </a:r>
          </a:p>
          <a:p>
            <a:pPr lvl="1"/>
            <a:r>
              <a:rPr lang="en-US" altLang="ko-KR" sz="2000" b="1" dirty="0"/>
              <a:t>public void </a:t>
            </a:r>
            <a:r>
              <a:rPr lang="en-US" altLang="ko-KR" sz="2000" b="1" dirty="0" err="1"/>
              <a:t>paintComponent</a:t>
            </a:r>
            <a:r>
              <a:rPr lang="en-US" altLang="ko-KR" sz="2000" b="1" dirty="0"/>
              <a:t>(Graphics g) </a:t>
            </a:r>
            <a:r>
              <a:rPr lang="en-US" altLang="ko-KR" sz="2000" dirty="0"/>
              <a:t>{</a:t>
            </a:r>
          </a:p>
          <a:p>
            <a:pPr lvl="1"/>
            <a:r>
              <a:rPr lang="en-US" altLang="ko-KR" sz="2000" dirty="0"/>
              <a:t>	   </a:t>
            </a:r>
            <a:r>
              <a:rPr lang="en-US" altLang="ko-KR" sz="2000" dirty="0" err="1"/>
              <a:t>super.paintComponent</a:t>
            </a:r>
            <a:r>
              <a:rPr lang="en-US" altLang="ko-KR" sz="2000" dirty="0"/>
              <a:t>(g); </a:t>
            </a:r>
          </a:p>
          <a:p>
            <a:pPr lvl="1"/>
            <a:r>
              <a:rPr lang="en-US" altLang="ko-KR" sz="2000" dirty="0"/>
              <a:t>	   ... </a:t>
            </a:r>
            <a:r>
              <a:rPr lang="ko-KR" altLang="en-US" sz="2000" dirty="0"/>
              <a:t>필요한</a:t>
            </a:r>
            <a:r>
              <a:rPr lang="en-US" altLang="ko-KR" sz="2000" dirty="0"/>
              <a:t> </a:t>
            </a:r>
            <a:r>
              <a:rPr lang="ko-KR" altLang="en-US" sz="2000" dirty="0"/>
              <a:t>그리기 코드 작성</a:t>
            </a:r>
            <a:endParaRPr lang="en-US" altLang="ko-KR" sz="2000" dirty="0"/>
          </a:p>
          <a:p>
            <a:pPr lvl="1"/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438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585F7-A5A8-4861-A6AA-F691D125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그림판</a:t>
            </a:r>
            <a:r>
              <a:rPr lang="ko-KR" altLang="en-US" sz="4000" dirty="0"/>
              <a:t> 예제</a:t>
            </a:r>
            <a:r>
              <a:rPr lang="en-US" altLang="ko-KR" sz="4000" dirty="0"/>
              <a:t>: </a:t>
            </a:r>
            <a:r>
              <a:rPr lang="en-US" altLang="ko-KR" sz="4000" dirty="0" err="1"/>
              <a:t>paintComponent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오버라이딩</a:t>
            </a:r>
            <a:endParaRPr lang="en-US" sz="4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3ECA0E8-6BCC-46FC-BC9F-FC4E339B47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0" y="1690688"/>
            <a:ext cx="10706519" cy="28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repaint()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615966"/>
            <a:ext cx="8153400" cy="4519404"/>
          </a:xfrm>
        </p:spPr>
        <p:txBody>
          <a:bodyPr>
            <a:normAutofit/>
          </a:bodyPr>
          <a:lstStyle/>
          <a:p>
            <a:r>
              <a:rPr lang="ko-KR" altLang="en-US" dirty="0"/>
              <a:t>모든 컴포넌트가 보유</a:t>
            </a:r>
            <a:endParaRPr lang="en-US" altLang="ko-KR" dirty="0"/>
          </a:p>
          <a:p>
            <a:r>
              <a:rPr lang="en-US" altLang="ko-KR" dirty="0" err="1"/>
              <a:t>paintComponent</a:t>
            </a:r>
            <a:r>
              <a:rPr lang="en-US" altLang="ko-KR" dirty="0"/>
              <a:t>()</a:t>
            </a:r>
            <a:r>
              <a:rPr lang="ko-KR" altLang="en-US" dirty="0"/>
              <a:t>를 강제로 호출</a:t>
            </a:r>
            <a:endParaRPr lang="en-US" altLang="ko-KR" dirty="0"/>
          </a:p>
          <a:p>
            <a:r>
              <a:rPr lang="ko-KR" altLang="en-US" dirty="0"/>
              <a:t>컴포넌트를 다시 그리고자 할 때 사용</a:t>
            </a:r>
            <a:endParaRPr lang="en-US" altLang="ko-KR" dirty="0"/>
          </a:p>
          <a:p>
            <a:pPr lvl="1"/>
            <a:r>
              <a:rPr lang="ko-KR" altLang="en-US" sz="2800" dirty="0"/>
              <a:t>올바른 그림을 위해서 부모 컴포넌트부터 </a:t>
            </a:r>
            <a:r>
              <a:rPr lang="en-US" altLang="ko-KR" sz="2800" dirty="0"/>
              <a:t>repaint() </a:t>
            </a:r>
            <a:r>
              <a:rPr lang="ko-KR" altLang="en-US" sz="2800" dirty="0"/>
              <a:t>해야함</a:t>
            </a:r>
            <a:r>
              <a:rPr lang="en-US" altLang="ko-KR" sz="2800" dirty="0"/>
              <a:t>.</a:t>
            </a:r>
          </a:p>
          <a:p>
            <a:pPr lvl="1"/>
            <a:r>
              <a:rPr lang="ko-KR" altLang="en-US" sz="2800" dirty="0"/>
              <a:t>자식 컴포넌트만을 </a:t>
            </a:r>
            <a:r>
              <a:rPr lang="en-US" altLang="ko-KR" sz="2800" dirty="0"/>
              <a:t>repaint()</a:t>
            </a:r>
            <a:r>
              <a:rPr lang="ko-KR" altLang="en-US" sz="2800" dirty="0"/>
              <a:t>하면 이전의 이미지가 남아있음</a:t>
            </a:r>
            <a:r>
              <a:rPr lang="en-US" altLang="ko-KR" sz="28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80350" y="1690688"/>
            <a:ext cx="374438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component.repaint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component.getParent</a:t>
            </a:r>
            <a:r>
              <a:rPr lang="en-US" altLang="ko-KR" dirty="0"/>
              <a:t>().repaint();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3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C4542-3706-4087-8D00-032816AD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repaint()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57036E0-5931-4690-A5BE-6984C4C2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937" y="1825625"/>
            <a:ext cx="4519383" cy="4561473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2171D-CBAB-4945-B820-71B3F4E0B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Canvas.java</a:t>
            </a:r>
          </a:p>
          <a:p>
            <a:pPr lvl="1"/>
            <a:r>
              <a:rPr lang="en-US" dirty="0" err="1"/>
              <a:t>DrawMouseAdapter</a:t>
            </a:r>
            <a:endParaRPr lang="en-US" dirty="0"/>
          </a:p>
          <a:p>
            <a:pPr lvl="1"/>
            <a:r>
              <a:rPr lang="en-US" dirty="0"/>
              <a:t>repaint() </a:t>
            </a:r>
            <a:r>
              <a:rPr lang="ko-KR" altLang="en-US" dirty="0"/>
              <a:t>함수로 그리는 도중 지속적 갱신</a:t>
            </a:r>
            <a:endParaRPr lang="en-US" altLang="ko-KR" dirty="0"/>
          </a:p>
          <a:p>
            <a:pPr lvl="1"/>
            <a:r>
              <a:rPr lang="ko-KR" altLang="en-US" dirty="0"/>
              <a:t>사용하지 않으면 잔상이 남게 됨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2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스윙 컴포넌트의 공통 메소드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JComponent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565A5A9-82BA-40FE-AC03-CFB9626EBC0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54103"/>
            <a:ext cx="5181600" cy="349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9192A231-2235-462F-9C2F-031FFE7A14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88" y="1825625"/>
            <a:ext cx="499682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28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71472-E2E7-4BFD-B50E-5F27BB51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repaint()</a:t>
            </a:r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E774F6-05E7-4D33-9C13-B6FB8EC1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2250"/>
            <a:ext cx="10643276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4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FED9-03A5-4979-8CE8-D3B69C34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680F1-921C-4F0E-A7B6-38A71B2C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paintComponent</a:t>
            </a:r>
            <a:r>
              <a:rPr lang="en-US" altLang="ko-KR" dirty="0"/>
              <a:t>()</a:t>
            </a:r>
            <a:r>
              <a:rPr lang="ko-KR" altLang="en-US" dirty="0"/>
              <a:t>에서 그림을 그리는 기능을 제공</a:t>
            </a:r>
            <a:endParaRPr lang="en-US" altLang="ko-KR" dirty="0"/>
          </a:p>
          <a:p>
            <a:pPr lvl="1"/>
            <a:r>
              <a:rPr lang="ko-KR" altLang="en-US" dirty="0"/>
              <a:t>색상 선택하기</a:t>
            </a:r>
            <a:endParaRPr lang="en-US" altLang="ko-KR" dirty="0"/>
          </a:p>
          <a:p>
            <a:pPr lvl="1"/>
            <a:r>
              <a:rPr lang="ko-KR" altLang="en-US" dirty="0"/>
              <a:t>문자열 출력</a:t>
            </a:r>
            <a:endParaRPr lang="en-US" altLang="ko-KR" dirty="0"/>
          </a:p>
          <a:p>
            <a:pPr lvl="1"/>
            <a:r>
              <a:rPr lang="ko-KR" altLang="en-US" dirty="0"/>
              <a:t>도형 출력</a:t>
            </a:r>
            <a:endParaRPr lang="en-US" altLang="ko-KR" dirty="0"/>
          </a:p>
          <a:p>
            <a:pPr lvl="1"/>
            <a:r>
              <a:rPr lang="ko-KR" altLang="en-US" dirty="0"/>
              <a:t>이미지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125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CB871-BBC8-46F8-9D8E-39608174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Graphics: </a:t>
            </a:r>
            <a:r>
              <a:rPr lang="ko-KR" altLang="en-US" dirty="0"/>
              <a:t>문자열 출력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DEE6DE-3283-4F76-B5B7-50EC5205DC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590"/>
            <a:ext cx="10515600" cy="10423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A3FE3A-6C1C-4880-B72C-38DE9D00C5D6}"/>
              </a:ext>
            </a:extLst>
          </p:cNvPr>
          <p:cNvSpPr/>
          <p:nvPr/>
        </p:nvSpPr>
        <p:spPr>
          <a:xfrm>
            <a:off x="838200" y="3309074"/>
            <a:ext cx="7946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Graphics g;</a:t>
            </a:r>
          </a:p>
          <a:p>
            <a:r>
              <a:rPr lang="en-US" altLang="ko-KR" sz="2800" dirty="0" err="1"/>
              <a:t>g.drawString</a:t>
            </a:r>
            <a:r>
              <a:rPr lang="en-US" altLang="ko-KR" sz="2800" dirty="0"/>
              <a:t>("</a:t>
            </a:r>
            <a:r>
              <a:rPr lang="ko-KR" altLang="en-US" sz="2800" dirty="0"/>
              <a:t>자바는 </a:t>
            </a:r>
            <a:r>
              <a:rPr lang="ko-KR" altLang="en-US" sz="2800" dirty="0" err="1"/>
              <a:t>재밌다</a:t>
            </a:r>
            <a:r>
              <a:rPr lang="en-US" altLang="ko-KR" sz="2800" dirty="0"/>
              <a:t>.~~", 30,30); </a:t>
            </a:r>
          </a:p>
          <a:p>
            <a:r>
              <a:rPr lang="en-US" altLang="ko-KR" sz="2800" dirty="0"/>
              <a:t>// (30, 30) </a:t>
            </a:r>
            <a:r>
              <a:rPr lang="ko-KR" altLang="en-US" sz="2800" dirty="0"/>
              <a:t>위치에 문자열 출력</a:t>
            </a:r>
          </a:p>
        </p:txBody>
      </p:sp>
    </p:spTree>
    <p:extLst>
      <p:ext uri="{BB962C8B-B14F-4D97-AF65-F5344CB8AC3E}">
        <p14:creationId xmlns:p14="http://schemas.microsoft.com/office/powerpoint/2010/main" val="599797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1FD9-E650-48A5-A416-F3928DD5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Graphics: </a:t>
            </a:r>
            <a:r>
              <a:rPr lang="ko-KR" altLang="en-US" dirty="0"/>
              <a:t>색상 및 폰트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BECCB-DE1F-4F73-B74D-1845D753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03609"/>
            <a:ext cx="5157787" cy="823912"/>
          </a:xfrm>
        </p:spPr>
        <p:txBody>
          <a:bodyPr/>
          <a:lstStyle/>
          <a:p>
            <a:r>
              <a:rPr lang="ko-KR" altLang="en-US" dirty="0"/>
              <a:t>색상</a:t>
            </a:r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0D15C2-4B5E-4A21-BB56-511557C2F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7521"/>
            <a:ext cx="5157787" cy="368458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Color </a:t>
            </a:r>
            <a:r>
              <a:rPr lang="ko-KR" altLang="en-US" sz="3000" dirty="0"/>
              <a:t>클래스</a:t>
            </a:r>
            <a:endParaRPr lang="en-US" altLang="ko-KR" sz="3000" dirty="0"/>
          </a:p>
          <a:p>
            <a:r>
              <a:rPr lang="en-US" altLang="ko-KR" sz="3000" dirty="0"/>
              <a:t>RGB (0-255) 8</a:t>
            </a:r>
            <a:r>
              <a:rPr lang="ko-KR" altLang="en-US" sz="3000" dirty="0"/>
              <a:t>비트 색상</a:t>
            </a:r>
            <a:endParaRPr lang="en-US" altLang="ko-KR" sz="30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26D267-3750-46F6-BCA7-03FD0FCA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03609"/>
            <a:ext cx="5183188" cy="823912"/>
          </a:xfrm>
        </p:spPr>
        <p:txBody>
          <a:bodyPr/>
          <a:lstStyle/>
          <a:p>
            <a:r>
              <a:rPr lang="ko-KR" altLang="en-US" dirty="0"/>
              <a:t>폰트</a:t>
            </a:r>
            <a:endParaRPr 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EC39116-818A-4A72-ACC7-20B2A462D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7520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Font </a:t>
            </a:r>
            <a:r>
              <a:rPr lang="ko-KR" altLang="en-US" dirty="0"/>
              <a:t>클래스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45A269D-8971-4D77-A409-1E4CC8D7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2" y="3553801"/>
            <a:ext cx="4996017" cy="61601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97EAE8A-F117-46F3-B7CE-EC41EA90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1529"/>
            <a:ext cx="5090892" cy="10040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35FDD07-93D5-4BA8-8607-3E1A4D5F0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2" y="4374525"/>
            <a:ext cx="7852908" cy="82391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B7B8-B157-45AD-996C-99B7057DDE56}"/>
              </a:ext>
            </a:extLst>
          </p:cNvPr>
          <p:cNvSpPr/>
          <p:nvPr/>
        </p:nvSpPr>
        <p:spPr>
          <a:xfrm>
            <a:off x="920671" y="5329466"/>
            <a:ext cx="931528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Graphics g;</a:t>
            </a:r>
          </a:p>
          <a:p>
            <a:r>
              <a:rPr lang="fr-FR" altLang="ko-KR" sz="1600" dirty="0"/>
              <a:t>Font f = new Font("Arial", Font.ITALIC, 30);</a:t>
            </a:r>
          </a:p>
          <a:p>
            <a:r>
              <a:rPr lang="en-US" altLang="ko-KR" sz="1600" dirty="0" err="1"/>
              <a:t>g.setFont</a:t>
            </a:r>
            <a:r>
              <a:rPr lang="en-US" altLang="ko-KR" sz="1600" dirty="0"/>
              <a:t>(f);</a:t>
            </a:r>
          </a:p>
          <a:p>
            <a:r>
              <a:rPr lang="en-US" altLang="ko-KR" sz="1600" dirty="0" err="1"/>
              <a:t>g.setColor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Color.RED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err="1"/>
              <a:t>g.drawString</a:t>
            </a:r>
            <a:r>
              <a:rPr lang="en-US" altLang="ko-KR" sz="1600" dirty="0"/>
              <a:t>("How much", 30, 30);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6383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9069-D12B-43BB-AD90-ED0B988A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Graphics: </a:t>
            </a:r>
            <a:r>
              <a:rPr lang="ko-KR" altLang="en-US" dirty="0"/>
              <a:t>도형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12D8-123D-463D-B727-A295A13A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36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선의 굵기는 조절할 수 없음</a:t>
            </a:r>
            <a:endParaRPr lang="en-US" altLang="ko-KR" dirty="0"/>
          </a:p>
          <a:p>
            <a:r>
              <a:rPr lang="en-US" altLang="ko-KR" dirty="0"/>
              <a:t>draw</a:t>
            </a:r>
            <a:r>
              <a:rPr lang="ko-KR" altLang="en-US" dirty="0"/>
              <a:t>를 </a:t>
            </a:r>
            <a:r>
              <a:rPr lang="en-US" altLang="ko-KR" dirty="0"/>
              <a:t>fill </a:t>
            </a:r>
            <a:r>
              <a:rPr lang="ko-KR" altLang="en-US" dirty="0"/>
              <a:t>로 바꾸어 내부를 채울 수 있음 </a:t>
            </a:r>
            <a:r>
              <a:rPr lang="en-US" altLang="ko-KR" dirty="0"/>
              <a:t>(</a:t>
            </a:r>
            <a:r>
              <a:rPr lang="en-US" altLang="ko-KR" dirty="0" err="1"/>
              <a:t>fillRect</a:t>
            </a:r>
            <a:r>
              <a:rPr lang="en-US" altLang="ko-KR" dirty="0"/>
              <a:t>, </a:t>
            </a:r>
            <a:r>
              <a:rPr lang="en-US" altLang="ko-KR" dirty="0" err="1"/>
              <a:t>fillOval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0FC9B1-B6DF-412C-B1A6-B34C342D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81" y="1690688"/>
            <a:ext cx="7970094" cy="349416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32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E6D25-DE81-4B51-8A6F-6BD8C3A4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Graphics: </a:t>
            </a:r>
            <a:r>
              <a:rPr lang="ko-KR" altLang="en-US" dirty="0"/>
              <a:t>도형 출력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15BAC4-43B3-4902-B63A-9B8354A016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839325" cy="356235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90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5454A-4AB4-46D1-90A8-EA52FB1C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ko-KR" altLang="en-US" dirty="0"/>
              <a:t>색 설정 및 도형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C33D5-D6FA-42A8-8C29-58D253A6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Canvas.java</a:t>
            </a:r>
          </a:p>
          <a:p>
            <a:pPr lvl="1"/>
            <a:r>
              <a:rPr lang="en-US" altLang="ko-KR" dirty="0" err="1"/>
              <a:t>paintComponent</a:t>
            </a:r>
            <a:r>
              <a:rPr lang="en-US" altLang="ko-KR" dirty="0"/>
              <a:t>(Graphics g);</a:t>
            </a:r>
          </a:p>
          <a:p>
            <a:pPr lvl="1"/>
            <a:r>
              <a:rPr lang="en-US" altLang="ko-KR" dirty="0" err="1"/>
              <a:t>drawDrawable</a:t>
            </a:r>
            <a:r>
              <a:rPr lang="en-US" altLang="ko-KR" dirty="0"/>
              <a:t>(Drawable </a:t>
            </a:r>
            <a:r>
              <a:rPr lang="en-US" altLang="ko-KR" dirty="0" err="1"/>
              <a:t>drawable</a:t>
            </a:r>
            <a:r>
              <a:rPr lang="en-US" altLang="ko-KR" dirty="0"/>
              <a:t>, Graphics g);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963F6-6F31-4F02-8638-971BCBD1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45418" r="27291" b="13471"/>
          <a:stretch/>
        </p:blipFill>
        <p:spPr>
          <a:xfrm>
            <a:off x="7014796" y="3282841"/>
            <a:ext cx="4543931" cy="32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36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486F-305D-4689-9E60-FA01FCB9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예제</a:t>
            </a:r>
            <a:r>
              <a:rPr lang="en-US" altLang="ko-KR" dirty="0"/>
              <a:t>: </a:t>
            </a:r>
            <a:r>
              <a:rPr lang="ko-KR" altLang="en-US" dirty="0"/>
              <a:t>색 설정 및 도형 출력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06741C8-0D33-4C1C-9546-82B72838C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6849" y="1825625"/>
            <a:ext cx="2809875" cy="4351338"/>
          </a:xfrm>
        </p:spPr>
        <p:txBody>
          <a:bodyPr/>
          <a:lstStyle/>
          <a:p>
            <a:r>
              <a:rPr lang="en-US" dirty="0"/>
              <a:t>fill~ </a:t>
            </a:r>
            <a:r>
              <a:rPr lang="ko-KR" altLang="en-US" dirty="0"/>
              <a:t>함수 이용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213AC9F-8914-48B8-8B10-7C73FBEB78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825625"/>
            <a:ext cx="8081002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81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Graphics:</a:t>
            </a:r>
            <a:r>
              <a:rPr lang="ko-KR" altLang="en-US" dirty="0"/>
              <a:t> 이미지 출력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C604E96-0A80-4A64-8E74-F42F433D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2" y="1600867"/>
            <a:ext cx="6120681" cy="171569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D010A5D-2645-4866-8804-93A92504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2" y="3541443"/>
            <a:ext cx="6626390" cy="185026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9F709F-A0C7-4DFF-BD07-328C93C5D7BC}"/>
              </a:ext>
            </a:extLst>
          </p:cNvPr>
          <p:cNvSpPr txBox="1"/>
          <p:nvPr/>
        </p:nvSpPr>
        <p:spPr>
          <a:xfrm>
            <a:off x="7736858" y="1645778"/>
            <a:ext cx="3409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JLabel</a:t>
            </a:r>
            <a:r>
              <a:rPr lang="ko-KR" altLang="en-US" b="1" dirty="0"/>
              <a:t>과의 비교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크기를 조절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컴포넌트로 관리 불가</a:t>
            </a:r>
            <a:r>
              <a:rPr lang="en-US" b="1" dirty="0"/>
              <a:t> 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E2C4F-9F1F-4361-B931-8855F92B7A8D}"/>
              </a:ext>
            </a:extLst>
          </p:cNvPr>
          <p:cNvSpPr txBox="1"/>
          <p:nvPr/>
        </p:nvSpPr>
        <p:spPr>
          <a:xfrm>
            <a:off x="7780538" y="2670227"/>
            <a:ext cx="3365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ImageObserver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이미지가 다 그려지면 통보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  <a:r>
              <a:rPr lang="ko-KR" altLang="en-US" dirty="0"/>
              <a:t>로 무시 가능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2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53" y="2142483"/>
            <a:ext cx="2737829" cy="37502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ko-KR" altLang="en-US" dirty="0"/>
              <a:t>원본 크기로</a:t>
            </a:r>
            <a:r>
              <a:rPr lang="en-US" altLang="ko-KR" dirty="0"/>
              <a:t> </a:t>
            </a:r>
            <a:r>
              <a:rPr lang="ko-KR" altLang="en-US" dirty="0"/>
              <a:t>이미지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13748" y="1518520"/>
            <a:ext cx="5074739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public class GraphicsDrawImageEx1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public GraphicsDrawImageEx1()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원본 크기로 원하는 위치에 이미지 그리기</a:t>
            </a:r>
            <a:r>
              <a:rPr lang="en-US" altLang="ko-KR" dirty="0"/>
              <a:t>");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</a:t>
            </a:r>
            <a:r>
              <a:rPr lang="en-US" altLang="ko-KR" sz="1200" i="1" dirty="0" err="1"/>
              <a:t>EXIT_ON_CLOSE</a:t>
            </a:r>
            <a:r>
              <a:rPr lang="en-US" altLang="ko-KR" sz="1200" i="1" dirty="0"/>
              <a:t>);</a:t>
            </a:r>
          </a:p>
          <a:p>
            <a:pPr defTabSz="180000"/>
            <a:r>
              <a:rPr lang="en-US" altLang="ko-KR" sz="1200" i="1" dirty="0"/>
              <a:t>		</a:t>
            </a:r>
            <a:r>
              <a:rPr lang="en-US" altLang="ko-KR" sz="1200" b="1" i="1" dirty="0" err="1"/>
              <a:t>s</a:t>
            </a:r>
            <a:r>
              <a:rPr lang="en-US" altLang="ko-KR" sz="1200" b="1" dirty="0" err="1"/>
              <a:t>etContentPane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endParaRPr lang="en-US" altLang="ko-KR" sz="1200" i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 400);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	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private</a:t>
            </a:r>
            <a:r>
              <a:rPr lang="en-US" altLang="ko-KR" sz="1200" dirty="0"/>
              <a:t> </a:t>
            </a:r>
            <a:r>
              <a:rPr lang="en-US" altLang="ko-KR" sz="1200" b="1" dirty="0"/>
              <a:t>ImageIcon icon = new ImageIcon("images/image0.jpg");</a:t>
            </a:r>
          </a:p>
          <a:p>
            <a:pPr defTabSz="180000"/>
            <a:r>
              <a:rPr lang="en-US" altLang="ko-KR" sz="1200" b="1" dirty="0"/>
              <a:t>		private Image img = icon.getImage();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super.paintComponent</a:t>
            </a:r>
            <a:r>
              <a:rPr lang="en-US" altLang="ko-KR" sz="1200" dirty="0"/>
              <a:t>(g);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g.drawImage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, 20,20, this);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GraphicsDrawImageEx1();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2220566" y="1913982"/>
            <a:ext cx="857256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3509" y="1556792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(20,20)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36D6B-F3DD-4DB1-B078-A47350EB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  <a:r>
              <a:rPr lang="en-US" altLang="ko-KR" dirty="0"/>
              <a:t>: </a:t>
            </a:r>
            <a:r>
              <a:rPr lang="ko-KR" altLang="en-US" dirty="0" err="1"/>
              <a:t>그림판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BD534-1CB5-4616-886C-6289E3BD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의  </a:t>
            </a:r>
            <a:r>
              <a:rPr lang="en-US" altLang="ko-KR" dirty="0"/>
              <a:t>File -&gt; New -&gt; Java Project </a:t>
            </a:r>
            <a:r>
              <a:rPr lang="ko-KR" altLang="en-US" dirty="0"/>
              <a:t>에서 새로운 자바 프로젝트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Eclipse </a:t>
            </a:r>
            <a:r>
              <a:rPr lang="ko-KR" altLang="en-US" dirty="0"/>
              <a:t>의 </a:t>
            </a:r>
            <a:r>
              <a:rPr lang="en-US" altLang="ko-KR" dirty="0"/>
              <a:t>Package Explorer </a:t>
            </a:r>
            <a:r>
              <a:rPr lang="ko-KR" altLang="en-US" dirty="0"/>
              <a:t>에서 생성한 프로젝트 </a:t>
            </a:r>
            <a:r>
              <a:rPr lang="en-US" altLang="ko-KR" dirty="0"/>
              <a:t>-&gt;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New -&gt; Package, Name</a:t>
            </a:r>
            <a:r>
              <a:rPr lang="ko-KR" altLang="en-US" dirty="0"/>
              <a:t>을 </a:t>
            </a:r>
            <a:r>
              <a:rPr lang="en-US" altLang="ko-KR" dirty="0"/>
              <a:t>painter</a:t>
            </a:r>
            <a:r>
              <a:rPr lang="ko-KR" altLang="en-US" dirty="0"/>
              <a:t> 로 지정한 뒤 </a:t>
            </a:r>
            <a:r>
              <a:rPr lang="en-US" altLang="ko-KR" dirty="0"/>
              <a:t>Finish</a:t>
            </a:r>
          </a:p>
          <a:p>
            <a:endParaRPr lang="en-US" altLang="ko-KR" dirty="0"/>
          </a:p>
          <a:p>
            <a:r>
              <a:rPr lang="ko-KR" altLang="en-US" dirty="0"/>
              <a:t>압축 해제한 </a:t>
            </a:r>
            <a:r>
              <a:rPr lang="en-US" altLang="ko-KR" dirty="0"/>
              <a:t>Java </a:t>
            </a:r>
            <a:r>
              <a:rPr lang="ko-KR" altLang="en-US" dirty="0"/>
              <a:t>파일들을 </a:t>
            </a:r>
            <a:r>
              <a:rPr lang="en-US" altLang="ko-KR" dirty="0"/>
              <a:t>painter </a:t>
            </a:r>
            <a:r>
              <a:rPr lang="ko-KR" altLang="en-US" dirty="0"/>
              <a:t>내로 </a:t>
            </a:r>
            <a:r>
              <a:rPr lang="en-US" altLang="ko-KR" dirty="0"/>
              <a:t>drag &amp; drop, copy files </a:t>
            </a:r>
            <a:r>
              <a:rPr lang="ko-KR" altLang="en-US" dirty="0"/>
              <a:t>선택 후 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855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예제</a:t>
            </a:r>
            <a:r>
              <a:rPr lang="en-US" altLang="ko-KR" sz="4000" dirty="0"/>
              <a:t>: </a:t>
            </a:r>
            <a:r>
              <a:rPr lang="en-US" altLang="ko-KR" sz="4000" dirty="0" err="1"/>
              <a:t>JPanel</a:t>
            </a:r>
            <a:r>
              <a:rPr lang="en-US" altLang="ko-KR" sz="4000" dirty="0"/>
              <a:t> </a:t>
            </a:r>
            <a:r>
              <a:rPr lang="ko-KR" altLang="en-US" sz="4000" dirty="0"/>
              <a:t>크기에 맞추어 이미지 그리기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19937" y="1484785"/>
            <a:ext cx="500069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GraphicsDrawImageEx2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pulic GraphicsDrawImageEx2()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패널의 크기에 맞추어 이미지 그리기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setContentPane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(200, 300);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private ImageIcon icon = new ImageIcon("images/image0.jpg");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private Image img = icon.getImage();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super.paintComponent</a:t>
            </a:r>
            <a:r>
              <a:rPr lang="en-US" altLang="ko-KR" sz="1200" dirty="0"/>
              <a:t>(g);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g.drawImage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, 0, 0, </a:t>
            </a:r>
            <a:r>
              <a:rPr lang="en-US" altLang="ko-KR" sz="1200" b="1" dirty="0" err="1"/>
              <a:t>getWidth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getHeight</a:t>
            </a:r>
            <a:r>
              <a:rPr lang="en-US" altLang="ko-KR" sz="1200" b="1" dirty="0"/>
              <a:t>(), this);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GraphicsDrawImageEx2();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112224" y="5173119"/>
            <a:ext cx="1296096" cy="489538"/>
            <a:chOff x="6588224" y="5173119"/>
            <a:chExt cx="1296096" cy="489538"/>
          </a:xfrm>
        </p:grpSpPr>
        <p:sp>
          <p:nvSpPr>
            <p:cNvPr id="4" name="TextBox 3"/>
            <p:cNvSpPr txBox="1"/>
            <p:nvPr/>
          </p:nvSpPr>
          <p:spPr>
            <a:xfrm>
              <a:off x="6588224" y="5373216"/>
              <a:ext cx="1296096" cy="289441"/>
            </a:xfrm>
            <a:prstGeom prst="wedgeRoundRectCallout">
              <a:avLst>
                <a:gd name="adj1" fmla="val -37817"/>
                <a:gd name="adj2" fmla="val -1100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/>
                <a:t>패널의 폭과 높이</a:t>
              </a:r>
            </a:p>
          </p:txBody>
        </p:sp>
        <p:sp>
          <p:nvSpPr>
            <p:cNvPr id="5" name="자유형 4"/>
            <p:cNvSpPr/>
            <p:nvPr/>
          </p:nvSpPr>
          <p:spPr>
            <a:xfrm>
              <a:off x="7459133" y="5173119"/>
              <a:ext cx="257279" cy="211681"/>
            </a:xfrm>
            <a:custGeom>
              <a:avLst/>
              <a:gdLst>
                <a:gd name="connsiteX0" fmla="*/ 0 w 257279"/>
                <a:gd name="connsiteY0" fmla="*/ 211681 h 211681"/>
                <a:gd name="connsiteX1" fmla="*/ 237067 w 257279"/>
                <a:gd name="connsiteY1" fmla="*/ 14 h 211681"/>
                <a:gd name="connsiteX2" fmla="*/ 228600 w 257279"/>
                <a:gd name="connsiteY2" fmla="*/ 203214 h 21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279" h="211681">
                  <a:moveTo>
                    <a:pt x="0" y="211681"/>
                  </a:moveTo>
                  <a:cubicBezTo>
                    <a:pt x="99483" y="106553"/>
                    <a:pt x="198967" y="1425"/>
                    <a:pt x="237067" y="14"/>
                  </a:cubicBezTo>
                  <a:cubicBezTo>
                    <a:pt x="275167" y="-1397"/>
                    <a:pt x="251883" y="100908"/>
                    <a:pt x="228600" y="203214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529465"/>
            <a:ext cx="1943492" cy="26014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4437112"/>
            <a:ext cx="3411234" cy="17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8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36AE2-B6B4-4453-A2E0-EF67521B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1: </a:t>
            </a:r>
            <a:r>
              <a:rPr lang="ko-KR" altLang="en-US" dirty="0"/>
              <a:t>새로운 템플릿 색상 추가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52CE0-9B58-4146-84CB-5524A102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1: LineOptionPanel.java</a:t>
            </a:r>
            <a:r>
              <a:rPr lang="ko-KR" altLang="en-US" dirty="0"/>
              <a:t>를 수정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2: </a:t>
            </a:r>
            <a:r>
              <a:rPr lang="en-US" altLang="ko-KR" dirty="0" err="1"/>
              <a:t>GridLayout</a:t>
            </a:r>
            <a:r>
              <a:rPr lang="ko-KR" altLang="en-US" dirty="0"/>
              <a:t>의 </a:t>
            </a:r>
            <a:r>
              <a:rPr lang="en-US" altLang="ko-KR" dirty="0"/>
              <a:t>row </a:t>
            </a:r>
            <a:r>
              <a:rPr lang="ko-KR" altLang="en-US" dirty="0"/>
              <a:t>수를 증가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3: </a:t>
            </a:r>
            <a:r>
              <a:rPr lang="en-US" altLang="ko-KR" dirty="0" err="1"/>
              <a:t>JRadioButton</a:t>
            </a:r>
            <a:r>
              <a:rPr lang="ko-KR" altLang="en-US" dirty="0"/>
              <a:t> 추가 및 </a:t>
            </a:r>
            <a:r>
              <a:rPr lang="en-US" altLang="ko-KR" dirty="0" err="1"/>
              <a:t>FixedColorItemListener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r>
              <a:rPr lang="en-US" altLang="ko-K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28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581F6-E242-4F9A-9E02-F334BB35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1: </a:t>
            </a:r>
            <a:r>
              <a:rPr lang="ko-KR" altLang="en-US" dirty="0"/>
              <a:t>해답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4516A-71B5-4014-80EA-632AAE03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r>
              <a:rPr lang="en-US" dirty="0"/>
              <a:t> </a:t>
            </a:r>
            <a:r>
              <a:rPr lang="en-US" dirty="0" err="1"/>
              <a:t>yellowColorOpt</a:t>
            </a:r>
            <a:r>
              <a:rPr lang="en-US" dirty="0"/>
              <a:t> = new </a:t>
            </a:r>
            <a:r>
              <a:rPr lang="en-US" dirty="0" err="1"/>
              <a:t>JRadioButton</a:t>
            </a:r>
            <a:r>
              <a:rPr lang="en-US" dirty="0"/>
              <a:t>("</a:t>
            </a:r>
            <a:r>
              <a:rPr lang="ko-KR" altLang="en-US" dirty="0"/>
              <a:t>노랑</a:t>
            </a:r>
            <a:r>
              <a:rPr lang="en-US" altLang="ko-KR" dirty="0"/>
              <a:t>");</a:t>
            </a:r>
          </a:p>
          <a:p>
            <a:r>
              <a:rPr lang="en-US" dirty="0" err="1"/>
              <a:t>yellowColorOpt.addItemListener</a:t>
            </a:r>
            <a:r>
              <a:rPr lang="en-US" dirty="0"/>
              <a:t>(new </a:t>
            </a:r>
            <a:r>
              <a:rPr lang="en-US" dirty="0" err="1"/>
              <a:t>FixedColorItemListener</a:t>
            </a:r>
            <a:r>
              <a:rPr lang="en-US" dirty="0"/>
              <a:t>(255, 255, 0));</a:t>
            </a:r>
          </a:p>
          <a:p>
            <a:r>
              <a:rPr lang="en-US" dirty="0" err="1"/>
              <a:t>colorPreset.add</a:t>
            </a:r>
            <a:r>
              <a:rPr lang="en-US" dirty="0"/>
              <a:t>(</a:t>
            </a:r>
            <a:r>
              <a:rPr lang="en-US" dirty="0" err="1"/>
              <a:t>yellowColorOpt</a:t>
            </a:r>
            <a:r>
              <a:rPr lang="en-US" dirty="0"/>
              <a:t>);</a:t>
            </a:r>
          </a:p>
          <a:p>
            <a:r>
              <a:rPr lang="en-US" dirty="0"/>
              <a:t>add(</a:t>
            </a:r>
            <a:r>
              <a:rPr lang="en-US" dirty="0" err="1"/>
              <a:t>yellowColorOpt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7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5189-BF55-4568-96AA-DFE601EB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2: </a:t>
            </a:r>
            <a:r>
              <a:rPr lang="ko-KR" altLang="en-US" dirty="0"/>
              <a:t>새로운 도형 추가 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C0712-85BD-4516-A283-A99A8BD7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1: ShapeOptionPanel.java</a:t>
            </a:r>
            <a:r>
              <a:rPr lang="ko-KR" altLang="en-US" dirty="0"/>
              <a:t>를 수정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2: </a:t>
            </a:r>
            <a:r>
              <a:rPr lang="en-US" altLang="ko-KR" dirty="0" err="1"/>
              <a:t>shapeComboBox</a:t>
            </a:r>
            <a:r>
              <a:rPr lang="ko-KR" altLang="en-US" dirty="0"/>
              <a:t>에 도형 이름 추가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3: </a:t>
            </a:r>
            <a:r>
              <a:rPr lang="en-US" altLang="ko-KR" dirty="0" err="1"/>
              <a:t>actionPerformed</a:t>
            </a:r>
            <a:r>
              <a:rPr lang="ko-KR" altLang="en-US" dirty="0"/>
              <a:t>에 </a:t>
            </a:r>
            <a:r>
              <a:rPr lang="en-US" altLang="ko-KR" dirty="0"/>
              <a:t>case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4: Canvas.java</a:t>
            </a:r>
            <a:r>
              <a:rPr lang="ko-KR" altLang="en-US" dirty="0"/>
              <a:t>를 수정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5: </a:t>
            </a:r>
            <a:r>
              <a:rPr lang="en-US" altLang="ko-KR" dirty="0" err="1"/>
              <a:t>enum</a:t>
            </a:r>
            <a:r>
              <a:rPr lang="en-US" altLang="ko-KR" dirty="0"/>
              <a:t> Shape</a:t>
            </a:r>
            <a:r>
              <a:rPr lang="ko-KR" altLang="en-US" dirty="0"/>
              <a:t>에 도형 종류 추가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6: </a:t>
            </a:r>
            <a:r>
              <a:rPr lang="en-US" altLang="ko-KR" dirty="0" err="1"/>
              <a:t>drawDrawable</a:t>
            </a:r>
            <a:r>
              <a:rPr lang="ko-KR" altLang="en-US" dirty="0"/>
              <a:t>에 </a:t>
            </a:r>
            <a:r>
              <a:rPr lang="en-US" altLang="ko-KR" dirty="0"/>
              <a:t>fill/</a:t>
            </a:r>
            <a:r>
              <a:rPr lang="en-US" altLang="ko-KR" dirty="0" err="1"/>
              <a:t>drawPolygon</a:t>
            </a:r>
            <a:r>
              <a:rPr lang="en-US" altLang="ko-KR" dirty="0"/>
              <a:t> </a:t>
            </a:r>
            <a:r>
              <a:rPr lang="ko-KR" altLang="en-US" dirty="0"/>
              <a:t>이용 도형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6492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7CF3-B3C6-4B3C-81EA-8D1BC16E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2: </a:t>
            </a:r>
            <a:r>
              <a:rPr lang="ko-KR" altLang="en-US" dirty="0"/>
              <a:t>해답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4D4C4-A646-44FE-A6C7-A1C5A3F5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painter_modified_2 </a:t>
            </a:r>
            <a:r>
              <a:rPr lang="ko-KR" altLang="en-US" dirty="0"/>
              <a:t>참고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52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1F33E-BEDA-446C-A5DC-A0FF2C66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3:</a:t>
            </a:r>
            <a:r>
              <a:rPr lang="ko-KR" altLang="en-US" dirty="0"/>
              <a:t> 이미지 그리기 추가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7EC71-2FCD-4341-B0C2-58B8C96A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1: Canvas.java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2: </a:t>
            </a:r>
            <a:r>
              <a:rPr lang="en-US" altLang="ko-KR" dirty="0" err="1"/>
              <a:t>enum</a:t>
            </a:r>
            <a:r>
              <a:rPr lang="en-US" altLang="ko-KR" dirty="0"/>
              <a:t> Shape</a:t>
            </a:r>
            <a:r>
              <a:rPr lang="ko-KR" altLang="en-US" dirty="0"/>
              <a:t>에</a:t>
            </a:r>
            <a:r>
              <a:rPr lang="en-US" altLang="ko-KR" dirty="0"/>
              <a:t> IMAGE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3: </a:t>
            </a:r>
            <a:r>
              <a:rPr lang="en-US" altLang="ko-KR" dirty="0" err="1"/>
              <a:t>drawDrawable</a:t>
            </a:r>
            <a:r>
              <a:rPr lang="ko-KR" altLang="en-US" dirty="0"/>
              <a:t>에 </a:t>
            </a:r>
            <a:r>
              <a:rPr lang="en-US" altLang="ko-KR" dirty="0" err="1"/>
              <a:t>drawImage</a:t>
            </a:r>
            <a:r>
              <a:rPr lang="en-US" altLang="ko-KR" dirty="0"/>
              <a:t> </a:t>
            </a:r>
            <a:r>
              <a:rPr lang="ko-KR" altLang="en-US" dirty="0"/>
              <a:t>이용 이미지 추가</a:t>
            </a:r>
            <a:endParaRPr lang="en-US" altLang="ko-KR" dirty="0"/>
          </a:p>
          <a:p>
            <a:pPr lvl="1"/>
            <a:r>
              <a:rPr lang="ko-KR" altLang="en-US" dirty="0"/>
              <a:t>출력할 이미지는 임의의 이미지로도 좋음</a:t>
            </a: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4: ShapeOptionPanel.java</a:t>
            </a:r>
            <a:r>
              <a:rPr lang="ko-KR" altLang="en-US" dirty="0"/>
              <a:t>를 수정해 이미지 도구 추가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64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9E701-9CC6-455B-BE0C-12B181C6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3: </a:t>
            </a:r>
            <a:r>
              <a:rPr lang="ko-KR" altLang="en-US" dirty="0"/>
              <a:t>해답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45F9E-C51A-49E4-B824-2AEB645E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painter_modified_3 </a:t>
            </a:r>
            <a:r>
              <a:rPr lang="ko-KR" altLang="en-US" dirty="0"/>
              <a:t>참고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36D6B-F3DD-4DB1-B078-A47350EB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  <a:r>
              <a:rPr lang="en-US" altLang="ko-KR" dirty="0"/>
              <a:t>: </a:t>
            </a:r>
            <a:r>
              <a:rPr lang="ko-KR" altLang="en-US" dirty="0" err="1"/>
              <a:t>그림판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BD534-1CB5-4616-886C-6289E3BD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의 </a:t>
            </a:r>
            <a:r>
              <a:rPr lang="en-US" altLang="ko-KR" dirty="0"/>
              <a:t>Package Explorer </a:t>
            </a:r>
            <a:r>
              <a:rPr lang="ko-KR" altLang="en-US" dirty="0"/>
              <a:t>에서 생성한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New-&gt; Folder </a:t>
            </a:r>
            <a:r>
              <a:rPr lang="ko-KR" altLang="en-US" dirty="0"/>
              <a:t>선택 후 이름 </a:t>
            </a:r>
            <a:r>
              <a:rPr lang="en-US" altLang="ko-KR" dirty="0"/>
              <a:t>images </a:t>
            </a:r>
            <a:r>
              <a:rPr lang="ko-KR" altLang="en-US" dirty="0" err="1"/>
              <a:t>지정후</a:t>
            </a:r>
            <a:r>
              <a:rPr lang="ko-KR" altLang="en-US" dirty="0"/>
              <a:t>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 폴더 내의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파일들을 본인의 </a:t>
            </a:r>
            <a:r>
              <a:rPr lang="en-US" altLang="ko-KR" dirty="0"/>
              <a:t>eclipse workspace\</a:t>
            </a:r>
            <a:r>
              <a:rPr lang="ko-KR" altLang="en-US" dirty="0"/>
              <a:t>프로젝트 이름</a:t>
            </a:r>
            <a:r>
              <a:rPr lang="en-US" altLang="ko-KR" dirty="0"/>
              <a:t>\images </a:t>
            </a:r>
            <a:r>
              <a:rPr lang="ko-KR" altLang="en-US" dirty="0"/>
              <a:t>폴더 내로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: %</a:t>
            </a:r>
            <a:r>
              <a:rPr lang="en-US" altLang="ko-KR" dirty="0" err="1"/>
              <a:t>userprofile</a:t>
            </a:r>
            <a:r>
              <a:rPr lang="en-US" altLang="ko-KR" dirty="0"/>
              <a:t>%\eclipse-workspace\</a:t>
            </a:r>
            <a:r>
              <a:rPr lang="ko-KR" altLang="en-US" dirty="0"/>
              <a:t>프로젝트명</a:t>
            </a:r>
            <a:r>
              <a:rPr lang="en-US" altLang="ko-KR" dirty="0"/>
              <a:t>\images)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708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57F77-DB4B-4CA1-81C3-7B163F3E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그림판</a:t>
            </a:r>
            <a:r>
              <a:rPr lang="en-US" altLang="ko-KR" dirty="0"/>
              <a:t>: </a:t>
            </a:r>
            <a:r>
              <a:rPr lang="ko-KR" altLang="en-US" dirty="0"/>
              <a:t>실행 이미지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E54430-2D1C-4E6D-A035-DBB49BE64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7308"/>
            <a:ext cx="4774321" cy="48187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F38E75-6301-4DEA-ADAE-FFB4AE4A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500" y="1507307"/>
            <a:ext cx="4774321" cy="48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3329D-EA11-4877-A27C-8AFD5070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en-US" altLang="ko-KR" dirty="0"/>
              <a:t>: </a:t>
            </a:r>
            <a:r>
              <a:rPr lang="ko-KR" altLang="en-US" dirty="0"/>
              <a:t>전체 구조</a:t>
            </a:r>
            <a:endParaRPr 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10A85377-9CC8-4E74-9468-49868D2AE2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406" y="1825625"/>
            <a:ext cx="4311187" cy="43513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2043EA-657C-4012-A2CB-507DACFACEB2}"/>
              </a:ext>
            </a:extLst>
          </p:cNvPr>
          <p:cNvSpPr/>
          <p:nvPr/>
        </p:nvSpPr>
        <p:spPr>
          <a:xfrm>
            <a:off x="1276350" y="2152650"/>
            <a:ext cx="4314825" cy="10191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FAFD9-DC72-4CB3-A5A1-D9957A5BFECA}"/>
              </a:ext>
            </a:extLst>
          </p:cNvPr>
          <p:cNvSpPr txBox="1"/>
          <p:nvPr/>
        </p:nvSpPr>
        <p:spPr>
          <a:xfrm>
            <a:off x="5939161" y="2477571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Toolbar (Toobar.jar)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8B8C338-C2EB-4F8F-962D-ECF128478C13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5591175" y="2662237"/>
            <a:ext cx="347986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C1B696-3DD4-4720-86C2-D586C0FE53F6}"/>
              </a:ext>
            </a:extLst>
          </p:cNvPr>
          <p:cNvSpPr/>
          <p:nvPr/>
        </p:nvSpPr>
        <p:spPr>
          <a:xfrm>
            <a:off x="4483223" y="3240349"/>
            <a:ext cx="1101370" cy="2936614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1DAFA-9055-4368-922E-278B813F685A}"/>
              </a:ext>
            </a:extLst>
          </p:cNvPr>
          <p:cNvSpPr txBox="1"/>
          <p:nvPr/>
        </p:nvSpPr>
        <p:spPr>
          <a:xfrm>
            <a:off x="5939161" y="4385489"/>
            <a:ext cx="598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Panel</a:t>
            </a:r>
            <a:br>
              <a:rPr lang="en-US" dirty="0"/>
            </a:br>
            <a:r>
              <a:rPr lang="en-US" dirty="0"/>
              <a:t>(LineOptionPanel.jar, ShapeOptionPanel.jar)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2623E3-C593-4DA1-978B-0B27F91D367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584593" y="4708655"/>
            <a:ext cx="354568" cy="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2BD6DE-FEBE-484A-BB0A-311E0DDA0A8D}"/>
              </a:ext>
            </a:extLst>
          </p:cNvPr>
          <p:cNvSpPr/>
          <p:nvPr/>
        </p:nvSpPr>
        <p:spPr>
          <a:xfrm>
            <a:off x="1260243" y="3240349"/>
            <a:ext cx="3151960" cy="2936613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8D0ABE-D6EF-40C3-B02B-6EF1FBA1794D}"/>
              </a:ext>
            </a:extLst>
          </p:cNvPr>
          <p:cNvSpPr txBox="1"/>
          <p:nvPr/>
        </p:nvSpPr>
        <p:spPr>
          <a:xfrm>
            <a:off x="1732368" y="4489727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Canvas (Canvas.jar)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ABFC73-39BB-431B-8A9F-355A8BAA032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531058" y="2018970"/>
            <a:ext cx="40810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1D43AB-F125-4476-8C20-DE44B0D09856}"/>
              </a:ext>
            </a:extLst>
          </p:cNvPr>
          <p:cNvSpPr txBox="1"/>
          <p:nvPr/>
        </p:nvSpPr>
        <p:spPr>
          <a:xfrm>
            <a:off x="5939161" y="1834304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MenuBar</a:t>
            </a:r>
            <a:r>
              <a:rPr lang="en-US" dirty="0"/>
              <a:t> (MenuBar.java)</a:t>
            </a:r>
          </a:p>
        </p:txBody>
      </p:sp>
    </p:spTree>
    <p:extLst>
      <p:ext uri="{BB962C8B-B14F-4D97-AF65-F5344CB8AC3E}">
        <p14:creationId xmlns:p14="http://schemas.microsoft.com/office/powerpoint/2010/main" val="307080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A03CD-B5F6-4309-9BD1-A7CD05E3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JLabel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6C5C0-31CA-431D-B213-21FD0824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문자열이나 이미지를 화면에 출력</a:t>
            </a:r>
            <a:endParaRPr lang="en-US" altLang="ko-KR" dirty="0"/>
          </a:p>
          <a:p>
            <a:r>
              <a:rPr lang="ko-KR" altLang="en-US" dirty="0"/>
              <a:t>출력하는 이미지의 크기는 임의로 조정할 수 없음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1F771-841C-443C-AB9F-BAD190E2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41787"/>
            <a:ext cx="9810750" cy="23336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4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Microsoft Office PowerPoint</Application>
  <PresentationFormat>와이드스크린</PresentationFormat>
  <Paragraphs>315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스윙 컴포넌트의 활용과 그래픽</vt:lpstr>
      <vt:lpstr>자바 GUI 프로그래밍 방법</vt:lpstr>
      <vt:lpstr>컴포넌트 기반 GUI 프로그래밍에 사용되는 스윙 컴포넌트</vt:lpstr>
      <vt:lpstr>스윙 컴포넌트의 공통 메소드: JComponent의 메소드</vt:lpstr>
      <vt:lpstr>예제 프로그램: 그림판 설치</vt:lpstr>
      <vt:lpstr>예제 프로그램: 그림판 설치</vt:lpstr>
      <vt:lpstr>그림판: 실행 이미지 </vt:lpstr>
      <vt:lpstr>그림판: 전체 구조</vt:lpstr>
      <vt:lpstr>JLabel</vt:lpstr>
      <vt:lpstr>그림판 예제: JLabel</vt:lpstr>
      <vt:lpstr>JButton</vt:lpstr>
      <vt:lpstr>JButton: 이미지 버튼</vt:lpstr>
      <vt:lpstr>그림판 예제: JButton</vt:lpstr>
      <vt:lpstr>Toolbar.js: 이벤트 처리</vt:lpstr>
      <vt:lpstr>JCheckBox</vt:lpstr>
      <vt:lpstr>JCheckBox: 이벤트 처리</vt:lpstr>
      <vt:lpstr>그림판 예제: JCheckBox</vt:lpstr>
      <vt:lpstr>JRadioButton</vt:lpstr>
      <vt:lpstr>그림판 예제: JRadioButton</vt:lpstr>
      <vt:lpstr>그림판 예제: JRadioButton 이벤트 처리</vt:lpstr>
      <vt:lpstr>JTextField</vt:lpstr>
      <vt:lpstr>그림판 예제: JTextField</vt:lpstr>
      <vt:lpstr>그림판 예제: JTextField 이벤트 처리</vt:lpstr>
      <vt:lpstr>JComboBox&lt;E&gt;</vt:lpstr>
      <vt:lpstr>Painter의 JComboBox&lt;E&gt;</vt:lpstr>
      <vt:lpstr>Painter의 JComboBox&lt;E&gt;: 이벤트 처리</vt:lpstr>
      <vt:lpstr>JMenuBar</vt:lpstr>
      <vt:lpstr>그림판 예제: JMenuBar</vt:lpstr>
      <vt:lpstr>그림판 예제: JMenuBar 이벤트 처리</vt:lpstr>
      <vt:lpstr>JOptionPane: 입력 다이얼로그</vt:lpstr>
      <vt:lpstr>JOptionPane: 확인 다이얼로그</vt:lpstr>
      <vt:lpstr>JOptionPane</vt:lpstr>
      <vt:lpstr>그림판 예제: 확인 다이얼로그</vt:lpstr>
      <vt:lpstr>그래픽 기반 GUI 프로그래밍</vt:lpstr>
      <vt:lpstr>paintComponent()</vt:lpstr>
      <vt:lpstr>paintComponent(): 오버라이딩</vt:lpstr>
      <vt:lpstr>그림판 예제: paintComponent 오버라이딩</vt:lpstr>
      <vt:lpstr>repaint()</vt:lpstr>
      <vt:lpstr>그림판 예제: repaint()</vt:lpstr>
      <vt:lpstr>그림판 예제: repaint()</vt:lpstr>
      <vt:lpstr>Graphics 클래스</vt:lpstr>
      <vt:lpstr>Graphics: 문자열 출력</vt:lpstr>
      <vt:lpstr>Graphics: 색상 및 폰트</vt:lpstr>
      <vt:lpstr>Graphics: 도형 출력</vt:lpstr>
      <vt:lpstr>Graphics: 도형 출력</vt:lpstr>
      <vt:lpstr>그림판 예제: 색 설정 및 도형 출력</vt:lpstr>
      <vt:lpstr>그림판 예제: 색 설정 및 도형 출력</vt:lpstr>
      <vt:lpstr>Graphics: 이미지 출력</vt:lpstr>
      <vt:lpstr>예제:원본 크기로 이미지 그리기</vt:lpstr>
      <vt:lpstr>예제: JPanel 크기에 맞추어 이미지 그리기</vt:lpstr>
      <vt:lpstr>실습1: 새로운 템플릿 색상 추가 </vt:lpstr>
      <vt:lpstr>실습1: 해답</vt:lpstr>
      <vt:lpstr>실습2: 새로운 도형 추가 </vt:lpstr>
      <vt:lpstr>실습2: 해답 </vt:lpstr>
      <vt:lpstr>실습3: 이미지 그리기 추가</vt:lpstr>
      <vt:lpstr>실습3: 해답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스윙 컴포넌트의 활용과 그래픽</dc:title>
  <dc:creator>ParkHyeonu</dc:creator>
  <cp:lastModifiedBy>ParkHyeonu</cp:lastModifiedBy>
  <cp:revision>94</cp:revision>
  <dcterms:created xsi:type="dcterms:W3CDTF">2018-11-26T09:13:44Z</dcterms:created>
  <dcterms:modified xsi:type="dcterms:W3CDTF">2018-11-29T02:14:55Z</dcterms:modified>
</cp:coreProperties>
</file>