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18" r:id="rId2"/>
    <p:sldId id="371" r:id="rId3"/>
    <p:sldId id="372" r:id="rId4"/>
    <p:sldId id="374" r:id="rId5"/>
    <p:sldId id="373" r:id="rId6"/>
    <p:sldId id="375" r:id="rId7"/>
    <p:sldId id="328" r:id="rId8"/>
    <p:sldId id="376" r:id="rId9"/>
    <p:sldId id="377" r:id="rId10"/>
    <p:sldId id="378" r:id="rId11"/>
    <p:sldId id="379" r:id="rId12"/>
    <p:sldId id="380" r:id="rId13"/>
    <p:sldId id="381" r:id="rId14"/>
    <p:sldId id="382" r:id="rId15"/>
    <p:sldId id="383" r:id="rId16"/>
    <p:sldId id="402" r:id="rId17"/>
    <p:sldId id="384" r:id="rId18"/>
    <p:sldId id="385" r:id="rId19"/>
    <p:sldId id="386" r:id="rId20"/>
    <p:sldId id="387" r:id="rId21"/>
    <p:sldId id="388" r:id="rId22"/>
    <p:sldId id="389" r:id="rId23"/>
    <p:sldId id="390"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32">
          <p15:clr>
            <a:srgbClr val="A4A3A4"/>
          </p15:clr>
        </p15:guide>
        <p15:guide id="4" orient="horz" pos="864">
          <p15:clr>
            <a:srgbClr val="A4A3A4"/>
          </p15:clr>
        </p15:guide>
        <p15:guide id="5" orient="horz" pos="4017">
          <p15:clr>
            <a:srgbClr val="A4A3A4"/>
          </p15:clr>
        </p15:guide>
        <p15:guide id="6" pos="288">
          <p15:clr>
            <a:srgbClr val="A4A3A4"/>
          </p15:clr>
        </p15:guide>
        <p15:guide id="7"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31" autoAdjust="0"/>
    <p:restoredTop sz="95122" autoAdjust="0"/>
  </p:normalViewPr>
  <p:slideViewPr>
    <p:cSldViewPr>
      <p:cViewPr varScale="1">
        <p:scale>
          <a:sx n="114" d="100"/>
          <a:sy n="114" d="100"/>
        </p:scale>
        <p:origin x="1800" y="96"/>
      </p:cViewPr>
      <p:guideLst>
        <p:guide orient="horz" pos="2160"/>
        <p:guide pos="2880"/>
        <p:guide orient="horz" pos="432"/>
        <p:guide orient="horz" pos="864"/>
        <p:guide orient="horz" pos="4017"/>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11</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12</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13</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14</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15</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16</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17</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18</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19</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20</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3</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21</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22</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23</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4</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5</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6</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7</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8</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9</a:t>
            </a:fld>
            <a:endParaRPr lang="en-US" dirty="0"/>
          </a:p>
        </p:txBody>
      </p:sp>
    </p:spTree>
    <p:extLst>
      <p:ext uri="{BB962C8B-B14F-4D97-AF65-F5344CB8AC3E}">
        <p14:creationId xmlns:p14="http://schemas.microsoft.com/office/powerpoint/2010/main" val="380237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10</a:t>
            </a:fld>
            <a:endParaRPr lang="en-US" dirty="0"/>
          </a:p>
        </p:txBody>
      </p:sp>
    </p:spTree>
    <p:extLst>
      <p:ext uri="{BB962C8B-B14F-4D97-AF65-F5344CB8AC3E}">
        <p14:creationId xmlns:p14="http://schemas.microsoft.com/office/powerpoint/2010/main" val="380237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1" name="TextBox 10"/>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5" name="TextBox 14"/>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2019 Pearson Education Ltd.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28"/>
            <a:ext cx="8229600" cy="622828"/>
          </a:xfrm>
        </p:spPr>
        <p:txBody>
          <a:bodyPr/>
          <a:lstStyle/>
          <a:p>
            <a:r>
              <a:rPr lang="en-US" dirty="0">
                <a:latin typeface="+mj-lt"/>
              </a:rPr>
              <a:t>Digital Design</a:t>
            </a:r>
            <a:endParaRPr lang="en-US" b="1" dirty="0">
              <a:latin typeface="+mj-lt"/>
            </a:endParaRPr>
          </a:p>
        </p:txBody>
      </p:sp>
      <p:sp>
        <p:nvSpPr>
          <p:cNvPr id="3" name="Text Placeholder 2"/>
          <p:cNvSpPr>
            <a:spLocks noGrp="1"/>
          </p:cNvSpPr>
          <p:nvPr>
            <p:ph type="body" sz="quarter" idx="13"/>
          </p:nvPr>
        </p:nvSpPr>
        <p:spPr>
          <a:xfrm>
            <a:off x="457200" y="771294"/>
            <a:ext cx="8229600" cy="478970"/>
          </a:xfrm>
        </p:spPr>
        <p:txBody>
          <a:bodyPr/>
          <a:lstStyle/>
          <a:p>
            <a:r>
              <a:rPr lang="en-US" sz="2400" dirty="0"/>
              <a:t>With an Introduction to the Verilog HDL, VHDL, and SystemVerilog</a:t>
            </a:r>
          </a:p>
          <a:p>
            <a:r>
              <a:rPr lang="en-US" sz="2400" dirty="0">
                <a:latin typeface="+mj-lt"/>
              </a:rPr>
              <a:t>6</a:t>
            </a:r>
            <a:r>
              <a:rPr lang="en-US" sz="2400" baseline="30000" dirty="0">
                <a:latin typeface="+mj-lt"/>
              </a:rPr>
              <a:t>th</a:t>
            </a:r>
            <a:r>
              <a:rPr lang="en-US" sz="2400" dirty="0">
                <a:latin typeface="+mj-lt"/>
              </a:rPr>
              <a:t> </a:t>
            </a:r>
            <a:r>
              <a:rPr lang="en-US" sz="1800" dirty="0">
                <a:latin typeface="+mj-lt"/>
              </a:rPr>
              <a:t>Edition, Global Edition</a:t>
            </a:r>
          </a:p>
        </p:txBody>
      </p:sp>
      <p:sp>
        <p:nvSpPr>
          <p:cNvPr id="4" name="Text Placeholder 3"/>
          <p:cNvSpPr>
            <a:spLocks noGrp="1"/>
          </p:cNvSpPr>
          <p:nvPr>
            <p:ph type="body" sz="quarter" idx="14"/>
          </p:nvPr>
        </p:nvSpPr>
        <p:spPr>
          <a:xfrm>
            <a:off x="4953000" y="3048000"/>
            <a:ext cx="3657600" cy="533399"/>
          </a:xfrm>
        </p:spPr>
        <p:txBody>
          <a:bodyPr/>
          <a:lstStyle/>
          <a:p>
            <a:pPr algn="ctr"/>
            <a:r>
              <a:rPr lang="en-US" sz="3000" dirty="0"/>
              <a:t>Chapter 06</a:t>
            </a:r>
          </a:p>
        </p:txBody>
      </p:sp>
      <p:sp>
        <p:nvSpPr>
          <p:cNvPr id="5" name="Text Placeholder 4"/>
          <p:cNvSpPr>
            <a:spLocks noGrp="1"/>
          </p:cNvSpPr>
          <p:nvPr>
            <p:ph type="body" sz="quarter" idx="15"/>
          </p:nvPr>
        </p:nvSpPr>
        <p:spPr>
          <a:xfrm>
            <a:off x="4343400" y="3581399"/>
            <a:ext cx="4876800" cy="457201"/>
          </a:xfrm>
        </p:spPr>
        <p:txBody>
          <a:bodyPr/>
          <a:lstStyle/>
          <a:p>
            <a:pPr algn="ctr"/>
            <a:r>
              <a:rPr lang="en-US" dirty="0"/>
              <a:t>Registers and Counters</a:t>
            </a:r>
            <a:endParaRPr lang="en-US" sz="22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72915" y="1995029"/>
            <a:ext cx="3128632" cy="4141828"/>
          </a:xfrm>
          <a:prstGeom prst="rect">
            <a:avLst/>
          </a:prstGeom>
          <a:noFill/>
        </p:spPr>
      </p:pic>
    </p:spTree>
    <p:extLst>
      <p:ext uri="{BB962C8B-B14F-4D97-AF65-F5344CB8AC3E}">
        <p14:creationId xmlns:p14="http://schemas.microsoft.com/office/powerpoint/2010/main" val="385386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Second form of serial adder.</a:t>
            </a:r>
            <a:endParaRPr lang="en-US" sz="2000" dirty="0">
              <a:latin typeface="+mn-l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721816"/>
            <a:ext cx="7772400" cy="386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12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universal shift register.</a:t>
            </a:r>
            <a:endParaRPr lang="en-US" sz="2000" dirty="0">
              <a:latin typeface="+mn-lt"/>
            </a:endParaRPr>
          </a:p>
        </p:txBody>
      </p:sp>
      <p:pic>
        <p:nvPicPr>
          <p:cNvPr id="5" name="Picture 4" descr="Part ay: The shift register receives the following inputs: M S B in, L S B in, clock signal, clear B, I par 4 bits, s 1, and s 0. The register produces Ay par at 4 bits. Part b: The system includes for 4 by 1 M U X units. Each M U X has 5 terminals: 0, 1, 2, 3, s sub 0, s sub 1, and y. For each M U X, terminal 3 receives parallel input I, with standard subscript identifier. Each unit also receives inputs s 0 and s 1 at the same-named terminals. The remaining M U X terminals are wired to a series of D flip flops with clock and clear b inputs and parallel outputs Ay, with the standard subscript identifiers. For the first three pairs of M U X and D flip flops, the terminals are wired as follows. Terminal 1 in the first M U X, terminal 0 in the second M U X, and terminal 2 in the third M U X are wired to output Ay sub 1 from the second D flip flop. This pattern repeats. The link to terminal 1 indicates serial input for shift right, and the link to terminal 2 indicates serial input for shift left."/>
          <p:cNvPicPr>
            <a:picLocks noChangeAspect="1"/>
          </p:cNvPicPr>
          <p:nvPr/>
        </p:nvPicPr>
        <p:blipFill>
          <a:blip r:embed="rId3" cstate="print"/>
          <a:stretch>
            <a:fillRect/>
          </a:stretch>
        </p:blipFill>
        <p:spPr>
          <a:xfrm>
            <a:off x="2286000" y="1158498"/>
            <a:ext cx="4572000" cy="5166102"/>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GB" sz="2000" dirty="0">
                <a:latin typeface="+mn-lt"/>
              </a:rPr>
              <a:t>Function Table for the Register of Fig. 6.7.</a:t>
            </a:r>
            <a:endParaRPr lang="en-US" sz="2000" dirty="0">
              <a:latin typeface="+mn-lt"/>
            </a:endParaRPr>
          </a:p>
        </p:txBody>
      </p:sp>
      <p:pic>
        <p:nvPicPr>
          <p:cNvPr id="4" name="Picture 3" descr="ciletti_6e_table_06_03.jpg"/>
          <p:cNvPicPr>
            <a:picLocks noChangeAspect="1"/>
          </p:cNvPicPr>
          <p:nvPr/>
        </p:nvPicPr>
        <p:blipFill>
          <a:blip r:embed="rId3" cstate="print"/>
          <a:stretch>
            <a:fillRect/>
          </a:stretch>
        </p:blipFill>
        <p:spPr>
          <a:xfrm>
            <a:off x="1752600" y="2005366"/>
            <a:ext cx="5638800" cy="2795234"/>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binary ripple counter.</a:t>
            </a:r>
            <a:endParaRPr lang="en-US" sz="2000" dirty="0">
              <a:latin typeface="+mn-lt"/>
            </a:endParaRPr>
          </a:p>
        </p:txBody>
      </p:sp>
      <p:pic>
        <p:nvPicPr>
          <p:cNvPr id="4" name="Picture 3" descr="Part ay: with T flip flops. The system includes a series of 4 T flip flops. The R terminal of each T flip flop is connected to the rest, and the T terminal of each flip flop is connected to logic 1. The first flip flop receives the count at C and produces Ay sub 0. The output from the first flip flop enters the second flip flop at C. The second flip flop produces Ay sub 1, which enters the third flip flop at C, and the process continues. Part b: with D flip flops. The structure is the same as the structure for T flip flops, but each D terminal is connected to a bubble on an output of the same flip flop."/>
          <p:cNvPicPr>
            <a:picLocks noChangeAspect="1"/>
          </p:cNvPicPr>
          <p:nvPr/>
        </p:nvPicPr>
        <p:blipFill>
          <a:blip r:embed="rId3" cstate="print"/>
          <a:stretch>
            <a:fillRect/>
          </a:stretch>
        </p:blipFill>
        <p:spPr>
          <a:xfrm>
            <a:off x="2667000" y="1188638"/>
            <a:ext cx="3810000" cy="5059762"/>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GB" sz="2000" dirty="0">
                <a:latin typeface="+mn-lt"/>
              </a:rPr>
              <a:t>Binary Count Sequence.</a:t>
            </a:r>
            <a:endParaRPr lang="en-US" sz="2000" dirty="0">
              <a:latin typeface="+mn-lt"/>
            </a:endParaRPr>
          </a:p>
        </p:txBody>
      </p:sp>
      <p:pic>
        <p:nvPicPr>
          <p:cNvPr id="5" name="Picture 4" descr="ciletti_6e_table_06_04.jpg"/>
          <p:cNvPicPr>
            <a:picLocks noChangeAspect="1"/>
          </p:cNvPicPr>
          <p:nvPr/>
        </p:nvPicPr>
        <p:blipFill>
          <a:blip r:embed="rId3" cstate="print"/>
          <a:stretch>
            <a:fillRect/>
          </a:stretch>
        </p:blipFill>
        <p:spPr>
          <a:xfrm>
            <a:off x="2057400" y="1297694"/>
            <a:ext cx="5029200" cy="4731138"/>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State diagram of a decimal BCD counter.</a:t>
            </a:r>
            <a:endParaRPr lang="en-US" sz="2000" dirty="0">
              <a:latin typeface="+mn-lt"/>
            </a:endParaRPr>
          </a:p>
        </p:txBody>
      </p:sp>
      <p:pic>
        <p:nvPicPr>
          <p:cNvPr id="5" name="Picture 4" descr="A state diagram shows the following loop: 0 0 0 0, 0 0 0 1, 0 0 1 0, 0 0 1 1, 0 1 0 0, 0 1 0 1, 0 1 1 0, 0 1 1 1, 1 0 0 0, 1 0 0 1."/>
          <p:cNvPicPr>
            <a:picLocks noChangeAspect="1"/>
          </p:cNvPicPr>
          <p:nvPr/>
        </p:nvPicPr>
        <p:blipFill>
          <a:blip r:embed="rId3" cstate="print"/>
          <a:stretch>
            <a:fillRect/>
          </a:stretch>
        </p:blipFill>
        <p:spPr>
          <a:xfrm>
            <a:off x="1562219" y="2057400"/>
            <a:ext cx="6019562" cy="27432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IN" sz="2000" dirty="0">
                <a:latin typeface="+mn-lt"/>
              </a:rPr>
              <a:t>BCD ripple counter</a:t>
            </a:r>
            <a:r>
              <a:rPr lang="en-GB" sz="2000" dirty="0">
                <a:latin typeface="+mn-lt"/>
              </a:rPr>
              <a:t>.</a:t>
            </a:r>
            <a:endParaRPr lang="en-US" sz="2000" dirty="0">
              <a:latin typeface="+mn-lt"/>
            </a:endParaRPr>
          </a:p>
        </p:txBody>
      </p:sp>
      <p:pic>
        <p:nvPicPr>
          <p:cNvPr id="1026" name="Picture 2" descr="The system includes 4 J K flip flops. Logic 1 is wired to the following inputs: J and K on first flip flop, K on second flip flop, J and K on third flip flop, K on fourth flip flop. The first flip flop receives the count at C, and it sends Q sub 1 to C on the second and fourth flip flops. The second flip flop sends Q sub 2 to C on the third flip flop and to an and gate, which receives Q sub 4 from the third flip flop. The output from the and gate enters the fourth flip flop at J, and the fourth flip flop produces Q sub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306" y="1447800"/>
            <a:ext cx="247538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41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Block diagram of a three-decade decimal BCD counter.</a:t>
            </a:r>
            <a:endParaRPr lang="en-US" sz="2000" dirty="0">
              <a:latin typeface="+mn-lt"/>
            </a:endParaRPr>
          </a:p>
        </p:txBody>
      </p:sp>
      <p:pic>
        <p:nvPicPr>
          <p:cNvPr id="7" name="Picture 6" descr="The system includes 4 B C D counters with each counter linked to Q sub 1, Q sub 2, Q sub 4, and Q sub 8. The count pulses enter the 10 to the 0 digit counter. Q sub 8 from this counter enters the 10 to the first counter. Q sub 8 from the 10 to the first digit counter enters the 10 squared digit counter."/>
          <p:cNvPicPr>
            <a:picLocks noChangeAspect="1"/>
          </p:cNvPicPr>
          <p:nvPr/>
        </p:nvPicPr>
        <p:blipFill>
          <a:blip r:embed="rId3" cstate="print"/>
          <a:stretch>
            <a:fillRect/>
          </a:stretch>
        </p:blipFill>
        <p:spPr>
          <a:xfrm>
            <a:off x="824459" y="2286000"/>
            <a:ext cx="7495082" cy="22860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synchronous binary counter.</a:t>
            </a:r>
            <a:endParaRPr lang="en-US" sz="2000" dirty="0">
              <a:latin typeface="+mn-lt"/>
            </a:endParaRPr>
          </a:p>
        </p:txBody>
      </p:sp>
      <p:pic>
        <p:nvPicPr>
          <p:cNvPr id="4" name="Picture 3" descr="The system includes 4 J K flip flops. The first flip flop receives the count enable signal at J and K, the clock signal at C, and clear b at the clear b terminal, and it produces Ay sub 0. Each subsequent flip flop receives count enable and A from the previous flip flop at J and K, and clear b at clear b."/>
          <p:cNvPicPr>
            <a:picLocks noChangeAspect="1"/>
          </p:cNvPicPr>
          <p:nvPr/>
        </p:nvPicPr>
        <p:blipFill>
          <a:blip r:embed="rId3" cstate="print"/>
          <a:stretch>
            <a:fillRect/>
          </a:stretch>
        </p:blipFill>
        <p:spPr>
          <a:xfrm>
            <a:off x="3176016" y="1262742"/>
            <a:ext cx="2791968" cy="4985658"/>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up–down binary counter.</a:t>
            </a:r>
            <a:endParaRPr lang="en-US" sz="2000" dirty="0">
              <a:latin typeface="+mn-lt"/>
            </a:endParaRPr>
          </a:p>
        </p:txBody>
      </p:sp>
      <p:pic>
        <p:nvPicPr>
          <p:cNvPr id="2050" name="Picture 2" descr="The system includes 4 T flip flops. The system receives 4 initial inputs: clear b, clock, up, and w sub 1, which is equivalent to up complemented and down. For the first flip flop, the T terminal receives t sub 0, which is up or w sub 1, and it produces Ay sub 0. For the second T flip flop, the T terminal receives t sub 1. T sub 1 is w sub 2 or w sub 3. w sub 2 is w sub 1 and complement output from the first flip flop. w sub 3 is up and Ay sub 0. The T terminal of the third flip flop receives T sub 2. T sub 2 is w sub 4 or w sub 5. w sub 4 is w sub 2 and the complement output from the second flip flop. w sub 5 is w sub 3 and Ay sub 1. The pattern repeats in this w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8" y="1371600"/>
            <a:ext cx="4322762" cy="482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2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US" sz="2000" dirty="0">
                <a:latin typeface="+mn-lt"/>
              </a:rPr>
              <a:t>Four-bit register</a:t>
            </a:r>
            <a:br>
              <a:rPr lang="en-US" sz="2000" b="1" dirty="0">
                <a:latin typeface="+mn-lt"/>
              </a:rPr>
            </a:br>
            <a:r>
              <a:rPr lang="en-US" sz="2000" b="1" dirty="0">
                <a:latin typeface="+mn-lt"/>
              </a:rPr>
              <a:t>		</a:t>
            </a:r>
            <a:br>
              <a:rPr lang="en-US" sz="2000" dirty="0">
                <a:latin typeface="+mn-lt"/>
              </a:rPr>
            </a:br>
            <a:endParaRPr lang="en-US" sz="2000" dirty="0">
              <a:latin typeface="+mn-lt"/>
            </a:endParaRPr>
          </a:p>
        </p:txBody>
      </p:sp>
      <p:pic>
        <p:nvPicPr>
          <p:cNvPr id="4" name="Picture 3" descr="A logic diagram shows a 4-bit register. Four D flip flops form a series. Each flip flop receives input from clock clear b at terminals C and R. The first to fourth D flip flops receive inputs I sub 0 to I sub 3, and outputs Ay sub 0 to Ay sub 3."/>
          <p:cNvPicPr>
            <a:picLocks noChangeAspect="1"/>
          </p:cNvPicPr>
          <p:nvPr/>
        </p:nvPicPr>
        <p:blipFill>
          <a:blip r:embed="rId3" cstate="print"/>
          <a:stretch>
            <a:fillRect/>
          </a:stretch>
        </p:blipFill>
        <p:spPr>
          <a:xfrm>
            <a:off x="3745230" y="1447800"/>
            <a:ext cx="1653540" cy="47244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GB" sz="2000" dirty="0">
                <a:latin typeface="+mn-lt"/>
              </a:rPr>
              <a:t>State Table for BCD Counter.</a:t>
            </a:r>
            <a:endParaRPr lang="en-US" sz="2000" dirty="0">
              <a:latin typeface="+mn-lt"/>
            </a:endParaRPr>
          </a:p>
        </p:txBody>
      </p:sp>
      <p:pic>
        <p:nvPicPr>
          <p:cNvPr id="4" name="Picture 3" descr="ciletti_6e_table_06_05.jpg"/>
          <p:cNvPicPr>
            <a:picLocks noChangeAspect="1"/>
          </p:cNvPicPr>
          <p:nvPr/>
        </p:nvPicPr>
        <p:blipFill>
          <a:blip r:embed="rId3" cstate="print"/>
          <a:stretch>
            <a:fillRect/>
          </a:stretch>
        </p:blipFill>
        <p:spPr>
          <a:xfrm>
            <a:off x="990600" y="2103230"/>
            <a:ext cx="7162800" cy="284977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r>
              <a:rPr lang="en-US" sz="2000" dirty="0">
                <a:latin typeface="+mn-lt"/>
              </a:rPr>
              <a:t>Figure 6.14</a:t>
            </a:r>
            <a:br>
              <a:rPr lang="en-US" sz="2000" dirty="0">
                <a:latin typeface="+mn-lt"/>
              </a:rPr>
            </a:br>
            <a:r>
              <a:rPr lang="en-GB" sz="2000" dirty="0">
                <a:latin typeface="+mn-lt"/>
              </a:rPr>
              <a:t>Four-bit binary counter with parallel load.</a:t>
            </a:r>
            <a:endParaRPr lang="en-US" sz="2000" dirty="0">
              <a:latin typeface="+mn-lt"/>
            </a:endParaRPr>
          </a:p>
        </p:txBody>
      </p:sp>
      <p:pic>
        <p:nvPicPr>
          <p:cNvPr id="5" name="Picture 4" descr="Part ay: The 4-bit binary counter receives the following inputs: count, load, data in at 4 bits, clear b, clock. The counter produces Ay count at 4 bits and C out. Part b: The system includes 4 J K flip flops, with standard inputs and outputs. From the start of the circuit, the inputs are based on different related combinations of w values, as follows. In the first level, and gates produce outputs w sub 1 to w sub 8, paired by J K flip flop. In the second level, 8 or gates produce outputs w sub 9 to w sub 16, paired by J K flip flop. The inputs for the first and second J K flip flops are as follows. For the first flip flop, J receives w sub 9. w sub 9 is the count and the complemented load or w sub 1. w sub 1 is the load and I sub 0. K receives w sub 10. w sub 10 is the sum of the count and the complemented load or w sub 2. w sub 2 is the load and I sub 0 complemented. The first flip flop produces Ay sub 0. For the second flip flop, the inputs and outputs are as follows. J receives w sub 11. w sub 11 is w sub 3, which is the load and I sub 1, or w sub 17. w sub 17 is the sum of the count and the complemented load and Ay sub 0. The pattern repeats. All resulting Ay values then enter an and gate, leading to the count."/>
          <p:cNvPicPr>
            <a:picLocks noChangeAspect="1"/>
          </p:cNvPicPr>
          <p:nvPr/>
        </p:nvPicPr>
        <p:blipFill>
          <a:blip r:embed="rId3" cstate="print"/>
          <a:stretch>
            <a:fillRect/>
          </a:stretch>
        </p:blipFill>
        <p:spPr>
          <a:xfrm>
            <a:off x="2648483" y="1166454"/>
            <a:ext cx="3847034" cy="5081946"/>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GB" sz="2000" dirty="0">
                <a:latin typeface="+mn-lt"/>
              </a:rPr>
              <a:t>Function Table for the Counter of Fig. 6.14.</a:t>
            </a:r>
            <a:endParaRPr lang="en-US" sz="2000" dirty="0">
              <a:latin typeface="+mn-lt"/>
            </a:endParaRPr>
          </a:p>
        </p:txBody>
      </p:sp>
      <p:pic>
        <p:nvPicPr>
          <p:cNvPr id="5" name="Picture 4" descr="ciletti_6e_table_06_06.jpg"/>
          <p:cNvPicPr>
            <a:picLocks noChangeAspect="1"/>
          </p:cNvPicPr>
          <p:nvPr/>
        </p:nvPicPr>
        <p:blipFill>
          <a:blip r:embed="rId3" cstate="print"/>
          <a:stretch>
            <a:fillRect/>
          </a:stretch>
        </p:blipFill>
        <p:spPr>
          <a:xfrm>
            <a:off x="790937" y="2286000"/>
            <a:ext cx="7562126" cy="21336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Two ways to achieve a BCD counter using a counter with parallel load.</a:t>
            </a:r>
            <a:endParaRPr lang="en-US" sz="2000" dirty="0">
              <a:latin typeface="+mn-lt"/>
            </a:endParaRPr>
          </a:p>
        </p:txBody>
      </p:sp>
      <p:pic>
        <p:nvPicPr>
          <p:cNvPr id="4" name="Picture 3" descr="Part ay: using the load input. The counter from Figure 6.14 receives the following inputs: count = 1, clear b = 0, clock, 4 inputs = 0. The counter produces outputs Ay sub 0 to Ay sub 3. Ay sub 0 and Ay sub 3 enter an and gate, which sends a load to the counter. Part b: using the clear input. The system is the same as the system in part ay. The inputs have no effect, and Ay sub 1 and A sub 3 produce clear b, which becomes input for the counter."/>
          <p:cNvPicPr>
            <a:picLocks noChangeAspect="1"/>
          </p:cNvPicPr>
          <p:nvPr/>
        </p:nvPicPr>
        <p:blipFill>
          <a:blip r:embed="rId3" cstate="print"/>
          <a:stretch>
            <a:fillRect/>
          </a:stretch>
        </p:blipFill>
        <p:spPr>
          <a:xfrm>
            <a:off x="952500" y="2133600"/>
            <a:ext cx="7239000" cy="28956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register with parallel load</a:t>
            </a:r>
            <a:br>
              <a:rPr lang="en-US" sz="2000" b="1" dirty="0">
                <a:latin typeface="+mn-lt"/>
              </a:rPr>
            </a:br>
            <a:r>
              <a:rPr lang="en-US" sz="2000" b="1" dirty="0">
                <a:latin typeface="+mn-lt"/>
              </a:rPr>
              <a:t>		</a:t>
            </a:r>
            <a:br>
              <a:rPr lang="en-US" sz="2000" dirty="0">
                <a:latin typeface="+mn-lt"/>
              </a:rPr>
            </a:br>
            <a:endParaRPr lang="en-US" sz="2000" dirty="0">
              <a:latin typeface="+mn-lt"/>
            </a:endParaRPr>
          </a:p>
        </p:txBody>
      </p:sp>
      <p:pic>
        <p:nvPicPr>
          <p:cNvPr id="5" name="Picture 4" descr="The system includes 4 D flip flops with clock input, producing outputs Ay sub 0 to Ay sub 3. The D terminals of the flip flops receive the following inputs. First D terminal: load complemented and Ay sub 0, or, I sub 0 and load. Second D terminal: load complemented and Ay sub 1, or, I sub 1 and load. Third D terminal: load complemented and Ay sub 2, or, I sub 2 and load. Fourth D terminal: load complemented and Ay sub 3, or, I sub 3 and load."/>
          <p:cNvPicPr>
            <a:picLocks noChangeAspect="1"/>
          </p:cNvPicPr>
          <p:nvPr/>
        </p:nvPicPr>
        <p:blipFill>
          <a:blip r:embed="rId3" cstate="print"/>
          <a:stretch>
            <a:fillRect/>
          </a:stretch>
        </p:blipFill>
        <p:spPr>
          <a:xfrm>
            <a:off x="2362200" y="1447800"/>
            <a:ext cx="4419600" cy="4468756"/>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Arial"/>
              </a:rPr>
            </a:br>
            <a:r>
              <a:rPr lang="en-US" sz="2000" dirty="0">
                <a:latin typeface="Arial"/>
              </a:rPr>
              <a:t>Exploiting MUX for Load</a:t>
            </a:r>
            <a:endParaRPr lang="en-US" sz="2000" dirty="0">
              <a:latin typeface="+mn-lt"/>
            </a:endParaRPr>
          </a:p>
        </p:txBody>
      </p:sp>
      <p:pic>
        <p:nvPicPr>
          <p:cNvPr id="5" name="Picture 4" descr="The data gate contains data 0 and 1. Data enters the D flip flop at D, and the flip flop outputs 1 from Q to the data gate."/>
          <p:cNvPicPr>
            <a:picLocks noChangeAspect="1"/>
          </p:cNvPicPr>
          <p:nvPr/>
        </p:nvPicPr>
        <p:blipFill>
          <a:blip r:embed="rId3" cstate="print"/>
          <a:stretch>
            <a:fillRect/>
          </a:stretch>
        </p:blipFill>
        <p:spPr>
          <a:xfrm>
            <a:off x="1158240" y="1524000"/>
            <a:ext cx="6827520" cy="36576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Four-bit shift register</a:t>
            </a:r>
            <a:br>
              <a:rPr lang="en-US" sz="2000" dirty="0">
                <a:latin typeface="+mn-lt"/>
              </a:rPr>
            </a:br>
            <a:endParaRPr lang="en-US" sz="2000" dirty="0">
              <a:latin typeface="+mn-lt"/>
            </a:endParaRPr>
          </a:p>
        </p:txBody>
      </p:sp>
      <p:pic>
        <p:nvPicPr>
          <p:cNvPr id="4" name="Picture 3" descr="The circuit includes 4 D flip flops, with each flip flop receiving clock input at C. The first flip flop in the series received serial input S I at D. Each flip flop then sends output to the D terminal of the next flip flop in the series. The final flip flop produces serial output S O."/>
          <p:cNvPicPr>
            <a:picLocks noChangeAspect="1"/>
          </p:cNvPicPr>
          <p:nvPr/>
        </p:nvPicPr>
        <p:blipFill>
          <a:blip r:embed="rId3" cstate="print"/>
          <a:stretch>
            <a:fillRect/>
          </a:stretch>
        </p:blipFill>
        <p:spPr>
          <a:xfrm>
            <a:off x="784545" y="2438400"/>
            <a:ext cx="7574910" cy="18288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GB" sz="2000" dirty="0">
                <a:latin typeface="+mn-lt"/>
              </a:rPr>
              <a:t>Serial transfer from register </a:t>
            </a:r>
            <a:r>
              <a:rPr lang="en-GB" sz="2000" i="1" dirty="0">
                <a:latin typeface="+mn-lt"/>
              </a:rPr>
              <a:t>A</a:t>
            </a:r>
            <a:r>
              <a:rPr lang="en-GB" sz="2000" dirty="0">
                <a:latin typeface="+mn-lt"/>
              </a:rPr>
              <a:t> to register </a:t>
            </a:r>
            <a:r>
              <a:rPr lang="en-GB" sz="2000" i="1" dirty="0">
                <a:latin typeface="+mn-lt"/>
              </a:rPr>
              <a:t>B.</a:t>
            </a:r>
            <a:endParaRPr lang="en-US" sz="2000" i="1" dirty="0">
              <a:latin typeface="+mn-lt"/>
            </a:endParaRPr>
          </a:p>
        </p:txBody>
      </p:sp>
      <p:pic>
        <p:nvPicPr>
          <p:cNvPr id="5" name="Picture 4" descr="Part ay: block diagram. Inputs from the clock and shift control merge at an and gate, which produces output to shift registers Ay and B. Shift register Ay sends S O sub Ay to a node, Feedback S I sub Ay goes from the node to Ay. Signal S I sub B goes from the node to shift register B, and shift register B produces S O sub B. Part b: timing diagram. The square waveform for the clock has maximums at regular time intervals T sub 1 to T sub 4. The square wave form for the shift control is at 1 from time less than t sub 1 to the end of T sub 4. Dots mark the signal graph to the left of the raised region, at points on the raised region corresponding to the start of each labeled time interval, and to the right of the raised region."/>
          <p:cNvPicPr>
            <a:picLocks noChangeAspect="1"/>
          </p:cNvPicPr>
          <p:nvPr/>
        </p:nvPicPr>
        <p:blipFill>
          <a:blip r:embed="rId3" cstate="print"/>
          <a:stretch>
            <a:fillRect/>
          </a:stretch>
        </p:blipFill>
        <p:spPr>
          <a:xfrm>
            <a:off x="1600200" y="1318186"/>
            <a:ext cx="5943600" cy="4777814"/>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US" sz="2000" dirty="0">
                <a:latin typeface="+mn-lt"/>
              </a:rPr>
              <a:t>Serial-Transfer Example.</a:t>
            </a:r>
          </a:p>
        </p:txBody>
      </p:sp>
      <p:pic>
        <p:nvPicPr>
          <p:cNvPr id="4" name="Picture 3" descr="ciletti_6e_table_06_01.jpg"/>
          <p:cNvPicPr>
            <a:picLocks noChangeAspect="1"/>
          </p:cNvPicPr>
          <p:nvPr/>
        </p:nvPicPr>
        <p:blipFill>
          <a:blip r:embed="rId3" cstate="print"/>
          <a:stretch>
            <a:fillRect/>
          </a:stretch>
        </p:blipFill>
        <p:spPr>
          <a:xfrm>
            <a:off x="914400" y="2199786"/>
            <a:ext cx="7315200" cy="2372214"/>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dirty="0">
                <a:latin typeface="+mn-lt"/>
              </a:rPr>
            </a:br>
            <a:r>
              <a:rPr lang="en-US" sz="2000" dirty="0">
                <a:latin typeface="+mn-lt"/>
              </a:rPr>
              <a:t>Serial adder.</a:t>
            </a:r>
          </a:p>
        </p:txBody>
      </p:sp>
      <p:pic>
        <p:nvPicPr>
          <p:cNvPr id="4" name="Picture 3" descr="Shift register Ay for the augend receives S from the F Ay, as well as inputs from the shift control and clock. Shift register B receives serial input, shift control input, and clock input, and a D flip flop receives the shift control and clock input, as well as possible clear input. Shift registers Ay and B send inputs x and y to the F Ay. The F Ay produces S, and it sends a signal from C to D on the D flip flop. The flip flop then sends a signal from Q to z at the F Ay."/>
          <p:cNvPicPr>
            <a:picLocks noChangeAspect="1"/>
          </p:cNvPicPr>
          <p:nvPr/>
        </p:nvPicPr>
        <p:blipFill>
          <a:blip r:embed="rId3" cstate="print"/>
          <a:stretch>
            <a:fillRect/>
          </a:stretch>
        </p:blipFill>
        <p:spPr>
          <a:xfrm>
            <a:off x="1600200" y="1220200"/>
            <a:ext cx="5943600" cy="4875800"/>
          </a:xfrm>
          <a:prstGeom prst="rect">
            <a:avLst/>
          </a:prstGeom>
        </p:spPr>
      </p:pic>
    </p:spTree>
    <p:extLst>
      <p:ext uri="{BB962C8B-B14F-4D97-AF65-F5344CB8AC3E}">
        <p14:creationId xmlns:p14="http://schemas.microsoft.com/office/powerpoint/2010/main" val="36041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472" y="435346"/>
            <a:ext cx="8391728" cy="944880"/>
          </a:xfrm>
        </p:spPr>
        <p:txBody>
          <a:bodyPr/>
          <a:lstStyle/>
          <a:p>
            <a:br>
              <a:rPr lang="en-US" sz="2000" b="1" dirty="0">
                <a:latin typeface="+mn-lt"/>
              </a:rPr>
            </a:br>
            <a:r>
              <a:rPr lang="en-GB" sz="2000" dirty="0">
                <a:latin typeface="+mn-lt"/>
              </a:rPr>
              <a:t>State Table for Serial Adder w/ JK FF</a:t>
            </a:r>
            <a:endParaRPr lang="en-US" sz="2000" dirty="0">
              <a:latin typeface="+mn-lt"/>
            </a:endParaRPr>
          </a:p>
        </p:txBody>
      </p:sp>
      <p:pic>
        <p:nvPicPr>
          <p:cNvPr id="5" name="Picture 4" descr="ciletti_6e_table_06_02.jpg"/>
          <p:cNvPicPr>
            <a:picLocks noChangeAspect="1"/>
          </p:cNvPicPr>
          <p:nvPr/>
        </p:nvPicPr>
        <p:blipFill>
          <a:blip r:embed="rId3" cstate="print"/>
          <a:stretch>
            <a:fillRect/>
          </a:stretch>
        </p:blipFill>
        <p:spPr>
          <a:xfrm>
            <a:off x="789021" y="1905000"/>
            <a:ext cx="7565958" cy="3048000"/>
          </a:xfrm>
          <a:prstGeom prst="rect">
            <a:avLst/>
          </a:prstGeom>
        </p:spPr>
      </p:pic>
    </p:spTree>
    <p:extLst>
      <p:ext uri="{BB962C8B-B14F-4D97-AF65-F5344CB8AC3E}">
        <p14:creationId xmlns:p14="http://schemas.microsoft.com/office/powerpoint/2010/main" val="3604123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troduction to Robotics&amp;quot;&quot;/&gt;&lt;property id=&quot;20307&quot; value=&quot;318&quot;/&gt;&lt;/object&gt;&lt;object type=&quot;3&quot; unique_id=&quot;10005&quot;&gt;&lt;property id=&quot;20148&quot; value=&quot;5&quot;/&gt;&lt;property id=&quot;20300&quot; value=&quot;Slide 2 - &amp;quot;Figure 2.1&amp;#x0D;&amp;#x0A;Vector relative to frame (example).&amp;quot;&quot;/&gt;&lt;property id=&quot;20307&quot; value=&quot;328&quot;/&gt;&lt;/object&gt;&lt;object type=&quot;3&quot; unique_id=&quot;10718&quot;&gt;&lt;property id=&quot;20148&quot; value=&quot;5&quot;/&gt;&lt;property id=&quot;20300&quot; value=&quot;Slide 3 - &amp;quot;Figure 2.2&amp;#x0D;&amp;#x0A;Locating an object in position and orientation.&amp;#x0D;&amp;#x0A;&amp;quot;&quot;/&gt;&lt;property id=&quot;20307&quot; value=&quot;329&quot;/&gt;&lt;/object&gt;&lt;object type=&quot;3&quot; unique_id=&quot;10744&quot;&gt;&lt;property id=&quot;20148&quot; value=&quot;5&quot;/&gt;&lt;property id=&quot;20300&quot; value=&quot;Slide 4 - &amp;quot;Figure 2.3&amp;#x0D;&amp;#x0A;Example of several frames.&amp;#x0D;&amp;#x0A;&amp;quot;&quot;/&gt;&lt;property id=&quot;20307&quot; value=&quot;330&quot;/&gt;&lt;/object&gt;&lt;object type=&quot;3&quot; unique_id=&quot;10763&quot;&gt;&lt;property id=&quot;20148&quot; value=&quot;5&quot;/&gt;&lt;property id=&quot;20300&quot; value=&quot;Slide 5 - &amp;quot;Figure 2.4&amp;#x0D;&amp;#x0A;Translational mapping.&amp;quot;&quot;/&gt;&lt;property id=&quot;20307&quot; value=&quot;331&quot;/&gt;&lt;/object&gt;&lt;object type=&quot;3&quot; unique_id=&quot;10813&quot;&gt;&lt;property id=&quot;20148&quot; value=&quot;5&quot;/&gt;&lt;property id=&quot;20300&quot; value=&quot;Slide 6 - &amp;quot;Figure 2.5&amp;#x0D;&amp;#x0A;Rotating the description of a vector.&amp;quot;&quot;/&gt;&lt;property id=&quot;20307&quot; value=&quot;332&quot;/&gt;&lt;/object&gt;&lt;object type=&quot;3&quot; unique_id=&quot;10838&quot;&gt;&lt;property id=&quot;20148&quot; value=&quot;5&quot;/&gt;&lt;property id=&quot;20300&quot; value=&quot;Slide 7 - &amp;quot;Figure 2.6&amp;#x0D;&amp;#x0A;{B} rotated 30 degrees about Ẑ.&amp;quot;&quot;/&gt;&lt;property id=&quot;20307&quot; value=&quot;333&quot;/&gt;&lt;/object&gt;&lt;object type=&quot;3&quot; unique_id=&quot;10875&quot;&gt;&lt;property id=&quot;20148&quot; value=&quot;5&quot;/&gt;&lt;property id=&quot;20300&quot; value=&quot;Slide 8 - &amp;quot;Figure 2.7&amp;#x0D;&amp;#x0A;General transform of a vector.&amp;quot;&quot;/&gt;&lt;property id=&quot;20307&quot; value=&quot;334&quot;/&gt;&lt;/object&gt;&lt;object type=&quot;3&quot; unique_id=&quot;10876&quot;&gt;&lt;property id=&quot;20148&quot; value=&quot;5&quot;/&gt;&lt;property id=&quot;20300&quot; value=&quot;Slide 9 - &amp;quot;Figure 2.8&amp;#x0D;&amp;#x0A;Frame {B} rotated and translated.&amp;quot;&quot;/&gt;&lt;property id=&quot;20307&quot; value=&quot;335&quot;/&gt;&lt;/object&gt;&lt;object type=&quot;3&quot; unique_id=&quot;10910&quot;&gt;&lt;property id=&quot;20148&quot; value=&quot;5&quot;/&gt;&lt;property id=&quot;20300&quot; value=&quot;Slide 10 - &amp;quot;Figure 2.9&amp;#x0D;&amp;#x0A;Translation operator.&amp;quot;&quot;/&gt;&lt;property id=&quot;20307&quot; value=&quot;336&quot;/&gt;&lt;/object&gt;&lt;object type=&quot;3&quot; unique_id=&quot;10959&quot;&gt;&lt;property id=&quot;20148&quot; value=&quot;5&quot;/&gt;&lt;property id=&quot;20300&quot; value=&quot;Slide 11 - &amp;quot;Figure 2.10&amp;#x0D;&amp;#x0A;The vector AP1 rotated 30 degrees about Ẑ.&amp;quot;&quot;/&gt;&lt;property id=&quot;20307&quot; value=&quot;337&quot;/&gt;&lt;/object&gt;&lt;object type=&quot;3&quot; unique_id=&quot;10960&quot;&gt;&lt;property id=&quot;20148&quot; value=&quot;5&quot;/&gt;&lt;property id=&quot;20300&quot; value=&quot;Slide 12 - &amp;quot;Figure 2.11&amp;#x0D;&amp;#x0A;The vector AP1 rotated and translated to form AP2.&amp;quot;&quot;/&gt;&lt;property id=&quot;20307&quot; value=&quot;338&quot;/&gt;&lt;/object&gt;&lt;object type=&quot;3&quot; unique_id=&quot;11143&quot;&gt;&lt;property id=&quot;20148&quot; value=&quot;5&quot;/&gt;&lt;property id=&quot;20300&quot; value=&quot;Slide 13 - &amp;quot;Figure 2.12&amp;#x0D;&amp;#x0A;Compound frames: each is known relative to the previous one.&amp;quot;&quot;/&gt;&lt;property id=&quot;20307&quot; value=&quot;339&quot;/&gt;&lt;/object&gt;&lt;object type=&quot;3&quot; unique_id=&quot;11189&quot;&gt;&lt;property id=&quot;20148&quot; value=&quot;5&quot;/&gt;&lt;property id=&quot;20300&quot; value=&quot;Slide 14 - &amp;quot;Figure 2.13&amp;#x0D;&amp;#x0A;{B} relative to {A}.&amp;quot;&quot;/&gt;&lt;property id=&quot;20307&quot; value=&quot;340&quot;/&gt;&lt;/object&gt;&lt;object type=&quot;3&quot; unique_id=&quot;11238&quot;&gt;&lt;property id=&quot;20148&quot; value=&quot;5&quot;/&gt;&lt;property id=&quot;20300&quot; value=&quot;Slide 15 - &amp;quot;Figure 2.14&amp;#x0D;&amp;#x0A;Set of transforms forming a loop.&amp;quot;&quot;/&gt;&lt;property id=&quot;20307&quot; value=&quot;341&quot;/&gt;&lt;/object&gt;&lt;object type=&quot;3&quot; unique_id=&quot;11341&quot;&gt;&lt;property id=&quot;20148&quot; value=&quot;5&quot;/&gt;&lt;property id=&quot;20300&quot; value=&quot;Slide 16 - &amp;quot;Figure 2.15&amp;#x0D;&amp;#x0A;Example of a transform equation.&amp;quot;&quot;/&gt;&lt;property id=&quot;20307&quot; value=&quot;342&quot;/&gt;&lt;/object&gt;&lt;object type=&quot;3&quot; unique_id=&quot;11342&quot;&gt;&lt;property id=&quot;20148&quot; value=&quot;5&quot;/&gt;&lt;property id=&quot;20300&quot; value=&quot;Slide 17 - &amp;quot;Figure 2.16&amp;#x0D;&amp;#x0A;Manipulator reaching for a bolt.&amp;quot;&quot;/&gt;&lt;property id=&quot;20307&quot; value=&quot;343&quot;/&gt;&lt;/object&gt;&lt;object type=&quot;3&quot; unique_id=&quot;11343&quot;&gt;&lt;property id=&quot;20148&quot; value=&quot;5&quot;/&gt;&lt;property id=&quot;20300&quot; value=&quot;Slide 18 - &amp;quot;Figure 2.17&amp;#x0D;&amp;#x0A;X–Y–Z fixed angles. Rotations are performed in the order&amp;#x0D;&amp;#x0A;RX(g) RY (β), RZ(α).&amp;quot;&quot;/&gt;&lt;property id=&quot;20307&quot; value=&quot;344&quot;/&gt;&lt;/object&gt;&lt;object type=&quot;3&quot; unique_id=&quot;11444&quot;&gt;&lt;property id=&quot;20148&quot; value=&quot;5&quot;/&gt;&lt;property id=&quot;20300&quot; value=&quot;Slide 19 - &amp;quot;Figure 2.18&amp;#x0D;&amp;#x0A;Z–Y–X Euler angles.&amp;quot;&quot;/&gt;&lt;property id=&quot;20307&quot; value=&quot;345&quot;/&gt;&lt;/object&gt;&lt;object type=&quot;3&quot; unique_id=&quot;11445&quot;&gt;&lt;property id=&quot;20148&quot; value=&quot;5&quot;/&gt;&lt;property id=&quot;20300&quot; value=&quot;Slide 20 - &amp;quot;Figure 2.19&amp;#x0D;&amp;#x0A;Equivalent angle–axis representation.&amp;quot;&quot;/&gt;&lt;property id=&quot;20307&quot; value=&quot;346&quot;/&gt;&lt;/object&gt;&lt;object type=&quot;3&quot; unique_id=&quot;11446&quot;&gt;&lt;property id=&quot;20148&quot; value=&quot;5&quot;/&gt;&lt;property id=&quot;20300&quot; value=&quot;Slide 21 - &amp;quot;Figure 2.20&amp;#x0D;&amp;#x0A;Rotation about an axis that does not pass through the origin of {A}. Initially, {B} was coincident wit&quot;/&gt;&lt;property id=&quot;20307&quot; value=&quot;347&quot;/&gt;&lt;/object&gt;&lt;object type=&quot;3&quot; unique_id=&quot;11516&quot;&gt;&lt;property id=&quot;20148&quot; value=&quot;5&quot;/&gt;&lt;property id=&quot;20300&quot; value=&quot;Slide 22 - &amp;quot;Figure 2.21&amp;#x0D;&amp;#x0A;Equal velocity vectors.&amp;quot;&quot;/&gt;&lt;property id=&quot;20307&quot; value=&quot;348&quot;/&gt;&lt;/object&gt;&lt;object type=&quot;3&quot; unique_id=&quot;11589&quot;&gt;&lt;property id=&quot;20148&quot; value=&quot;5&quot;/&gt;&lt;property id=&quot;20300&quot; value=&quot;Slide 23 - &amp;quot;Figure 2.22&amp;#x0D;&amp;#x0A;Transforming velocities.&amp;quot;&quot;/&gt;&lt;property id=&quot;20307&quot; value=&quot;349&quot;/&gt;&lt;/object&gt;&lt;object type=&quot;3&quot; unique_id=&quot;11665&quot;&gt;&lt;property id=&quot;20148&quot; value=&quot;5&quot;/&gt;&lt;property id=&quot;20300&quot; value=&quot;Slide 24 - &amp;quot;Figure 2.23&amp;#x0D;&amp;#x0A;Cylindrical coordinates.&amp;quot;&quot;/&gt;&lt;property id=&quot;20307&quot; value=&quot;350&quot;/&gt;&lt;/object&gt;&lt;object type=&quot;3&quot; unique_id=&quot;11744&quot;&gt;&lt;property id=&quot;20148&quot; value=&quot;5&quot;/&gt;&lt;property id=&quot;20300&quot; value=&quot;Slide 25 - &amp;quot;Figure 2.24&amp;#x0D;&amp;#x0A;Spherical coordinates.&amp;quot;&quot;/&gt;&lt;property id=&quot;20307&quot; value=&quot;351&quot;/&gt;&lt;/object&gt;&lt;object type=&quot;3&quot; unique_id=&quot;11880&quot;&gt;&lt;property id=&quot;20148&quot; value=&quot;5&quot;/&gt;&lt;property id=&quot;20300&quot; value=&quot;Slide 26 - &amp;quot;Figure 2.25&amp;#x0D;&amp;#x0A;Frames at the corners of a wedge.&amp;quot;&quot;/&gt;&lt;property id=&quot;20307&quot; value=&quot;352&quot;/&gt;&lt;/object&gt;&lt;object type=&quot;3&quot; unique_id=&quot;11965&quot;&gt;&lt;property id=&quot;20148&quot; value=&quot;5&quot;/&gt;&lt;property id=&quot;20300&quot; value=&quot;Slide 27 - &amp;quot;Figure 2.26&amp;#x0D;&amp;#x0A;Frames at the corners of a wedge.&amp;quot;&quot;/&gt;&lt;property id=&quot;20307&quot; value=&quot;353&quot;/&gt;&lt;/object&gt;&lt;/object&gt;&lt;/object&gt;&lt;/database&gt;"/>
  <p:tag name="ARTICULATE_PROJECT_OPEN" val="0"/>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921</TotalTime>
  <Words>48</Words>
  <Application>Microsoft Office PowerPoint</Application>
  <PresentationFormat>화면 슬라이드 쇼(4:3)</PresentationFormat>
  <Paragraphs>49</Paragraphs>
  <Slides>23</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23</vt:i4>
      </vt:variant>
    </vt:vector>
  </HeadingPairs>
  <TitlesOfParts>
    <vt:vector size="27" baseType="lpstr">
      <vt:lpstr>Arial</vt:lpstr>
      <vt:lpstr>Times New Roman</vt:lpstr>
      <vt:lpstr>Wingdings</vt:lpstr>
      <vt:lpstr>508 Lecture</vt:lpstr>
      <vt:lpstr>Digital Design</vt:lpstr>
      <vt:lpstr> Four-bit register    </vt:lpstr>
      <vt:lpstr> Four-bit register with parallel load    </vt:lpstr>
      <vt:lpstr> Exploiting MUX for Load</vt:lpstr>
      <vt:lpstr> Four-bit shift register </vt:lpstr>
      <vt:lpstr> Serial transfer from register A to register B.</vt:lpstr>
      <vt:lpstr> Serial-Transfer Example.</vt:lpstr>
      <vt:lpstr> Serial adder.</vt:lpstr>
      <vt:lpstr> State Table for Serial Adder w/ JK FF</vt:lpstr>
      <vt:lpstr> Second form of serial adder.</vt:lpstr>
      <vt:lpstr> Four-bit universal shift register.</vt:lpstr>
      <vt:lpstr> Function Table for the Register of Fig. 6.7.</vt:lpstr>
      <vt:lpstr> Four-bit binary ripple counter.</vt:lpstr>
      <vt:lpstr> Binary Count Sequence.</vt:lpstr>
      <vt:lpstr> State diagram of a decimal BCD counter.</vt:lpstr>
      <vt:lpstr> BCD ripple counter.</vt:lpstr>
      <vt:lpstr> Block diagram of a three-decade decimal BCD counter.</vt:lpstr>
      <vt:lpstr> Four-bit synchronous binary counter.</vt:lpstr>
      <vt:lpstr> Four-bit up–down binary counter.</vt:lpstr>
      <vt:lpstr> State Table for BCD Counter.</vt:lpstr>
      <vt:lpstr>Figure 6.14 Four-bit binary counter with parallel load.</vt:lpstr>
      <vt:lpstr> Function Table for the Counter of Fig. 6.14.</vt:lpstr>
      <vt:lpstr> Two ways to achieve a BCD counter using a counter with parallel load.</vt:lpstr>
    </vt:vector>
  </TitlesOfParts>
  <Company>echosvoice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Introduction to Psychology</dc:subject>
  <dc:creator>Echo Swinford</dc:creator>
  <cp:lastModifiedBy>swchung2012@gmail.com</cp:lastModifiedBy>
  <cp:revision>463</cp:revision>
  <dcterms:created xsi:type="dcterms:W3CDTF">2014-07-14T20:04:21Z</dcterms:created>
  <dcterms:modified xsi:type="dcterms:W3CDTF">2019-04-09T06:48:40Z</dcterms:modified>
</cp:coreProperties>
</file>