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8" r:id="rId2"/>
    <p:sldId id="328" r:id="rId3"/>
    <p:sldId id="354" r:id="rId4"/>
    <p:sldId id="355" r:id="rId5"/>
    <p:sldId id="329" r:id="rId6"/>
    <p:sldId id="372" r:id="rId7"/>
    <p:sldId id="373" r:id="rId8"/>
    <p:sldId id="357" r:id="rId9"/>
    <p:sldId id="358" r:id="rId10"/>
    <p:sldId id="359" r:id="rId11"/>
    <p:sldId id="360" r:id="rId12"/>
    <p:sldId id="374" r:id="rId13"/>
    <p:sldId id="375" r:id="rId14"/>
    <p:sldId id="362" r:id="rId15"/>
    <p:sldId id="331" r:id="rId16"/>
    <p:sldId id="365" r:id="rId17"/>
    <p:sldId id="332" r:id="rId18"/>
    <p:sldId id="334" r:id="rId19"/>
    <p:sldId id="335" r:id="rId20"/>
    <p:sldId id="336" r:id="rId21"/>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32">
          <p15:clr>
            <a:srgbClr val="A4A3A4"/>
          </p15:clr>
        </p15:guide>
        <p15:guide id="4" orient="horz" pos="864">
          <p15:clr>
            <a:srgbClr val="A4A3A4"/>
          </p15:clr>
        </p15:guide>
        <p15:guide id="5" orient="horz" pos="4017">
          <p15:clr>
            <a:srgbClr val="A4A3A4"/>
          </p15:clr>
        </p15:guide>
        <p15:guide id="6" pos="288">
          <p15:clr>
            <a:srgbClr val="A4A3A4"/>
          </p15:clr>
        </p15:guide>
        <p15:guide id="7"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31" autoAdjust="0"/>
    <p:restoredTop sz="95122" autoAdjust="0"/>
  </p:normalViewPr>
  <p:slideViewPr>
    <p:cSldViewPr>
      <p:cViewPr>
        <p:scale>
          <a:sx n="100" d="100"/>
          <a:sy n="100" d="100"/>
        </p:scale>
        <p:origin x="484" y="-528"/>
      </p:cViewPr>
      <p:guideLst>
        <p:guide orient="horz" pos="2160"/>
        <p:guide pos="2880"/>
        <p:guide orient="horz" pos="432"/>
        <p:guide orient="horz" pos="864"/>
        <p:guide orient="horz" pos="4017"/>
        <p:guide pos="288"/>
        <p:guide pos="5472"/>
      </p:guideLst>
    </p:cSldViewPr>
  </p:slideViewPr>
  <p:outlineViewPr>
    <p:cViewPr>
      <p:scale>
        <a:sx n="33" d="100"/>
        <a:sy n="33" d="100"/>
      </p:scale>
      <p:origin x="0" y="4725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9-03-11T06:37:02.19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6033 11659 0,'0'18'78,"0"17"-62,35-17 0,89 52-1,17-17 1,-35-17 0,-18 17-1,-18-18 16,-52 0-15,0-35 0,-1 18-1,18-18 1,1 0 0,-1 0-1,-17 0 16,17 0-15,0-36 0,18 19-16,-18-1 15,-17-17 1</inkml:trace>
  <inkml:trace contextRef="#ctx0" brushRef="#br0" timeOffset="627.203">6456 11853 0,'-17'0'62,"17"18"-46,123 35 0,89 17 15,52 1-16,1-18 1,-53-35 0,17-18-1,-194 0 95,-88 17-79,-53-17-31,-229 53 16</inkml:trace>
  <inkml:trace contextRef="#ctx0" brushRef="#br1" timeOffset="7378.598">5980 11748 0,'-18'17'47,"36"1"-31,105-18 15,54 17-15,123 19-1,52-19 1,-16 1-1,-142-18 1,-106 18 0,-71-18 15,-17-53-15,0 0-16,0-35 15,-52-71 1,-160-88-1,-17 141 1,-1 88 0,-52 18-1,-18 36 17,71-19-17,123 1 1,53 17-1,53 53 1,0 54 0,18 16-1,140 1 1,72-88 0,52-71-1,-88 0 1,-123 0-1,-54-36 1,-17-34 0,0-18-1,-106-36 17,18 36-32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11</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12</a:t>
            </a:fld>
            <a:endParaRPr lang="en-US" dirty="0"/>
          </a:p>
        </p:txBody>
      </p:sp>
    </p:spTree>
    <p:extLst>
      <p:ext uri="{BB962C8B-B14F-4D97-AF65-F5344CB8AC3E}">
        <p14:creationId xmlns:p14="http://schemas.microsoft.com/office/powerpoint/2010/main" val="368676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13</a:t>
            </a:fld>
            <a:endParaRPr lang="en-US" dirty="0"/>
          </a:p>
        </p:txBody>
      </p:sp>
    </p:spTree>
    <p:extLst>
      <p:ext uri="{BB962C8B-B14F-4D97-AF65-F5344CB8AC3E}">
        <p14:creationId xmlns:p14="http://schemas.microsoft.com/office/powerpoint/2010/main" val="422552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14</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15</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16</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17</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18</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19</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20</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3</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4</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5</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6</a:t>
            </a:fld>
            <a:endParaRPr lang="en-US" dirty="0"/>
          </a:p>
        </p:txBody>
      </p:sp>
    </p:spTree>
    <p:extLst>
      <p:ext uri="{BB962C8B-B14F-4D97-AF65-F5344CB8AC3E}">
        <p14:creationId xmlns:p14="http://schemas.microsoft.com/office/powerpoint/2010/main" val="102169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7</a:t>
            </a:fld>
            <a:endParaRPr lang="en-US" dirty="0"/>
          </a:p>
        </p:txBody>
      </p:sp>
    </p:spTree>
    <p:extLst>
      <p:ext uri="{BB962C8B-B14F-4D97-AF65-F5344CB8AC3E}">
        <p14:creationId xmlns:p14="http://schemas.microsoft.com/office/powerpoint/2010/main" val="256339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8</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9</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10</a:t>
            </a:fld>
            <a:endParaRPr lang="en-US" dirty="0"/>
          </a:p>
        </p:txBody>
      </p:sp>
    </p:spTree>
    <p:extLst>
      <p:ext uri="{BB962C8B-B14F-4D97-AF65-F5344CB8AC3E}">
        <p14:creationId xmlns:p14="http://schemas.microsoft.com/office/powerpoint/2010/main" val="380237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1" name="TextBox 10"/>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3/11/2019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3/11/2019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28"/>
            <a:ext cx="8229600" cy="622828"/>
          </a:xfrm>
        </p:spPr>
        <p:txBody>
          <a:bodyPr/>
          <a:lstStyle/>
          <a:p>
            <a:r>
              <a:rPr lang="en-US" dirty="0">
                <a:latin typeface="+mj-lt"/>
              </a:rPr>
              <a:t>Digital Design</a:t>
            </a:r>
            <a:endParaRPr lang="en-US" b="1" dirty="0">
              <a:latin typeface="+mj-lt"/>
            </a:endParaRPr>
          </a:p>
        </p:txBody>
      </p:sp>
      <p:sp>
        <p:nvSpPr>
          <p:cNvPr id="3" name="Text Placeholder 2"/>
          <p:cNvSpPr>
            <a:spLocks noGrp="1"/>
          </p:cNvSpPr>
          <p:nvPr>
            <p:ph type="body" sz="quarter" idx="13"/>
          </p:nvPr>
        </p:nvSpPr>
        <p:spPr>
          <a:xfrm>
            <a:off x="457200" y="771294"/>
            <a:ext cx="8229600" cy="478970"/>
          </a:xfrm>
        </p:spPr>
        <p:txBody>
          <a:bodyPr/>
          <a:lstStyle/>
          <a:p>
            <a:r>
              <a:rPr lang="en-US" sz="2400" dirty="0"/>
              <a:t>With an Introduction to the Verilog HDL, VHDL, and SystemVerilog</a:t>
            </a:r>
          </a:p>
          <a:p>
            <a:r>
              <a:rPr lang="en-US" sz="2400" dirty="0">
                <a:latin typeface="+mj-lt"/>
              </a:rPr>
              <a:t>6</a:t>
            </a:r>
            <a:r>
              <a:rPr lang="en-US" sz="2400" baseline="30000" dirty="0">
                <a:latin typeface="+mj-lt"/>
              </a:rPr>
              <a:t>th</a:t>
            </a:r>
            <a:r>
              <a:rPr lang="en-US" sz="2400" dirty="0">
                <a:latin typeface="+mj-lt"/>
              </a:rPr>
              <a:t> </a:t>
            </a:r>
            <a:r>
              <a:rPr lang="en-US" sz="1800" dirty="0">
                <a:latin typeface="+mj-lt"/>
              </a:rPr>
              <a:t>Edition, Global Edition</a:t>
            </a:r>
          </a:p>
        </p:txBody>
      </p:sp>
      <p:sp>
        <p:nvSpPr>
          <p:cNvPr id="4" name="Text Placeholder 3"/>
          <p:cNvSpPr>
            <a:spLocks noGrp="1"/>
          </p:cNvSpPr>
          <p:nvPr>
            <p:ph type="body" sz="quarter" idx="14"/>
          </p:nvPr>
        </p:nvSpPr>
        <p:spPr>
          <a:xfrm>
            <a:off x="4953000" y="3048000"/>
            <a:ext cx="3657600" cy="533399"/>
          </a:xfrm>
        </p:spPr>
        <p:txBody>
          <a:bodyPr/>
          <a:lstStyle/>
          <a:p>
            <a:pPr algn="ctr"/>
            <a:r>
              <a:rPr lang="en-US" sz="3000" dirty="0"/>
              <a:t>Chapter 02</a:t>
            </a:r>
          </a:p>
        </p:txBody>
      </p:sp>
      <p:sp>
        <p:nvSpPr>
          <p:cNvPr id="5" name="Text Placeholder 4"/>
          <p:cNvSpPr>
            <a:spLocks noGrp="1"/>
          </p:cNvSpPr>
          <p:nvPr>
            <p:ph type="body" sz="quarter" idx="15"/>
          </p:nvPr>
        </p:nvSpPr>
        <p:spPr>
          <a:xfrm>
            <a:off x="4343400" y="3581399"/>
            <a:ext cx="4876800" cy="457201"/>
          </a:xfrm>
        </p:spPr>
        <p:txBody>
          <a:bodyPr/>
          <a:lstStyle/>
          <a:p>
            <a:pPr algn="ctr"/>
            <a:r>
              <a:rPr lang="en-US" dirty="0"/>
              <a:t>Boolean Algebra and Logic Gates</a:t>
            </a:r>
            <a:endParaRPr lang="en-US" sz="2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72915" y="1995029"/>
            <a:ext cx="3128632" cy="4141828"/>
          </a:xfrm>
          <a:prstGeom prst="rect">
            <a:avLst/>
          </a:prstGeom>
          <a:noFill/>
        </p:spPr>
      </p:pic>
    </p:spTree>
    <p:extLst>
      <p:ext uri="{BB962C8B-B14F-4D97-AF65-F5344CB8AC3E}">
        <p14:creationId xmlns:p14="http://schemas.microsoft.com/office/powerpoint/2010/main" val="385386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b="1" dirty="0">
                <a:latin typeface="+mn-lt"/>
              </a:rPr>
              <a:t>Sum of </a:t>
            </a:r>
            <a:r>
              <a:rPr lang="en-US" sz="2000" b="1" dirty="0" err="1">
                <a:latin typeface="+mn-lt"/>
              </a:rPr>
              <a:t>Minterms</a:t>
            </a:r>
            <a:r>
              <a:rPr lang="en-US" sz="2000" b="1" dirty="0">
                <a:latin typeface="+mn-lt"/>
              </a:rPr>
              <a:t> (e.g. </a:t>
            </a:r>
            <a:r>
              <a:rPr lang="en-US" sz="2000" dirty="0">
                <a:latin typeface="+mn-lt"/>
              </a:rPr>
              <a:t>F = A + B’C)</a:t>
            </a:r>
            <a:endParaRPr lang="en-US" sz="2000" baseline="-25000" dirty="0">
              <a:latin typeface="+mn-lt"/>
            </a:endParaRPr>
          </a:p>
        </p:txBody>
      </p:sp>
      <p:pic>
        <p:nvPicPr>
          <p:cNvPr id="1026" name="Picture 2"/>
          <p:cNvPicPr>
            <a:picLocks noChangeAspect="1" noChangeArrowheads="1"/>
          </p:cNvPicPr>
          <p:nvPr/>
        </p:nvPicPr>
        <p:blipFill>
          <a:blip r:embed="rId3" cstate="print"/>
          <a:stretch>
            <a:fillRect/>
          </a:stretch>
        </p:blipFill>
        <p:spPr bwMode="auto">
          <a:xfrm>
            <a:off x="3016630" y="1117753"/>
            <a:ext cx="3253411" cy="24182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Rectangle: Click to edit Master text styles&#10;Second level&#10;Third level&#10;Fourth level&#10;Fifth level">
            <a:extLst>
              <a:ext uri="{FF2B5EF4-FFF2-40B4-BE49-F238E27FC236}">
                <a16:creationId xmlns:a16="http://schemas.microsoft.com/office/drawing/2014/main" id="{A1FA04D9-B899-4C95-9213-C8171A7A4B3E}"/>
              </a:ext>
            </a:extLst>
          </p:cNvPr>
          <p:cNvSpPr txBox="1">
            <a:spLocks noChangeArrowheads="1"/>
          </p:cNvSpPr>
          <p:nvPr/>
        </p:nvSpPr>
        <p:spPr>
          <a:xfrm>
            <a:off x="609600" y="3505200"/>
            <a:ext cx="8001000" cy="3200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nSpc>
                <a:spcPts val="2500"/>
              </a:lnSpc>
              <a:spcBef>
                <a:spcPts val="0"/>
              </a:spcBef>
              <a:buClrTx/>
            </a:pPr>
            <a:r>
              <a:rPr lang="en-US" altLang="ko-KR" sz="1800" dirty="0">
                <a:solidFill>
                  <a:srgbClr val="000000"/>
                </a:solidFill>
              </a:rPr>
              <a:t>Express the Boolean function F=A+B'C in a sum of </a:t>
            </a:r>
            <a:r>
              <a:rPr lang="en-US" altLang="ko-KR" sz="1800" dirty="0" err="1">
                <a:solidFill>
                  <a:srgbClr val="000000"/>
                </a:solidFill>
              </a:rPr>
              <a:t>minterms</a:t>
            </a:r>
            <a:r>
              <a:rPr lang="en-US" altLang="ko-KR" sz="1800" dirty="0">
                <a:solidFill>
                  <a:srgbClr val="000000"/>
                </a:solidFill>
              </a:rPr>
              <a:t>.</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A = A(B+B') = AB +AB' </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AB(C+C') + AB'(C+C')</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ABC + ABC' + AB'C +AB'C'</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B'C = B'C(A+A') = AB'C + A'B'C </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F = A + B'C </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A' B'C + AB'C' + AB'C + ABC' + ABC</a:t>
            </a:r>
          </a:p>
          <a:p>
            <a:pPr>
              <a:lnSpc>
                <a:spcPts val="25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1</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4</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5</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6</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7</a:t>
            </a:r>
          </a:p>
          <a:p>
            <a:pPr algn="just">
              <a:lnSpc>
                <a:spcPts val="2500"/>
              </a:lnSpc>
              <a:spcBef>
                <a:spcPts val="0"/>
              </a:spcBef>
              <a:buFont typeface="Wingdings" panose="05000000000000000000" pitchFamily="2" charset="2"/>
              <a:buNone/>
            </a:pPr>
            <a:r>
              <a:rPr lang="en-US" altLang="ko-KR" sz="1800" baseline="-30000" dirty="0">
                <a:solidFill>
                  <a:srgbClr val="000000"/>
                </a:solidFill>
                <a:ea typeface="바탕" panose="02030600000101010101" pitchFamily="18" charset="-127"/>
              </a:rPr>
              <a:t>           = ∑(1, 4, 5, 6, 7) </a:t>
            </a:r>
          </a:p>
          <a:p>
            <a:pPr>
              <a:buFont typeface="Wingdings" panose="05000000000000000000" pitchFamily="2" charset="2"/>
              <a:buNone/>
            </a:pPr>
            <a:endParaRPr lang="en-US" altLang="ko-KR" baseline="-30000" dirty="0">
              <a:solidFill>
                <a:srgbClr val="000000"/>
              </a:solidFill>
              <a:latin typeface="바탕" panose="02030600000101010101" pitchFamily="18" charset="-127"/>
              <a:ea typeface="바탕" panose="02030600000101010101" pitchFamily="18" charset="-127"/>
            </a:endParaRPr>
          </a:p>
        </p:txBody>
      </p:sp>
    </p:spTree>
    <p:extLst>
      <p:ext uri="{BB962C8B-B14F-4D97-AF65-F5344CB8AC3E}">
        <p14:creationId xmlns:p14="http://schemas.microsoft.com/office/powerpoint/2010/main" val="360412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Truth Table for F = </a:t>
            </a:r>
            <a:r>
              <a:rPr lang="en-US" sz="2000" dirty="0" err="1">
                <a:latin typeface="+mn-lt"/>
              </a:rPr>
              <a:t>xy</a:t>
            </a:r>
            <a:r>
              <a:rPr lang="en-US" sz="2000" dirty="0">
                <a:latin typeface="+mn-lt"/>
              </a:rPr>
              <a:t> + </a:t>
            </a:r>
            <a:r>
              <a:rPr lang="en-US" sz="2000" dirty="0" err="1">
                <a:latin typeface="+mn-lt"/>
              </a:rPr>
              <a:t>x'z</a:t>
            </a:r>
            <a:endParaRPr lang="en-US" sz="2000" baseline="-25000" dirty="0">
              <a:latin typeface="+mn-lt"/>
            </a:endParaRPr>
          </a:p>
        </p:txBody>
      </p:sp>
      <p:pic>
        <p:nvPicPr>
          <p:cNvPr id="1026" name="Picture 2" descr="The table has columns for the following values from left to right: x, y, z, F. The row entries are as follows: row 1, 0 0 0 0; row 2, 0 0 1 1; row 3, 0 1 0 0; row 4, 0 1 1 1; row 5, 1 0 0 0; row 6, 1 0 1 0; row 7, 1 1 0 1; row 8, 1 1 1 1. In the F column, the ones are min terms, and the zeroes are max terms."/>
          <p:cNvPicPr>
            <a:picLocks noChangeAspect="1" noChangeArrowheads="1"/>
          </p:cNvPicPr>
          <p:nvPr/>
        </p:nvPicPr>
        <p:blipFill>
          <a:blip r:embed="rId3" cstate="print"/>
          <a:stretch>
            <a:fillRect/>
          </a:stretch>
        </p:blipFill>
        <p:spPr bwMode="auto">
          <a:xfrm>
            <a:off x="2023401" y="1915028"/>
            <a:ext cx="5097198" cy="346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Product of Maxterms (e.g. F = </a:t>
            </a:r>
            <a:r>
              <a:rPr lang="en-US" sz="2000" dirty="0" err="1">
                <a:latin typeface="+mn-lt"/>
              </a:rPr>
              <a:t>xy</a:t>
            </a:r>
            <a:r>
              <a:rPr lang="en-US" sz="2000" dirty="0">
                <a:latin typeface="+mn-lt"/>
              </a:rPr>
              <a:t> + </a:t>
            </a:r>
            <a:r>
              <a:rPr lang="en-US" sz="2000" dirty="0" err="1">
                <a:latin typeface="+mn-lt"/>
              </a:rPr>
              <a:t>x’z</a:t>
            </a:r>
            <a:r>
              <a:rPr lang="en-US" sz="2000" dirty="0">
                <a:latin typeface="+mn-lt"/>
              </a:rPr>
              <a:t>)</a:t>
            </a:r>
            <a:endParaRPr lang="en-US" sz="2000" baseline="-25000" dirty="0">
              <a:latin typeface="+mn-lt"/>
            </a:endParaRPr>
          </a:p>
        </p:txBody>
      </p:sp>
      <p:pic>
        <p:nvPicPr>
          <p:cNvPr id="1026" name="Picture 2" descr="The table has columns for the following values from left to right: x, y, z, F. The row entries are as follows: row 1, 0 0 0 0; row 2, 0 0 1 1; row 3, 0 1 0 0; row 4, 0 1 1 1; row 5, 1 0 0 0; row 6, 1 0 1 0; row 7, 1 1 0 1; row 8, 1 1 1 1. In the F column, the ones are min terms, and the zeroes are max terms."/>
          <p:cNvPicPr>
            <a:picLocks noChangeAspect="1" noChangeArrowheads="1"/>
          </p:cNvPicPr>
          <p:nvPr/>
        </p:nvPicPr>
        <p:blipFill>
          <a:blip r:embed="rId3" cstate="print"/>
          <a:stretch>
            <a:fillRect/>
          </a:stretch>
        </p:blipFill>
        <p:spPr bwMode="auto">
          <a:xfrm>
            <a:off x="5410200" y="2286000"/>
            <a:ext cx="3615399" cy="26569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Rectangle: Click to edit Master text styles&#10;Second level&#10;Third level&#10;Fourth level&#10;Fifth level">
            <a:extLst>
              <a:ext uri="{FF2B5EF4-FFF2-40B4-BE49-F238E27FC236}">
                <a16:creationId xmlns:a16="http://schemas.microsoft.com/office/drawing/2014/main" id="{51604699-8C77-479F-959E-ED4C4554EE1F}"/>
              </a:ext>
            </a:extLst>
          </p:cNvPr>
          <p:cNvSpPr txBox="1">
            <a:spLocks noChangeArrowheads="1"/>
          </p:cNvSpPr>
          <p:nvPr/>
        </p:nvSpPr>
        <p:spPr>
          <a:xfrm>
            <a:off x="609600" y="1524000"/>
            <a:ext cx="8001000" cy="51816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nSpc>
                <a:spcPct val="150000"/>
              </a:lnSpc>
              <a:spcBef>
                <a:spcPts val="0"/>
              </a:spcBef>
              <a:buClrTx/>
            </a:pPr>
            <a:r>
              <a:rPr lang="en-US" altLang="ko-KR" sz="1800" dirty="0">
                <a:solidFill>
                  <a:srgbClr val="000000"/>
                </a:solidFill>
              </a:rPr>
              <a:t>Express the Boolean function </a:t>
            </a:r>
            <a:r>
              <a:rPr lang="en-US" altLang="ko-KR" sz="1800" dirty="0">
                <a:solidFill>
                  <a:srgbClr val="000000"/>
                </a:solidFill>
                <a:ea typeface="바탕" panose="02030600000101010101" pitchFamily="18" charset="-127"/>
              </a:rPr>
              <a:t>F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 in a product of maxterm form.</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F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xy+x</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x+x</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y+x</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x' + y= x' + y + </a:t>
            </a:r>
            <a:r>
              <a:rPr lang="en-US" altLang="ko-KR" sz="1800" dirty="0" err="1">
                <a:solidFill>
                  <a:srgbClr val="000000"/>
                </a:solidFill>
                <a:ea typeface="바탕" panose="02030600000101010101" pitchFamily="18" charset="-127"/>
              </a:rPr>
              <a:t>zz</a:t>
            </a:r>
            <a:r>
              <a:rPr lang="en-US" altLang="ko-KR" sz="1800" dirty="0">
                <a:solidFill>
                  <a:srgbClr val="000000"/>
                </a:solidFill>
                <a:ea typeface="바탕" panose="02030600000101010101" pitchFamily="18" charset="-127"/>
              </a:rPr>
              <a:t>'= (x'+</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)(x'+</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x + z= x + z + </a:t>
            </a:r>
            <a:r>
              <a:rPr lang="en-US" altLang="ko-KR" sz="1800" dirty="0" err="1">
                <a:solidFill>
                  <a:srgbClr val="000000"/>
                </a:solidFill>
                <a:ea typeface="바탕" panose="02030600000101010101" pitchFamily="18" charset="-127"/>
              </a:rPr>
              <a:t>yy</a:t>
            </a:r>
            <a:r>
              <a:rPr lang="en-US" altLang="ko-KR" sz="1800" dirty="0">
                <a:solidFill>
                  <a:srgbClr val="000000"/>
                </a:solidFill>
                <a:ea typeface="바탕" panose="02030600000101010101" pitchFamily="18" charset="-127"/>
              </a:rPr>
              <a:t>'= (</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'+z)</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y + z= y + z + xx'= (</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)(x'+</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F = (</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'+z)(x'+</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)(x'+</a:t>
            </a:r>
            <a:r>
              <a:rPr lang="en-US" altLang="ko-KR" sz="1800" dirty="0" err="1">
                <a:solidFill>
                  <a:srgbClr val="000000"/>
                </a:solidFill>
                <a:ea typeface="바탕" panose="02030600000101010101" pitchFamily="18" charset="-127"/>
              </a:rPr>
              <a:t>y+z</a:t>
            </a:r>
            <a:r>
              <a:rPr lang="en-US" altLang="ko-KR" sz="1800" dirty="0">
                <a:solidFill>
                  <a:srgbClr val="000000"/>
                </a:solidFill>
                <a:ea typeface="바탕" panose="02030600000101010101" pitchFamily="18" charset="-127"/>
              </a:rPr>
              <a:t>')</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0</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4</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5</a:t>
            </a:r>
          </a:p>
          <a:p>
            <a:pPr algn="just">
              <a:lnSpc>
                <a:spcPct val="150000"/>
              </a:lnSpc>
              <a:spcBef>
                <a:spcPts val="0"/>
              </a:spcBef>
              <a:buFont typeface="Wingdings" panose="05000000000000000000" pitchFamily="2" charset="2"/>
              <a:buNone/>
            </a:pPr>
            <a:r>
              <a:rPr lang="en-US" altLang="ko-KR" sz="1800" dirty="0">
                <a:solidFill>
                  <a:srgbClr val="000000"/>
                </a:solidFill>
                <a:ea typeface="바탕" panose="02030600000101010101" pitchFamily="18" charset="-127"/>
              </a:rPr>
              <a:t>	F(x, y, z) = ∏(0, 2, 4, 5)</a:t>
            </a:r>
          </a:p>
          <a:p>
            <a:pPr algn="just">
              <a:buFont typeface="Wingdings" panose="05000000000000000000" pitchFamily="2" charset="2"/>
              <a:buNone/>
            </a:pPr>
            <a:endParaRPr lang="en-US" altLang="ko-KR" dirty="0">
              <a:solidFill>
                <a:srgbClr val="000000"/>
              </a:solidFill>
            </a:endParaRPr>
          </a:p>
        </p:txBody>
      </p:sp>
    </p:spTree>
    <p:extLst>
      <p:ext uri="{BB962C8B-B14F-4D97-AF65-F5344CB8AC3E}">
        <p14:creationId xmlns:p14="http://schemas.microsoft.com/office/powerpoint/2010/main" val="92895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Conversion btw. Canonical Forms</a:t>
            </a:r>
            <a:endParaRPr lang="en-US" sz="2000" baseline="-25000" dirty="0">
              <a:latin typeface="+mn-lt"/>
            </a:endParaRPr>
          </a:p>
        </p:txBody>
      </p:sp>
      <p:sp>
        <p:nvSpPr>
          <p:cNvPr id="4" name="Rectangle 3" descr="Rectangle: Click to edit Master text styles&#10;Second level&#10;Third level&#10;Fourth level&#10;Fifth level">
            <a:extLst>
              <a:ext uri="{FF2B5EF4-FFF2-40B4-BE49-F238E27FC236}">
                <a16:creationId xmlns:a16="http://schemas.microsoft.com/office/drawing/2014/main" id="{51604699-8C77-479F-959E-ED4C4554EE1F}"/>
              </a:ext>
            </a:extLst>
          </p:cNvPr>
          <p:cNvSpPr txBox="1">
            <a:spLocks noChangeArrowheads="1"/>
          </p:cNvSpPr>
          <p:nvPr/>
        </p:nvSpPr>
        <p:spPr>
          <a:xfrm>
            <a:off x="609600" y="1524000"/>
            <a:ext cx="8001000" cy="51816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nSpc>
                <a:spcPct val="150000"/>
              </a:lnSpc>
              <a:spcBef>
                <a:spcPts val="0"/>
              </a:spcBef>
              <a:buClrTx/>
            </a:pPr>
            <a:r>
              <a:rPr lang="en-US" altLang="ko-KR" sz="1800" dirty="0">
                <a:solidFill>
                  <a:srgbClr val="000000"/>
                </a:solidFill>
              </a:rPr>
              <a:t>Conversion between sum of </a:t>
            </a:r>
            <a:r>
              <a:rPr lang="en-US" altLang="ko-KR" sz="1800" dirty="0" err="1">
                <a:solidFill>
                  <a:srgbClr val="000000"/>
                </a:solidFill>
              </a:rPr>
              <a:t>minterms</a:t>
            </a:r>
            <a:r>
              <a:rPr lang="en-US" altLang="ko-KR" sz="1800" dirty="0">
                <a:solidFill>
                  <a:srgbClr val="000000"/>
                </a:solidFill>
              </a:rPr>
              <a:t> and product of maxterms</a:t>
            </a:r>
          </a:p>
          <a:p>
            <a:pPr algn="just">
              <a:buNone/>
            </a:pPr>
            <a:r>
              <a:rPr lang="en-US" altLang="ko-KR" sz="1800" dirty="0">
                <a:solidFill>
                  <a:srgbClr val="000000"/>
                </a:solidFill>
                <a:ea typeface="바탕" panose="02030600000101010101" pitchFamily="18" charset="-127"/>
              </a:rPr>
              <a:t>	F(A, B, C) = ∑(1, 4, 5, 6, 7)</a:t>
            </a:r>
          </a:p>
          <a:p>
            <a:pPr algn="just">
              <a:buNone/>
            </a:pPr>
            <a:r>
              <a:rPr lang="en-US" altLang="ko-KR" sz="1800" dirty="0">
                <a:solidFill>
                  <a:srgbClr val="000000"/>
                </a:solidFill>
                <a:ea typeface="바탕" panose="02030600000101010101" pitchFamily="18" charset="-127"/>
              </a:rPr>
              <a:t>	F' (A, B, C) = ∑(0, 2, 3) = m</a:t>
            </a:r>
            <a:r>
              <a:rPr lang="en-US" altLang="ko-KR" sz="1800" baseline="-30000" dirty="0">
                <a:solidFill>
                  <a:srgbClr val="000000"/>
                </a:solidFill>
                <a:ea typeface="바탕" panose="02030600000101010101" pitchFamily="18" charset="-127"/>
              </a:rPr>
              <a:t>0</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3</a:t>
            </a:r>
            <a:endParaRPr lang="en-US" altLang="ko-KR" sz="1800" dirty="0">
              <a:solidFill>
                <a:srgbClr val="000000"/>
              </a:solidFill>
              <a:ea typeface="바탕" panose="02030600000101010101" pitchFamily="18" charset="-127"/>
            </a:endParaRPr>
          </a:p>
          <a:p>
            <a:pPr algn="just">
              <a:buNone/>
            </a:pPr>
            <a:r>
              <a:rPr lang="en-US" altLang="ko-KR" sz="1800" dirty="0">
                <a:solidFill>
                  <a:srgbClr val="000000"/>
                </a:solidFill>
                <a:ea typeface="바탕" panose="02030600000101010101" pitchFamily="18" charset="-127"/>
              </a:rPr>
              <a:t>	F = (m</a:t>
            </a:r>
            <a:r>
              <a:rPr lang="en-US" altLang="ko-KR" sz="1800" baseline="-30000" dirty="0">
                <a:solidFill>
                  <a:srgbClr val="000000"/>
                </a:solidFill>
                <a:ea typeface="바탕" panose="02030600000101010101" pitchFamily="18" charset="-127"/>
              </a:rPr>
              <a:t>0</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3</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0</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3</a:t>
            </a:r>
            <a:r>
              <a:rPr lang="en-US" altLang="ko-KR" sz="1800" dirty="0">
                <a:solidFill>
                  <a:srgbClr val="000000"/>
                </a:solidFill>
                <a:ea typeface="바탕" panose="02030600000101010101" pitchFamily="18" charset="-127"/>
              </a:rPr>
              <a:t>' = M</a:t>
            </a:r>
            <a:r>
              <a:rPr lang="en-US" altLang="ko-KR" sz="1800" baseline="-30000" dirty="0">
                <a:solidFill>
                  <a:srgbClr val="000000"/>
                </a:solidFill>
                <a:ea typeface="바탕" panose="02030600000101010101" pitchFamily="18" charset="-127"/>
              </a:rPr>
              <a:t>0</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M</a:t>
            </a:r>
            <a:r>
              <a:rPr lang="en-US" altLang="ko-KR" sz="1800" baseline="-30000" dirty="0">
                <a:solidFill>
                  <a:srgbClr val="000000"/>
                </a:solidFill>
                <a:ea typeface="바탕" panose="02030600000101010101" pitchFamily="18" charset="-127"/>
              </a:rPr>
              <a:t>3</a:t>
            </a:r>
            <a:r>
              <a:rPr lang="en-US" altLang="ko-KR" sz="1800" dirty="0">
                <a:solidFill>
                  <a:srgbClr val="000000"/>
                </a:solidFill>
                <a:ea typeface="바탕" panose="02030600000101010101" pitchFamily="18" charset="-127"/>
              </a:rPr>
              <a:t> = ∏(0, 2, 3) , </a:t>
            </a:r>
            <a:r>
              <a:rPr lang="en-US" altLang="ko-KR" sz="1800" dirty="0" err="1">
                <a:solidFill>
                  <a:srgbClr val="000000"/>
                </a:solidFill>
                <a:ea typeface="바탕" panose="02030600000101010101" pitchFamily="18" charset="-127"/>
              </a:rPr>
              <a:t>m</a:t>
            </a:r>
            <a:r>
              <a:rPr lang="en-US" altLang="ko-KR" sz="1800" baseline="-30000" dirty="0" err="1">
                <a:solidFill>
                  <a:srgbClr val="000000"/>
                </a:solidFill>
                <a:ea typeface="바탕" panose="02030600000101010101" pitchFamily="18" charset="-127"/>
              </a:rPr>
              <a:t>j</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M</a:t>
            </a:r>
            <a:r>
              <a:rPr lang="en-US" altLang="ko-KR" sz="1800" baseline="-30000" dirty="0" err="1">
                <a:solidFill>
                  <a:srgbClr val="000000"/>
                </a:solidFill>
                <a:ea typeface="바탕" panose="02030600000101010101" pitchFamily="18" charset="-127"/>
              </a:rPr>
              <a:t>j</a:t>
            </a:r>
            <a:r>
              <a:rPr lang="en-US" altLang="ko-KR" sz="1800" dirty="0">
                <a:solidFill>
                  <a:srgbClr val="000000"/>
                </a:solidFill>
                <a:ea typeface="바탕" panose="02030600000101010101" pitchFamily="18" charset="-127"/>
              </a:rPr>
              <a:t> </a:t>
            </a:r>
          </a:p>
          <a:p>
            <a:pPr algn="just">
              <a:buNone/>
            </a:pPr>
            <a:r>
              <a:rPr lang="en-US" altLang="ko-KR" sz="1800" dirty="0">
                <a:solidFill>
                  <a:srgbClr val="000000"/>
                </a:solidFill>
                <a:ea typeface="바탕" panose="02030600000101010101" pitchFamily="18" charset="-127"/>
              </a:rPr>
              <a:t>	</a:t>
            </a:r>
          </a:p>
          <a:p>
            <a:pPr algn="just">
              <a:buNone/>
            </a:pPr>
            <a:r>
              <a:rPr lang="en-US" altLang="ko-KR" sz="1800" dirty="0">
                <a:solidFill>
                  <a:srgbClr val="000000"/>
                </a:solidFill>
                <a:ea typeface="바탕" panose="02030600000101010101" pitchFamily="18" charset="-127"/>
              </a:rPr>
              <a:t>    Ex) F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 </a:t>
            </a:r>
          </a:p>
          <a:p>
            <a:pPr algn="just">
              <a:buNone/>
            </a:pPr>
            <a:r>
              <a:rPr lang="en-US" altLang="ko-KR" sz="1800" dirty="0">
                <a:solidFill>
                  <a:srgbClr val="000000"/>
                </a:solidFill>
                <a:ea typeface="바탕" panose="02030600000101010101" pitchFamily="18" charset="-127"/>
              </a:rPr>
              <a:t>	     F(x, y, z) = ∑(1, 3, 6, 7)</a:t>
            </a:r>
          </a:p>
          <a:p>
            <a:pPr algn="just">
              <a:buNone/>
            </a:pPr>
            <a:r>
              <a:rPr lang="en-US" altLang="ko-KR" sz="1800" dirty="0">
                <a:solidFill>
                  <a:srgbClr val="000000"/>
                </a:solidFill>
                <a:ea typeface="바탕" panose="02030600000101010101" pitchFamily="18" charset="-127"/>
              </a:rPr>
              <a:t>	     F(x, y, z) = ∏(0, 2, 4, 5)</a:t>
            </a:r>
            <a:endParaRPr lang="en-US" altLang="ko-KR" sz="1800" dirty="0">
              <a:solidFill>
                <a:srgbClr val="000000"/>
              </a:solidFill>
            </a:endParaRPr>
          </a:p>
          <a:p>
            <a:pPr algn="just">
              <a:buFont typeface="Wingdings" panose="05000000000000000000" pitchFamily="2" charset="2"/>
              <a:buNone/>
            </a:pPr>
            <a:endParaRPr lang="en-US" altLang="ko-KR" dirty="0">
              <a:solidFill>
                <a:srgbClr val="000000"/>
              </a:solidFill>
            </a:endParaRPr>
          </a:p>
        </p:txBody>
      </p:sp>
    </p:spTree>
    <p:extLst>
      <p:ext uri="{BB962C8B-B14F-4D97-AF65-F5344CB8AC3E}">
        <p14:creationId xmlns:p14="http://schemas.microsoft.com/office/powerpoint/2010/main" val="2678665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29649"/>
            <a:ext cx="8391728" cy="924699"/>
          </a:xfrm>
        </p:spPr>
        <p:txBody>
          <a:bodyPr/>
          <a:lstStyle/>
          <a:p>
            <a:br>
              <a:rPr lang="en-US" sz="2000" b="1" dirty="0">
                <a:latin typeface="+mn-lt"/>
              </a:rPr>
            </a:br>
            <a:r>
              <a:rPr lang="en-US" sz="2000" dirty="0">
                <a:latin typeface="+mn-lt"/>
              </a:rPr>
              <a:t>Two-level Implementation (Standard Forms)</a:t>
            </a:r>
          </a:p>
        </p:txBody>
      </p:sp>
      <p:pic>
        <p:nvPicPr>
          <p:cNvPr id="4098" name="Picture 2" descr="Part ay: sum of products. Input y prime or inputs x prime and y and z prime or inputs x and y yield output F sub 1. Part b: product of sums. Input x and input y prime or z and input x prime or y or z prime yield output F sub 2."/>
          <p:cNvPicPr>
            <a:picLocks noChangeAspect="1" noChangeArrowheads="1"/>
          </p:cNvPicPr>
          <p:nvPr/>
        </p:nvPicPr>
        <p:blipFill>
          <a:blip r:embed="rId3"/>
          <a:stretch>
            <a:fillRect/>
          </a:stretch>
        </p:blipFill>
        <p:spPr bwMode="auto">
          <a:xfrm>
            <a:off x="957939" y="2743200"/>
            <a:ext cx="7228122" cy="165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29649"/>
            <a:ext cx="8391728" cy="924699"/>
          </a:xfrm>
        </p:spPr>
        <p:txBody>
          <a:bodyPr/>
          <a:lstStyle/>
          <a:p>
            <a:r>
              <a:rPr lang="en-US" sz="2000" b="1" dirty="0">
                <a:latin typeface="+mn-lt"/>
              </a:rPr>
              <a:t>Figure 2</a:t>
            </a:r>
            <a:r>
              <a:rPr lang="en-US" sz="2000" dirty="0">
                <a:latin typeface="+mn-lt"/>
              </a:rPr>
              <a:t>.4</a:t>
            </a:r>
            <a:br>
              <a:rPr lang="en-US" sz="2000" b="1" dirty="0">
                <a:latin typeface="+mn-lt"/>
              </a:rPr>
            </a:br>
            <a:r>
              <a:rPr lang="en-US" sz="2000" dirty="0">
                <a:latin typeface="+mn-lt"/>
              </a:rPr>
              <a:t>Three- and Two-level Implementation</a:t>
            </a:r>
          </a:p>
        </p:txBody>
      </p:sp>
      <p:pic>
        <p:nvPicPr>
          <p:cNvPr id="4098" name="Picture 2" descr="Part ay: A B + C times, D + E. The logic diagram shows the following paths. Inputs Ay and B or inputs C and, D or E, yield output F sub 3. Part b: Ay B + C D + C E. Inputs Ay and B or inputs C and D or inputs C and E yield output F sub 3."/>
          <p:cNvPicPr>
            <a:picLocks noChangeAspect="1" noChangeArrowheads="1"/>
          </p:cNvPicPr>
          <p:nvPr/>
        </p:nvPicPr>
        <p:blipFill>
          <a:blip r:embed="rId3"/>
          <a:stretch>
            <a:fillRect/>
          </a:stretch>
        </p:blipFill>
        <p:spPr bwMode="auto">
          <a:xfrm>
            <a:off x="957939" y="2590800"/>
            <a:ext cx="7228122" cy="186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Boolean Expressions for the 16 Functions of Two Variables</a:t>
            </a:r>
            <a:endParaRPr lang="en-US" sz="2000" baseline="-25000" dirty="0">
              <a:latin typeface="+mn-lt"/>
            </a:endParaRPr>
          </a:p>
        </p:txBody>
      </p:sp>
      <p:pic>
        <p:nvPicPr>
          <p:cNvPr id="1026" name="Picture 2" descr="Coordinate system A is defined by three orthogonal unit vectors with a common vertex, or origin: X-hat sub Ay, Y-hat sub Ay, and Z-hat sub Ay. Position vector super Ay P extends from the origin to a point in space."/>
          <p:cNvPicPr>
            <a:picLocks noChangeAspect="1" noChangeArrowheads="1"/>
          </p:cNvPicPr>
          <p:nvPr/>
        </p:nvPicPr>
        <p:blipFill>
          <a:blip r:embed="rId3"/>
          <a:stretch>
            <a:fillRect/>
          </a:stretch>
        </p:blipFill>
        <p:spPr bwMode="auto">
          <a:xfrm>
            <a:off x="1066800" y="1449813"/>
            <a:ext cx="7010400" cy="439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27591"/>
            <a:ext cx="8391728" cy="914400"/>
          </a:xfrm>
        </p:spPr>
        <p:txBody>
          <a:bodyPr/>
          <a:lstStyle/>
          <a:p>
            <a:br>
              <a:rPr lang="en-US" sz="2000" b="1" dirty="0">
                <a:latin typeface="+mn-lt"/>
              </a:rPr>
            </a:br>
            <a:r>
              <a:rPr lang="en-US" sz="2000" dirty="0">
                <a:latin typeface="+mn-lt"/>
              </a:rPr>
              <a:t>Digital Logic Gates</a:t>
            </a:r>
          </a:p>
        </p:txBody>
      </p:sp>
      <p:pic>
        <p:nvPicPr>
          <p:cNvPr id="5122" name="Picture 2" descr="The table columns have the following headings from left to right: name, symbol, function, truth table. For each truth table, the following description includes the column headings and row entries from left to right, and top to bottom. The row entries are as follows. Name: and. Symbol: standard. Function: F = x times y. Truth table, x, y, F: 0 0 0, 0 1 0, 1 0 0, 1 1 1. Name: or. Symbol: standard. Function: F = x + y. Truth table, x, y, F: 0 0 0, 0 1 1, 1 0 1, 1 1 1. Name: inverter. Symbol: standard. Function: F = x prime. Truth table, x, F: 0 1, 1 0. Name: buffer. Symbol: inverter symbol with bubble removed. Function: F = x. Truth table, x, F: 0 0, 1 1. Name: n and. Symbol: and symbol with bubble at output. Function: F = x y, prime. Truth table, x, y, F: 0 0 1, 0 1 1, 1 0 1, 1 1 0. Name: N or. Symbol: or symbol with bubble at output. Function: F = x + y, prime. Truth table, x, y, F: 0 0 1, 0 1 0, 1 0 0, 1 1 0. Name: exclusive or, X or. Symbol: or symbol with double curved line at rear end of arrow. Function: x y prime + x prime y = x circle plus y. truth table, x, y, F: 0 0 0, 0 1 1, 1 0 1, 1 1 0. Name: exclusive nor, or equivalence. Symbol: X or with bubble at output. Function: x y + x prime y prime = x circle plus y, prime. Truth table, x, y, F: 0 0 1, 0 1 0, 1 0 0, 1 1 1."/>
          <p:cNvPicPr>
            <a:picLocks noChangeAspect="1" noChangeArrowheads="1"/>
          </p:cNvPicPr>
          <p:nvPr/>
        </p:nvPicPr>
        <p:blipFill>
          <a:blip r:embed="rId3"/>
          <a:stretch>
            <a:fillRect/>
          </a:stretch>
        </p:blipFill>
        <p:spPr bwMode="auto">
          <a:xfrm>
            <a:off x="3014156" y="1219200"/>
            <a:ext cx="3115689" cy="499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27591"/>
            <a:ext cx="8391728" cy="914400"/>
          </a:xfrm>
        </p:spPr>
        <p:txBody>
          <a:bodyPr/>
          <a:lstStyle/>
          <a:p>
            <a:br>
              <a:rPr lang="en-US" sz="2000" b="1" dirty="0">
                <a:latin typeface="+mn-lt"/>
              </a:rPr>
            </a:br>
            <a:r>
              <a:rPr lang="en-US" sz="2000" dirty="0">
                <a:latin typeface="+mn-lt"/>
              </a:rPr>
              <a:t>Multiple-input and Cascaded NOR and NAND Gates</a:t>
            </a:r>
          </a:p>
        </p:txBody>
      </p:sp>
      <p:pic>
        <p:nvPicPr>
          <p:cNvPr id="7170" name="Picture 2" descr="Part ay: 3-input N or gate. The diagram has the following structure: input x nor y nor z, output left parenthesis x + y + z right parenthesis prime. Part b: 3-input N and gate. The diagram has the following structure: input x and not y and not z, output x y z, prime. Part c: cascaded N and gates. The diagram has the following structure: inputs not Ay and not B and not C, and not input not D and not E; output F. F is represented by the following equation F = left bracket left parenthesis Ay B C right parenthesis prime times left parenthesis D E right parenthesis prime right bracket prime = Ay B C + D E."/>
          <p:cNvPicPr>
            <a:picLocks noChangeAspect="1" noChangeArrowheads="1"/>
          </p:cNvPicPr>
          <p:nvPr/>
        </p:nvPicPr>
        <p:blipFill>
          <a:blip r:embed="rId3"/>
          <a:stretch>
            <a:fillRect/>
          </a:stretch>
        </p:blipFill>
        <p:spPr bwMode="auto">
          <a:xfrm>
            <a:off x="804206" y="1676400"/>
            <a:ext cx="7535589" cy="385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4158"/>
            <a:ext cx="8391728" cy="928815"/>
          </a:xfrm>
        </p:spPr>
        <p:txBody>
          <a:bodyPr/>
          <a:lstStyle/>
          <a:p>
            <a:br>
              <a:rPr lang="en-US" sz="2000" b="1" dirty="0">
                <a:latin typeface="+mn-lt"/>
              </a:rPr>
            </a:br>
            <a:r>
              <a:rPr lang="en-US" sz="2000" dirty="0">
                <a:latin typeface="+mn-lt"/>
              </a:rPr>
              <a:t>Three-input Exclusive-OR Gate</a:t>
            </a:r>
          </a:p>
        </p:txBody>
      </p:sp>
      <p:pic>
        <p:nvPicPr>
          <p:cNvPr id="8194" name="Picture 2" descr="Part ay: using 2-input gates. The diagram has the following structure: Input x exclusive or y, exclusive or input z; output F = x circle plus y circle plus z. part b: 3-input gate. The diagram has the following structure: input x exclusive or y exclusive or z, output F = x circle plus y circle plus z. Part c: A truth table has the columns for the following values from left to right: x, y, z, F. The row values are as follows: 0 0 0 0, 0 0 1 1, 0 1 0 1, 0 1 1 0, 1 0 0 1, 1 0 1 0, 1 1 0 0, 1 1 1 1."/>
          <p:cNvPicPr>
            <a:picLocks noChangeAspect="1" noChangeArrowheads="1"/>
          </p:cNvPicPr>
          <p:nvPr/>
        </p:nvPicPr>
        <p:blipFill>
          <a:blip r:embed="rId3"/>
          <a:stretch>
            <a:fillRect/>
          </a:stretch>
        </p:blipFill>
        <p:spPr bwMode="auto">
          <a:xfrm>
            <a:off x="944973" y="2090126"/>
            <a:ext cx="7360828" cy="293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Postulates and Theorems of Boolean Algebra</a:t>
            </a:r>
          </a:p>
        </p:txBody>
      </p:sp>
      <p:pic>
        <p:nvPicPr>
          <p:cNvPr id="1026" name="Picture 2"/>
          <p:cNvPicPr>
            <a:picLocks noChangeAspect="1" noChangeArrowheads="1"/>
          </p:cNvPicPr>
          <p:nvPr/>
        </p:nvPicPr>
        <p:blipFill>
          <a:blip r:embed="rId3"/>
          <a:stretch>
            <a:fillRect/>
          </a:stretch>
        </p:blipFill>
        <p:spPr bwMode="auto">
          <a:xfrm>
            <a:off x="422072" y="2819400"/>
            <a:ext cx="71628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27591"/>
            <a:ext cx="8391728" cy="926757"/>
          </a:xfrm>
        </p:spPr>
        <p:txBody>
          <a:bodyPr/>
          <a:lstStyle/>
          <a:p>
            <a:br>
              <a:rPr lang="en-US" sz="2000" b="1" dirty="0">
                <a:latin typeface="+mn-lt"/>
              </a:rPr>
            </a:br>
            <a:r>
              <a:rPr lang="en-US" sz="2000" dirty="0">
                <a:latin typeface="+mn-lt"/>
              </a:rPr>
              <a:t>Signal Assignment and Logic Polarity</a:t>
            </a:r>
          </a:p>
        </p:txBody>
      </p:sp>
      <p:pic>
        <p:nvPicPr>
          <p:cNvPr id="9218" name="Picture 2" descr="Part ay: positive logic. Logic value 1 corresponds to signal value high, H, and logic value 0 corresponds to signal value low, L. Part b: negative logic. Logic value 0 corresponds to signal value H, and logic value 1 corresponds to signal value L."/>
          <p:cNvPicPr>
            <a:picLocks noChangeAspect="1" noChangeArrowheads="1"/>
          </p:cNvPicPr>
          <p:nvPr/>
        </p:nvPicPr>
        <p:blipFill>
          <a:blip r:embed="rId3"/>
          <a:stretch>
            <a:fillRect/>
          </a:stretch>
        </p:blipFill>
        <p:spPr bwMode="auto">
          <a:xfrm>
            <a:off x="937204" y="2590800"/>
            <a:ext cx="7236038" cy="191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Truth Tables for F</a:t>
            </a:r>
            <a:r>
              <a:rPr lang="en-US" sz="2000" baseline="-25000" dirty="0">
                <a:latin typeface="+mn-lt"/>
              </a:rPr>
              <a:t>1</a:t>
            </a:r>
            <a:r>
              <a:rPr lang="en-US" sz="2000" dirty="0">
                <a:latin typeface="+mn-lt"/>
              </a:rPr>
              <a:t> and F</a:t>
            </a:r>
            <a:r>
              <a:rPr lang="en-US" sz="2000" baseline="-25000" dirty="0">
                <a:latin typeface="+mn-lt"/>
              </a:rPr>
              <a:t>2</a:t>
            </a:r>
          </a:p>
        </p:txBody>
      </p:sp>
      <p:pic>
        <p:nvPicPr>
          <p:cNvPr id="1026" name="Picture 2"/>
          <p:cNvPicPr>
            <a:picLocks noChangeAspect="1" noChangeArrowheads="1"/>
          </p:cNvPicPr>
          <p:nvPr/>
        </p:nvPicPr>
        <p:blipFill>
          <a:blip r:embed="rId3" cstate="print"/>
          <a:stretch>
            <a:fillRect/>
          </a:stretch>
        </p:blipFill>
        <p:spPr bwMode="auto">
          <a:xfrm>
            <a:off x="4419600" y="1676400"/>
            <a:ext cx="3682789"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Rectangle: Click to edit Master text styles&#10;Second level&#10;Third level&#10;Fourth level&#10;Fifth level">
            <a:extLst>
              <a:ext uri="{FF2B5EF4-FFF2-40B4-BE49-F238E27FC236}">
                <a16:creationId xmlns:a16="http://schemas.microsoft.com/office/drawing/2014/main" id="{5AC2D2D5-4D18-4723-9062-34F37279E769}"/>
              </a:ext>
            </a:extLst>
          </p:cNvPr>
          <p:cNvSpPr txBox="1">
            <a:spLocks noChangeArrowheads="1"/>
          </p:cNvSpPr>
          <p:nvPr/>
        </p:nvSpPr>
        <p:spPr>
          <a:xfrm>
            <a:off x="609600" y="1524000"/>
            <a:ext cx="8001000" cy="51816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gn="just">
              <a:buClrTx/>
            </a:pPr>
            <a:r>
              <a:rPr lang="en-US" altLang="ko-KR" sz="1800" dirty="0">
                <a:solidFill>
                  <a:srgbClr val="000000"/>
                </a:solidFill>
                <a:ea typeface="바탕" panose="02030600000101010101" pitchFamily="18" charset="-127"/>
              </a:rPr>
              <a:t>F</a:t>
            </a:r>
            <a:r>
              <a:rPr lang="en-US" altLang="ko-KR" sz="1800" baseline="-30000" dirty="0">
                <a:solidFill>
                  <a:srgbClr val="000000"/>
                </a:solidFill>
                <a:ea typeface="바탕" panose="02030600000101010101" pitchFamily="18" charset="-127"/>
              </a:rPr>
              <a:t>1</a:t>
            </a:r>
            <a:r>
              <a:rPr lang="en-US" altLang="ko-KR" sz="1800" dirty="0">
                <a:solidFill>
                  <a:srgbClr val="000000"/>
                </a:solidFill>
                <a:ea typeface="바탕" panose="02030600000101010101" pitchFamily="18" charset="-127"/>
              </a:rPr>
              <a:t> = x + </a:t>
            </a:r>
            <a:r>
              <a:rPr lang="en-US" altLang="ko-KR" sz="1800" dirty="0" err="1">
                <a:solidFill>
                  <a:srgbClr val="000000"/>
                </a:solidFill>
                <a:ea typeface="바탕" panose="02030600000101010101" pitchFamily="18" charset="-127"/>
              </a:rPr>
              <a:t>y’z</a:t>
            </a:r>
            <a:endParaRPr lang="en-US" altLang="ko-KR" sz="1800" dirty="0">
              <a:solidFill>
                <a:srgbClr val="000000"/>
              </a:solidFill>
              <a:ea typeface="바탕" panose="02030600000101010101" pitchFamily="18" charset="-127"/>
            </a:endParaRPr>
          </a:p>
          <a:p>
            <a:pPr algn="just">
              <a:buClrTx/>
            </a:pPr>
            <a:endParaRPr lang="en-US" altLang="ko-KR" sz="1800" dirty="0">
              <a:solidFill>
                <a:srgbClr val="000000"/>
              </a:solidFill>
              <a:ea typeface="바탕" panose="02030600000101010101" pitchFamily="18" charset="-127"/>
            </a:endParaRPr>
          </a:p>
          <a:p>
            <a:pPr algn="just">
              <a:buClrTx/>
            </a:pPr>
            <a:endParaRPr lang="en-US" altLang="ko-KR" sz="1800" dirty="0">
              <a:solidFill>
                <a:srgbClr val="000000"/>
              </a:solidFill>
              <a:ea typeface="바탕" panose="02030600000101010101" pitchFamily="18" charset="-127"/>
            </a:endParaRPr>
          </a:p>
          <a:p>
            <a:pPr algn="just">
              <a:buClrTx/>
            </a:pPr>
            <a:r>
              <a:rPr lang="en-US" altLang="ko-KR" sz="1800" dirty="0">
                <a:solidFill>
                  <a:srgbClr val="000000"/>
                </a:solidFill>
                <a:ea typeface="바탕" panose="02030600000101010101" pitchFamily="18" charset="-127"/>
              </a:rPr>
              <a:t>F</a:t>
            </a:r>
            <a:r>
              <a:rPr lang="en-US" altLang="ko-KR" sz="1800" baseline="-30000" dirty="0">
                <a:solidFill>
                  <a:srgbClr val="000000"/>
                </a:solidFill>
                <a:ea typeface="바탕" panose="02030600000101010101" pitchFamily="18" charset="-127"/>
              </a:rPr>
              <a:t>2</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x'yz</a:t>
            </a:r>
            <a:r>
              <a:rPr lang="en-US" altLang="ko-KR" sz="1800" dirty="0">
                <a:solidFill>
                  <a:srgbClr val="000000"/>
                </a:solidFill>
                <a:ea typeface="바탕" panose="02030600000101010101" pitchFamily="18" charset="-127"/>
              </a:rPr>
              <a:t>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a:t>
            </a:r>
          </a:p>
          <a:p>
            <a:pPr marL="609600" indent="-609600" algn="just">
              <a:buFont typeface="Arial" panose="020B0604020202020204" pitchFamily="34" charset="0"/>
              <a:buNone/>
            </a:pP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a:t>
            </a:r>
            <a:r>
              <a:rPr lang="en-US" altLang="ko-KR" sz="1800" dirty="0" err="1">
                <a:solidFill>
                  <a:srgbClr val="000000"/>
                </a:solidFill>
                <a:ea typeface="바탕" panose="02030600000101010101" pitchFamily="18" charset="-127"/>
              </a:rPr>
              <a:t>y'+y</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 </a:t>
            </a:r>
          </a:p>
          <a:p>
            <a:pPr marL="609600" indent="-609600" algn="just">
              <a:buFont typeface="Arial" panose="020B0604020202020204" pitchFamily="34" charset="0"/>
              <a:buNone/>
            </a:pP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x'z</a:t>
            </a:r>
            <a:r>
              <a:rPr lang="en-US" altLang="ko-KR" sz="1800" dirty="0">
                <a:solidFill>
                  <a:srgbClr val="000000"/>
                </a:solidFill>
                <a:ea typeface="바탕" panose="02030600000101010101" pitchFamily="18" charset="-127"/>
              </a:rPr>
              <a:t> + </a:t>
            </a:r>
            <a:r>
              <a:rPr lang="en-US" altLang="ko-KR" sz="1800" dirty="0" err="1">
                <a:solidFill>
                  <a:srgbClr val="000000"/>
                </a:solidFill>
                <a:ea typeface="바탕" panose="02030600000101010101" pitchFamily="18" charset="-127"/>
              </a:rPr>
              <a:t>xy</a:t>
            </a:r>
            <a:r>
              <a:rPr lang="en-US" altLang="ko-KR" sz="1800" dirty="0">
                <a:solidFill>
                  <a:srgbClr val="000000"/>
                </a:solidFill>
                <a:ea typeface="바탕" panose="02030600000101010101" pitchFamily="18" charset="-127"/>
              </a:rPr>
              <a:t>' </a:t>
            </a:r>
            <a:endParaRPr lang="en-US" altLang="ko-KR" sz="1800" dirty="0"/>
          </a:p>
          <a:p>
            <a:pPr marL="609600" indent="-609600" algn="just">
              <a:buFont typeface="Wingdings" panose="05000000000000000000" pitchFamily="2" charset="2"/>
              <a:buChar char="§"/>
            </a:pPr>
            <a:endParaRPr lang="en-US" altLang="ko-KR" sz="1800" dirty="0">
              <a:solidFill>
                <a:srgbClr val="000000"/>
              </a:solidFill>
              <a:latin typeface="바탕" panose="02030600000101010101" pitchFamily="18" charset="-127"/>
              <a:ea typeface="바탕" panose="02030600000101010101" pitchFamily="18" charset="-127"/>
            </a:endParaRPr>
          </a:p>
        </p:txBody>
      </p:sp>
    </p:spTree>
    <p:extLst>
      <p:ext uri="{BB962C8B-B14F-4D97-AF65-F5344CB8AC3E}">
        <p14:creationId xmlns:p14="http://schemas.microsoft.com/office/powerpoint/2010/main" val="360412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2756"/>
            <a:ext cx="8391728" cy="944880"/>
          </a:xfrm>
        </p:spPr>
        <p:txBody>
          <a:bodyPr/>
          <a:lstStyle/>
          <a:p>
            <a:br>
              <a:rPr lang="en-US" sz="2000" b="1" dirty="0">
                <a:latin typeface="+mj-lt"/>
              </a:rPr>
            </a:br>
            <a:r>
              <a:rPr lang="en-US" sz="2000" dirty="0">
                <a:latin typeface="+mn-lt"/>
              </a:rPr>
              <a:t>Logic (Gate) Diagram for the Boolean Function F</a:t>
            </a:r>
            <a:r>
              <a:rPr lang="en-US" sz="2000" baseline="-25000" dirty="0">
                <a:latin typeface="+mn-lt"/>
              </a:rPr>
              <a:t>1</a:t>
            </a:r>
            <a:r>
              <a:rPr lang="en-US" sz="2000" dirty="0">
                <a:latin typeface="+mn-lt"/>
              </a:rPr>
              <a:t> = x + </a:t>
            </a:r>
            <a:r>
              <a:rPr lang="en-US" sz="2000" dirty="0" err="1">
                <a:latin typeface="+mn-lt"/>
              </a:rPr>
              <a:t>y'z</a:t>
            </a:r>
            <a:r>
              <a:rPr lang="en-US" sz="2000" dirty="0">
                <a:latin typeface="+mn-lt"/>
              </a:rPr>
              <a:t> </a:t>
            </a:r>
            <a:br>
              <a:rPr lang="en-US" sz="2000" dirty="0">
                <a:latin typeface="+mn-lt"/>
              </a:rPr>
            </a:br>
            <a:endParaRPr lang="en-US" sz="2000" dirty="0">
              <a:latin typeface="+mn-lt"/>
            </a:endParaRPr>
          </a:p>
        </p:txBody>
      </p:sp>
      <p:pic>
        <p:nvPicPr>
          <p:cNvPr id="2050" name="Picture 2" descr="The logic diagram has the following four paths. First path: input x to an or symbol. Second path: input y, inverter, and symbol. Third path: input z, and symbol. Fourth symbol: output y prime z, or symbol. The or symbol produces output F sub 1."/>
          <p:cNvPicPr>
            <a:picLocks noChangeAspect="1" noChangeArrowheads="1"/>
          </p:cNvPicPr>
          <p:nvPr/>
        </p:nvPicPr>
        <p:blipFill>
          <a:blip r:embed="rId3"/>
          <a:stretch>
            <a:fillRect/>
          </a:stretch>
        </p:blipFill>
        <p:spPr bwMode="auto">
          <a:xfrm>
            <a:off x="1143000" y="2574472"/>
            <a:ext cx="6858000" cy="230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2756"/>
            <a:ext cx="8391728" cy="944880"/>
          </a:xfrm>
        </p:spPr>
        <p:txBody>
          <a:bodyPr/>
          <a:lstStyle/>
          <a:p>
            <a:br>
              <a:rPr lang="en-US" sz="2000" b="1" dirty="0">
                <a:latin typeface="+mj-lt"/>
              </a:rPr>
            </a:br>
            <a:r>
              <a:rPr lang="en-US" sz="2000" dirty="0">
                <a:latin typeface="+mn-lt"/>
              </a:rPr>
              <a:t>Implementation of Boolean Function F</a:t>
            </a:r>
            <a:r>
              <a:rPr lang="en-US" sz="2000" baseline="-25000" dirty="0">
                <a:latin typeface="+mn-lt"/>
              </a:rPr>
              <a:t>2</a:t>
            </a:r>
            <a:r>
              <a:rPr lang="en-US" sz="2000" dirty="0">
                <a:latin typeface="+mn-lt"/>
              </a:rPr>
              <a:t> with Gates</a:t>
            </a:r>
            <a:br>
              <a:rPr lang="en-US" sz="2000" dirty="0">
                <a:latin typeface="+mn-lt"/>
              </a:rPr>
            </a:br>
            <a:endParaRPr lang="en-US" sz="2000" dirty="0">
              <a:latin typeface="+mn-lt"/>
            </a:endParaRPr>
          </a:p>
        </p:txBody>
      </p:sp>
      <p:pic>
        <p:nvPicPr>
          <p:cNvPr id="2050" name="Picture 2" descr="Two logic diagrams represent Boolean functions."/>
          <p:cNvPicPr>
            <a:picLocks noChangeAspect="1" noChangeArrowheads="1"/>
          </p:cNvPicPr>
          <p:nvPr/>
        </p:nvPicPr>
        <p:blipFill>
          <a:blip r:embed="rId3"/>
          <a:stretch>
            <a:fillRect/>
          </a:stretch>
        </p:blipFill>
        <p:spPr bwMode="auto">
          <a:xfrm>
            <a:off x="1828800" y="1371600"/>
            <a:ext cx="5486400" cy="4572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Truth Tables for F</a:t>
            </a:r>
            <a:r>
              <a:rPr lang="en-US" sz="2000" baseline="-25000" dirty="0">
                <a:latin typeface="+mn-lt"/>
              </a:rPr>
              <a:t>1</a:t>
            </a:r>
            <a:r>
              <a:rPr lang="en-US" sz="2000" dirty="0">
                <a:latin typeface="+mn-lt"/>
              </a:rPr>
              <a:t> and F</a:t>
            </a:r>
            <a:r>
              <a:rPr lang="en-US" sz="2000" baseline="-25000" dirty="0">
                <a:latin typeface="+mn-lt"/>
              </a:rPr>
              <a:t>2</a:t>
            </a:r>
          </a:p>
        </p:txBody>
      </p:sp>
      <p:sp>
        <p:nvSpPr>
          <p:cNvPr id="4" name="Rectangle 3" descr="Rectangle: Click to edit Master text styles&#10;Second level&#10;Third level&#10;Fourth level&#10;Fifth level">
            <a:extLst>
              <a:ext uri="{FF2B5EF4-FFF2-40B4-BE49-F238E27FC236}">
                <a16:creationId xmlns:a16="http://schemas.microsoft.com/office/drawing/2014/main" id="{5AC2D2D5-4D18-4723-9062-34F37279E769}"/>
              </a:ext>
            </a:extLst>
          </p:cNvPr>
          <p:cNvSpPr txBox="1">
            <a:spLocks noChangeArrowheads="1"/>
          </p:cNvSpPr>
          <p:nvPr/>
        </p:nvSpPr>
        <p:spPr>
          <a:xfrm>
            <a:off x="609600" y="1524000"/>
            <a:ext cx="8001000" cy="51816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buClrTx/>
            </a:pPr>
            <a:r>
              <a:rPr lang="en-US" altLang="ko-KR" sz="1800" dirty="0">
                <a:solidFill>
                  <a:srgbClr val="000000"/>
                </a:solidFill>
              </a:rPr>
              <a:t>Simplify the following Boolean functions to a minimum number of literals</a:t>
            </a:r>
          </a:p>
          <a:p>
            <a:pPr marL="829818" lvl="1" indent="-342900">
              <a:spcBef>
                <a:spcPts val="0"/>
              </a:spcBef>
              <a:buClrTx/>
              <a:buFont typeface="+mj-lt"/>
              <a:buAutoNum type="arabicPeriod"/>
            </a:pPr>
            <a:r>
              <a:rPr lang="en-US" altLang="ko-KR" sz="1800" dirty="0">
                <a:solidFill>
                  <a:srgbClr val="000000"/>
                </a:solidFill>
              </a:rPr>
              <a:t>x(</a:t>
            </a:r>
            <a:r>
              <a:rPr lang="en-US" altLang="ko-KR" sz="1800" dirty="0" err="1">
                <a:solidFill>
                  <a:srgbClr val="000000"/>
                </a:solidFill>
              </a:rPr>
              <a:t>x'+y</a:t>
            </a:r>
            <a:r>
              <a:rPr lang="en-US" altLang="ko-KR" sz="1800" dirty="0">
                <a:solidFill>
                  <a:srgbClr val="000000"/>
                </a:solidFill>
              </a:rPr>
              <a:t>) = xx' + </a:t>
            </a:r>
            <a:r>
              <a:rPr lang="en-US" altLang="ko-KR" sz="1800" dirty="0" err="1">
                <a:solidFill>
                  <a:srgbClr val="000000"/>
                </a:solidFill>
              </a:rPr>
              <a:t>xy</a:t>
            </a:r>
            <a:r>
              <a:rPr lang="en-US" altLang="ko-KR" sz="1800" dirty="0">
                <a:solidFill>
                  <a:srgbClr val="000000"/>
                </a:solidFill>
              </a:rPr>
              <a:t> = 0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xy</a:t>
            </a:r>
            <a:endParaRPr lang="en-US" altLang="ko-KR" sz="1800" dirty="0">
              <a:solidFill>
                <a:srgbClr val="000000"/>
              </a:solidFill>
            </a:endParaRPr>
          </a:p>
          <a:p>
            <a:pPr marL="829818" lvl="1" indent="-342900">
              <a:spcBef>
                <a:spcPts val="0"/>
              </a:spcBef>
              <a:buClrTx/>
              <a:buFont typeface="+mj-lt"/>
              <a:buAutoNum type="arabicPeriod"/>
            </a:pPr>
            <a:r>
              <a:rPr lang="en-US" altLang="ko-KR" sz="1800" dirty="0">
                <a:solidFill>
                  <a:srgbClr val="000000"/>
                </a:solidFill>
              </a:rPr>
              <a:t>x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x+x</a:t>
            </a:r>
            <a:r>
              <a:rPr lang="en-US" altLang="ko-KR" sz="1800" dirty="0">
                <a:solidFill>
                  <a:srgbClr val="000000"/>
                </a:solidFill>
              </a:rPr>
              <a:t>')(</a:t>
            </a:r>
            <a:r>
              <a:rPr lang="en-US" altLang="ko-KR" sz="1800" dirty="0" err="1">
                <a:solidFill>
                  <a:srgbClr val="000000"/>
                </a:solidFill>
              </a:rPr>
              <a:t>x+y</a:t>
            </a:r>
            <a:r>
              <a:rPr lang="en-US" altLang="ko-KR" sz="1800" dirty="0">
                <a:solidFill>
                  <a:srgbClr val="000000"/>
                </a:solidFill>
              </a:rPr>
              <a:t>) = 1(</a:t>
            </a:r>
            <a:r>
              <a:rPr lang="en-US" altLang="ko-KR" sz="1800" dirty="0" err="1">
                <a:solidFill>
                  <a:srgbClr val="000000"/>
                </a:solidFill>
              </a:rPr>
              <a:t>x+y</a:t>
            </a:r>
            <a:r>
              <a:rPr lang="en-US" altLang="ko-KR" sz="1800" dirty="0">
                <a:solidFill>
                  <a:srgbClr val="000000"/>
                </a:solidFill>
              </a:rPr>
              <a:t>) = x + y</a:t>
            </a:r>
          </a:p>
          <a:p>
            <a:pPr marL="829818" lvl="1" indent="-342900">
              <a:spcBef>
                <a:spcPts val="0"/>
              </a:spcBef>
              <a:buClrTx/>
              <a:buFont typeface="+mj-lt"/>
              <a:buAutoNum type="arabicPeriod"/>
            </a:pPr>
            <a:r>
              <a:rPr lang="en-US" altLang="ko-KR" sz="1800" dirty="0">
                <a:solidFill>
                  <a:srgbClr val="000000"/>
                </a:solidFill>
              </a:rPr>
              <a:t>(</a:t>
            </a:r>
            <a:r>
              <a:rPr lang="en-US" altLang="ko-KR" sz="1800" dirty="0" err="1">
                <a:solidFill>
                  <a:srgbClr val="000000"/>
                </a:solidFill>
              </a:rPr>
              <a:t>x+y</a:t>
            </a:r>
            <a:r>
              <a:rPr lang="en-US" altLang="ko-KR" sz="1800" dirty="0">
                <a:solidFill>
                  <a:srgbClr val="000000"/>
                </a:solidFill>
              </a:rPr>
              <a:t>)(</a:t>
            </a:r>
            <a:r>
              <a:rPr lang="en-US" altLang="ko-KR" sz="1800" dirty="0" err="1">
                <a:solidFill>
                  <a:srgbClr val="000000"/>
                </a:solidFill>
              </a:rPr>
              <a:t>x+y</a:t>
            </a:r>
            <a:r>
              <a:rPr lang="en-US" altLang="ko-KR" sz="1800" dirty="0">
                <a:solidFill>
                  <a:srgbClr val="000000"/>
                </a:solidFill>
              </a:rPr>
              <a:t>') = x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yy</a:t>
            </a:r>
            <a:r>
              <a:rPr lang="en-US" altLang="ko-KR" sz="1800" dirty="0">
                <a:solidFill>
                  <a:srgbClr val="000000"/>
                </a:solidFill>
              </a:rPr>
              <a:t>' = x(1+y+y') = x</a:t>
            </a:r>
          </a:p>
          <a:p>
            <a:pPr marL="829818" lvl="1" indent="-342900">
              <a:spcBef>
                <a:spcPts val="0"/>
              </a:spcBef>
              <a:buClrTx/>
              <a:buFont typeface="+mj-lt"/>
              <a:buAutoNum type="arabicPeriod"/>
            </a:pP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x'z</a:t>
            </a:r>
            <a:r>
              <a:rPr lang="en-US" altLang="ko-KR" sz="1800" dirty="0">
                <a:solidFill>
                  <a:srgbClr val="000000"/>
                </a:solidFill>
              </a:rPr>
              <a:t> + </a:t>
            </a:r>
            <a:r>
              <a:rPr lang="en-US" altLang="ko-KR" sz="1800" dirty="0" err="1">
                <a:solidFill>
                  <a:srgbClr val="000000"/>
                </a:solidFill>
              </a:rPr>
              <a:t>yz</a:t>
            </a: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x'z</a:t>
            </a:r>
            <a:r>
              <a:rPr lang="en-US" altLang="ko-KR" sz="1800" dirty="0">
                <a:solidFill>
                  <a:srgbClr val="000000"/>
                </a:solidFill>
              </a:rPr>
              <a:t> + </a:t>
            </a:r>
            <a:r>
              <a:rPr lang="en-US" altLang="ko-KR" sz="1800" dirty="0" err="1">
                <a:solidFill>
                  <a:srgbClr val="000000"/>
                </a:solidFill>
              </a:rPr>
              <a:t>yz</a:t>
            </a:r>
            <a:r>
              <a:rPr lang="en-US" altLang="ko-KR" sz="1800" dirty="0">
                <a:solidFill>
                  <a:srgbClr val="000000"/>
                </a:solidFill>
              </a:rPr>
              <a:t>(</a:t>
            </a:r>
            <a:r>
              <a:rPr lang="en-US" altLang="ko-KR" sz="1800" dirty="0" err="1">
                <a:solidFill>
                  <a:srgbClr val="000000"/>
                </a:solidFill>
              </a:rPr>
              <a:t>x+x</a:t>
            </a: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x'z</a:t>
            </a:r>
            <a:r>
              <a:rPr lang="en-US" altLang="ko-KR" sz="1800" dirty="0">
                <a:solidFill>
                  <a:srgbClr val="000000"/>
                </a:solidFill>
              </a:rPr>
              <a:t> + </a:t>
            </a:r>
            <a:r>
              <a:rPr lang="en-US" altLang="ko-KR" sz="1800" dirty="0" err="1">
                <a:solidFill>
                  <a:srgbClr val="000000"/>
                </a:solidFill>
              </a:rPr>
              <a:t>xyz</a:t>
            </a:r>
            <a:r>
              <a:rPr lang="en-US" altLang="ko-KR" sz="1800" dirty="0">
                <a:solidFill>
                  <a:srgbClr val="000000"/>
                </a:solidFill>
              </a:rPr>
              <a:t> + </a:t>
            </a:r>
            <a:r>
              <a:rPr lang="en-US" altLang="ko-KR" sz="1800" dirty="0" err="1">
                <a:solidFill>
                  <a:srgbClr val="000000"/>
                </a:solidFill>
              </a:rPr>
              <a:t>x'yz</a:t>
            </a:r>
            <a:r>
              <a:rPr lang="en-US" altLang="ko-KR" sz="1800" dirty="0">
                <a:solidFill>
                  <a:srgbClr val="000000"/>
                </a:solidFill>
              </a:rPr>
              <a:t> </a:t>
            </a:r>
          </a:p>
          <a:p>
            <a:pPr algn="just">
              <a:spcBef>
                <a:spcPts val="0"/>
              </a:spcBef>
              <a:buNone/>
            </a:pP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(1+z) + </a:t>
            </a:r>
            <a:r>
              <a:rPr lang="en-US" altLang="ko-KR" sz="1800" dirty="0" err="1">
                <a:solidFill>
                  <a:srgbClr val="000000"/>
                </a:solidFill>
              </a:rPr>
              <a:t>x'z</a:t>
            </a:r>
            <a:r>
              <a:rPr lang="en-US" altLang="ko-KR" sz="1800" dirty="0">
                <a:solidFill>
                  <a:srgbClr val="000000"/>
                </a:solidFill>
              </a:rPr>
              <a:t>(1+y) = </a:t>
            </a:r>
            <a:r>
              <a:rPr lang="en-US" altLang="ko-KR" sz="1800" dirty="0" err="1">
                <a:solidFill>
                  <a:srgbClr val="000000"/>
                </a:solidFill>
              </a:rPr>
              <a:t>xy</a:t>
            </a:r>
            <a:r>
              <a:rPr lang="en-US" altLang="ko-KR" sz="1800" dirty="0">
                <a:solidFill>
                  <a:srgbClr val="000000"/>
                </a:solidFill>
              </a:rPr>
              <a:t> + </a:t>
            </a:r>
            <a:r>
              <a:rPr lang="en-US" altLang="ko-KR" sz="1800" dirty="0" err="1">
                <a:solidFill>
                  <a:srgbClr val="000000"/>
                </a:solidFill>
              </a:rPr>
              <a:t>x’z</a:t>
            </a:r>
            <a:r>
              <a:rPr lang="en-US" altLang="ko-KR" sz="1800" dirty="0">
                <a:solidFill>
                  <a:srgbClr val="000000"/>
                </a:solidFill>
              </a:rPr>
              <a:t> </a:t>
            </a:r>
          </a:p>
          <a:p>
            <a:pPr algn="just">
              <a:spcBef>
                <a:spcPts val="0"/>
              </a:spcBef>
              <a:buNone/>
            </a:pPr>
            <a:r>
              <a:rPr lang="en-US" altLang="ko-KR" sz="1800" dirty="0">
                <a:solidFill>
                  <a:srgbClr val="000000"/>
                </a:solidFill>
              </a:rPr>
              <a:t>	    5. (</a:t>
            </a:r>
            <a:r>
              <a:rPr lang="en-US" altLang="ko-KR" sz="1800" dirty="0" err="1">
                <a:solidFill>
                  <a:srgbClr val="000000"/>
                </a:solidFill>
              </a:rPr>
              <a:t>x+y</a:t>
            </a:r>
            <a:r>
              <a:rPr lang="en-US" altLang="ko-KR" sz="1800" dirty="0">
                <a:solidFill>
                  <a:srgbClr val="000000"/>
                </a:solidFill>
              </a:rPr>
              <a:t>)(</a:t>
            </a:r>
            <a:r>
              <a:rPr lang="en-US" altLang="ko-KR" sz="1800" dirty="0" err="1">
                <a:solidFill>
                  <a:srgbClr val="000000"/>
                </a:solidFill>
              </a:rPr>
              <a:t>x'+z</a:t>
            </a:r>
            <a:r>
              <a:rPr lang="en-US" altLang="ko-KR" sz="1800" dirty="0">
                <a:solidFill>
                  <a:srgbClr val="000000"/>
                </a:solidFill>
              </a:rPr>
              <a:t>)(</a:t>
            </a:r>
            <a:r>
              <a:rPr lang="en-US" altLang="ko-KR" sz="1800" dirty="0" err="1">
                <a:solidFill>
                  <a:srgbClr val="000000"/>
                </a:solidFill>
              </a:rPr>
              <a:t>y+z</a:t>
            </a: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a:t>
            </a:r>
            <a:r>
              <a:rPr lang="en-US" altLang="ko-KR" sz="1800" dirty="0" err="1">
                <a:solidFill>
                  <a:srgbClr val="000000"/>
                </a:solidFill>
              </a:rPr>
              <a:t>x'+z</a:t>
            </a:r>
            <a:r>
              <a:rPr lang="en-US" altLang="ko-KR" sz="1800" dirty="0">
                <a:solidFill>
                  <a:srgbClr val="000000"/>
                </a:solidFill>
              </a:rPr>
              <a:t>) : by duality from function 4. </a:t>
            </a:r>
          </a:p>
          <a:p>
            <a:pPr algn="just">
              <a:spcBef>
                <a:spcPts val="0"/>
              </a:spcBef>
              <a:buNone/>
            </a:pPr>
            <a:endParaRPr lang="en-US" altLang="ko-KR" sz="1800" dirty="0">
              <a:solidFill>
                <a:srgbClr val="000000"/>
              </a:solidFill>
            </a:endParaRPr>
          </a:p>
          <a:p>
            <a:pPr algn="just">
              <a:spcBef>
                <a:spcPts val="0"/>
              </a:spcBef>
              <a:buClrTx/>
            </a:pPr>
            <a:r>
              <a:rPr lang="en-US" altLang="ko-KR" sz="1800" dirty="0">
                <a:solidFill>
                  <a:srgbClr val="000000"/>
                </a:solidFill>
              </a:rPr>
              <a:t>(A + B + C)'= (</a:t>
            </a:r>
            <a:r>
              <a:rPr lang="en-US" altLang="ko-KR" sz="1800" dirty="0" err="1">
                <a:solidFill>
                  <a:srgbClr val="000000"/>
                </a:solidFill>
              </a:rPr>
              <a:t>A+x</a:t>
            </a:r>
            <a:r>
              <a:rPr lang="en-US" altLang="ko-KR" sz="1800" dirty="0">
                <a:solidFill>
                  <a:srgbClr val="000000"/>
                </a:solidFill>
              </a:rPr>
              <a:t>)'          let B+C=x</a:t>
            </a:r>
          </a:p>
          <a:p>
            <a:pPr algn="just">
              <a:spcBef>
                <a:spcPts val="0"/>
              </a:spcBef>
              <a:buNone/>
            </a:pPr>
            <a:r>
              <a:rPr lang="en-US" altLang="ko-KR" sz="1800" dirty="0">
                <a:solidFill>
                  <a:srgbClr val="000000"/>
                </a:solidFill>
              </a:rPr>
              <a:t>                      = </a:t>
            </a:r>
            <a:r>
              <a:rPr lang="en-US" altLang="ko-KR" sz="1800" dirty="0" err="1">
                <a:solidFill>
                  <a:srgbClr val="000000"/>
                </a:solidFill>
              </a:rPr>
              <a:t>A'x</a:t>
            </a:r>
            <a:r>
              <a:rPr lang="en-US" altLang="ko-KR" sz="1800" dirty="0">
                <a:solidFill>
                  <a:srgbClr val="000000"/>
                </a:solidFill>
              </a:rPr>
              <a:t>'              by theorem 5(a)(</a:t>
            </a:r>
            <a:r>
              <a:rPr lang="en-US" altLang="ko-KR" sz="1800" dirty="0" err="1">
                <a:solidFill>
                  <a:srgbClr val="000000"/>
                </a:solidFill>
              </a:rPr>
              <a:t>DeMorgan</a:t>
            </a:r>
            <a:r>
              <a:rPr lang="en-US" altLang="ko-KR" sz="1800" dirty="0">
                <a:solidFill>
                  <a:srgbClr val="000000"/>
                </a:solidFill>
              </a:rPr>
              <a:t>) </a:t>
            </a:r>
          </a:p>
          <a:p>
            <a:pPr algn="just">
              <a:spcBef>
                <a:spcPts val="0"/>
              </a:spcBef>
              <a:buNone/>
            </a:pPr>
            <a:r>
              <a:rPr lang="en-US" altLang="ko-KR" sz="1800" dirty="0">
                <a:solidFill>
                  <a:srgbClr val="000000"/>
                </a:solidFill>
              </a:rPr>
              <a:t>                      = A'(B+C)'      substitute B+C=x</a:t>
            </a:r>
          </a:p>
          <a:p>
            <a:pPr algn="just">
              <a:spcBef>
                <a:spcPts val="0"/>
              </a:spcBef>
              <a:buNone/>
            </a:pPr>
            <a:r>
              <a:rPr lang="en-US" altLang="ko-KR" sz="1800" dirty="0">
                <a:solidFill>
                  <a:srgbClr val="000000"/>
                </a:solidFill>
              </a:rPr>
              <a:t>                      = A'(B'C')        by theorem 5(a)(</a:t>
            </a:r>
            <a:r>
              <a:rPr lang="en-US" altLang="ko-KR" sz="1800" dirty="0" err="1">
                <a:solidFill>
                  <a:srgbClr val="000000"/>
                </a:solidFill>
              </a:rPr>
              <a:t>DeMorgan</a:t>
            </a:r>
            <a:r>
              <a:rPr lang="en-US" altLang="ko-KR" sz="1800" dirty="0">
                <a:solidFill>
                  <a:srgbClr val="000000"/>
                </a:solidFill>
              </a:rPr>
              <a:t>)</a:t>
            </a:r>
          </a:p>
          <a:p>
            <a:pPr algn="just">
              <a:spcBef>
                <a:spcPts val="0"/>
              </a:spcBef>
              <a:buNone/>
            </a:pPr>
            <a:r>
              <a:rPr lang="en-US" altLang="ko-KR" sz="1800" dirty="0">
                <a:solidFill>
                  <a:srgbClr val="000000"/>
                </a:solidFill>
              </a:rPr>
              <a:t>                      = A'B'C'           by theorem 4(b)(associative)</a:t>
            </a:r>
          </a:p>
          <a:p>
            <a:pPr algn="just">
              <a:spcBef>
                <a:spcPts val="0"/>
              </a:spcBef>
              <a:buNone/>
            </a:pPr>
            <a:r>
              <a:rPr lang="en-US" altLang="ko-KR" sz="1800" dirty="0">
                <a:solidFill>
                  <a:srgbClr val="000000"/>
                </a:solidFill>
              </a:rPr>
              <a:t> </a:t>
            </a:r>
          </a:p>
          <a:p>
            <a:pPr algn="just">
              <a:spcBef>
                <a:spcPts val="0"/>
              </a:spcBef>
              <a:buNone/>
            </a:pPr>
            <a:r>
              <a:rPr lang="en-US" altLang="ko-KR" sz="1800" dirty="0">
                <a:solidFill>
                  <a:srgbClr val="000000"/>
                </a:solidFill>
              </a:rPr>
              <a:t> =&gt;  (A+B+C+D+…+F)' = A'B'C'D'…F' </a:t>
            </a:r>
          </a:p>
          <a:p>
            <a:pPr>
              <a:spcBef>
                <a:spcPts val="0"/>
              </a:spcBef>
              <a:buNone/>
            </a:pPr>
            <a:r>
              <a:rPr lang="en-US" altLang="ko-KR" sz="1800" dirty="0">
                <a:solidFill>
                  <a:srgbClr val="000000"/>
                </a:solidFill>
              </a:rPr>
              <a:t>        (ABCD…F)' = A' +B'+ C' + D' + … + F'</a:t>
            </a:r>
          </a:p>
          <a:p>
            <a:pPr marL="609600" indent="-609600" algn="just">
              <a:buFont typeface="Wingdings" panose="05000000000000000000" pitchFamily="2" charset="2"/>
              <a:buChar char="§"/>
            </a:pPr>
            <a:endParaRPr lang="en-US" altLang="ko-KR" sz="1800" dirty="0">
              <a:solidFill>
                <a:srgbClr val="000000"/>
              </a:solidFill>
              <a:latin typeface="바탕" panose="02030600000101010101" pitchFamily="18" charset="-127"/>
              <a:ea typeface="바탕" panose="02030600000101010101" pitchFamily="18" charset="-127"/>
            </a:endParaRPr>
          </a:p>
        </p:txBody>
      </p:sp>
    </p:spTree>
    <p:extLst>
      <p:ext uri="{BB962C8B-B14F-4D97-AF65-F5344CB8AC3E}">
        <p14:creationId xmlns:p14="http://schemas.microsoft.com/office/powerpoint/2010/main" val="55846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Complement of a Function</a:t>
            </a:r>
            <a:endParaRPr lang="en-US" sz="2000" baseline="-25000" dirty="0">
              <a:latin typeface="+mn-lt"/>
            </a:endParaRPr>
          </a:p>
        </p:txBody>
      </p:sp>
      <p:sp>
        <p:nvSpPr>
          <p:cNvPr id="4" name="Rectangle 3" descr="Rectangle: Click to edit Master text styles&#10;Second level&#10;Third level&#10;Fourth level&#10;Fifth level">
            <a:extLst>
              <a:ext uri="{FF2B5EF4-FFF2-40B4-BE49-F238E27FC236}">
                <a16:creationId xmlns:a16="http://schemas.microsoft.com/office/drawing/2014/main" id="{5AC2D2D5-4D18-4723-9062-34F37279E769}"/>
              </a:ext>
            </a:extLst>
          </p:cNvPr>
          <p:cNvSpPr txBox="1">
            <a:spLocks noChangeArrowheads="1"/>
          </p:cNvSpPr>
          <p:nvPr/>
        </p:nvSpPr>
        <p:spPr>
          <a:xfrm>
            <a:off x="609600" y="1524000"/>
            <a:ext cx="8001000" cy="51816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nSpc>
                <a:spcPts val="1000"/>
              </a:lnSpc>
              <a:buClrTx/>
            </a:pPr>
            <a:r>
              <a:rPr lang="en-US" altLang="ko-KR" sz="1800" dirty="0">
                <a:solidFill>
                  <a:srgbClr val="000000"/>
                </a:solidFill>
              </a:rPr>
              <a:t>Find the complement of the functions </a:t>
            </a:r>
          </a:p>
          <a:p>
            <a:pPr>
              <a:lnSpc>
                <a:spcPts val="1000"/>
              </a:lnSpc>
              <a:buNone/>
            </a:pPr>
            <a:r>
              <a:rPr lang="en-US" altLang="ko-KR" sz="1800" dirty="0">
                <a:solidFill>
                  <a:srgbClr val="000000"/>
                </a:solidFill>
              </a:rPr>
              <a:t>	   F</a:t>
            </a:r>
            <a:r>
              <a:rPr lang="en-US" altLang="ko-KR" sz="1800" baseline="-30000" dirty="0">
                <a:solidFill>
                  <a:srgbClr val="000000"/>
                </a:solidFill>
              </a:rPr>
              <a:t>1</a:t>
            </a:r>
            <a:r>
              <a:rPr lang="en-US" altLang="ko-KR" sz="1800" dirty="0">
                <a:solidFill>
                  <a:srgbClr val="000000"/>
                </a:solidFill>
              </a:rPr>
              <a:t>=x'</a:t>
            </a:r>
            <a:r>
              <a:rPr lang="en-US" altLang="ko-KR" sz="1800" dirty="0" err="1">
                <a:solidFill>
                  <a:srgbClr val="000000"/>
                </a:solidFill>
              </a:rPr>
              <a:t>yz</a:t>
            </a:r>
            <a:r>
              <a:rPr lang="en-US" altLang="ko-KR" sz="1800" dirty="0">
                <a:solidFill>
                  <a:srgbClr val="000000"/>
                </a:solidFill>
              </a:rPr>
              <a:t>'+</a:t>
            </a:r>
            <a:r>
              <a:rPr lang="en-US" altLang="ko-KR" sz="1800" dirty="0" err="1">
                <a:solidFill>
                  <a:srgbClr val="000000"/>
                </a:solidFill>
              </a:rPr>
              <a:t>x'y’z</a:t>
            </a:r>
            <a:r>
              <a:rPr lang="en-US" altLang="ko-KR" sz="1800" dirty="0">
                <a:solidFill>
                  <a:srgbClr val="000000"/>
                </a:solidFill>
              </a:rPr>
              <a:t>, </a:t>
            </a:r>
          </a:p>
          <a:p>
            <a:pPr>
              <a:lnSpc>
                <a:spcPts val="1000"/>
              </a:lnSpc>
              <a:buNone/>
            </a:pPr>
            <a:r>
              <a:rPr lang="en-US" altLang="ko-KR" sz="1800" dirty="0">
                <a:solidFill>
                  <a:srgbClr val="000000"/>
                </a:solidFill>
              </a:rPr>
              <a:t>	   F</a:t>
            </a:r>
            <a:r>
              <a:rPr lang="en-US" altLang="ko-KR" sz="1800" baseline="-30000" dirty="0">
                <a:solidFill>
                  <a:srgbClr val="000000"/>
                </a:solidFill>
              </a:rPr>
              <a:t>2</a:t>
            </a:r>
            <a:r>
              <a:rPr lang="en-US" altLang="ko-KR" sz="1800" dirty="0">
                <a:solidFill>
                  <a:srgbClr val="000000"/>
                </a:solidFill>
              </a:rPr>
              <a:t>=x(y'z'+</a:t>
            </a:r>
            <a:r>
              <a:rPr lang="en-US" altLang="ko-KR" sz="1800" dirty="0" err="1">
                <a:solidFill>
                  <a:srgbClr val="000000"/>
                </a:solidFill>
              </a:rPr>
              <a:t>yz</a:t>
            </a:r>
            <a:r>
              <a:rPr lang="en-US" altLang="ko-KR" sz="1800" dirty="0">
                <a:solidFill>
                  <a:srgbClr val="000000"/>
                </a:solidFill>
              </a:rPr>
              <a:t>).</a:t>
            </a:r>
          </a:p>
          <a:p>
            <a:pPr>
              <a:lnSpc>
                <a:spcPts val="1000"/>
              </a:lnSpc>
              <a:buNone/>
            </a:pPr>
            <a:r>
              <a:rPr lang="en-US" altLang="ko-KR" sz="1800" dirty="0">
                <a:solidFill>
                  <a:srgbClr val="000000"/>
                </a:solidFill>
              </a:rPr>
              <a:t>     </a:t>
            </a:r>
          </a:p>
          <a:p>
            <a:pPr>
              <a:lnSpc>
                <a:spcPts val="1000"/>
              </a:lnSpc>
              <a:buNone/>
            </a:pPr>
            <a:r>
              <a:rPr lang="en-US" altLang="ko-KR" sz="1800" dirty="0">
                <a:solidFill>
                  <a:srgbClr val="000000"/>
                </a:solidFill>
              </a:rPr>
              <a:t>       F</a:t>
            </a:r>
            <a:r>
              <a:rPr lang="en-US" altLang="ko-KR" sz="1800" baseline="-30000" dirty="0">
                <a:solidFill>
                  <a:srgbClr val="000000"/>
                </a:solidFill>
              </a:rPr>
              <a:t>1</a:t>
            </a:r>
            <a:r>
              <a:rPr lang="en-US" altLang="ko-KR" sz="1800" dirty="0">
                <a:solidFill>
                  <a:srgbClr val="000000"/>
                </a:solidFill>
              </a:rPr>
              <a:t>' = (x'</a:t>
            </a:r>
            <a:r>
              <a:rPr lang="en-US" altLang="ko-KR" sz="1800" dirty="0" err="1">
                <a:solidFill>
                  <a:srgbClr val="000000"/>
                </a:solidFill>
              </a:rPr>
              <a:t>yz</a:t>
            </a:r>
            <a:r>
              <a:rPr lang="en-US" altLang="ko-KR" sz="1800" dirty="0">
                <a:solidFill>
                  <a:srgbClr val="000000"/>
                </a:solidFill>
              </a:rPr>
              <a:t>'+</a:t>
            </a:r>
            <a:r>
              <a:rPr lang="en-US" altLang="ko-KR" sz="1800" dirty="0" err="1">
                <a:solidFill>
                  <a:srgbClr val="000000"/>
                </a:solidFill>
              </a:rPr>
              <a:t>x'y'z</a:t>
            </a:r>
            <a:r>
              <a:rPr lang="en-US" altLang="ko-KR" sz="1800" dirty="0">
                <a:solidFill>
                  <a:srgbClr val="000000"/>
                </a:solidFill>
              </a:rPr>
              <a:t>)' = (</a:t>
            </a:r>
            <a:r>
              <a:rPr lang="en-US" altLang="ko-KR" sz="1800" dirty="0" err="1">
                <a:solidFill>
                  <a:srgbClr val="000000"/>
                </a:solidFill>
              </a:rPr>
              <a:t>x'yz</a:t>
            </a:r>
            <a:r>
              <a:rPr lang="en-US" altLang="ko-KR" sz="1800" dirty="0">
                <a:solidFill>
                  <a:srgbClr val="000000"/>
                </a:solidFill>
              </a:rPr>
              <a:t>')'(</a:t>
            </a:r>
            <a:r>
              <a:rPr lang="en-US" altLang="ko-KR" sz="1800" dirty="0" err="1">
                <a:solidFill>
                  <a:srgbClr val="000000"/>
                </a:solidFill>
              </a:rPr>
              <a:t>x'y'z</a:t>
            </a:r>
            <a:r>
              <a:rPr lang="en-US" altLang="ko-KR" sz="1800" dirty="0">
                <a:solidFill>
                  <a:srgbClr val="000000"/>
                </a:solidFill>
              </a:rPr>
              <a:t>)' = (</a:t>
            </a:r>
            <a:r>
              <a:rPr lang="en-US" altLang="ko-KR" sz="1800" dirty="0" err="1">
                <a:solidFill>
                  <a:srgbClr val="000000"/>
                </a:solidFill>
              </a:rPr>
              <a:t>x+y</a:t>
            </a:r>
            <a:r>
              <a:rPr lang="en-US" altLang="ko-KR" sz="1800" dirty="0">
                <a:solidFill>
                  <a:srgbClr val="000000"/>
                </a:solidFill>
              </a:rPr>
              <a:t>'+z)(</a:t>
            </a:r>
            <a:r>
              <a:rPr lang="en-US" altLang="ko-KR" sz="1800" dirty="0" err="1">
                <a:solidFill>
                  <a:srgbClr val="000000"/>
                </a:solidFill>
              </a:rPr>
              <a:t>x+y+z</a:t>
            </a:r>
            <a:r>
              <a:rPr lang="en-US" altLang="ko-KR" sz="1800" dirty="0">
                <a:solidFill>
                  <a:srgbClr val="000000"/>
                </a:solidFill>
              </a:rPr>
              <a:t>') </a:t>
            </a:r>
          </a:p>
          <a:p>
            <a:pPr>
              <a:lnSpc>
                <a:spcPts val="1000"/>
              </a:lnSpc>
              <a:buNone/>
            </a:pPr>
            <a:r>
              <a:rPr lang="en-US" altLang="ko-KR" sz="1800" dirty="0">
                <a:solidFill>
                  <a:srgbClr val="000000"/>
                </a:solidFill>
              </a:rPr>
              <a:t>       F</a:t>
            </a:r>
            <a:r>
              <a:rPr lang="en-US" altLang="ko-KR" sz="1800" baseline="-30000" dirty="0">
                <a:solidFill>
                  <a:srgbClr val="000000"/>
                </a:solidFill>
              </a:rPr>
              <a:t>2</a:t>
            </a:r>
            <a:r>
              <a:rPr lang="en-US" altLang="ko-KR" sz="1800" dirty="0">
                <a:solidFill>
                  <a:srgbClr val="000000"/>
                </a:solidFill>
              </a:rPr>
              <a:t>' = [x(y'z'+</a:t>
            </a:r>
            <a:r>
              <a:rPr lang="en-US" altLang="ko-KR" sz="1800" dirty="0" err="1">
                <a:solidFill>
                  <a:srgbClr val="000000"/>
                </a:solidFill>
              </a:rPr>
              <a:t>yz</a:t>
            </a:r>
            <a:r>
              <a:rPr lang="en-US" altLang="ko-KR" sz="1800" dirty="0">
                <a:solidFill>
                  <a:srgbClr val="000000"/>
                </a:solidFill>
              </a:rPr>
              <a:t>)]' = x'+(y'z'+</a:t>
            </a:r>
            <a:r>
              <a:rPr lang="en-US" altLang="ko-KR" sz="1800" dirty="0" err="1">
                <a:solidFill>
                  <a:srgbClr val="000000"/>
                </a:solidFill>
              </a:rPr>
              <a:t>yz</a:t>
            </a:r>
            <a:r>
              <a:rPr lang="en-US" altLang="ko-KR" sz="1800" dirty="0">
                <a:solidFill>
                  <a:srgbClr val="000000"/>
                </a:solidFill>
              </a:rPr>
              <a:t>)' = x'+(</a:t>
            </a:r>
            <a:r>
              <a:rPr lang="en-US" altLang="ko-KR" sz="1800" dirty="0" err="1">
                <a:solidFill>
                  <a:srgbClr val="000000"/>
                </a:solidFill>
              </a:rPr>
              <a:t>y'z</a:t>
            </a:r>
            <a:r>
              <a:rPr lang="en-US" altLang="ko-KR" sz="1800" dirty="0">
                <a:solidFill>
                  <a:srgbClr val="000000"/>
                </a:solidFill>
              </a:rPr>
              <a:t>')'(</a:t>
            </a:r>
            <a:r>
              <a:rPr lang="en-US" altLang="ko-KR" sz="1800" dirty="0" err="1">
                <a:solidFill>
                  <a:srgbClr val="000000"/>
                </a:solidFill>
              </a:rPr>
              <a:t>yz</a:t>
            </a:r>
            <a:r>
              <a:rPr lang="en-US" altLang="ko-KR" sz="1800" dirty="0">
                <a:solidFill>
                  <a:srgbClr val="000000"/>
                </a:solidFill>
              </a:rPr>
              <a:t>)'  = x'+(</a:t>
            </a:r>
            <a:r>
              <a:rPr lang="en-US" altLang="ko-KR" sz="1800" dirty="0" err="1">
                <a:solidFill>
                  <a:srgbClr val="000000"/>
                </a:solidFill>
              </a:rPr>
              <a:t>y+z</a:t>
            </a:r>
            <a:r>
              <a:rPr lang="en-US" altLang="ko-KR" sz="1800" dirty="0">
                <a:solidFill>
                  <a:srgbClr val="000000"/>
                </a:solidFill>
              </a:rPr>
              <a:t>)(</a:t>
            </a:r>
            <a:r>
              <a:rPr lang="en-US" altLang="ko-KR" sz="1800" dirty="0" err="1">
                <a:solidFill>
                  <a:srgbClr val="000000"/>
                </a:solidFill>
              </a:rPr>
              <a:t>y'+z</a:t>
            </a:r>
            <a:r>
              <a:rPr lang="en-US" altLang="ko-KR" sz="1800" dirty="0">
                <a:solidFill>
                  <a:srgbClr val="000000"/>
                </a:solidFill>
              </a:rPr>
              <a:t>')</a:t>
            </a:r>
          </a:p>
          <a:p>
            <a:pPr>
              <a:lnSpc>
                <a:spcPts val="1000"/>
              </a:lnSpc>
              <a:buFont typeface="Wingdings" panose="05000000000000000000" pitchFamily="2" charset="2"/>
              <a:buChar char="§"/>
            </a:pPr>
            <a:endParaRPr lang="en-US" altLang="ko-KR" sz="1800" dirty="0">
              <a:solidFill>
                <a:srgbClr val="000000"/>
              </a:solidFill>
            </a:endParaRPr>
          </a:p>
          <a:p>
            <a:pPr>
              <a:lnSpc>
                <a:spcPts val="1800"/>
              </a:lnSpc>
              <a:buClrTx/>
            </a:pPr>
            <a:endParaRPr lang="en-US" altLang="ko-KR" sz="1800" dirty="0">
              <a:solidFill>
                <a:srgbClr val="000000"/>
              </a:solidFill>
            </a:endParaRPr>
          </a:p>
          <a:p>
            <a:pPr marL="609600" indent="-609600" algn="just">
              <a:buFont typeface="Wingdings" panose="05000000000000000000" pitchFamily="2" charset="2"/>
              <a:buChar char="§"/>
            </a:pPr>
            <a:endParaRPr lang="en-US" altLang="ko-KR" sz="1800" dirty="0">
              <a:solidFill>
                <a:srgbClr val="000000"/>
              </a:solidFill>
              <a:latin typeface="바탕" panose="02030600000101010101" pitchFamily="18" charset="-127"/>
              <a:ea typeface="바탕" panose="02030600000101010101" pitchFamily="18" charset="-127"/>
            </a:endParaRPr>
          </a:p>
        </p:txBody>
      </p:sp>
    </p:spTree>
    <p:extLst>
      <p:ext uri="{BB962C8B-B14F-4D97-AF65-F5344CB8AC3E}">
        <p14:creationId xmlns:p14="http://schemas.microsoft.com/office/powerpoint/2010/main" val="395880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err="1">
                <a:latin typeface="+mn-lt"/>
              </a:rPr>
              <a:t>Minterms</a:t>
            </a:r>
            <a:r>
              <a:rPr lang="en-US" sz="2000" dirty="0">
                <a:latin typeface="+mn-lt"/>
              </a:rPr>
              <a:t> and Maxterms for Three Binary Variables</a:t>
            </a:r>
          </a:p>
        </p:txBody>
      </p:sp>
      <p:pic>
        <p:nvPicPr>
          <p:cNvPr id="1026" name="Picture 2"/>
          <p:cNvPicPr>
            <a:picLocks noChangeAspect="1" noChangeArrowheads="1"/>
          </p:cNvPicPr>
          <p:nvPr/>
        </p:nvPicPr>
        <p:blipFill>
          <a:blip r:embed="rId3"/>
          <a:stretch>
            <a:fillRect/>
          </a:stretch>
        </p:blipFill>
        <p:spPr bwMode="auto">
          <a:xfrm>
            <a:off x="548727" y="2133600"/>
            <a:ext cx="8046546"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Functions of Three Variables</a:t>
            </a:r>
            <a:endParaRPr lang="en-US" sz="2000" baseline="-25000" dirty="0">
              <a:latin typeface="+mn-lt"/>
            </a:endParaRPr>
          </a:p>
        </p:txBody>
      </p:sp>
      <p:pic>
        <p:nvPicPr>
          <p:cNvPr id="1026" name="Picture 2"/>
          <p:cNvPicPr>
            <a:picLocks noChangeAspect="1" noChangeArrowheads="1"/>
          </p:cNvPicPr>
          <p:nvPr/>
        </p:nvPicPr>
        <p:blipFill>
          <a:blip r:embed="rId3"/>
          <a:stretch>
            <a:fillRect/>
          </a:stretch>
        </p:blipFill>
        <p:spPr bwMode="auto">
          <a:xfrm>
            <a:off x="2209800" y="1380226"/>
            <a:ext cx="4174817" cy="2358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
            <a:extLst>
              <a:ext uri="{FF2B5EF4-FFF2-40B4-BE49-F238E27FC236}">
                <a16:creationId xmlns:a16="http://schemas.microsoft.com/office/drawing/2014/main" id="{102B0E06-9C1E-4389-83CF-7E639F984399}"/>
              </a:ext>
            </a:extLst>
          </p:cNvPr>
          <p:cNvSpPr txBox="1">
            <a:spLocks noChangeArrowheads="1"/>
          </p:cNvSpPr>
          <p:nvPr/>
        </p:nvSpPr>
        <p:spPr bwMode="auto">
          <a:xfrm>
            <a:off x="1671483" y="3962400"/>
            <a:ext cx="525145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hlink"/>
              </a:buClr>
              <a:buSzPct val="110000"/>
              <a:buFont typeface="Wingdings" panose="05000000000000000000" pitchFamily="2" charset="2"/>
              <a:buBlip>
                <a:blip r:embed="rId4"/>
              </a:buBlip>
              <a:defRPr kumimoji="1" sz="32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buClr>
                <a:schemeClr val="tx1"/>
              </a:buClr>
              <a:buSzPct val="60000"/>
              <a:buFont typeface="Wingdings" panose="05000000000000000000" pitchFamily="2" charset="2"/>
              <a:buChar char="n"/>
              <a:defRPr kumimoji="1" sz="28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buClr>
                <a:schemeClr val="hlink"/>
              </a:buClr>
              <a:buSzPct val="95000"/>
              <a:buFont typeface="Wingdings" panose="05000000000000000000" pitchFamily="2" charset="2"/>
              <a:buChar char="w"/>
              <a:defRPr kumimoji="1" sz="24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buClr>
                <a:schemeClr val="tx1"/>
              </a:buClr>
              <a:buSzPct val="65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buClr>
                <a:schemeClr val="hlink"/>
              </a:buClr>
              <a:buSzPct val="60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50000"/>
              </a:spcBef>
              <a:buClrTx/>
              <a:buSzTx/>
              <a:buFontTx/>
              <a:buNone/>
            </a:pPr>
            <a:r>
              <a:rPr lang="en-US" altLang="ko-KR" sz="1600" dirty="0">
                <a:solidFill>
                  <a:srgbClr val="000000"/>
                </a:solidFill>
                <a:latin typeface="+mn-lt"/>
              </a:rPr>
              <a:t>f</a:t>
            </a:r>
            <a:r>
              <a:rPr lang="en-US" altLang="ko-KR" sz="1600" baseline="-30000" dirty="0">
                <a:solidFill>
                  <a:srgbClr val="000000"/>
                </a:solidFill>
                <a:latin typeface="+mn-lt"/>
              </a:rPr>
              <a:t>1</a:t>
            </a:r>
            <a:r>
              <a:rPr lang="en-US" altLang="ko-KR" sz="1600" dirty="0">
                <a:solidFill>
                  <a:srgbClr val="000000"/>
                </a:solidFill>
                <a:latin typeface="+mn-lt"/>
              </a:rPr>
              <a:t> = x'y'z+xy'z'+</a:t>
            </a:r>
            <a:r>
              <a:rPr lang="en-US" altLang="ko-KR" sz="1600" dirty="0" err="1">
                <a:solidFill>
                  <a:srgbClr val="000000"/>
                </a:solidFill>
                <a:latin typeface="+mn-lt"/>
              </a:rPr>
              <a:t>xyz</a:t>
            </a:r>
            <a:r>
              <a:rPr lang="en-US" altLang="ko-KR" sz="1600" dirty="0">
                <a:solidFill>
                  <a:srgbClr val="000000"/>
                </a:solidFill>
                <a:latin typeface="+mn-lt"/>
              </a:rPr>
              <a:t> = m</a:t>
            </a:r>
            <a:r>
              <a:rPr lang="en-US" altLang="ko-KR" sz="1600" baseline="-30000" dirty="0">
                <a:solidFill>
                  <a:srgbClr val="000000"/>
                </a:solidFill>
                <a:latin typeface="+mn-lt"/>
              </a:rPr>
              <a:t>1</a:t>
            </a:r>
            <a:r>
              <a:rPr lang="en-US" altLang="ko-KR" sz="1600" dirty="0">
                <a:solidFill>
                  <a:srgbClr val="000000"/>
                </a:solidFill>
                <a:latin typeface="+mn-lt"/>
              </a:rPr>
              <a:t>+m</a:t>
            </a:r>
            <a:r>
              <a:rPr lang="en-US" altLang="ko-KR" sz="1600" baseline="-30000" dirty="0">
                <a:solidFill>
                  <a:srgbClr val="000000"/>
                </a:solidFill>
                <a:latin typeface="+mn-lt"/>
              </a:rPr>
              <a:t>4</a:t>
            </a:r>
            <a:r>
              <a:rPr lang="en-US" altLang="ko-KR" sz="1600" dirty="0">
                <a:solidFill>
                  <a:srgbClr val="000000"/>
                </a:solidFill>
                <a:latin typeface="+mn-lt"/>
              </a:rPr>
              <a:t>+m</a:t>
            </a:r>
            <a:r>
              <a:rPr lang="en-US" altLang="ko-KR" sz="1600" baseline="-30000" dirty="0">
                <a:solidFill>
                  <a:srgbClr val="000000"/>
                </a:solidFill>
                <a:latin typeface="+mn-lt"/>
              </a:rPr>
              <a:t>7</a:t>
            </a:r>
            <a:r>
              <a:rPr lang="en-US" altLang="ko-KR" sz="1600" dirty="0">
                <a:solidFill>
                  <a:srgbClr val="000000"/>
                </a:solidFill>
                <a:latin typeface="+mn-lt"/>
              </a:rPr>
              <a:t> </a:t>
            </a:r>
          </a:p>
          <a:p>
            <a:pPr eaLnBrk="1" hangingPunct="1">
              <a:spcBef>
                <a:spcPct val="50000"/>
              </a:spcBef>
              <a:buClrTx/>
              <a:buSzTx/>
              <a:buFontTx/>
              <a:buNone/>
            </a:pPr>
            <a:r>
              <a:rPr lang="en-US" altLang="ko-KR" sz="1600" dirty="0">
                <a:solidFill>
                  <a:srgbClr val="000000"/>
                </a:solidFill>
                <a:latin typeface="+mn-lt"/>
                <a:ea typeface="바탕" panose="02030600000101010101" pitchFamily="18" charset="-127"/>
              </a:rPr>
              <a:t>f</a:t>
            </a:r>
            <a:r>
              <a:rPr lang="en-US" altLang="ko-KR" sz="1600" baseline="-30000" dirty="0">
                <a:solidFill>
                  <a:srgbClr val="000000"/>
                </a:solidFill>
                <a:latin typeface="+mn-lt"/>
                <a:ea typeface="바탕" panose="02030600000101010101" pitchFamily="18" charset="-127"/>
              </a:rPr>
              <a:t>2</a:t>
            </a:r>
            <a:r>
              <a:rPr lang="en-US" altLang="ko-KR" sz="1600" dirty="0">
                <a:solidFill>
                  <a:srgbClr val="000000"/>
                </a:solidFill>
                <a:latin typeface="+mn-lt"/>
                <a:ea typeface="바탕" panose="02030600000101010101" pitchFamily="18" charset="-127"/>
              </a:rPr>
              <a:t> = x'yz+xy'</a:t>
            </a:r>
            <a:r>
              <a:rPr lang="en-US" altLang="ko-KR" sz="1600" dirty="0" err="1">
                <a:solidFill>
                  <a:srgbClr val="000000"/>
                </a:solidFill>
                <a:latin typeface="+mn-lt"/>
                <a:ea typeface="바탕" panose="02030600000101010101" pitchFamily="18" charset="-127"/>
              </a:rPr>
              <a:t>z+xyz</a:t>
            </a:r>
            <a:r>
              <a:rPr lang="en-US" altLang="ko-KR" sz="1600" dirty="0">
                <a:solidFill>
                  <a:srgbClr val="000000"/>
                </a:solidFill>
                <a:latin typeface="+mn-lt"/>
                <a:ea typeface="바탕" panose="02030600000101010101" pitchFamily="18" charset="-127"/>
              </a:rPr>
              <a:t>'+</a:t>
            </a:r>
            <a:r>
              <a:rPr lang="en-US" altLang="ko-KR" sz="1600" dirty="0" err="1">
                <a:solidFill>
                  <a:srgbClr val="000000"/>
                </a:solidFill>
                <a:latin typeface="+mn-lt"/>
                <a:ea typeface="바탕" panose="02030600000101010101" pitchFamily="18" charset="-127"/>
              </a:rPr>
              <a:t>xyz</a:t>
            </a:r>
            <a:r>
              <a:rPr lang="en-US" altLang="ko-KR" sz="1600" dirty="0">
                <a:solidFill>
                  <a:srgbClr val="000000"/>
                </a:solidFill>
                <a:latin typeface="+mn-lt"/>
                <a:ea typeface="바탕" panose="02030600000101010101" pitchFamily="18" charset="-127"/>
              </a:rPr>
              <a:t> = m</a:t>
            </a:r>
            <a:r>
              <a:rPr lang="en-US" altLang="ko-KR" sz="1600" baseline="-30000" dirty="0">
                <a:solidFill>
                  <a:srgbClr val="000000"/>
                </a:solidFill>
                <a:latin typeface="+mn-lt"/>
                <a:ea typeface="바탕" panose="02030600000101010101" pitchFamily="18" charset="-127"/>
              </a:rPr>
              <a:t>3</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5</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6</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7</a:t>
            </a:r>
          </a:p>
          <a:p>
            <a:pPr algn="just" eaLnBrk="1" hangingPunct="1">
              <a:spcBef>
                <a:spcPct val="50000"/>
              </a:spcBef>
              <a:buClrTx/>
              <a:buSzTx/>
              <a:buFontTx/>
              <a:buNone/>
            </a:pPr>
            <a:r>
              <a:rPr lang="en-US" altLang="ko-KR" sz="1600" dirty="0">
                <a:solidFill>
                  <a:srgbClr val="000000"/>
                </a:solidFill>
                <a:latin typeface="+mn-lt"/>
                <a:ea typeface="바탕" panose="02030600000101010101" pitchFamily="18" charset="-127"/>
              </a:rPr>
              <a:t>f</a:t>
            </a:r>
            <a:r>
              <a:rPr lang="en-US" altLang="ko-KR" sz="1600" baseline="-30000" dirty="0">
                <a:solidFill>
                  <a:srgbClr val="000000"/>
                </a:solidFill>
                <a:latin typeface="+mn-lt"/>
                <a:ea typeface="바탕" panose="02030600000101010101" pitchFamily="18" charset="-127"/>
              </a:rPr>
              <a:t>1 </a:t>
            </a:r>
            <a:r>
              <a:rPr lang="en-US" altLang="ko-KR" sz="1600" dirty="0">
                <a:solidFill>
                  <a:srgbClr val="000000"/>
                </a:solidFill>
                <a:latin typeface="+mn-lt"/>
                <a:ea typeface="바탕" panose="02030600000101010101" pitchFamily="18" charset="-127"/>
              </a:rPr>
              <a:t>= (</a:t>
            </a:r>
            <a:r>
              <a:rPr lang="en-US" altLang="ko-KR" sz="1600" dirty="0" err="1">
                <a:solidFill>
                  <a:srgbClr val="000000"/>
                </a:solidFill>
                <a:latin typeface="+mn-lt"/>
                <a:ea typeface="바탕" panose="02030600000101010101" pitchFamily="18" charset="-127"/>
              </a:rPr>
              <a:t>x+y+z</a:t>
            </a:r>
            <a:r>
              <a:rPr lang="en-US" altLang="ko-KR" sz="1600" dirty="0">
                <a:solidFill>
                  <a:srgbClr val="000000"/>
                </a:solidFill>
                <a:latin typeface="+mn-lt"/>
                <a:ea typeface="바탕" panose="02030600000101010101" pitchFamily="18" charset="-127"/>
              </a:rPr>
              <a:t>)(</a:t>
            </a:r>
            <a:r>
              <a:rPr lang="en-US" altLang="ko-KR" sz="1600" dirty="0" err="1">
                <a:solidFill>
                  <a:srgbClr val="000000"/>
                </a:solidFill>
                <a:latin typeface="+mn-lt"/>
                <a:ea typeface="바탕" panose="02030600000101010101" pitchFamily="18" charset="-127"/>
              </a:rPr>
              <a:t>x+y</a:t>
            </a:r>
            <a:r>
              <a:rPr lang="en-US" altLang="ko-KR" sz="1600" dirty="0">
                <a:solidFill>
                  <a:srgbClr val="000000"/>
                </a:solidFill>
                <a:latin typeface="+mn-lt"/>
                <a:ea typeface="바탕" panose="02030600000101010101" pitchFamily="18" charset="-127"/>
              </a:rPr>
              <a:t>'+z)(</a:t>
            </a:r>
            <a:r>
              <a:rPr lang="en-US" altLang="ko-KR" sz="1600" dirty="0" err="1">
                <a:solidFill>
                  <a:srgbClr val="000000"/>
                </a:solidFill>
                <a:latin typeface="+mn-lt"/>
                <a:ea typeface="바탕" panose="02030600000101010101" pitchFamily="18" charset="-127"/>
              </a:rPr>
              <a:t>x+y</a:t>
            </a:r>
            <a:r>
              <a:rPr lang="en-US" altLang="ko-KR" sz="1600" dirty="0">
                <a:solidFill>
                  <a:srgbClr val="000000"/>
                </a:solidFill>
                <a:latin typeface="+mn-lt"/>
                <a:ea typeface="바탕" panose="02030600000101010101" pitchFamily="18" charset="-127"/>
              </a:rPr>
              <a:t>’+z’)(x'+</a:t>
            </a:r>
            <a:r>
              <a:rPr lang="en-US" altLang="ko-KR" sz="1600" dirty="0" err="1">
                <a:solidFill>
                  <a:srgbClr val="000000"/>
                </a:solidFill>
                <a:latin typeface="+mn-lt"/>
                <a:ea typeface="바탕" panose="02030600000101010101" pitchFamily="18" charset="-127"/>
              </a:rPr>
              <a:t>y+z</a:t>
            </a:r>
            <a:r>
              <a:rPr lang="en-US" altLang="ko-KR" sz="1600" dirty="0">
                <a:solidFill>
                  <a:srgbClr val="000000"/>
                </a:solidFill>
                <a:latin typeface="+mn-lt"/>
                <a:ea typeface="바탕" panose="02030600000101010101" pitchFamily="18" charset="-127"/>
              </a:rPr>
              <a:t>')(</a:t>
            </a:r>
            <a:r>
              <a:rPr lang="en-US" altLang="ko-KR" sz="1600" dirty="0" err="1">
                <a:solidFill>
                  <a:srgbClr val="000000"/>
                </a:solidFill>
                <a:latin typeface="+mn-lt"/>
                <a:ea typeface="바탕" panose="02030600000101010101" pitchFamily="18" charset="-127"/>
              </a:rPr>
              <a:t>x'+y'+z</a:t>
            </a:r>
            <a:r>
              <a:rPr lang="en-US" altLang="ko-KR" sz="1600" dirty="0">
                <a:solidFill>
                  <a:srgbClr val="000000"/>
                </a:solidFill>
                <a:latin typeface="+mn-lt"/>
                <a:ea typeface="바탕" panose="02030600000101010101" pitchFamily="18" charset="-127"/>
              </a:rPr>
              <a:t>)</a:t>
            </a:r>
          </a:p>
          <a:p>
            <a:pPr algn="just" eaLnBrk="1" hangingPunct="1">
              <a:spcBef>
                <a:spcPct val="50000"/>
              </a:spcBef>
              <a:buClrTx/>
              <a:buSzTx/>
              <a:buFontTx/>
              <a:buNone/>
            </a:pPr>
            <a:r>
              <a:rPr lang="en-US" altLang="ko-KR" sz="1600" dirty="0">
                <a:solidFill>
                  <a:srgbClr val="000000"/>
                </a:solidFill>
                <a:latin typeface="+mn-lt"/>
                <a:ea typeface="바탕" panose="02030600000101010101" pitchFamily="18" charset="-127"/>
              </a:rPr>
              <a:t>    = M</a:t>
            </a:r>
            <a:r>
              <a:rPr lang="en-US" altLang="ko-KR" sz="1600" baseline="-30000" dirty="0">
                <a:solidFill>
                  <a:srgbClr val="000000"/>
                </a:solidFill>
                <a:latin typeface="+mn-lt"/>
                <a:ea typeface="바탕" panose="02030600000101010101" pitchFamily="18" charset="-127"/>
              </a:rPr>
              <a:t>0</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2</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3</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5</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6</a:t>
            </a:r>
            <a:endParaRPr lang="en-US" altLang="ko-KR" sz="1600" dirty="0">
              <a:solidFill>
                <a:srgbClr val="000000"/>
              </a:solidFill>
              <a:latin typeface="+mn-lt"/>
              <a:ea typeface="바탕" panose="02030600000101010101" pitchFamily="18" charset="-127"/>
            </a:endParaRPr>
          </a:p>
          <a:p>
            <a:pPr algn="just" eaLnBrk="1" hangingPunct="1">
              <a:spcBef>
                <a:spcPct val="50000"/>
              </a:spcBef>
              <a:buClrTx/>
              <a:buSzTx/>
              <a:buFontTx/>
              <a:buNone/>
            </a:pPr>
            <a:r>
              <a:rPr lang="en-US" altLang="ko-KR" sz="1600" dirty="0">
                <a:solidFill>
                  <a:srgbClr val="000000"/>
                </a:solidFill>
                <a:latin typeface="+mn-lt"/>
                <a:ea typeface="바탕" panose="02030600000101010101" pitchFamily="18" charset="-127"/>
              </a:rPr>
              <a:t>f</a:t>
            </a:r>
            <a:r>
              <a:rPr lang="en-US" altLang="ko-KR" sz="1600" baseline="-30000" dirty="0">
                <a:solidFill>
                  <a:srgbClr val="000000"/>
                </a:solidFill>
                <a:latin typeface="+mn-lt"/>
                <a:ea typeface="바탕" panose="02030600000101010101" pitchFamily="18" charset="-127"/>
              </a:rPr>
              <a:t>2</a:t>
            </a:r>
            <a:r>
              <a:rPr lang="en-US" altLang="ko-KR" sz="1600" dirty="0">
                <a:solidFill>
                  <a:srgbClr val="000000"/>
                </a:solidFill>
                <a:latin typeface="+mn-lt"/>
                <a:ea typeface="바탕" panose="02030600000101010101" pitchFamily="18" charset="-127"/>
              </a:rPr>
              <a:t> = (</a:t>
            </a:r>
            <a:r>
              <a:rPr lang="en-US" altLang="ko-KR" sz="1600" dirty="0" err="1">
                <a:solidFill>
                  <a:srgbClr val="000000"/>
                </a:solidFill>
                <a:latin typeface="+mn-lt"/>
                <a:ea typeface="바탕" panose="02030600000101010101" pitchFamily="18" charset="-127"/>
              </a:rPr>
              <a:t>x+y+z</a:t>
            </a:r>
            <a:r>
              <a:rPr lang="en-US" altLang="ko-KR" sz="1600" dirty="0">
                <a:solidFill>
                  <a:srgbClr val="000000"/>
                </a:solidFill>
                <a:latin typeface="+mn-lt"/>
                <a:ea typeface="바탕" panose="02030600000101010101" pitchFamily="18" charset="-127"/>
              </a:rPr>
              <a:t>)(</a:t>
            </a:r>
            <a:r>
              <a:rPr lang="en-US" altLang="ko-KR" sz="1600" dirty="0" err="1">
                <a:solidFill>
                  <a:srgbClr val="000000"/>
                </a:solidFill>
                <a:latin typeface="+mn-lt"/>
                <a:ea typeface="바탕" panose="02030600000101010101" pitchFamily="18" charset="-127"/>
              </a:rPr>
              <a:t>x+y+z</a:t>
            </a:r>
            <a:r>
              <a:rPr lang="en-US" altLang="ko-KR" sz="1600" dirty="0">
                <a:solidFill>
                  <a:srgbClr val="000000"/>
                </a:solidFill>
                <a:latin typeface="+mn-lt"/>
                <a:ea typeface="바탕" panose="02030600000101010101" pitchFamily="18" charset="-127"/>
              </a:rPr>
              <a:t>‘)(</a:t>
            </a:r>
            <a:r>
              <a:rPr lang="en-US" altLang="ko-KR" sz="1600" dirty="0" err="1">
                <a:solidFill>
                  <a:srgbClr val="000000"/>
                </a:solidFill>
                <a:latin typeface="+mn-lt"/>
                <a:ea typeface="바탕" panose="02030600000101010101" pitchFamily="18" charset="-127"/>
              </a:rPr>
              <a:t>x+y</a:t>
            </a:r>
            <a:r>
              <a:rPr lang="en-US" altLang="ko-KR" sz="1600" dirty="0">
                <a:solidFill>
                  <a:srgbClr val="000000"/>
                </a:solidFill>
                <a:latin typeface="+mn-lt"/>
                <a:ea typeface="바탕" panose="02030600000101010101" pitchFamily="18" charset="-127"/>
              </a:rPr>
              <a:t>'+z)(x'+</a:t>
            </a:r>
            <a:r>
              <a:rPr lang="en-US" altLang="ko-KR" sz="1600" dirty="0" err="1">
                <a:solidFill>
                  <a:srgbClr val="000000"/>
                </a:solidFill>
                <a:latin typeface="+mn-lt"/>
                <a:ea typeface="바탕" panose="02030600000101010101" pitchFamily="18" charset="-127"/>
              </a:rPr>
              <a:t>y+z</a:t>
            </a:r>
            <a:r>
              <a:rPr lang="en-US" altLang="ko-KR" sz="1600" dirty="0">
                <a:solidFill>
                  <a:srgbClr val="000000"/>
                </a:solidFill>
                <a:latin typeface="+mn-lt"/>
                <a:ea typeface="바탕" panose="02030600000101010101" pitchFamily="18" charset="-127"/>
              </a:rPr>
              <a:t>)</a:t>
            </a:r>
          </a:p>
          <a:p>
            <a:pPr algn="just" eaLnBrk="1" hangingPunct="1">
              <a:spcBef>
                <a:spcPct val="50000"/>
              </a:spcBef>
              <a:buClrTx/>
              <a:buSzTx/>
              <a:buFontTx/>
              <a:buNone/>
            </a:pPr>
            <a:r>
              <a:rPr lang="en-US" altLang="ko-KR" sz="1600" dirty="0">
                <a:solidFill>
                  <a:srgbClr val="000000"/>
                </a:solidFill>
                <a:latin typeface="+mn-lt"/>
                <a:ea typeface="바탕" panose="02030600000101010101" pitchFamily="18" charset="-127"/>
              </a:rPr>
              <a:t>     = M</a:t>
            </a:r>
            <a:r>
              <a:rPr lang="en-US" altLang="ko-KR" sz="1600" baseline="-30000" dirty="0">
                <a:solidFill>
                  <a:srgbClr val="000000"/>
                </a:solidFill>
                <a:latin typeface="+mn-lt"/>
                <a:ea typeface="바탕" panose="02030600000101010101" pitchFamily="18" charset="-127"/>
              </a:rPr>
              <a:t>0</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1</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2</a:t>
            </a:r>
            <a:r>
              <a:rPr lang="en-US" altLang="ko-KR" sz="1600" dirty="0">
                <a:solidFill>
                  <a:srgbClr val="000000"/>
                </a:solidFill>
                <a:latin typeface="+mn-lt"/>
                <a:ea typeface="바탕" panose="02030600000101010101" pitchFamily="18" charset="-127"/>
              </a:rPr>
              <a:t>M</a:t>
            </a:r>
            <a:r>
              <a:rPr lang="en-US" altLang="ko-KR" sz="1600" baseline="-30000" dirty="0">
                <a:solidFill>
                  <a:srgbClr val="000000"/>
                </a:solidFill>
                <a:latin typeface="+mn-lt"/>
                <a:ea typeface="바탕" panose="02030600000101010101" pitchFamily="18" charset="-127"/>
              </a:rPr>
              <a:t>4</a:t>
            </a:r>
          </a:p>
        </p:txBody>
      </p:sp>
      <mc:AlternateContent xmlns:mc="http://schemas.openxmlformats.org/markup-compatibility/2006" xmlns:p14="http://schemas.microsoft.com/office/powerpoint/2010/main">
        <mc:Choice Requires="p14">
          <p:contentPart p14:bwMode="auto" r:id="rId5">
            <p14:nvContentPartPr>
              <p14:cNvPr id="2" name="잉크 1">
                <a:extLst>
                  <a:ext uri="{FF2B5EF4-FFF2-40B4-BE49-F238E27FC236}">
                    <a16:creationId xmlns:a16="http://schemas.microsoft.com/office/drawing/2014/main" id="{018F68A5-4EEA-4131-B5F9-55493212C6B1}"/>
                  </a:ext>
                </a:extLst>
              </p14:cNvPr>
              <p14:cNvContentPartPr/>
              <p14:nvPr/>
            </p14:nvContentPartPr>
            <p14:xfrm>
              <a:off x="2114640" y="4019400"/>
              <a:ext cx="686160" cy="375120"/>
            </p14:xfrm>
          </p:contentPart>
        </mc:Choice>
        <mc:Fallback xmlns="">
          <p:pic>
            <p:nvPicPr>
              <p:cNvPr id="2" name="잉크 1">
                <a:extLst>
                  <a:ext uri="{FF2B5EF4-FFF2-40B4-BE49-F238E27FC236}">
                    <a16:creationId xmlns:a16="http://schemas.microsoft.com/office/drawing/2014/main" id="{018F68A5-4EEA-4131-B5F9-55493212C6B1}"/>
                  </a:ext>
                </a:extLst>
              </p:cNvPr>
              <p:cNvPicPr/>
              <p:nvPr/>
            </p:nvPicPr>
            <p:blipFill>
              <a:blip r:embed="rId6"/>
              <a:stretch>
                <a:fillRect/>
              </a:stretch>
            </p:blipFill>
            <p:spPr>
              <a:xfrm>
                <a:off x="2105280" y="4010040"/>
                <a:ext cx="704880" cy="393840"/>
              </a:xfrm>
              <a:prstGeom prst="rect">
                <a:avLst/>
              </a:prstGeom>
            </p:spPr>
          </p:pic>
        </mc:Fallback>
      </mc:AlternateContent>
    </p:spTree>
    <p:extLst>
      <p:ext uri="{BB962C8B-B14F-4D97-AF65-F5344CB8AC3E}">
        <p14:creationId xmlns:p14="http://schemas.microsoft.com/office/powerpoint/2010/main" val="3604123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troduction to Robotics&amp;quot;&quot;/&gt;&lt;property id=&quot;20307&quot; value=&quot;318&quot;/&gt;&lt;/object&gt;&lt;object type=&quot;3&quot; unique_id=&quot;10005&quot;&gt;&lt;property id=&quot;20148&quot; value=&quot;5&quot;/&gt;&lt;property id=&quot;20300&quot; value=&quot;Slide 2 - &amp;quot;Figure 2.1&amp;#x0D;&amp;#x0A;Vector relative to frame (example).&amp;quot;&quot;/&gt;&lt;property id=&quot;20307&quot; value=&quot;328&quot;/&gt;&lt;/object&gt;&lt;object type=&quot;3&quot; unique_id=&quot;10718&quot;&gt;&lt;property id=&quot;20148&quot; value=&quot;5&quot;/&gt;&lt;property id=&quot;20300&quot; value=&quot;Slide 3 - &amp;quot;Figure 2.2&amp;#x0D;&amp;#x0A;Locating an object in position and orientation.&amp;#x0D;&amp;#x0A;&amp;quot;&quot;/&gt;&lt;property id=&quot;20307&quot; value=&quot;329&quot;/&gt;&lt;/object&gt;&lt;object type=&quot;3&quot; unique_id=&quot;10744&quot;&gt;&lt;property id=&quot;20148&quot; value=&quot;5&quot;/&gt;&lt;property id=&quot;20300&quot; value=&quot;Slide 4 - &amp;quot;Figure 2.3&amp;#x0D;&amp;#x0A;Example of several frames.&amp;#x0D;&amp;#x0A;&amp;quot;&quot;/&gt;&lt;property id=&quot;20307&quot; value=&quot;330&quot;/&gt;&lt;/object&gt;&lt;object type=&quot;3&quot; unique_id=&quot;10763&quot;&gt;&lt;property id=&quot;20148&quot; value=&quot;5&quot;/&gt;&lt;property id=&quot;20300&quot; value=&quot;Slide 5 - &amp;quot;Figure 2.4&amp;#x0D;&amp;#x0A;Translational mapping.&amp;quot;&quot;/&gt;&lt;property id=&quot;20307&quot; value=&quot;331&quot;/&gt;&lt;/object&gt;&lt;object type=&quot;3&quot; unique_id=&quot;10813&quot;&gt;&lt;property id=&quot;20148&quot; value=&quot;5&quot;/&gt;&lt;property id=&quot;20300&quot; value=&quot;Slide 6 - &amp;quot;Figure 2.5&amp;#x0D;&amp;#x0A;Rotating the description of a vector.&amp;quot;&quot;/&gt;&lt;property id=&quot;20307&quot; value=&quot;332&quot;/&gt;&lt;/object&gt;&lt;object type=&quot;3&quot; unique_id=&quot;10838&quot;&gt;&lt;property id=&quot;20148&quot; value=&quot;5&quot;/&gt;&lt;property id=&quot;20300&quot; value=&quot;Slide 7 - &amp;quot;Figure 2.6&amp;#x0D;&amp;#x0A;{B} rotated 30 degrees about Ẑ.&amp;quot;&quot;/&gt;&lt;property id=&quot;20307&quot; value=&quot;333&quot;/&gt;&lt;/object&gt;&lt;object type=&quot;3&quot; unique_id=&quot;10875&quot;&gt;&lt;property id=&quot;20148&quot; value=&quot;5&quot;/&gt;&lt;property id=&quot;20300&quot; value=&quot;Slide 8 - &amp;quot;Figure 2.7&amp;#x0D;&amp;#x0A;General transform of a vector.&amp;quot;&quot;/&gt;&lt;property id=&quot;20307&quot; value=&quot;334&quot;/&gt;&lt;/object&gt;&lt;object type=&quot;3&quot; unique_id=&quot;10876&quot;&gt;&lt;property id=&quot;20148&quot; value=&quot;5&quot;/&gt;&lt;property id=&quot;20300&quot; value=&quot;Slide 9 - &amp;quot;Figure 2.8&amp;#x0D;&amp;#x0A;Frame {B} rotated and translated.&amp;quot;&quot;/&gt;&lt;property id=&quot;20307&quot; value=&quot;335&quot;/&gt;&lt;/object&gt;&lt;object type=&quot;3&quot; unique_id=&quot;10910&quot;&gt;&lt;property id=&quot;20148&quot; value=&quot;5&quot;/&gt;&lt;property id=&quot;20300&quot; value=&quot;Slide 10 - &amp;quot;Figure 2.9&amp;#x0D;&amp;#x0A;Translation operator.&amp;quot;&quot;/&gt;&lt;property id=&quot;20307&quot; value=&quot;336&quot;/&gt;&lt;/object&gt;&lt;object type=&quot;3&quot; unique_id=&quot;10959&quot;&gt;&lt;property id=&quot;20148&quot; value=&quot;5&quot;/&gt;&lt;property id=&quot;20300&quot; value=&quot;Slide 11 - &amp;quot;Figure 2.10&amp;#x0D;&amp;#x0A;The vector AP1 rotated 30 degrees about Ẑ.&amp;quot;&quot;/&gt;&lt;property id=&quot;20307&quot; value=&quot;337&quot;/&gt;&lt;/object&gt;&lt;object type=&quot;3&quot; unique_id=&quot;10960&quot;&gt;&lt;property id=&quot;20148&quot; value=&quot;5&quot;/&gt;&lt;property id=&quot;20300&quot; value=&quot;Slide 12 - &amp;quot;Figure 2.11&amp;#x0D;&amp;#x0A;The vector AP1 rotated and translated to form AP2.&amp;quot;&quot;/&gt;&lt;property id=&quot;20307&quot; value=&quot;338&quot;/&gt;&lt;/object&gt;&lt;object type=&quot;3&quot; unique_id=&quot;11143&quot;&gt;&lt;property id=&quot;20148&quot; value=&quot;5&quot;/&gt;&lt;property id=&quot;20300&quot; value=&quot;Slide 13 - &amp;quot;Figure 2.12&amp;#x0D;&amp;#x0A;Compound frames: each is known relative to the previous one.&amp;quot;&quot;/&gt;&lt;property id=&quot;20307&quot; value=&quot;339&quot;/&gt;&lt;/object&gt;&lt;object type=&quot;3&quot; unique_id=&quot;11189&quot;&gt;&lt;property id=&quot;20148&quot; value=&quot;5&quot;/&gt;&lt;property id=&quot;20300&quot; value=&quot;Slide 14 - &amp;quot;Figure 2.13&amp;#x0D;&amp;#x0A;{B} relative to {A}.&amp;quot;&quot;/&gt;&lt;property id=&quot;20307&quot; value=&quot;340&quot;/&gt;&lt;/object&gt;&lt;object type=&quot;3&quot; unique_id=&quot;11238&quot;&gt;&lt;property id=&quot;20148&quot; value=&quot;5&quot;/&gt;&lt;property id=&quot;20300&quot; value=&quot;Slide 15 - &amp;quot;Figure 2.14&amp;#x0D;&amp;#x0A;Set of transforms forming a loop.&amp;quot;&quot;/&gt;&lt;property id=&quot;20307&quot; value=&quot;341&quot;/&gt;&lt;/object&gt;&lt;object type=&quot;3&quot; unique_id=&quot;11341&quot;&gt;&lt;property id=&quot;20148&quot; value=&quot;5&quot;/&gt;&lt;property id=&quot;20300&quot; value=&quot;Slide 16 - &amp;quot;Figure 2.15&amp;#x0D;&amp;#x0A;Example of a transform equation.&amp;quot;&quot;/&gt;&lt;property id=&quot;20307&quot; value=&quot;342&quot;/&gt;&lt;/object&gt;&lt;object type=&quot;3&quot; unique_id=&quot;11342&quot;&gt;&lt;property id=&quot;20148&quot; value=&quot;5&quot;/&gt;&lt;property id=&quot;20300&quot; value=&quot;Slide 17 - &amp;quot;Figure 2.16&amp;#x0D;&amp;#x0A;Manipulator reaching for a bolt.&amp;quot;&quot;/&gt;&lt;property id=&quot;20307&quot; value=&quot;343&quot;/&gt;&lt;/object&gt;&lt;object type=&quot;3&quot; unique_id=&quot;11343&quot;&gt;&lt;property id=&quot;20148&quot; value=&quot;5&quot;/&gt;&lt;property id=&quot;20300&quot; value=&quot;Slide 18 - &amp;quot;Figure 2.17&amp;#x0D;&amp;#x0A;X–Y–Z fixed angles. Rotations are performed in the order&amp;#x0D;&amp;#x0A;RX(g) RY (β), RZ(α).&amp;quot;&quot;/&gt;&lt;property id=&quot;20307&quot; value=&quot;344&quot;/&gt;&lt;/object&gt;&lt;object type=&quot;3&quot; unique_id=&quot;11444&quot;&gt;&lt;property id=&quot;20148&quot; value=&quot;5&quot;/&gt;&lt;property id=&quot;20300&quot; value=&quot;Slide 19 - &amp;quot;Figure 2.18&amp;#x0D;&amp;#x0A;Z–Y–X Euler angles.&amp;quot;&quot;/&gt;&lt;property id=&quot;20307&quot; value=&quot;345&quot;/&gt;&lt;/object&gt;&lt;object type=&quot;3&quot; unique_id=&quot;11445&quot;&gt;&lt;property id=&quot;20148&quot; value=&quot;5&quot;/&gt;&lt;property id=&quot;20300&quot; value=&quot;Slide 20 - &amp;quot;Figure 2.19&amp;#x0D;&amp;#x0A;Equivalent angle–axis representation.&amp;quot;&quot;/&gt;&lt;property id=&quot;20307&quot; value=&quot;346&quot;/&gt;&lt;/object&gt;&lt;object type=&quot;3&quot; unique_id=&quot;11446&quot;&gt;&lt;property id=&quot;20148&quot; value=&quot;5&quot;/&gt;&lt;property id=&quot;20300&quot; value=&quot;Slide 21 - &amp;quot;Figure 2.20&amp;#x0D;&amp;#x0A;Rotation about an axis that does not pass through the origin of {A}. Initially, {B} was coincident wit&quot;/&gt;&lt;property id=&quot;20307&quot; value=&quot;347&quot;/&gt;&lt;/object&gt;&lt;object type=&quot;3&quot; unique_id=&quot;11516&quot;&gt;&lt;property id=&quot;20148&quot; value=&quot;5&quot;/&gt;&lt;property id=&quot;20300&quot; value=&quot;Slide 22 - &amp;quot;Figure 2.21&amp;#x0D;&amp;#x0A;Equal velocity vectors.&amp;quot;&quot;/&gt;&lt;property id=&quot;20307&quot; value=&quot;348&quot;/&gt;&lt;/object&gt;&lt;object type=&quot;3&quot; unique_id=&quot;11589&quot;&gt;&lt;property id=&quot;20148&quot; value=&quot;5&quot;/&gt;&lt;property id=&quot;20300&quot; value=&quot;Slide 23 - &amp;quot;Figure 2.22&amp;#x0D;&amp;#x0A;Transforming velocities.&amp;quot;&quot;/&gt;&lt;property id=&quot;20307&quot; value=&quot;349&quot;/&gt;&lt;/object&gt;&lt;object type=&quot;3&quot; unique_id=&quot;11665&quot;&gt;&lt;property id=&quot;20148&quot; value=&quot;5&quot;/&gt;&lt;property id=&quot;20300&quot; value=&quot;Slide 24 - &amp;quot;Figure 2.23&amp;#x0D;&amp;#x0A;Cylindrical coordinates.&amp;quot;&quot;/&gt;&lt;property id=&quot;20307&quot; value=&quot;350&quot;/&gt;&lt;/object&gt;&lt;object type=&quot;3&quot; unique_id=&quot;11744&quot;&gt;&lt;property id=&quot;20148&quot; value=&quot;5&quot;/&gt;&lt;property id=&quot;20300&quot; value=&quot;Slide 25 - &amp;quot;Figure 2.24&amp;#x0D;&amp;#x0A;Spherical coordinates.&amp;quot;&quot;/&gt;&lt;property id=&quot;20307&quot; value=&quot;351&quot;/&gt;&lt;/object&gt;&lt;object type=&quot;3&quot; unique_id=&quot;11880&quot;&gt;&lt;property id=&quot;20148&quot; value=&quot;5&quot;/&gt;&lt;property id=&quot;20300&quot; value=&quot;Slide 26 - &amp;quot;Figure 2.25&amp;#x0D;&amp;#x0A;Frames at the corners of a wedge.&amp;quot;&quot;/&gt;&lt;property id=&quot;20307&quot; value=&quot;352&quot;/&gt;&lt;/object&gt;&lt;object type=&quot;3&quot; unique_id=&quot;11965&quot;&gt;&lt;property id=&quot;20148&quot; value=&quot;5&quot;/&gt;&lt;property id=&quot;20300&quot; value=&quot;Slide 27 - &amp;quot;Figure 2.26&amp;#x0D;&amp;#x0A;Frames at the corners of a wedge.&amp;quot;&quot;/&gt;&lt;property id=&quot;20307&quot; value=&quot;353&quot;/&gt;&lt;/object&gt;&lt;/object&gt;&lt;/object&gt;&lt;/database&gt;"/>
  <p:tag name="ARTICULATE_PROJECT_OPEN" val="0"/>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989</TotalTime>
  <Words>336</Words>
  <Application>Microsoft Office PowerPoint</Application>
  <PresentationFormat>화면 슬라이드 쇼(4:3)</PresentationFormat>
  <Paragraphs>105</Paragraphs>
  <Slides>20</Slides>
  <Notes>19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굴림</vt:lpstr>
      <vt:lpstr>바탕</vt:lpstr>
      <vt:lpstr>Arial</vt:lpstr>
      <vt:lpstr>Times New Roman</vt:lpstr>
      <vt:lpstr>Verdana</vt:lpstr>
      <vt:lpstr>Wingdings</vt:lpstr>
      <vt:lpstr>508 Lecture</vt:lpstr>
      <vt:lpstr>Digital Design</vt:lpstr>
      <vt:lpstr> Postulates and Theorems of Boolean Algebra</vt:lpstr>
      <vt:lpstr> Truth Tables for F1 and F2</vt:lpstr>
      <vt:lpstr> Logic (Gate) Diagram for the Boolean Function F1 = x + y'z  </vt:lpstr>
      <vt:lpstr> Implementation of Boolean Function F2 with Gates </vt:lpstr>
      <vt:lpstr> Truth Tables for F1 and F2</vt:lpstr>
      <vt:lpstr> Complement of a Function</vt:lpstr>
      <vt:lpstr> Minterms and Maxterms for Three Binary Variables</vt:lpstr>
      <vt:lpstr> Functions of Three Variables</vt:lpstr>
      <vt:lpstr> Sum of Minterms (e.g. F = A + B’C)</vt:lpstr>
      <vt:lpstr> Truth Table for F = xy + x'z</vt:lpstr>
      <vt:lpstr> Product of Maxterms (e.g. F = xy + x’z)</vt:lpstr>
      <vt:lpstr> Conversion btw. Canonical Forms</vt:lpstr>
      <vt:lpstr> Two-level Implementation (Standard Forms)</vt:lpstr>
      <vt:lpstr>Figure 2.4 Three- and Two-level Implementation</vt:lpstr>
      <vt:lpstr> Boolean Expressions for the 16 Functions of Two Variables</vt:lpstr>
      <vt:lpstr> Digital Logic Gates</vt:lpstr>
      <vt:lpstr> Multiple-input and Cascaded NOR and NAND Gates</vt:lpstr>
      <vt:lpstr> Three-input Exclusive-OR Gate</vt:lpstr>
      <vt:lpstr> Signal Assignment and Logic Polarity</vt:lpstr>
    </vt:vector>
  </TitlesOfParts>
  <Company>echosvoice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Introduction to Psychology</dc:subject>
  <dc:creator>Echo Swinford</dc:creator>
  <cp:lastModifiedBy>송대선[ 학부재학 / 컴퓨터학과 ]</cp:lastModifiedBy>
  <cp:revision>373</cp:revision>
  <dcterms:created xsi:type="dcterms:W3CDTF">2014-07-14T20:04:21Z</dcterms:created>
  <dcterms:modified xsi:type="dcterms:W3CDTF">2019-03-11T09:51:06Z</dcterms:modified>
</cp:coreProperties>
</file>