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57" r:id="rId3"/>
    <p:sldId id="358" r:id="rId4"/>
    <p:sldId id="359" r:id="rId5"/>
    <p:sldId id="375" r:id="rId6"/>
    <p:sldId id="338" r:id="rId7"/>
    <p:sldId id="354" r:id="rId8"/>
    <p:sldId id="339" r:id="rId9"/>
    <p:sldId id="385" r:id="rId10"/>
    <p:sldId id="386" r:id="rId11"/>
    <p:sldId id="387" r:id="rId12"/>
    <p:sldId id="388" r:id="rId13"/>
    <p:sldId id="356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Wook Kim" initials="YK" lastIdx="1" clrIdx="0">
    <p:extLst>
      <p:ext uri="{19B8F6BF-5375-455C-9EA6-DF929625EA0E}">
        <p15:presenceInfo xmlns:p15="http://schemas.microsoft.com/office/powerpoint/2012/main" userId="e04dc3bec316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42"/>
    <p:restoredTop sz="84930"/>
  </p:normalViewPr>
  <p:slideViewPr>
    <p:cSldViewPr snapToGrid="0" snapToObjects="1">
      <p:cViewPr varScale="1">
        <p:scale>
          <a:sx n="104" d="100"/>
          <a:sy n="104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64607-4F56-BE4C-84DF-633657BB441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C9CE2-08A7-DF46-BFF0-DE3437D7D5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635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nci-ai.tistory.com/3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https://</a:t>
            </a:r>
            <a:r>
              <a:rPr kumimoji="1" lang="en-US" altLang="ko-Kore-KR" dirty="0" err="1"/>
              <a:t>youtu.be</a:t>
            </a:r>
            <a:r>
              <a:rPr kumimoji="1" lang="en-US" altLang="ko-Kore-KR" dirty="0"/>
              <a:t>/0r_QueHF3Qg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74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 </a:t>
            </a:r>
            <a:r>
              <a:rPr lang="en-US" altLang="ko-Kore-KR" sz="1200" dirty="0">
                <a:hlinkClick r:id="rId3"/>
              </a:rPr>
              <a:t>https://davinci-ai.tistory.com/30</a:t>
            </a:r>
            <a:r>
              <a:rPr lang="en-US" altLang="ko-Kore-KR" sz="1200" dirty="0"/>
              <a:t> [DAVINCI - AI]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830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20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075C8-5E89-BB4A-8490-607C692C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B5FDE9-70D5-2744-B9DF-02C3FCE0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A69A3-B106-594F-A0C8-66211011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3A3E2-E8EB-DB4E-B118-A55F654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1E7C9-6ECD-D449-AB20-DA329088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71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3E868-05D8-184A-B0B4-406F6F0D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667CC-9117-2941-A381-7186321FF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CD0F3-3655-2B43-9A85-9BC64B66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3107D-36CC-4E49-9922-EDC89D12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AEF0D-98D2-F340-BB0B-3EB75B22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261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CDDE54-7D20-DA48-8357-ADE08B4DD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4B82C-33E6-344B-BD25-04B4A4F4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3ABAF-4584-824D-A3BD-A308E331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01E56-8394-6546-A11A-B78AD949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DE7CA-F6D8-A14D-876F-61A41284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52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22119-AEF4-B34B-91E7-4DED1587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F4B13-B250-7545-B251-0DB88978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62FAB-E332-4A48-AE12-2C5E6C9E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9AB49-FD4E-5547-8294-F84FCB96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89D18-1E3C-7944-A005-9643CCB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06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3EF4A-64D3-3D47-8FB8-E88EC794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4D0BC-6A8A-8D49-AC9B-CA4250B8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4F4A8-4829-B64F-AA60-82DFB3AE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5381E-9E48-294F-8550-46C94C98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7ACA0-0939-B444-8117-66F7298A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82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4C658-7E9E-BB48-8100-F480E2A5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258E0-5591-5B4E-A60C-8E3FC5570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FDF9A-A576-EB4C-AAD6-30F12D55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DE79F-232D-E647-A119-98C2C9CE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50792-8C79-9B40-81D1-C9F46DBB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32585-358F-1648-9990-E3F65B88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98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C6670-9F02-3743-941E-640D85D4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2A01E-9CCF-C449-9E42-89ABA97A0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68EB2B-A7AC-484F-9701-9F6A83B61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8E4B7-8FFE-1841-8AC2-A1D9C6A0F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68B1D4-6E68-2249-8975-E0BEA2C63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25B67E-9BEB-384B-B47C-228144EE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29150-8F22-8C49-A0A4-1590F9E2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AE5120-BE9A-D944-8850-DC9EA178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6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9C3D2-4439-1742-9713-0DD9FD3B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9AB282-CD91-FC44-B93A-D37DDAB8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665846-8500-874E-9BA0-21AA3135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CE6E6-AA74-7548-B127-374EED7C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4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27F58-807D-9944-9D7F-9D2CE187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18605D-F1B2-E540-BC50-D0CEFB87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BFA30-864F-9E4A-94EC-EC956EE1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419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C77A-A169-4044-9499-60ED9301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7774B-4E7F-0E42-8149-4B2EBE4A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388CD3-ACCA-E843-AEA1-B2AA0F23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4AC9D-DB06-6045-B861-D3D23B93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905FA-0963-864B-9124-2B48E809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4688E-1F6C-3045-915B-161FE51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39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2158F-8B97-5246-9CDD-539CCB02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E92C69-3237-FC40-9C5A-B237782F3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DFCDF-5ED1-774D-A6DC-BE488BD3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0EF01-818A-9143-9C2A-CF8C237E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BA6907-B2E7-4E42-AF80-A730C4C5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1C944-03AB-7E4C-9635-A8D40F1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164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0D1C14-A900-3D4C-81F8-0B77D1E2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41B74-4022-AD4D-9C42-8E729FD5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8D950-4572-064D-A5AC-6E57767DE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C78C-9ED5-6F4E-A22C-D64E7DC4A17B}" type="datetimeFigureOut">
              <a:rPr kumimoji="1" lang="ko-Kore-KR" altLang="en-US" smtClean="0"/>
              <a:t>2021. 10. 26.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FAACE-BEE9-1C4E-A561-D86A6E01B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E57F7-1F3D-4647-8436-A08302F99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61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7EC59B-FC5C-BD44-9915-E2C733AF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38D9C2-0FAA-8241-AE25-7D9878C8D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Deep Learning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3B3868-E83F-0047-B6F3-8FA3B1CFC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김영욱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en-US" altLang="ko-Kore-KR" b="1" dirty="0">
                <a:solidFill>
                  <a:schemeClr val="bg1"/>
                </a:solidFill>
              </a:rPr>
              <a:t>Hello AI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44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20592-CDB9-FC4A-8FBB-FF59AB13DFF3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ore-KR" sz="1700" dirty="0"/>
              <a:t>GRU</a:t>
            </a:r>
            <a:r>
              <a:rPr lang="ko-KR" altLang="en-US" sz="1700" dirty="0"/>
              <a:t>는 </a:t>
            </a:r>
            <a:r>
              <a:rPr lang="en-US" altLang="ko-Kore-KR" sz="1700" dirty="0"/>
              <a:t>LSTM</a:t>
            </a:r>
            <a:r>
              <a:rPr lang="ko-KR" altLang="en-US" sz="1700" dirty="0"/>
              <a:t>과 비슷한 역할을 하지만</a:t>
            </a:r>
            <a:r>
              <a:rPr lang="en-US" altLang="ko-KR" sz="1700" dirty="0"/>
              <a:t>, </a:t>
            </a:r>
            <a:r>
              <a:rPr lang="ko-KR" altLang="en-US" sz="1700" dirty="0"/>
              <a:t>더 간단한 구조로 이루어져 있어서 계산상으로 효율적입니다</a:t>
            </a:r>
            <a:r>
              <a:rPr lang="en-US" altLang="ko-KR" sz="1700" dirty="0"/>
              <a:t>. </a:t>
            </a:r>
            <a:r>
              <a:rPr lang="ko-KR" altLang="en-US" sz="1700" dirty="0"/>
              <a:t>이것은 기존의 </a:t>
            </a:r>
            <a:r>
              <a:rPr lang="en-US" altLang="ko-Kore-KR" sz="1700" dirty="0"/>
              <a:t>LSTM</a:t>
            </a:r>
            <a:r>
              <a:rPr lang="ko-KR" altLang="en-US" sz="1700" dirty="0"/>
              <a:t>에서 사용되는 셀 상태 계산</a:t>
            </a:r>
            <a:r>
              <a:rPr lang="en-US" altLang="ko-KR" sz="1700" dirty="0"/>
              <a:t>(</a:t>
            </a:r>
            <a:r>
              <a:rPr lang="ko-KR" altLang="en-US" sz="1700" dirty="0"/>
              <a:t>은닉 상태 업데이트</a:t>
            </a:r>
            <a:r>
              <a:rPr lang="en-US" altLang="ko-KR" sz="1700" dirty="0"/>
              <a:t>)</a:t>
            </a:r>
            <a:r>
              <a:rPr lang="ko-KR" altLang="en-US" sz="1700" dirty="0"/>
              <a:t>을 줄였습니다</a:t>
            </a:r>
            <a:r>
              <a:rPr lang="en-US" altLang="ko-KR" sz="1700" dirty="0"/>
              <a:t>. </a:t>
            </a:r>
            <a:r>
              <a:rPr lang="ko-KR" altLang="en-US" sz="1700" dirty="0"/>
              <a:t>또한 특정 문제에서는 </a:t>
            </a:r>
            <a:r>
              <a:rPr lang="en-US" altLang="ko-Kore-KR" sz="1700" dirty="0"/>
              <a:t>LSTM</a:t>
            </a:r>
            <a:r>
              <a:rPr lang="ko-KR" altLang="en-US" sz="1700" dirty="0"/>
              <a:t>보다 더 적합한 레이어입니다</a:t>
            </a:r>
            <a:r>
              <a:rPr lang="en-US" altLang="ko-KR" sz="1700" dirty="0"/>
              <a:t>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C5D734D-2A4F-3C42-B61D-9AFBEF283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38588"/>
            <a:ext cx="6903720" cy="478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1E8438-2A38-324A-9B50-DFCF8DCA4332}"/>
              </a:ext>
            </a:extLst>
          </p:cNvPr>
          <p:cNvSpPr txBox="1"/>
          <p:nvPr/>
        </p:nvSpPr>
        <p:spPr>
          <a:xfrm>
            <a:off x="587504" y="1712830"/>
            <a:ext cx="609805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ore-KR" sz="1800" b="1" dirty="0"/>
              <a:t>GRU(Gated Recurrent Unit) </a:t>
            </a:r>
            <a:r>
              <a:rPr lang="ko-KR" altLang="en-US" sz="1800" b="1" dirty="0"/>
              <a:t>레이어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28828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6A358-95B1-504F-8AC6-0A5A387255EA}"/>
              </a:ext>
            </a:extLst>
          </p:cNvPr>
          <p:cNvSpPr txBox="1"/>
          <p:nvPr/>
        </p:nvSpPr>
        <p:spPr>
          <a:xfrm>
            <a:off x="455579" y="368957"/>
            <a:ext cx="6100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1" i="0" dirty="0" err="1">
                <a:solidFill>
                  <a:srgbClr val="409D00"/>
                </a:solidFill>
                <a:effectLst/>
                <a:latin typeface="Spoqa Han Sans"/>
              </a:rPr>
              <a:t>임베딩</a:t>
            </a:r>
            <a:r>
              <a:rPr lang="ko-KR" altLang="en-US" sz="2800" b="1" i="0" dirty="0">
                <a:solidFill>
                  <a:srgbClr val="409D00"/>
                </a:solidFill>
                <a:effectLst/>
                <a:latin typeface="Spoqa Han Sans"/>
              </a:rPr>
              <a:t> 레이어</a:t>
            </a:r>
            <a:r>
              <a:rPr lang="en-US" altLang="ko-KR" sz="2800" b="1" i="0" dirty="0">
                <a:solidFill>
                  <a:srgbClr val="409D00"/>
                </a:solidFill>
                <a:effectLst/>
                <a:latin typeface="Spoqa Han Sans"/>
              </a:rPr>
              <a:t>(</a:t>
            </a:r>
            <a:r>
              <a:rPr lang="en-US" altLang="ko-Kore-KR" sz="2800" b="1" i="0" dirty="0">
                <a:solidFill>
                  <a:srgbClr val="409D00"/>
                </a:solidFill>
                <a:effectLst/>
                <a:latin typeface="Spoqa Han Sans"/>
              </a:rPr>
              <a:t>Embedding Layer)</a:t>
            </a:r>
            <a:endParaRPr lang="en-US" altLang="ko-Kore-KR" sz="2800" b="0" i="0" dirty="0">
              <a:effectLst/>
              <a:latin typeface="Spoqa Han Sans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D92B807-E74F-D74C-B31D-DDC86404F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1238"/>
            <a:ext cx="12192000" cy="483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43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B248040-7FFA-4D4B-AE2C-7046EB49D8E8}"/>
              </a:ext>
            </a:extLst>
          </p:cNvPr>
          <p:cNvSpPr txBox="1"/>
          <p:nvPr/>
        </p:nvSpPr>
        <p:spPr>
          <a:xfrm>
            <a:off x="443223" y="583135"/>
            <a:ext cx="106037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임베딩은</a:t>
            </a:r>
            <a:r>
              <a:rPr lang="ko-KR" altLang="en-US" sz="2000" dirty="0"/>
              <a:t> 값</a:t>
            </a:r>
            <a:r>
              <a:rPr lang="en-US" altLang="ko-KR" sz="2000" dirty="0"/>
              <a:t>, </a:t>
            </a:r>
            <a:r>
              <a:rPr lang="ko-KR" altLang="en-US" sz="2000" dirty="0"/>
              <a:t>텍스트 내의 단어들을 밀집 벡터</a:t>
            </a:r>
            <a:r>
              <a:rPr lang="en-US" altLang="ko-KR" sz="2000" dirty="0"/>
              <a:t>(</a:t>
            </a:r>
            <a:r>
              <a:rPr lang="en-US" altLang="ko-Kore-KR" sz="2000" dirty="0"/>
              <a:t>dense vector)</a:t>
            </a:r>
            <a:r>
              <a:rPr lang="ko-KR" altLang="en-US" sz="2000" dirty="0"/>
              <a:t>로 만드는 것을 말합니다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단어를 의미론적 기하 공간에 매칭 시킬 수 있도록 수치 및 벡터화시키는 것을 의미합니다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밀집 벡터는 대부분의 값이 실수이고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저차원</a:t>
            </a:r>
            <a:r>
              <a:rPr lang="ko-KR" altLang="en-US" sz="2000" dirty="0"/>
              <a:t> 적인 벡터를 의미합니다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원</a:t>
            </a:r>
            <a:r>
              <a:rPr lang="en-US" altLang="ko-KR" sz="2000" dirty="0"/>
              <a:t>-</a:t>
            </a:r>
            <a:r>
              <a:rPr lang="ko-KR" altLang="en-US" sz="2000" dirty="0" err="1"/>
              <a:t>핫</a:t>
            </a:r>
            <a:r>
              <a:rPr lang="ko-KR" altLang="en-US" sz="2000" dirty="0"/>
              <a:t> 벡터와 같은 희소 벡터</a:t>
            </a:r>
            <a:r>
              <a:rPr lang="en-US" altLang="ko-KR" sz="2000" dirty="0"/>
              <a:t>(0 </a:t>
            </a:r>
            <a:r>
              <a:rPr lang="ko-KR" altLang="en-US" sz="2000" dirty="0"/>
              <a:t>또는 </a:t>
            </a:r>
            <a:r>
              <a:rPr lang="en-US" altLang="ko-KR" sz="2000" dirty="0"/>
              <a:t>1</a:t>
            </a:r>
            <a:r>
              <a:rPr lang="ko-KR" altLang="en-US" sz="2000" dirty="0"/>
              <a:t>로 이루어진 벡터</a:t>
            </a:r>
            <a:r>
              <a:rPr lang="en-US" altLang="ko-KR" sz="2000" dirty="0"/>
              <a:t>)</a:t>
            </a:r>
            <a:r>
              <a:rPr lang="ko-KR" altLang="en-US" sz="2000" dirty="0"/>
              <a:t>와 달리 훈련 데이터로부터 학습을 하는 벡터입니다</a:t>
            </a:r>
            <a:r>
              <a:rPr lang="en-US" altLang="ko-KR" sz="2000" dirty="0"/>
              <a:t>.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541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영화 필름과 슬레이트">
            <a:extLst>
              <a:ext uri="{FF2B5EF4-FFF2-40B4-BE49-F238E27FC236}">
                <a16:creationId xmlns:a16="http://schemas.microsoft.com/office/drawing/2014/main" id="{818D6303-25D1-41F9-B64F-FC3631780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2C80A5-B198-004E-9596-4AAB1CF9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ko-KR" altLang="en-US" sz="4000" b="1"/>
              <a:t>영화 리뷰 분류</a:t>
            </a:r>
            <a:r>
              <a:rPr lang="en-US" altLang="ko-KR" sz="4000" b="1"/>
              <a:t>: </a:t>
            </a:r>
            <a:r>
              <a:rPr lang="ko-KR" altLang="en-US" sz="4000" b="1"/>
              <a:t>이진 분류 예제</a:t>
            </a:r>
            <a:endParaRPr kumimoji="1" lang="ko-Kore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A9F6F-85BC-0244-B1EB-DAD6A014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altLang="ko-Kore-KR" sz="2000" b="1"/>
              <a:t>IMDB </a:t>
            </a:r>
            <a:r>
              <a:rPr lang="ko-KR" altLang="en-US" sz="2000" b="1"/>
              <a:t>데이터셋</a:t>
            </a:r>
          </a:p>
          <a:p>
            <a:r>
              <a:rPr kumimoji="1" lang="ko-KR" altLang="en-US" sz="2000" dirty="0"/>
              <a:t>인터넷 영화 데이터베이스로 가져온 양극단의 리뷰 </a:t>
            </a:r>
            <a:r>
              <a:rPr kumimoji="1" lang="en-US" altLang="ko-KR" sz="2000" dirty="0"/>
              <a:t>50000</a:t>
            </a:r>
            <a:r>
              <a:rPr kumimoji="1" lang="ko-KR" altLang="en-US" sz="2000" dirty="0"/>
              <a:t>개</a:t>
            </a:r>
            <a:endParaRPr kumimoji="1" lang="en-US" altLang="ko-KR" sz="2000" dirty="0"/>
          </a:p>
          <a:p>
            <a:r>
              <a:rPr kumimoji="1" lang="en-US" altLang="ko-Kore-KR" sz="2000" dirty="0"/>
              <a:t>Training data 25000</a:t>
            </a:r>
            <a:r>
              <a:rPr kumimoji="1" lang="ko-KR" altLang="en-US" sz="2000" dirty="0"/>
              <a:t>개와 </a:t>
            </a:r>
            <a:r>
              <a:rPr kumimoji="1" lang="en-US" altLang="ko-KR" sz="2000" dirty="0"/>
              <a:t>Test data 25000</a:t>
            </a:r>
            <a:r>
              <a:rPr kumimoji="1" lang="ko-KR" altLang="en-US" sz="2000" dirty="0"/>
              <a:t>개로 나눠져 있음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r>
              <a:rPr kumimoji="1" lang="en-US" altLang="ko-Kore-KR" sz="2000" dirty="0"/>
              <a:t>MNIST</a:t>
            </a:r>
            <a:r>
              <a:rPr kumimoji="1" lang="ko-KR" altLang="en-US" sz="2000"/>
              <a:t>처럼</a:t>
            </a:r>
            <a:r>
              <a:rPr kumimoji="1" lang="ko-KR" altLang="en-US" sz="2000" dirty="0"/>
              <a:t> </a:t>
            </a:r>
            <a:r>
              <a:rPr kumimoji="1" lang="en-US" altLang="ko-KR" sz="2000"/>
              <a:t>Keras</a:t>
            </a:r>
            <a:r>
              <a:rPr kumimoji="1" lang="ko-KR" altLang="en-US" sz="2000" dirty="0"/>
              <a:t>에 기본으로 포함되어 있음</a:t>
            </a:r>
            <a:endParaRPr kumimoji="1" lang="en-US" altLang="ko-KR" sz="2000" dirty="0"/>
          </a:p>
          <a:p>
            <a:r>
              <a:rPr kumimoji="1" lang="ko-KR" altLang="en-US" sz="2000" dirty="0"/>
              <a:t>데이터는 전처리 되어 있어서 포함되어 있는 단어들이 모두 숫자로 변환되어 있음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68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C80A5-B198-004E-9596-4AAB1CF9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순환 신경망 </a:t>
            </a:r>
            <a:r>
              <a:rPr lang="en-US" altLang="ko-KR" b="1" dirty="0"/>
              <a:t>RNN(Recurrent Neural Network)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A9F6F-85BC-0244-B1EB-DAD6A014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순환 신경망</a:t>
            </a:r>
            <a:r>
              <a:rPr lang="en-US" altLang="ko-KR" sz="2000" dirty="0"/>
              <a:t>(</a:t>
            </a:r>
            <a:r>
              <a:rPr lang="en-US" altLang="ko-Kore-KR" sz="2000" dirty="0"/>
              <a:t>Recurrent Neural Network)</a:t>
            </a:r>
            <a:r>
              <a:rPr lang="ko-KR" altLang="en-US" sz="2000" dirty="0"/>
              <a:t>은 은닉 계층 안에 하나 이상의 순환 계층을 갖는 신경망을 의미합니다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순환 신경망은 다른 네트워크들과 입력을 받는 방식에서 다릅니다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순서가 있는 데이터에 주로 사용되며</a:t>
            </a:r>
            <a:r>
              <a:rPr lang="en-US" altLang="ko-KR" sz="2000" dirty="0"/>
              <a:t>, </a:t>
            </a:r>
            <a:r>
              <a:rPr lang="ko-KR" altLang="en-US" sz="2000" dirty="0"/>
              <a:t>해당 데이터를 입력으로</a:t>
            </a:r>
            <a:r>
              <a:rPr lang="en-US" altLang="ko-KR" sz="2000" dirty="0"/>
              <a:t>, </a:t>
            </a:r>
            <a:r>
              <a:rPr lang="ko-KR" altLang="en-US" sz="2000" dirty="0"/>
              <a:t>하나의 네트워크를 통해서 순서대로 출력을 얻습니다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순서가 있는 데이터는 소리</a:t>
            </a:r>
            <a:r>
              <a:rPr lang="en-US" altLang="ko-KR" sz="2000" dirty="0"/>
              <a:t>, </a:t>
            </a:r>
            <a:r>
              <a:rPr lang="ko-KR" altLang="en-US" sz="2000" dirty="0"/>
              <a:t>언어</a:t>
            </a:r>
            <a:r>
              <a:rPr lang="en-US" altLang="ko-KR" sz="2000" dirty="0"/>
              <a:t>, </a:t>
            </a:r>
            <a:r>
              <a:rPr lang="ko-KR" altLang="en-US" sz="2000" dirty="0"/>
              <a:t>날씨</a:t>
            </a:r>
            <a:r>
              <a:rPr lang="en-US" altLang="ko-KR" sz="2000" dirty="0"/>
              <a:t>, </a:t>
            </a:r>
            <a:r>
              <a:rPr lang="ko-KR" altLang="en-US" sz="2000" dirty="0"/>
              <a:t>주가 등의 데이터처럼 시간의 변화에 함께 변화하면서 그 영향을 받는 데이터를 의미합니다</a:t>
            </a:r>
            <a:r>
              <a:rPr lang="en-US" altLang="ko-KR" sz="2000" dirty="0"/>
              <a:t>.</a:t>
            </a:r>
            <a:br>
              <a:rPr lang="ko-KR" altLang="en-US" sz="2000" dirty="0"/>
            </a:br>
            <a:br>
              <a:rPr lang="ko-KR" altLang="en-US" sz="2000" dirty="0"/>
            </a:br>
            <a:endParaRPr kumimoji="1" lang="ko-Kore-KR" alt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3FD091-CA9F-894A-8A6F-1F14011AE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670" y="3648293"/>
            <a:ext cx="8938659" cy="320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95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070C7-8D99-AE4B-B213-BC1A3071E965}"/>
              </a:ext>
            </a:extLst>
          </p:cNvPr>
          <p:cNvSpPr txBox="1"/>
          <p:nvPr/>
        </p:nvSpPr>
        <p:spPr>
          <a:xfrm>
            <a:off x="503538" y="441407"/>
            <a:ext cx="10765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0" i="0" dirty="0">
                <a:solidFill>
                  <a:srgbClr val="000000"/>
                </a:solidFill>
                <a:effectLst/>
                <a:latin typeface="Spoqa Han Sans"/>
              </a:rPr>
              <a:t>RNN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Spoqa Han Sans"/>
              </a:rPr>
              <a:t>은 되먹임 구조를 가지고 있습니다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Spoqa Han Sans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Spoqa Han Sans"/>
              </a:rPr>
              <a:t>레이어의 출력을 다시 입력으로 받아서 사용하는 것으로서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Spoqa Han Sans"/>
              </a:rPr>
              <a:t>이전의 데이터가 함께 결과에 영향을 미칩니다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  <a:endParaRPr lang="ko-Kore-KR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0589A3-B690-D449-8351-26893248A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38" y="1257300"/>
            <a:ext cx="83820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87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45C040-AB95-5340-92C6-87C01A7DB915}"/>
              </a:ext>
            </a:extLst>
          </p:cNvPr>
          <p:cNvSpPr txBox="1"/>
          <p:nvPr/>
        </p:nvSpPr>
        <p:spPr>
          <a:xfrm>
            <a:off x="381438" y="319011"/>
            <a:ext cx="106531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dirty="0"/>
              <a:t>RNN</a:t>
            </a:r>
            <a:r>
              <a:rPr lang="ko-KR" altLang="en-US" sz="2400" dirty="0"/>
              <a:t>은 입력과 출력의 길이에 제한이 없다는 특징이 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구조를 바꾸면 다양한 형태</a:t>
            </a:r>
            <a:r>
              <a:rPr lang="en-US" altLang="ko-KR" sz="2400" dirty="0"/>
              <a:t>, </a:t>
            </a:r>
            <a:r>
              <a:rPr lang="ko-KR" altLang="en-US" sz="2400" dirty="0"/>
              <a:t>스타일의 네트워크를 형성할 수 있습니다</a:t>
            </a:r>
            <a:r>
              <a:rPr lang="en-US" altLang="ko-KR" sz="2400" dirty="0"/>
              <a:t>.</a:t>
            </a:r>
            <a:r>
              <a:rPr lang="ko-KR" altLang="en-US" sz="2400" dirty="0"/>
              <a:t>기본적으로 </a:t>
            </a:r>
            <a:r>
              <a:rPr lang="en-US" altLang="ko-Kore-KR" sz="2400" dirty="0"/>
              <a:t>Fully connected </a:t>
            </a:r>
            <a:r>
              <a:rPr lang="ko-KR" altLang="en-US" sz="2400" dirty="0"/>
              <a:t>구조를 가지고 있습니다</a:t>
            </a:r>
            <a:r>
              <a:rPr lang="en-US" altLang="ko-KR" sz="2400" dirty="0"/>
              <a:t>.</a:t>
            </a:r>
            <a:endParaRPr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CBFD0-0080-B844-A509-9F6531BA4A0E}"/>
              </a:ext>
            </a:extLst>
          </p:cNvPr>
          <p:cNvSpPr txBox="1"/>
          <p:nvPr/>
        </p:nvSpPr>
        <p:spPr>
          <a:xfrm>
            <a:off x="381438" y="1810950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ore-KR" sz="2800" b="1" i="0" dirty="0">
                <a:solidFill>
                  <a:srgbClr val="009A87"/>
                </a:solidFill>
                <a:effectLst/>
                <a:latin typeface="Spoqa Han Sans"/>
              </a:rPr>
              <a:t>RNN </a:t>
            </a:r>
            <a:r>
              <a:rPr lang="ko-KR" altLang="en-US" sz="2800" b="1" i="0" dirty="0" err="1">
                <a:solidFill>
                  <a:srgbClr val="009A87"/>
                </a:solidFill>
                <a:effectLst/>
                <a:latin typeface="Spoqa Han Sans"/>
              </a:rPr>
              <a:t>파라미터</a:t>
            </a:r>
            <a:endParaRPr lang="ko-KR" altLang="en-US" sz="2800" b="1" i="0" dirty="0">
              <a:effectLst/>
              <a:latin typeface="Spoqa Ha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207D5-F978-B346-A617-EB80D0ED8DFA}"/>
              </a:ext>
            </a:extLst>
          </p:cNvPr>
          <p:cNvSpPr txBox="1"/>
          <p:nvPr/>
        </p:nvSpPr>
        <p:spPr>
          <a:xfrm>
            <a:off x="381438" y="2470491"/>
            <a:ext cx="10653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dirty="0"/>
              <a:t>RNN</a:t>
            </a:r>
            <a:r>
              <a:rPr lang="ko-KR" altLang="en-US" sz="2400" dirty="0"/>
              <a:t>은 모든 시간대에 동일한 변수를 사용합니다</a:t>
            </a:r>
            <a:r>
              <a:rPr lang="en-US" altLang="ko-KR" sz="2400" dirty="0"/>
              <a:t>.</a:t>
            </a:r>
            <a:r>
              <a:rPr lang="en-US" altLang="ko-Kore-KR" sz="2400" dirty="0"/>
              <a:t>units </a:t>
            </a:r>
            <a:r>
              <a:rPr lang="ko-KR" altLang="en-US" sz="2400" dirty="0" err="1"/>
              <a:t>파라미터는</a:t>
            </a:r>
            <a:r>
              <a:rPr lang="ko-KR" altLang="en-US" sz="2400" dirty="0"/>
              <a:t> </a:t>
            </a:r>
            <a:r>
              <a:rPr lang="en-US" altLang="ko-Kore-KR" sz="2400" dirty="0"/>
              <a:t>RNN </a:t>
            </a:r>
            <a:r>
              <a:rPr lang="ko-KR" altLang="en-US" sz="2400" dirty="0"/>
              <a:t>신경망에 존재하는 뉴런의 개수입니다</a:t>
            </a:r>
            <a:r>
              <a:rPr lang="en-US" altLang="ko-KR" sz="2400" dirty="0"/>
              <a:t>.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740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43A5A7E-5EC7-9B44-8294-4A3DD057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20650"/>
            <a:ext cx="8547100" cy="66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0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1E738B-8A0D-964A-8BF0-D3B46C586CD4}"/>
              </a:ext>
            </a:extLst>
          </p:cNvPr>
          <p:cNvSpPr txBox="1"/>
          <p:nvPr/>
        </p:nvSpPr>
        <p:spPr>
          <a:xfrm>
            <a:off x="591504" y="492524"/>
            <a:ext cx="610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i="0" dirty="0" err="1">
                <a:effectLst/>
                <a:latin typeface="Spoqa Han Sans"/>
              </a:rPr>
              <a:t>return_sequences</a:t>
            </a:r>
            <a:endParaRPr lang="ko-Kore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70D05-7A42-C448-9A28-828EA02F715D}"/>
              </a:ext>
            </a:extLst>
          </p:cNvPr>
          <p:cNvSpPr txBox="1"/>
          <p:nvPr/>
        </p:nvSpPr>
        <p:spPr>
          <a:xfrm>
            <a:off x="812457" y="1190019"/>
            <a:ext cx="96290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dirty="0">
                <a:effectLst/>
              </a:rPr>
              <a:t>RNN </a:t>
            </a:r>
            <a:r>
              <a:rPr lang="ko-KR" altLang="en-US" sz="2400" dirty="0">
                <a:effectLst/>
              </a:rPr>
              <a:t>계산 과정에 있는 </a:t>
            </a:r>
            <a:r>
              <a:rPr lang="en-US" altLang="ko-Kore-KR" sz="2400" dirty="0">
                <a:effectLst/>
              </a:rPr>
              <a:t>hidden state</a:t>
            </a:r>
            <a:r>
              <a:rPr lang="ko-KR" altLang="en-US" sz="2400" dirty="0" err="1">
                <a:effectLst/>
              </a:rPr>
              <a:t>를</a:t>
            </a:r>
            <a:r>
              <a:rPr lang="ko-KR" altLang="en-US" sz="2400" dirty="0">
                <a:effectLst/>
              </a:rPr>
              <a:t> 출력할 것인지에 대한 값을 의미합니다</a:t>
            </a:r>
            <a:r>
              <a:rPr lang="en-US" altLang="ko-KR" sz="2400" dirty="0">
                <a:effectLst/>
              </a:rPr>
              <a:t>.</a:t>
            </a:r>
            <a:endParaRPr lang="ko-KR" altLang="en-US" sz="2400" dirty="0">
              <a:effectLst/>
            </a:endParaRPr>
          </a:p>
          <a:p>
            <a:r>
              <a:rPr lang="ko-KR" altLang="en-US" sz="2400" dirty="0">
                <a:effectLst/>
              </a:rPr>
              <a:t>해당 값은 다층으로 이루어진 </a:t>
            </a:r>
            <a:r>
              <a:rPr lang="en-US" altLang="ko-Kore-KR" sz="2400" dirty="0">
                <a:effectLst/>
              </a:rPr>
              <a:t>RNN </a:t>
            </a:r>
            <a:r>
              <a:rPr lang="ko-KR" altLang="en-US" sz="2400" dirty="0">
                <a:effectLst/>
              </a:rPr>
              <a:t>또는 </a:t>
            </a:r>
            <a:r>
              <a:rPr lang="en-US" altLang="ko-Kore-KR" sz="2400" dirty="0">
                <a:effectLst/>
              </a:rPr>
              <a:t>one-to-many, many-to-many </a:t>
            </a:r>
            <a:r>
              <a:rPr lang="ko-KR" altLang="en-US" sz="2400" dirty="0">
                <a:effectLst/>
              </a:rPr>
              <a:t>출력을 위해서 사용됩니다</a:t>
            </a:r>
            <a:r>
              <a:rPr lang="en-US" altLang="ko-KR" sz="2400" dirty="0">
                <a:effectLst/>
              </a:rPr>
              <a:t>.</a:t>
            </a:r>
            <a:endParaRPr lang="ko-KR" altLang="en-US" sz="2400" dirty="0"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BFD115-2E1F-1A4E-B572-3E1DD9D1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7" y="2759679"/>
            <a:ext cx="7642449" cy="390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3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49B7EC-B09A-B54C-B67E-C48FCC1A3D06}"/>
              </a:ext>
            </a:extLst>
          </p:cNvPr>
          <p:cNvSpPr txBox="1"/>
          <p:nvPr/>
        </p:nvSpPr>
        <p:spPr>
          <a:xfrm>
            <a:off x="492649" y="393670"/>
            <a:ext cx="6100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ore-KR" sz="2800" b="1" i="0" dirty="0" err="1">
                <a:solidFill>
                  <a:srgbClr val="409D00"/>
                </a:solidFill>
                <a:effectLst/>
                <a:latin typeface="Spoqa Han Sans"/>
              </a:rPr>
              <a:t>SimpleRNN</a:t>
            </a:r>
            <a:r>
              <a:rPr lang="en-US" altLang="ko-Kore-KR" sz="2800" b="1" i="0" dirty="0">
                <a:solidFill>
                  <a:srgbClr val="409D00"/>
                </a:solidFill>
                <a:effectLst/>
                <a:latin typeface="Spoqa Han Sans"/>
              </a:rPr>
              <a:t> </a:t>
            </a:r>
            <a:r>
              <a:rPr lang="ko-KR" altLang="en-US" sz="2800" b="1" i="0" dirty="0">
                <a:solidFill>
                  <a:srgbClr val="409D00"/>
                </a:solidFill>
                <a:effectLst/>
                <a:latin typeface="Spoqa Han Sans"/>
              </a:rPr>
              <a:t>레이어</a:t>
            </a:r>
            <a:endParaRPr lang="ko-KR" altLang="en-US" sz="2800" b="0" i="0" dirty="0">
              <a:effectLst/>
              <a:latin typeface="Spoqa Ha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D5D1F-2058-CA4D-B6B7-4995DF376081}"/>
              </a:ext>
            </a:extLst>
          </p:cNvPr>
          <p:cNvSpPr txBox="1"/>
          <p:nvPr/>
        </p:nvSpPr>
        <p:spPr>
          <a:xfrm>
            <a:off x="849527" y="1197745"/>
            <a:ext cx="9258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Spoqa Han Sans"/>
              </a:rPr>
              <a:t>가장 간단한 형태의 </a:t>
            </a:r>
            <a:r>
              <a:rPr lang="en-US" altLang="ko-Kore-KR" sz="2000" b="0" i="0" dirty="0">
                <a:solidFill>
                  <a:srgbClr val="000000"/>
                </a:solidFill>
                <a:effectLst/>
                <a:latin typeface="Spoqa Han Sans"/>
              </a:rPr>
              <a:t>RNN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Spoqa Han Sans"/>
              </a:rPr>
              <a:t>레이어입니다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Spoqa Han Sans"/>
              </a:rPr>
              <a:t>. </a:t>
            </a:r>
          </a:p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Spoqa Han Sans"/>
              </a:rPr>
              <a:t>구조는 아래의 그림과 같습니다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  <a:endParaRPr lang="ko-Kore-KR" alt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D9F320B-7EF0-B848-8F0F-C25BE979F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70" y="393670"/>
            <a:ext cx="4985297" cy="583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79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62664-D5CE-354B-9820-439E0E89F2F4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ore-KR" sz="38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RNN</a:t>
            </a:r>
            <a:r>
              <a:rPr lang="ko-KR" altLang="en-US" sz="38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의 문제점 </a:t>
            </a:r>
            <a:r>
              <a:rPr lang="en-US" altLang="ko-KR" sz="38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</a:t>
            </a:r>
            <a:r>
              <a:rPr lang="ko-KR" altLang="en-US" sz="38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장기 의존성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ABEC7-77E9-3445-A0DC-F2E9ABEDB20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/>
              <a:t>기존의 </a:t>
            </a:r>
            <a:r>
              <a:rPr lang="en-US" altLang="ko-Kore-KR" sz="1700"/>
              <a:t>RNN</a:t>
            </a:r>
            <a:r>
              <a:rPr lang="ko-KR" altLang="en-US" sz="1700"/>
              <a:t>은 단점이 있습니다</a:t>
            </a:r>
            <a:r>
              <a:rPr lang="en-US" altLang="ko-KR" sz="1700"/>
              <a:t>. </a:t>
            </a:r>
            <a:r>
              <a:rPr lang="ko-KR" altLang="en-US" sz="1700"/>
              <a:t>입력 데이터가 커지면</a:t>
            </a:r>
            <a:r>
              <a:rPr lang="en-US" altLang="ko-KR" sz="1700"/>
              <a:t>, </a:t>
            </a:r>
            <a:r>
              <a:rPr lang="ko-KR" altLang="en-US" sz="1700"/>
              <a:t>학습 능력이 저하된다는 점입니다</a:t>
            </a:r>
            <a:r>
              <a:rPr lang="en-US" altLang="ko-KR" sz="1700"/>
              <a:t>. </a:t>
            </a:r>
            <a:r>
              <a:rPr lang="ko-KR" altLang="en-US" sz="1700"/>
              <a:t>데이터의 뒤쪽으로 갈수록</a:t>
            </a:r>
            <a:r>
              <a:rPr lang="en-US" altLang="ko-KR" sz="1700"/>
              <a:t>, </a:t>
            </a:r>
            <a:r>
              <a:rPr lang="ko-KR" altLang="en-US" sz="1700"/>
              <a:t>앞쪽의 입력 데이터를 까먹게 된다고 이해할 수 있습니다</a:t>
            </a:r>
            <a:r>
              <a:rPr lang="en-US" altLang="ko-KR" sz="1700"/>
              <a:t>.</a:t>
            </a:r>
            <a:r>
              <a:rPr lang="ko-KR" altLang="en-US" sz="1700"/>
              <a:t>입력 데이터와 출력 데이터 사이의 길이가 멀어질수록 연관 관계가 줄어듭니다</a:t>
            </a:r>
            <a:r>
              <a:rPr lang="en-US" altLang="ko-KR" sz="1700"/>
              <a:t>. </a:t>
            </a:r>
            <a:r>
              <a:rPr lang="ko-KR" altLang="en-US" sz="1700"/>
              <a:t>이를 장기 의존성</a:t>
            </a:r>
            <a:r>
              <a:rPr lang="en-US" altLang="ko-KR" sz="1700"/>
              <a:t>(</a:t>
            </a:r>
            <a:r>
              <a:rPr lang="en-US" altLang="ko-Kore-KR" sz="1700"/>
              <a:t>Long-Term Dependency)</a:t>
            </a:r>
            <a:r>
              <a:rPr lang="ko-KR" altLang="en-US" sz="1700"/>
              <a:t>문제 라고</a:t>
            </a:r>
            <a:r>
              <a:rPr lang="en-US" altLang="ko-KR" sz="1700"/>
              <a:t> </a:t>
            </a:r>
            <a:r>
              <a:rPr lang="ko-KR" altLang="en-US" sz="1700"/>
              <a:t>합니다</a:t>
            </a:r>
            <a:r>
              <a:rPr lang="en-US" altLang="ko-KR" sz="1700"/>
              <a:t>.</a:t>
            </a:r>
            <a:endParaRPr lang="en-US" altLang="en-US" sz="17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923A9EF-992F-2E40-985F-57997D37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56366"/>
            <a:ext cx="6903720" cy="374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46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42E70-84A3-7C4E-9904-A94BABAB027C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ore-KR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LSTM(Long Short Term Memory) </a:t>
            </a:r>
            <a:r>
              <a:rPr lang="ko-KR" alt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레이어</a:t>
            </a:r>
            <a:endParaRPr lang="en-US" altLang="ko-KR" sz="3400" b="0" i="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4A349-1936-B444-AF4F-9425A49F37B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>
                <a:effectLst/>
              </a:rPr>
              <a:t>간단한 </a:t>
            </a:r>
            <a:r>
              <a:rPr lang="en-US" altLang="ko-Kore-KR" sz="2000" b="0" i="0">
                <a:effectLst/>
              </a:rPr>
              <a:t>RNN</a:t>
            </a:r>
            <a:r>
              <a:rPr lang="ko-KR" altLang="en-US" sz="2000" b="0" i="0">
                <a:effectLst/>
              </a:rPr>
              <a:t>의 구조로는 위와 같은 장기 의존성 문제가 발생합니다</a:t>
            </a:r>
            <a:r>
              <a:rPr lang="en-US" altLang="ko-KR" sz="2000" b="0" i="0">
                <a:effectLst/>
              </a:rPr>
              <a:t>. </a:t>
            </a:r>
            <a:r>
              <a:rPr lang="ko-KR" altLang="en-US" sz="2000" b="0" i="0">
                <a:effectLst/>
              </a:rPr>
              <a:t>이를 해결하기위해서 제안된 </a:t>
            </a:r>
            <a:r>
              <a:rPr lang="en-US" altLang="ko-Kore-KR" sz="2000" b="0" i="0">
                <a:effectLst/>
              </a:rPr>
              <a:t>RNN</a:t>
            </a:r>
            <a:r>
              <a:rPr lang="ko-KR" altLang="en-US" sz="2000" b="0" i="0">
                <a:effectLst/>
              </a:rPr>
              <a:t>의 변형 구조가 바로 </a:t>
            </a:r>
            <a:r>
              <a:rPr lang="en-US" altLang="ko-Kore-KR" sz="2000" b="0" i="0">
                <a:effectLst/>
              </a:rPr>
              <a:t>LSTM</a:t>
            </a:r>
            <a:r>
              <a:rPr lang="ko-KR" altLang="en-US" sz="2000" b="0" i="0">
                <a:effectLst/>
              </a:rPr>
              <a:t>입니다</a:t>
            </a:r>
            <a:r>
              <a:rPr lang="en-US" altLang="ko-KR" sz="2000" b="0" i="0">
                <a:effectLst/>
              </a:rPr>
              <a:t>.</a:t>
            </a:r>
            <a:br>
              <a:rPr lang="en-US" altLang="ko-KR" sz="2000"/>
            </a:br>
            <a:br>
              <a:rPr lang="en-US" altLang="ko-KR" sz="2000"/>
            </a:br>
            <a:r>
              <a:rPr lang="en-US" altLang="ko-Kore-KR" sz="2000"/>
              <a:t>LSTM </a:t>
            </a:r>
            <a:r>
              <a:rPr lang="ko-KR" altLang="en-US" sz="2000"/>
              <a:t>레이어는 출력 값 이외에</a:t>
            </a:r>
            <a:r>
              <a:rPr lang="en-US" altLang="ko-KR" sz="2000"/>
              <a:t>, </a:t>
            </a:r>
            <a:r>
              <a:rPr lang="en-US" altLang="ko-Kore-KR" sz="2000"/>
              <a:t>LSTM</a:t>
            </a:r>
            <a:r>
              <a:rPr lang="ko-KR" altLang="en-US" sz="2000"/>
              <a:t>셀 사이에서 공유되는 셀의 상태가 존재한다는 점이 특징입니다</a:t>
            </a:r>
            <a:r>
              <a:rPr lang="en-US" altLang="ko-KR" sz="2000"/>
              <a:t>.</a:t>
            </a:r>
            <a:endParaRPr lang="en-US" altLang="en-US" sz="200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6E529E-74EE-0C4C-A197-5531C5E6F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2935" y="640080"/>
            <a:ext cx="604644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4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8581</TotalTime>
  <Words>490</Words>
  <Application>Microsoft Macintosh PowerPoint</Application>
  <PresentationFormat>와이드스크린</PresentationFormat>
  <Paragraphs>38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Spoqa Han Sans</vt:lpstr>
      <vt:lpstr>Arial</vt:lpstr>
      <vt:lpstr>Calibri</vt:lpstr>
      <vt:lpstr>Calibri Light</vt:lpstr>
      <vt:lpstr>Office 테마</vt:lpstr>
      <vt:lpstr>Deep Learning</vt:lpstr>
      <vt:lpstr>순환 신경망 RNN(Recurrent Neural Network)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영화 리뷰 분류: 이진 분류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YoungWook Kim</dc:creator>
  <cp:lastModifiedBy>YoungWook Kim</cp:lastModifiedBy>
  <cp:revision>53</cp:revision>
  <dcterms:created xsi:type="dcterms:W3CDTF">2021-05-19T07:32:25Z</dcterms:created>
  <dcterms:modified xsi:type="dcterms:W3CDTF">2021-10-25T23:16:26Z</dcterms:modified>
</cp:coreProperties>
</file>