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56" r:id="rId3"/>
    <p:sldId id="357" r:id="rId4"/>
    <p:sldId id="358" r:id="rId5"/>
    <p:sldId id="359" r:id="rId6"/>
    <p:sldId id="375" r:id="rId7"/>
    <p:sldId id="338" r:id="rId8"/>
    <p:sldId id="354" r:id="rId9"/>
    <p:sldId id="339" r:id="rId10"/>
    <p:sldId id="383" r:id="rId11"/>
    <p:sldId id="385" r:id="rId12"/>
    <p:sldId id="384" r:id="rId13"/>
    <p:sldId id="386" r:id="rId14"/>
    <p:sldId id="387" r:id="rId15"/>
    <p:sldId id="388" r:id="rId16"/>
    <p:sldId id="390" r:id="rId17"/>
    <p:sldId id="389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84898"/>
  </p:normalViewPr>
  <p:slideViewPr>
    <p:cSldViewPr snapToGrid="0" snapToObjects="1">
      <p:cViewPr varScale="1">
        <p:scale>
          <a:sx n="108" d="100"/>
          <a:sy n="108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20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040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467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Deep Learning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영화 필름과 슬레이트">
            <a:extLst>
              <a:ext uri="{FF2B5EF4-FFF2-40B4-BE49-F238E27FC236}">
                <a16:creationId xmlns:a16="http://schemas.microsoft.com/office/drawing/2014/main" id="{818D6303-25D1-41F9-B64F-FC36317804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110" b="3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2C80A5-B198-004E-9596-4AAB1CF9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b="1">
                <a:solidFill>
                  <a:srgbClr val="FFFFFF"/>
                </a:solidFill>
              </a:rPr>
              <a:t>뉴스 기사 분류</a:t>
            </a:r>
            <a:br>
              <a:rPr kumimoji="1" lang="en-US" altLang="ko-KR" b="1">
                <a:solidFill>
                  <a:srgbClr val="FFFFFF"/>
                </a:solidFill>
              </a:rPr>
            </a:br>
            <a:r>
              <a:rPr kumimoji="1" lang="ko-KR" altLang="en-US" b="1">
                <a:solidFill>
                  <a:srgbClr val="FFFFFF"/>
                </a:solidFill>
              </a:rPr>
              <a:t>로이터 데이터셋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A9F6F-85BC-0244-B1EB-DAD6A014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ore-KR" b="1" dirty="0">
                <a:solidFill>
                  <a:srgbClr val="FFFFFF"/>
                </a:solidFill>
              </a:rPr>
              <a:t>Reuter News </a:t>
            </a:r>
            <a:r>
              <a:rPr lang="ko-KR" altLang="en-US" b="1" dirty="0" err="1">
                <a:solidFill>
                  <a:srgbClr val="FFFFFF"/>
                </a:solidFill>
              </a:rPr>
              <a:t>데이터셋</a:t>
            </a:r>
            <a:endParaRPr lang="ko-KR" altLang="en-US" b="1" dirty="0">
              <a:solidFill>
                <a:srgbClr val="FFFFFF"/>
              </a:solidFill>
            </a:endParaRPr>
          </a:p>
          <a:p>
            <a:r>
              <a:rPr kumimoji="1" lang="en-US" altLang="ko-KR" dirty="0">
                <a:solidFill>
                  <a:srgbClr val="FFFFFF"/>
                </a:solidFill>
              </a:rPr>
              <a:t>46</a:t>
            </a:r>
            <a:r>
              <a:rPr kumimoji="1" lang="ko-KR" altLang="en-US" dirty="0">
                <a:solidFill>
                  <a:srgbClr val="FFFFFF"/>
                </a:solidFill>
              </a:rPr>
              <a:t>개의 상호 배타적인 토픽으로 분류하는 데이터</a:t>
            </a:r>
            <a:r>
              <a:rPr kumimoji="1"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ko-KR" dirty="0"/>
              <a:t>1986</a:t>
            </a:r>
            <a:r>
              <a:rPr lang="ko-KR" altLang="en-US" dirty="0"/>
              <a:t>년에 로이터에서 공개한 짧은 뉴스 기사와 토픽의 집합인 로이터 </a:t>
            </a:r>
            <a:r>
              <a:rPr lang="ko-KR" altLang="en-US" dirty="0" err="1"/>
              <a:t>데이터셋을</a:t>
            </a:r>
            <a:r>
              <a:rPr lang="ko-KR" altLang="en-US" dirty="0"/>
              <a:t> 사용하겠습니다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데이터셋은</a:t>
            </a:r>
            <a:r>
              <a:rPr lang="ko-KR" altLang="en-US" dirty="0"/>
              <a:t> 텍스트 분류를 위해 널리 사용되는 간단한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46</a:t>
            </a:r>
            <a:r>
              <a:rPr lang="ko-KR" altLang="en-US" dirty="0"/>
              <a:t>개의 토픽이 있으며 어떤 토픽은 다른 것에 비해 데이터가 많습니다</a:t>
            </a:r>
            <a:r>
              <a:rPr lang="en-US" altLang="ko-KR" dirty="0"/>
              <a:t>. </a:t>
            </a:r>
            <a:r>
              <a:rPr lang="ko-KR" altLang="en-US" dirty="0"/>
              <a:t>각 토픽은 훈련 세트에 최소한 </a:t>
            </a:r>
            <a:r>
              <a:rPr lang="en-US" altLang="ko-KR" dirty="0"/>
              <a:t>10</a:t>
            </a:r>
            <a:r>
              <a:rPr lang="ko-KR" altLang="en-US" dirty="0"/>
              <a:t>개의 샘플을 가지고 있습니다</a:t>
            </a:r>
            <a:r>
              <a:rPr lang="en-US" altLang="ko-KR" dirty="0"/>
              <a:t>.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  <a:endParaRPr kumimoji="1" lang="en-US" altLang="ko-KR" dirty="0">
              <a:solidFill>
                <a:srgbClr val="FFFFFF"/>
              </a:solidFill>
            </a:endParaRPr>
          </a:p>
          <a:p>
            <a:r>
              <a:rPr kumimoji="1" lang="en-US" altLang="ko-Kore-KR" dirty="0">
                <a:solidFill>
                  <a:srgbClr val="FFFFFF"/>
                </a:solidFill>
              </a:rPr>
              <a:t>Training data </a:t>
            </a:r>
            <a:r>
              <a:rPr kumimoji="1" lang="en-US" altLang="ko-KR" dirty="0">
                <a:solidFill>
                  <a:srgbClr val="FFFFFF"/>
                </a:solidFill>
              </a:rPr>
              <a:t>8982</a:t>
            </a:r>
            <a:r>
              <a:rPr kumimoji="1" lang="ko-KR" altLang="en-US" dirty="0">
                <a:solidFill>
                  <a:srgbClr val="FFFFFF"/>
                </a:solidFill>
              </a:rPr>
              <a:t>개와 </a:t>
            </a:r>
            <a:r>
              <a:rPr kumimoji="1" lang="en-US" altLang="ko-KR" dirty="0">
                <a:solidFill>
                  <a:srgbClr val="FFFFFF"/>
                </a:solidFill>
              </a:rPr>
              <a:t>Test data 2246</a:t>
            </a:r>
            <a:r>
              <a:rPr kumimoji="1" lang="ko-KR" altLang="en-US" dirty="0">
                <a:solidFill>
                  <a:srgbClr val="FFFFFF"/>
                </a:solidFill>
              </a:rPr>
              <a:t>개로 나눠져 있음</a:t>
            </a:r>
            <a:r>
              <a:rPr kumimoji="1" lang="en-US" altLang="ko-KR" dirty="0">
                <a:solidFill>
                  <a:srgbClr val="FFFFFF"/>
                </a:solidFill>
              </a:rPr>
              <a:t>.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  <a:endParaRPr kumimoji="1" lang="en-US" altLang="ko-KR" dirty="0">
              <a:solidFill>
                <a:srgbClr val="FFFFFF"/>
              </a:solidFill>
            </a:endParaRPr>
          </a:p>
          <a:p>
            <a:r>
              <a:rPr kumimoji="1" lang="en-US" altLang="ko-Kore-KR" dirty="0">
                <a:solidFill>
                  <a:srgbClr val="FFFFFF"/>
                </a:solidFill>
              </a:rPr>
              <a:t>MNIST</a:t>
            </a:r>
            <a:r>
              <a:rPr kumimoji="1" lang="ko-KR" altLang="en-US" dirty="0" err="1">
                <a:solidFill>
                  <a:srgbClr val="FFFFFF"/>
                </a:solidFill>
              </a:rPr>
              <a:t>처럼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  <a:r>
              <a:rPr kumimoji="1" lang="en-US" altLang="ko-KR" dirty="0" err="1">
                <a:solidFill>
                  <a:srgbClr val="FFFFFF"/>
                </a:solidFill>
              </a:rPr>
              <a:t>Keras</a:t>
            </a:r>
            <a:r>
              <a:rPr kumimoji="1" lang="ko-KR" altLang="en-US" dirty="0">
                <a:solidFill>
                  <a:srgbClr val="FFFFFF"/>
                </a:solidFill>
              </a:rPr>
              <a:t>에 기본으로 포함되어 있음</a:t>
            </a:r>
            <a:endParaRPr kumimoji="1" lang="en-US" altLang="ko-KR" dirty="0">
              <a:solidFill>
                <a:srgbClr val="FFFFFF"/>
              </a:solidFill>
            </a:endParaRPr>
          </a:p>
          <a:p>
            <a:r>
              <a:rPr kumimoji="1" lang="ko-KR" altLang="en-US" dirty="0">
                <a:solidFill>
                  <a:srgbClr val="FFFFFF"/>
                </a:solidFill>
              </a:rPr>
              <a:t>데이터는 전처리 되어 있어서 포함되어 있는 단어들이 모두 숫자로 변환되어 있음</a:t>
            </a:r>
            <a:r>
              <a:rPr kumimoji="1" lang="en-US" altLang="ko-KR" dirty="0">
                <a:solidFill>
                  <a:srgbClr val="FFFFFF"/>
                </a:solidFill>
              </a:rPr>
              <a:t>.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3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42E70-84A3-7C4E-9904-A94BABAB027C}"/>
              </a:ext>
            </a:extLst>
          </p:cNvPr>
          <p:cNvSpPr txBox="1"/>
          <p:nvPr/>
        </p:nvSpPr>
        <p:spPr>
          <a:xfrm>
            <a:off x="651819" y="534073"/>
            <a:ext cx="99132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개의 클래스로 데이터 포인트를 분류하려면 네트워크의 마지막 </a:t>
            </a: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Dense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층의 크기는 </a:t>
            </a: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이어야 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단일 레이블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다중 분류 문제에서는 </a:t>
            </a: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개의 클래스에 대한 확률 분포를 출력하기 위해 </a:t>
            </a:r>
            <a:r>
              <a:rPr lang="en-US" altLang="ko-Kore-KR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softmax</a:t>
            </a: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활성화 함수를 사용해야 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이런 문제에는 항상 범주형 크로스엔트로피를 사용해야 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이 함수는 모델이 출력한 확률 분포와 타깃 분포 사이의 거리를 최소화합니다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다중 분류에서 레이블을 다루는 두 가지 방법이 있습니다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레이블을 범주형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인코딩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또는 원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핫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인코딩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으로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인코딩하고 </a:t>
            </a:r>
            <a:r>
              <a:rPr lang="en-US" altLang="ko-Kore-KR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categorical_crossentropy</a:t>
            </a: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손실 함수를 사용합니다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레이블을 정수로 인코딩하고 </a:t>
            </a:r>
            <a:r>
              <a:rPr lang="en-US" altLang="ko-Kore-KR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sparse_categorical_crossentropy</a:t>
            </a:r>
            <a:r>
              <a:rPr lang="en-US" altLang="ko-Kore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손실 함수를 사용합니다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많은 수의 범주를 분류할 때 중간층의 크기가 너무 작아 네트워크에 정보의 병목이 생기지 않도록 해야 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74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영화 필름과 슬레이트">
            <a:extLst>
              <a:ext uri="{FF2B5EF4-FFF2-40B4-BE49-F238E27FC236}">
                <a16:creationId xmlns:a16="http://schemas.microsoft.com/office/drawing/2014/main" id="{818D6303-25D1-41F9-B64F-FC3631780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10" b="3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C80A5-B198-004E-9596-4AAB1CF9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600" b="1" dirty="0"/>
              <a:t>주택 가격 예측</a:t>
            </a:r>
            <a:br>
              <a:rPr kumimoji="1" lang="en-US" altLang="ko-KR" sz="3600" b="1" dirty="0"/>
            </a:br>
            <a:r>
              <a:rPr kumimoji="1" lang="ko-KR" altLang="en-US" sz="3600" b="1" dirty="0"/>
              <a:t>회귀 문제</a:t>
            </a:r>
            <a:endParaRPr kumimoji="1" lang="ko-Kore-KR" alt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A9F6F-85BC-0244-B1EB-DAD6A014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ko-KR" altLang="en-US" sz="1700" b="1" dirty="0"/>
              <a:t>보스턴 주택 가격</a:t>
            </a:r>
            <a:r>
              <a:rPr lang="en-US" altLang="ko-Kore-KR" sz="1700" b="1" dirty="0"/>
              <a:t> </a:t>
            </a:r>
            <a:r>
              <a:rPr lang="ko-KR" altLang="en-US" sz="1700" b="1" dirty="0" err="1"/>
              <a:t>데이터셋</a:t>
            </a:r>
            <a:endParaRPr lang="ko-KR" altLang="en-US" sz="1700" b="1" dirty="0"/>
          </a:p>
          <a:p>
            <a:r>
              <a:rPr kumimoji="1" lang="en-US" altLang="ko-KR" sz="1700" dirty="0"/>
              <a:t>46</a:t>
            </a:r>
            <a:r>
              <a:rPr kumimoji="1" lang="ko-KR" altLang="en-US" sz="1700" dirty="0"/>
              <a:t>개의 상호 배타적인 토픽으로 분류하는 데이터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</a:t>
            </a:r>
            <a:endParaRPr kumimoji="1" lang="en-US" altLang="ko-KR" sz="1700" dirty="0"/>
          </a:p>
          <a:p>
            <a:r>
              <a:rPr kumimoji="1" lang="en-US" altLang="ko-Kore-KR" sz="1700" dirty="0"/>
              <a:t>Training data </a:t>
            </a:r>
            <a:r>
              <a:rPr kumimoji="1" lang="en-US" altLang="ko-KR" sz="1700" dirty="0"/>
              <a:t>8982</a:t>
            </a:r>
            <a:r>
              <a:rPr kumimoji="1" lang="ko-KR" altLang="en-US" sz="1700" dirty="0"/>
              <a:t>개와 </a:t>
            </a:r>
            <a:r>
              <a:rPr kumimoji="1" lang="en-US" altLang="ko-KR" sz="1700" dirty="0"/>
              <a:t>Test data 2246</a:t>
            </a:r>
            <a:r>
              <a:rPr kumimoji="1" lang="ko-KR" altLang="en-US" sz="1700" dirty="0"/>
              <a:t>개로 나눠져 있음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</a:t>
            </a:r>
            <a:endParaRPr kumimoji="1" lang="en-US" altLang="ko-KR" sz="1700" dirty="0"/>
          </a:p>
          <a:p>
            <a:r>
              <a:rPr kumimoji="1" lang="en-US" altLang="ko-Kore-KR" sz="1700" dirty="0"/>
              <a:t>MNIST</a:t>
            </a:r>
            <a:r>
              <a:rPr kumimoji="1" lang="ko-KR" altLang="en-US" sz="1700" dirty="0" err="1"/>
              <a:t>처럼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Keras</a:t>
            </a:r>
            <a:r>
              <a:rPr kumimoji="1" lang="ko-KR" altLang="en-US" sz="1700" dirty="0"/>
              <a:t>에 기본으로 포함되어 있음</a:t>
            </a:r>
            <a:endParaRPr kumimoji="1" lang="en-US" altLang="ko-KR" sz="1700" dirty="0"/>
          </a:p>
          <a:p>
            <a:r>
              <a:rPr kumimoji="1" lang="ko-KR" altLang="en-US" sz="1700" dirty="0"/>
              <a:t>데이터는 전처리 되어 있어서 포함되어 있는 단어들이 모두 숫자로 변환되어 있음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</a:t>
            </a:r>
            <a:endParaRPr kumimoji="1" lang="ko-Kore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6997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20592-CDB9-FC4A-8FBB-FF59AB13DFF3}"/>
              </a:ext>
            </a:extLst>
          </p:cNvPr>
          <p:cNvSpPr txBox="1"/>
          <p:nvPr/>
        </p:nvSpPr>
        <p:spPr>
          <a:xfrm>
            <a:off x="466466" y="401243"/>
            <a:ext cx="106669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보스턴 주택 가격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데이터셋</a:t>
            </a:r>
            <a:endParaRPr lang="en-US" altLang="ko-KR" sz="24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ko-KR" altLang="en-US" sz="24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just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1970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년 중반 보스턴 외곽 지역의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범죄율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지방세율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등의 데이터가 주어졌을 때 주택 가격의 중간 값을 예측해 보겠습니다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just"/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여기서 사용할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데이터셋은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이전 두 개의 예제와 다릅니다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데이터 포인트가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506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개로 비교적 개수가 적고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404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개는 훈련 샘플로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102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개는 테스트 샘플로 나누어져 있습니다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입력 데이터에 있는 각 특성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예를 들어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범죄율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은 스케일이 서로 다릅니다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어떤 값은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사이의 비율을 나타내고 어떤 것은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12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사이의 값을 가지거나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100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사이의 값을 가집니다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46A5F-0E56-A841-B89E-09981F91D35C}"/>
              </a:ext>
            </a:extLst>
          </p:cNvPr>
          <p:cNvSpPr txBox="1"/>
          <p:nvPr/>
        </p:nvSpPr>
        <p:spPr>
          <a:xfrm>
            <a:off x="441754" y="400204"/>
            <a:ext cx="106669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404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개의 훈련 샘플과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개의 테스트 샘플이 있고 모두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개의 수치 특성을 가지고 있습니다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13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개의 특성은 다음과 같습니다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algn="just"/>
            <a:endParaRPr lang="en-US" altLang="ko-KR" sz="20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 capita crime rate.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Proportion of residential land zoned for lots over 25,000 square feet.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Proportion of non-retail business acres per town.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Charles River dummy variable (= 1 if tract bounds river; 0 otherwise).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Nitric oxides concentration (parts per 10 million).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Average number of rooms per dwelling.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Proportion of owner-occupied units built prior to 1940.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Weighted distances to five Boston employment </a:t>
            </a:r>
            <a:r>
              <a:rPr lang="en-US" altLang="ko-Kore-KR" sz="2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centres</a:t>
            </a: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 of accessibility to radial highways.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Full-value property-tax rate per $10,000.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Pupil-teacher ratio by town.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1000 * (Bk - 0.63) ** 2 where Bk is the proportion of Black people by town.</a:t>
            </a:r>
          </a:p>
          <a:p>
            <a:pPr algn="l">
              <a:buFont typeface="+mj-lt"/>
              <a:buAutoNum type="arabicPeriod"/>
            </a:pP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% lower status of the population.</a:t>
            </a:r>
          </a:p>
          <a:p>
            <a:br>
              <a:rPr lang="en-US" altLang="ko-Kore-KR" sz="2000" dirty="0"/>
            </a:b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043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769E-6D22-4144-8063-4AD34060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데이터 정규화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30CCB-D009-3049-B8F3-9F57434B0E9C}"/>
              </a:ext>
            </a:extLst>
          </p:cNvPr>
          <p:cNvSpPr txBox="1"/>
          <p:nvPr/>
        </p:nvSpPr>
        <p:spPr>
          <a:xfrm>
            <a:off x="838199" y="1580285"/>
            <a:ext cx="10515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상이한 스케일을 가진 값을 신경망에 주입하면 문제가 됩니다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네트워크가 이런 다양한 데이터에 자동으로 맞추려고 할 수 있지만 이는 확실히 학습을 더 어렵게 만듭니다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이런 데이터를 다룰 때 대표적인 방법은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특성별로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정규화를 하는 것입니다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입력 데이터에 있는 각 특성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입력 데이터 행렬의 열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에 대해서 특성의 평균을 빼고 표준 편차로 나눕니다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특성의 중앙이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근처에 맞춰지고 표준 편차가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이 됩니다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넘파이를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사용하면 간단하게 할 수 있습니다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05E8A2-D680-2C4C-9E71-709A2D9D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19072"/>
            <a:ext cx="525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1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769E-6D22-4144-8063-4AD34060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K-</a:t>
            </a:r>
            <a:r>
              <a:rPr kumimoji="1" lang="ko-KR" altLang="en-US" sz="3600" dirty="0"/>
              <a:t>겹 검증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30CCB-D009-3049-B8F3-9F57434B0E9C}"/>
              </a:ext>
            </a:extLst>
          </p:cNvPr>
          <p:cNvSpPr txBox="1"/>
          <p:nvPr/>
        </p:nvSpPr>
        <p:spPr>
          <a:xfrm>
            <a:off x="838199" y="1580285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훈련에 사용할 </a:t>
            </a:r>
            <a:r>
              <a:rPr lang="ko-KR" altLang="en-US" sz="2400" dirty="0" err="1"/>
              <a:t>에포크의</a:t>
            </a:r>
            <a:r>
              <a:rPr lang="ko-KR" altLang="en-US" sz="2400" dirty="0"/>
              <a:t> 수 같은</a:t>
            </a:r>
            <a:r>
              <a:rPr lang="en-US" altLang="ko-KR" sz="2400" dirty="0"/>
              <a:t>) </a:t>
            </a:r>
            <a:r>
              <a:rPr lang="ko-KR" altLang="en-US" sz="2400" dirty="0"/>
              <a:t>매개변수들을 조정하면서 모델을 평가하기 위해 이전 예제에서 했던 것처럼 데이터를 훈련 세트와 검증 세트로 나눕니다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 포인트가 많지 않기 때문에 검증 세트도 매우 작아집니다</a:t>
            </a:r>
            <a:r>
              <a:rPr lang="en-US" altLang="ko-KR" sz="2400" dirty="0"/>
              <a:t>(</a:t>
            </a:r>
            <a:r>
              <a:rPr lang="ko-KR" altLang="en-US" sz="2400" dirty="0"/>
              <a:t>약 </a:t>
            </a:r>
            <a:r>
              <a:rPr lang="en-US" altLang="ko-KR" sz="2400" dirty="0"/>
              <a:t>100</a:t>
            </a:r>
            <a:r>
              <a:rPr lang="ko-KR" altLang="en-US" sz="2400" dirty="0"/>
              <a:t>개의 샘플</a:t>
            </a:r>
            <a:r>
              <a:rPr lang="en-US" altLang="ko-KR" sz="2400" dirty="0"/>
              <a:t>). </a:t>
            </a:r>
            <a:r>
              <a:rPr lang="ko-KR" altLang="en-US" sz="2400" dirty="0"/>
              <a:t>결국 검증 세트와 훈련 세트로 어떤 데이터 포인트가 </a:t>
            </a:r>
            <a:r>
              <a:rPr lang="ko-KR" altLang="en-US" sz="2400" dirty="0" err="1"/>
              <a:t>선택됐는지에</a:t>
            </a:r>
            <a:r>
              <a:rPr lang="ko-KR" altLang="en-US" sz="2400" dirty="0"/>
              <a:t> 따라 검증 점수가 크게 달라집니다</a:t>
            </a:r>
            <a:r>
              <a:rPr lang="en-US" altLang="ko-KR" sz="2400" dirty="0"/>
              <a:t>. </a:t>
            </a:r>
            <a:r>
              <a:rPr lang="ko-KR" altLang="en-US" sz="2400" dirty="0"/>
              <a:t>검증 세트의 분할에 대한 검증 점수의 분산이 높습니다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이렇게 되면 </a:t>
            </a:r>
            <a:r>
              <a:rPr lang="ko-KR" altLang="en-US" sz="2400" dirty="0" err="1"/>
              <a:t>신뢰있는</a:t>
            </a:r>
            <a:r>
              <a:rPr lang="ko-KR" altLang="en-US" sz="2400" dirty="0"/>
              <a:t> 모델 평가를 </a:t>
            </a:r>
            <a:r>
              <a:rPr lang="ko-KR" altLang="en-US" sz="2400" dirty="0" err="1"/>
              <a:t>신뢰있게</a:t>
            </a:r>
            <a:r>
              <a:rPr lang="ko-KR" altLang="en-US" sz="2400" dirty="0"/>
              <a:t> 할 수 없습니다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이런 상황에서 가장 좋은 방법은 </a:t>
            </a:r>
            <a:r>
              <a:rPr lang="en-US" altLang="ko-Kore-KR" sz="2400" dirty="0"/>
              <a:t>K-</a:t>
            </a:r>
            <a:r>
              <a:rPr lang="ko-KR" altLang="en-US" sz="2400" dirty="0"/>
              <a:t>겹 교차 검증을 사용하는 것입니다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데이터를 </a:t>
            </a:r>
            <a:r>
              <a:rPr lang="en-US" altLang="ko-Kore-KR" sz="2400" dirty="0"/>
              <a:t>K</a:t>
            </a:r>
            <a:r>
              <a:rPr lang="ko-KR" altLang="en-US" sz="2400" dirty="0"/>
              <a:t>개의 분할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폴드</a:t>
            </a:r>
            <a:r>
              <a:rPr lang="en-US" altLang="ko-KR" sz="2400" dirty="0"/>
              <a:t>)</a:t>
            </a:r>
            <a:r>
              <a:rPr lang="ko-KR" altLang="en-US" sz="2400" dirty="0"/>
              <a:t>로 나누고</a:t>
            </a:r>
            <a:r>
              <a:rPr lang="en-US" altLang="ko-KR" sz="2400" dirty="0"/>
              <a:t>(</a:t>
            </a:r>
            <a:r>
              <a:rPr lang="ko-KR" altLang="en-US" sz="2400" dirty="0"/>
              <a:t>일반적으로 </a:t>
            </a:r>
            <a:r>
              <a:rPr lang="en-US" altLang="ko-Kore-KR" sz="2400" dirty="0"/>
              <a:t>K = 4 </a:t>
            </a:r>
            <a:r>
              <a:rPr lang="ko-KR" altLang="en-US" sz="2400" dirty="0"/>
              <a:t>또는 </a:t>
            </a:r>
            <a:r>
              <a:rPr lang="en-US" altLang="ko-KR" sz="2400" dirty="0"/>
              <a:t>5), </a:t>
            </a:r>
            <a:r>
              <a:rPr lang="en-US" altLang="ko-Kore-KR" sz="2400" dirty="0"/>
              <a:t>K</a:t>
            </a:r>
            <a:r>
              <a:rPr lang="ko-KR" altLang="en-US" sz="2400" dirty="0"/>
              <a:t>개의 모델을 각각 만들어 </a:t>
            </a:r>
            <a:r>
              <a:rPr lang="en-US" altLang="ko-Kore-KR" sz="2400" dirty="0"/>
              <a:t>K - 1</a:t>
            </a:r>
            <a:r>
              <a:rPr lang="ko-KR" altLang="en-US" sz="2400" dirty="0"/>
              <a:t>개의 분할에서 훈련하고 나머지 분할에서 평가하는 방법입니다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모델의 검증 점수는 </a:t>
            </a:r>
            <a:r>
              <a:rPr lang="en-US" altLang="ko-Kore-KR" sz="2400" dirty="0"/>
              <a:t>K </a:t>
            </a:r>
            <a:r>
              <a:rPr lang="ko-KR" altLang="en-US" sz="2400" dirty="0"/>
              <a:t>개의 검증 점수의 평균이 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53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12287-E91F-0B4E-8443-C8A6EB707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5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영화 필름과 슬레이트">
            <a:extLst>
              <a:ext uri="{FF2B5EF4-FFF2-40B4-BE49-F238E27FC236}">
                <a16:creationId xmlns:a16="http://schemas.microsoft.com/office/drawing/2014/main" id="{818D6303-25D1-41F9-B64F-FC3631780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C80A5-B198-004E-9596-4AAB1CF9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 b="1"/>
              <a:t>영화 리뷰 분류</a:t>
            </a:r>
            <a:r>
              <a:rPr lang="en-US" altLang="ko-KR" sz="4000" b="1"/>
              <a:t>: </a:t>
            </a:r>
            <a:r>
              <a:rPr lang="ko-KR" altLang="en-US" sz="4000" b="1"/>
              <a:t>이진 분류 예제</a:t>
            </a:r>
            <a:endParaRPr kumimoji="1" lang="ko-Kore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A9F6F-85BC-0244-B1EB-DAD6A014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altLang="ko-Kore-KR" sz="2000" b="1"/>
              <a:t>IMDB </a:t>
            </a:r>
            <a:r>
              <a:rPr lang="ko-KR" altLang="en-US" sz="2000" b="1"/>
              <a:t>데이터셋</a:t>
            </a:r>
          </a:p>
          <a:p>
            <a:r>
              <a:rPr kumimoji="1" lang="ko-KR" altLang="en-US" sz="2000" dirty="0"/>
              <a:t>인터넷 영화 데이터베이스로 가져온 양극단의 리뷰 </a:t>
            </a:r>
            <a:r>
              <a:rPr kumimoji="1" lang="en-US" altLang="ko-KR" sz="2000" dirty="0"/>
              <a:t>50000</a:t>
            </a:r>
            <a:r>
              <a:rPr kumimoji="1" lang="ko-KR" altLang="en-US" sz="2000" dirty="0"/>
              <a:t>개</a:t>
            </a:r>
            <a:endParaRPr kumimoji="1" lang="en-US" altLang="ko-KR" sz="2000" dirty="0"/>
          </a:p>
          <a:p>
            <a:r>
              <a:rPr kumimoji="1" lang="en-US" altLang="ko-Kore-KR" sz="2000" dirty="0"/>
              <a:t>Training data 25000</a:t>
            </a:r>
            <a:r>
              <a:rPr kumimoji="1" lang="ko-KR" altLang="en-US" sz="2000" dirty="0"/>
              <a:t>개와 </a:t>
            </a:r>
            <a:r>
              <a:rPr kumimoji="1" lang="en-US" altLang="ko-KR" sz="2000" dirty="0"/>
              <a:t>Test data 25000</a:t>
            </a:r>
            <a:r>
              <a:rPr kumimoji="1" lang="ko-KR" altLang="en-US" sz="2000" dirty="0"/>
              <a:t>개로 나눠져 있음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en-US" altLang="ko-Kore-KR" sz="2000" dirty="0"/>
              <a:t>MNIST</a:t>
            </a:r>
            <a:r>
              <a:rPr kumimoji="1" lang="ko-KR" altLang="en-US" sz="2000"/>
              <a:t>처럼</a:t>
            </a:r>
            <a:r>
              <a:rPr kumimoji="1" lang="ko-KR" altLang="en-US" sz="2000" dirty="0"/>
              <a:t> </a:t>
            </a:r>
            <a:r>
              <a:rPr kumimoji="1" lang="en-US" altLang="ko-KR" sz="2000"/>
              <a:t>Keras</a:t>
            </a:r>
            <a:r>
              <a:rPr kumimoji="1" lang="ko-KR" altLang="en-US" sz="2000" dirty="0"/>
              <a:t>에 기본으로 포함되어 있음</a:t>
            </a:r>
            <a:endParaRPr kumimoji="1" lang="en-US" altLang="ko-KR" sz="2000" dirty="0"/>
          </a:p>
          <a:p>
            <a:r>
              <a:rPr kumimoji="1" lang="ko-KR" altLang="en-US" sz="2000" dirty="0"/>
              <a:t>데이터는 전처리 되어 있어서 포함되어 있는 단어들이 모두 숫자로 변환되어 있음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683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80A5-B198-004E-9596-4AAB1CF9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영화 리뷰 분류</a:t>
            </a:r>
            <a:r>
              <a:rPr lang="en-US" altLang="ko-KR" b="1" dirty="0"/>
              <a:t>: </a:t>
            </a:r>
            <a:r>
              <a:rPr lang="ko-KR" altLang="en-US" b="1" dirty="0"/>
              <a:t>이진 분류 예제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A9F6F-85BC-0244-B1EB-DAD6A014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데이터의 준비</a:t>
            </a:r>
          </a:p>
          <a:p>
            <a:r>
              <a:rPr kumimoji="1" lang="ko-KR" altLang="en-US" sz="2000" dirty="0"/>
              <a:t>신경망에 숫자 리스트를 바로 주입할 수 없음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텐서로</a:t>
            </a:r>
            <a:r>
              <a:rPr kumimoji="1" lang="ko-KR" altLang="en-US" sz="2000" dirty="0"/>
              <a:t> 변환해야 함</a:t>
            </a:r>
            <a:r>
              <a:rPr kumimoji="1" lang="en-US" altLang="ko-KR" sz="2000" dirty="0"/>
              <a:t>.)</a:t>
            </a:r>
          </a:p>
          <a:p>
            <a:r>
              <a:rPr kumimoji="1" lang="ko-KR" altLang="en-US" sz="2000" dirty="0"/>
              <a:t>원 </a:t>
            </a:r>
            <a:r>
              <a:rPr kumimoji="1" lang="ko-KR" altLang="en-US" sz="2000" dirty="0" err="1"/>
              <a:t>핫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인코딩을</a:t>
            </a:r>
            <a:r>
              <a:rPr kumimoji="1" lang="ko-KR" altLang="en-US" sz="2000" dirty="0"/>
              <a:t> 사용해서 </a:t>
            </a:r>
            <a:r>
              <a:rPr kumimoji="1" lang="en-US" altLang="ko-KR" sz="2000" dirty="0"/>
              <a:t>10,000 </a:t>
            </a:r>
            <a:r>
              <a:rPr kumimoji="1" lang="ko-KR" altLang="en-US" sz="2000" dirty="0"/>
              <a:t>차원의 벡터로 변환해서 사용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pic>
        <p:nvPicPr>
          <p:cNvPr id="3074" name="Picture 2" descr="Stop One-Hot Encoding Your Categorical Variables.">
            <a:extLst>
              <a:ext uri="{FF2B5EF4-FFF2-40B4-BE49-F238E27FC236}">
                <a16:creationId xmlns:a16="http://schemas.microsoft.com/office/drawing/2014/main" id="{4010284F-7DDF-CA45-A041-611D3C68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2" y="3429000"/>
            <a:ext cx="10351168" cy="328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9F6639-DF25-1449-8D2C-7DDE535A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8" y="427121"/>
            <a:ext cx="10958283" cy="36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-layer network">
            <a:extLst>
              <a:ext uri="{FF2B5EF4-FFF2-40B4-BE49-F238E27FC236}">
                <a16:creationId xmlns:a16="http://schemas.microsoft.com/office/drawing/2014/main" id="{85CA186D-FF8A-D440-B4C5-3AB5460D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0"/>
            <a:ext cx="5556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69425-F6B6-664D-B1A4-97619225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449" y="565536"/>
            <a:ext cx="5898995" cy="5980229"/>
          </a:xfrm>
        </p:spPr>
        <p:txBody>
          <a:bodyPr/>
          <a:lstStyle/>
          <a:p>
            <a:r>
              <a:rPr lang="ko-KR" altLang="en-US" b="1" dirty="0"/>
              <a:t>데이터의 준비</a:t>
            </a:r>
          </a:p>
          <a:p>
            <a:r>
              <a:rPr kumimoji="1" lang="ko-KR" altLang="en-US" sz="2000" dirty="0"/>
              <a:t>얼마나 많은 층을 쌓을 것인가</a:t>
            </a:r>
            <a:r>
              <a:rPr kumimoji="1" lang="en-US" altLang="ko-KR" sz="2000" dirty="0"/>
              <a:t>?</a:t>
            </a:r>
          </a:p>
          <a:p>
            <a:r>
              <a:rPr kumimoji="1" lang="ko-KR" altLang="en-US" sz="2000" dirty="0"/>
              <a:t>각 층에 얼마나 많은 유닛을 둘 것인가</a:t>
            </a:r>
            <a:r>
              <a:rPr kumimoji="1" lang="en-US" altLang="ko-KR" sz="2000" dirty="0"/>
              <a:t>?</a:t>
            </a:r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40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96087-ACDE-1840-AEDE-BB1439CC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2239202"/>
            <a:ext cx="11475720" cy="33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529E-A679-C04C-AD38-15520C75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Optimizer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A028B-1D8E-8141-8DDE-A0F37F4E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ore-KR"/>
              <a:t>Gradient Descent</a:t>
            </a:r>
          </a:p>
          <a:p>
            <a:r>
              <a:rPr kumimoji="1" lang="en-US" altLang="ko-Kore-KR" dirty="0"/>
              <a:t>Stochastic Gradient Descent</a:t>
            </a:r>
          </a:p>
          <a:p>
            <a:r>
              <a:rPr kumimoji="1" lang="en-US" altLang="ko-Kore-KR" dirty="0"/>
              <a:t>Mini-bath Gradient Descent</a:t>
            </a:r>
          </a:p>
          <a:p>
            <a:r>
              <a:rPr kumimoji="1" lang="en-US" altLang="ko-Kore-KR" dirty="0"/>
              <a:t>Momentum</a:t>
            </a:r>
          </a:p>
          <a:p>
            <a:r>
              <a:rPr kumimoji="1" lang="en-US" altLang="ko-Kore-KR" dirty="0" err="1"/>
              <a:t>Adagrad</a:t>
            </a:r>
            <a:endParaRPr kumimoji="1" lang="en-US" altLang="ko-Kore-KR" dirty="0"/>
          </a:p>
          <a:p>
            <a:r>
              <a:rPr kumimoji="1" lang="en-US" altLang="ko-Kore-KR" dirty="0" err="1"/>
              <a:t>Adadelta</a:t>
            </a:r>
            <a:endParaRPr kumimoji="1" lang="en-US" altLang="ko-Kore-KR" dirty="0"/>
          </a:p>
          <a:p>
            <a:r>
              <a:rPr kumimoji="1" lang="en-US" altLang="ko-Kore-KR" dirty="0"/>
              <a:t>RMSprop</a:t>
            </a:r>
          </a:p>
          <a:p>
            <a:r>
              <a:rPr kumimoji="1" lang="en-US" altLang="ko-Kore-KR" dirty="0"/>
              <a:t>Adam</a:t>
            </a:r>
          </a:p>
          <a:p>
            <a:r>
              <a:rPr kumimoji="1" lang="en-US" altLang="ko-Kore-KR" dirty="0" err="1"/>
              <a:t>AdaMax</a:t>
            </a:r>
            <a:endParaRPr kumimoji="1" lang="en-US" altLang="ko-Kore-KR" dirty="0"/>
          </a:p>
          <a:p>
            <a:r>
              <a:rPr kumimoji="1" lang="en-US" altLang="ko-Kore-KR" dirty="0" err="1"/>
              <a:t>Nadam</a:t>
            </a:r>
            <a:endParaRPr kumimoji="1" lang="en-US" altLang="ko-Kore-KR" dirty="0"/>
          </a:p>
          <a:p>
            <a:r>
              <a:rPr kumimoji="1" lang="en-US" altLang="ko-Kore-KR" dirty="0" err="1"/>
              <a:t>AMSGrad</a:t>
            </a:r>
            <a:r>
              <a:rPr kumimoji="1" lang="en-US" altLang="ko-Kore-KR" dirty="0"/>
              <a:t>…. 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02FE-AF17-4545-AABF-0F501DD75472}"/>
              </a:ext>
            </a:extLst>
          </p:cNvPr>
          <p:cNvSpPr/>
          <p:nvPr/>
        </p:nvSpPr>
        <p:spPr>
          <a:xfrm>
            <a:off x="6096000" y="1690688"/>
            <a:ext cx="444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https://ruder.io/optimizing-gradient-descent/</a:t>
            </a:r>
          </a:p>
        </p:txBody>
      </p:sp>
    </p:spTree>
    <p:extLst>
      <p:ext uri="{BB962C8B-B14F-4D97-AF65-F5344CB8AC3E}">
        <p14:creationId xmlns:p14="http://schemas.microsoft.com/office/powerpoint/2010/main" val="307333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61D6A3-182A-A145-A3D9-F6B47AA40699}"/>
              </a:ext>
            </a:extLst>
          </p:cNvPr>
          <p:cNvSpPr/>
          <p:nvPr/>
        </p:nvSpPr>
        <p:spPr>
          <a:xfrm>
            <a:off x="543704" y="6488668"/>
            <a:ext cx="482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https://www.slideshare.net/yongho/ss-79607172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D55DA7-4CAA-634E-8436-E1D85E102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509"/>
            <a:ext cx="12192000" cy="59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05869-E065-0C48-A539-6A9C242C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" y="381000"/>
            <a:ext cx="787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46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843</Words>
  <Application>Microsoft Macintosh PowerPoint</Application>
  <PresentationFormat>와이드스크린</PresentationFormat>
  <Paragraphs>82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테마</vt:lpstr>
      <vt:lpstr>Deep Learning</vt:lpstr>
      <vt:lpstr>영화 리뷰 분류: 이진 분류 예제</vt:lpstr>
      <vt:lpstr>영화 리뷰 분류: 이진 분류 예제</vt:lpstr>
      <vt:lpstr>PowerPoint 프레젠테이션</vt:lpstr>
      <vt:lpstr>PowerPoint 프레젠테이션</vt:lpstr>
      <vt:lpstr>PowerPoint 프레젠테이션</vt:lpstr>
      <vt:lpstr>Optimizer</vt:lpstr>
      <vt:lpstr>PowerPoint 프레젠테이션</vt:lpstr>
      <vt:lpstr>PowerPoint 프레젠테이션</vt:lpstr>
      <vt:lpstr>뉴스 기사 분류 로이터 데이터셋</vt:lpstr>
      <vt:lpstr>PowerPoint 프레젠테이션</vt:lpstr>
      <vt:lpstr>주택 가격 예측 회귀 문제</vt:lpstr>
      <vt:lpstr>PowerPoint 프레젠테이션</vt:lpstr>
      <vt:lpstr>PowerPoint 프레젠테이션</vt:lpstr>
      <vt:lpstr>데이터 정규화</vt:lpstr>
      <vt:lpstr>K-겹 검증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52</cp:revision>
  <dcterms:created xsi:type="dcterms:W3CDTF">2021-05-19T07:32:25Z</dcterms:created>
  <dcterms:modified xsi:type="dcterms:W3CDTF">2021-10-25T15:34:32Z</dcterms:modified>
</cp:coreProperties>
</file>