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Wook Kim" initials="YK" lastIdx="1" clrIdx="0">
    <p:extLst>
      <p:ext uri="{19B8F6BF-5375-455C-9EA6-DF929625EA0E}">
        <p15:presenceInfo xmlns:p15="http://schemas.microsoft.com/office/powerpoint/2012/main" userId="e04dc3bec316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84874"/>
  </p:normalViewPr>
  <p:slideViewPr>
    <p:cSldViewPr snapToGrid="0" snapToObjects="1">
      <p:cViewPr varScale="1">
        <p:scale>
          <a:sx n="96" d="100"/>
          <a:sy n="96" d="100"/>
        </p:scale>
        <p:origin x="168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9T16:33:47.20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4607-4F56-BE4C-84DF-633657BB441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9CE2-08A7-DF46-BFF0-DE3437D7D5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3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https://</a:t>
            </a:r>
            <a:r>
              <a:rPr kumimoji="1" lang="en-US" altLang="ko-Kore-KR" dirty="0" err="1"/>
              <a:t>youtu.be</a:t>
            </a:r>
            <a:r>
              <a:rPr kumimoji="1" lang="en-US" altLang="ko-Kore-KR" dirty="0"/>
              <a:t>/0r_QueHF3Qg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4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590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semiengineering.com</a:t>
            </a:r>
            <a:r>
              <a:rPr kumimoji="1" lang="en-US" altLang="ko-Kore-KR" dirty="0"/>
              <a:t>/new-vision-technologies-for-real-world-applications/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351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marutitech.com</a:t>
            </a:r>
            <a:r>
              <a:rPr kumimoji="1" lang="en-US" altLang="ko-Kore-KR" dirty="0"/>
              <a:t>/top-8-deep-learning-frameworks/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080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www.exxactcorp.com</a:t>
            </a:r>
            <a:r>
              <a:rPr kumimoji="1" lang="en-US" altLang="ko-Kore-KR" dirty="0"/>
              <a:t>/blog/Deep-Learning/pytorch-vs-tensorflow-in-2020-what-you-should-know-about-these-frameworks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495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https://data-</a:t>
            </a:r>
            <a:r>
              <a:rPr kumimoji="1" lang="en-US" altLang="ko-Kore-KR" dirty="0" err="1"/>
              <a:t>flair.training</a:t>
            </a:r>
            <a:r>
              <a:rPr kumimoji="1" lang="en-US" altLang="ko-Kore-KR" dirty="0"/>
              <a:t>/blogs/machine-learning-applications/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097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heung</a:t>
            </a:r>
            <a:r>
              <a:rPr kumimoji="1" lang="en-US" altLang="ko-Kore-KR" dirty="0"/>
              <a:t>-bae-</a:t>
            </a:r>
            <a:r>
              <a:rPr kumimoji="1" lang="en-US" altLang="ko-Kore-KR" dirty="0" err="1"/>
              <a:t>lee.github.io</a:t>
            </a:r>
            <a:r>
              <a:rPr kumimoji="1" lang="en-US" altLang="ko-Kore-KR" dirty="0"/>
              <a:t>/2019/12/06/deep_learning_01/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453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heung</a:t>
            </a:r>
            <a:r>
              <a:rPr kumimoji="1" lang="en-US" altLang="ko-Kore-KR" dirty="0"/>
              <a:t>-bae-</a:t>
            </a:r>
            <a:r>
              <a:rPr kumimoji="1" lang="en-US" altLang="ko-Kore-KR" dirty="0" err="1"/>
              <a:t>lee.github.io</a:t>
            </a:r>
            <a:r>
              <a:rPr kumimoji="1" lang="en-US" altLang="ko-Kore-KR" dirty="0"/>
              <a:t>/2019/12/06/deep_learning_01/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168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75C8-5E89-BB4A-8490-607C692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5FDE9-70D5-2744-B9DF-02C3FCE0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69A3-B106-594F-A0C8-66211011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3A3E2-E8EB-DB4E-B118-A55F654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E7C9-6ECD-D449-AB20-DA32908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868-05D8-184A-B0B4-406F6F0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667CC-9117-2941-A381-7186321F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CD0F3-3655-2B43-9A85-9BC64B6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3107D-36CC-4E49-9922-EDC89D1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EF0D-98D2-F340-BB0B-3EB75B2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6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DDE54-7D20-DA48-8357-ADE08B4D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B82C-33E6-344B-BD25-04B4A4F4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ABAF-4584-824D-A3BD-A308E33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1E56-8394-6546-A11A-B78AD94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DE7CA-F6D8-A14D-876F-61A4128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2119-AEF4-B34B-91E7-4DED158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F4B13-B250-7545-B251-0DB88978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62FAB-E332-4A48-AE12-2C5E6C9E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9AB49-FD4E-5547-8294-F84FCB96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9D18-1E3C-7944-A005-9643CCB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0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EF4A-64D3-3D47-8FB8-E88EC794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4D0BC-6A8A-8D49-AC9B-CA4250B8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4F4A8-4829-B64F-AA60-82DFB3AE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5381E-9E48-294F-8550-46C94C98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7ACA0-0939-B444-8117-66F7298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8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C658-7E9E-BB48-8100-F480E2A5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58E0-5591-5B4E-A60C-8E3FC5570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FDF9A-A576-EB4C-AAD6-30F12D55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DE79F-232D-E647-A119-98C2C9CE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0792-8C79-9B40-81D1-C9F46D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2585-358F-1648-9990-E3F65B8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8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6670-9F02-3743-941E-640D85D4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A01E-9CCF-C449-9E42-89ABA97A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EB2B-A7AC-484F-9701-9F6A83B6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8E4B7-8FFE-1841-8AC2-A1D9C6A0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68B1D4-6E68-2249-8975-E0BEA2C63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5B67E-9BEB-384B-B47C-228144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29150-8F22-8C49-A0A4-1590F9E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E5120-BE9A-D944-8850-DC9EA17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6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C3D2-4439-1742-9713-0DD9FD3B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AB282-CD91-FC44-B93A-D37DDAB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65846-8500-874E-9BA0-21AA3135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E6E6-AA74-7548-B127-374EED7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27F58-807D-9944-9D7F-9D2CE187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8605D-F1B2-E540-BC50-D0CEFB8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BFA30-864F-9E4A-94EC-EC956EE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1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C77A-A169-4044-9499-60ED9301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7774B-4E7F-0E42-8149-4B2EBE4A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88CD3-ACCA-E843-AEA1-B2AA0F2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4AC9D-DB06-6045-B861-D3D23B9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05FA-0963-864B-9124-2B48E809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688E-1F6C-3045-915B-161FE51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9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2158F-8B97-5246-9CDD-539CCB02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92C69-3237-FC40-9C5A-B237782F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DFCDF-5ED1-774D-A6DC-BE488BD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0EF01-818A-9143-9C2A-CF8C237E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A6907-B2E7-4E42-AF80-A730C4C5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1C944-03AB-7E4C-9635-A8D40F1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6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D1C14-A900-3D4C-81F8-0B77D1E2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41B74-4022-AD4D-9C42-8E729FD5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D950-4572-064D-A5AC-6E57767D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C78C-9ED5-6F4E-A22C-D64E7DC4A17B}" type="datetimeFigureOut">
              <a:rPr kumimoji="1" lang="ko-Kore-KR" altLang="en-US" smtClean="0"/>
              <a:t>2021. 5. 22.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FAACE-BEE9-1C4E-A561-D86A6E01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E57F7-1F3D-4647-8436-A08302F9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EC59B-FC5C-BD44-9915-E2C733AF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38D9C2-0FAA-8241-AE25-7D9878C8D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chemeClr val="bg1"/>
                </a:solidFill>
              </a:rPr>
              <a:t>Deep Learning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B3868-E83F-0047-B6F3-8FA3B1CF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김영욱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ore-KR" b="1" dirty="0">
                <a:solidFill>
                  <a:schemeClr val="bg1"/>
                </a:solidFill>
              </a:rPr>
              <a:t>Hello AI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A2B7C-5C07-C34F-91C9-401241C6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신경망</a:t>
            </a:r>
            <a:r>
              <a:rPr kumimoji="1" lang="en-US" altLang="ko-KR" dirty="0"/>
              <a:t>(Neural Network)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8D95F-1EE8-104D-B098-FFC3E840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뉴럴을</a:t>
            </a:r>
            <a:r>
              <a:rPr kumimoji="1" lang="ko-KR" altLang="en-US" dirty="0"/>
              <a:t> 단순화하여 모델링한 구조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입력</a:t>
            </a:r>
            <a:r>
              <a:rPr kumimoji="1" lang="en-US" altLang="ko-KR" dirty="0"/>
              <a:t>(inputs)</a:t>
            </a:r>
            <a:r>
              <a:rPr kumimoji="1" lang="ko-KR" altLang="en-US" dirty="0"/>
              <a:t>과 가중치</a:t>
            </a:r>
            <a:r>
              <a:rPr kumimoji="1" lang="en-US" altLang="ko-KR" dirty="0"/>
              <a:t>(weights)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곱한 </a:t>
            </a:r>
            <a:r>
              <a:rPr kumimoji="1" lang="ko-KR" altLang="en-US" dirty="0" err="1"/>
              <a:t>선형구조</a:t>
            </a:r>
            <a:r>
              <a:rPr kumimoji="1" lang="en-US" altLang="ko-KR" dirty="0"/>
              <a:t>(linear)</a:t>
            </a:r>
          </a:p>
          <a:p>
            <a:pPr lvl="1"/>
            <a:r>
              <a:rPr kumimoji="1" lang="ko-KR" altLang="en-US" dirty="0"/>
              <a:t>활성화 함수</a:t>
            </a:r>
            <a:r>
              <a:rPr kumimoji="1" lang="en-US" altLang="ko-KR" dirty="0"/>
              <a:t>(activation function)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비선형 구조</a:t>
            </a:r>
            <a:r>
              <a:rPr kumimoji="1" lang="en-US" altLang="ko-KR" dirty="0"/>
              <a:t>(non-linear) </a:t>
            </a:r>
            <a:r>
              <a:rPr kumimoji="1" lang="ko-KR" altLang="en-US" dirty="0"/>
              <a:t>표현 가능</a:t>
            </a:r>
            <a:endParaRPr kumimoji="1" lang="ko-Kore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EC77C6-EB3F-F740-BEF7-0406FE73D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24851"/>
            <a:ext cx="6802064" cy="383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74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A2B7C-5C07-C34F-91C9-401241C6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Artificial Neuron and Artificial Neural Network</a:t>
            </a:r>
            <a:endParaRPr kumimoji="1" lang="ko-Kore-KR" altLang="en-US" dirty="0"/>
          </a:p>
        </p:txBody>
      </p:sp>
      <p:pic>
        <p:nvPicPr>
          <p:cNvPr id="8194" name="Picture 2" descr="a) The building block of deep neural networks − artificial neuron or... |  Download Scientific Diagram">
            <a:extLst>
              <a:ext uri="{FF2B5EF4-FFF2-40B4-BE49-F238E27FC236}">
                <a16:creationId xmlns:a16="http://schemas.microsoft.com/office/drawing/2014/main" id="{823C1DDF-51FB-5F4D-871B-6D35DB59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3" y="1966827"/>
            <a:ext cx="4660153" cy="452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BBF75-01F2-1B43-849F-D2C5AEECD031}"/>
              </a:ext>
            </a:extLst>
          </p:cNvPr>
          <p:cNvSpPr txBox="1"/>
          <p:nvPr/>
        </p:nvSpPr>
        <p:spPr>
          <a:xfrm>
            <a:off x="6432176" y="2139070"/>
            <a:ext cx="4921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노드</a:t>
            </a:r>
            <a:r>
              <a:rPr kumimoji="1" lang="en-US" altLang="ko-Kore-KR" dirty="0"/>
              <a:t>(Node)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엣지</a:t>
            </a:r>
            <a:r>
              <a:rPr kumimoji="1" lang="en-US" altLang="ko-KR" dirty="0"/>
              <a:t>(Edge)</a:t>
            </a:r>
            <a:r>
              <a:rPr kumimoji="1" lang="ko-KR" altLang="en-US" dirty="0"/>
              <a:t>로 표현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하나의 </a:t>
            </a:r>
            <a:r>
              <a:rPr kumimoji="1" lang="ko-KR" altLang="en-US" dirty="0" err="1"/>
              <a:t>노드안에서</a:t>
            </a:r>
            <a:r>
              <a:rPr kumimoji="1" lang="ko-KR" altLang="en-US" dirty="0"/>
              <a:t> 입력과 가중치를 곱하고 더하는 선형 </a:t>
            </a:r>
            <a:r>
              <a:rPr kumimoji="1" lang="en-US" altLang="ko-KR" dirty="0"/>
              <a:t>(Linear)</a:t>
            </a:r>
            <a:r>
              <a:rPr kumimoji="1" lang="ko-KR" altLang="en-US" dirty="0"/>
              <a:t> 계산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활성화 함수</a:t>
            </a:r>
            <a:r>
              <a:rPr kumimoji="1" lang="en-US" altLang="ko-KR" dirty="0"/>
              <a:t>(Activation </a:t>
            </a:r>
            <a:r>
              <a:rPr kumimoji="1" lang="en-US" altLang="ko-KR" dirty="0" err="1"/>
              <a:t>Funcation</a:t>
            </a:r>
            <a:r>
              <a:rPr kumimoji="1" lang="en-US" altLang="ko-KR" dirty="0"/>
              <a:t>)</a:t>
            </a:r>
            <a:r>
              <a:rPr kumimoji="1" lang="ko-KR" altLang="en-US" dirty="0"/>
              <a:t> 통과를 모두 포함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인공신경망</a:t>
            </a:r>
            <a:r>
              <a:rPr kumimoji="1" lang="ko-KR" altLang="en-US" dirty="0"/>
              <a:t> </a:t>
            </a:r>
            <a:r>
              <a:rPr kumimoji="1" lang="en-US" altLang="ko-KR" dirty="0"/>
              <a:t>(Artificial Neural Network)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여러개의</a:t>
            </a:r>
            <a:r>
              <a:rPr kumimoji="1" lang="ko-KR" altLang="en-US" dirty="0"/>
              <a:t> 인공뉴런들이 모여 연결된 형태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뉴런들이 모인 하나의 단위를 층</a:t>
            </a:r>
            <a:r>
              <a:rPr kumimoji="1" lang="en-US" altLang="ko-KR" dirty="0"/>
              <a:t>(Layer)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하고 여러 층으로 구성될 수 있음</a:t>
            </a:r>
            <a:br>
              <a:rPr kumimoji="1" lang="en-US" altLang="ko-KR" dirty="0"/>
            </a:br>
            <a:r>
              <a:rPr kumimoji="1" lang="en-US" altLang="ko-KR" dirty="0"/>
              <a:t>(Input Layer, Hidden Layer, Output Layer 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1711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F32F4-E48A-1441-AD81-CF8FC0B7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완전 연결 계층</a:t>
            </a:r>
            <a:r>
              <a:rPr kumimoji="1" lang="en-US" altLang="ko-KR" dirty="0"/>
              <a:t>(Fully-connected Layer)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00BEA-93AB-9641-8721-1ADA3E72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모든 노들이 서로 연결된 신경망</a:t>
            </a:r>
            <a:endParaRPr kumimoji="1" lang="en-US" altLang="ko-KR" dirty="0"/>
          </a:p>
          <a:p>
            <a:r>
              <a:rPr kumimoji="1" lang="en-US" altLang="ko-KR" dirty="0"/>
              <a:t>Dense Layer</a:t>
            </a:r>
            <a:r>
              <a:rPr kumimoji="1" lang="ko-KR" altLang="en-US" dirty="0"/>
              <a:t>라고도 불림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10242" name="Picture 2" descr="CS231n Convolutional Neural Networks for Visual Recognition">
            <a:extLst>
              <a:ext uri="{FF2B5EF4-FFF2-40B4-BE49-F238E27FC236}">
                <a16:creationId xmlns:a16="http://schemas.microsoft.com/office/drawing/2014/main" id="{BFE5970F-6ABB-DC4F-ABA6-C0F28F34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042868"/>
            <a:ext cx="7327900" cy="35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FE3AC-0C40-A74E-9CD9-C6BBABBF27CE}"/>
              </a:ext>
            </a:extLst>
          </p:cNvPr>
          <p:cNvSpPr txBox="1"/>
          <p:nvPr/>
        </p:nvSpPr>
        <p:spPr>
          <a:xfrm>
            <a:off x="8667750" y="2808777"/>
            <a:ext cx="3214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입력노드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 err="1"/>
              <a:t>은닉층</a:t>
            </a:r>
            <a:r>
              <a:rPr kumimoji="1" lang="en-US" altLang="ko-KR" dirty="0"/>
              <a:t>1</a:t>
            </a:r>
            <a:r>
              <a:rPr kumimoji="1" lang="ko-KR" altLang="en-US" dirty="0"/>
              <a:t> 노드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 err="1"/>
              <a:t>은닉층</a:t>
            </a:r>
            <a:r>
              <a:rPr kumimoji="1" lang="en-US" altLang="ko-KR" dirty="0"/>
              <a:t>2</a:t>
            </a:r>
            <a:r>
              <a:rPr kumimoji="1" lang="ko-KR" altLang="en-US" dirty="0"/>
              <a:t> 노드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r>
              <a:rPr kumimoji="1" lang="ko-KR" altLang="en-US" dirty="0" err="1"/>
              <a:t>출력층</a:t>
            </a:r>
            <a:r>
              <a:rPr kumimoji="1" lang="ko-KR" altLang="en-US" dirty="0"/>
              <a:t> 노드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총 </a:t>
            </a:r>
            <a:r>
              <a:rPr kumimoji="1" lang="en-US" altLang="ko-KR" dirty="0"/>
              <a:t>3 x 4 x 4 x 1 = 48</a:t>
            </a:r>
            <a:r>
              <a:rPr kumimoji="1" lang="ko-KR" altLang="en-US" dirty="0"/>
              <a:t>개의 선으로</a:t>
            </a:r>
            <a:endParaRPr kumimoji="1" lang="en-US" altLang="ko-KR" dirty="0"/>
          </a:p>
          <a:p>
            <a:r>
              <a:rPr kumimoji="1" lang="ko-KR" altLang="en-US" dirty="0"/>
              <a:t>연결되어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702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05C2-DE28-6040-AE0D-F9473AB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신경망의</a:t>
            </a:r>
            <a:r>
              <a:rPr kumimoji="1" lang="ko-KR" altLang="en-US" dirty="0"/>
              <a:t> 활용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0A1CA3-D9A5-7848-90D3-1E2EC306AA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ore-KR" altLang="en-US" dirty="0"/>
                  <a:t>회귀</a:t>
                </a:r>
                <a:r>
                  <a:rPr kumimoji="1" lang="en-US" altLang="ko-Kore-KR" dirty="0"/>
                  <a:t>(</a:t>
                </a:r>
                <a:r>
                  <a:rPr kumimoji="1" lang="en-US" altLang="ko-KR" dirty="0"/>
                  <a:t>Regression)</a:t>
                </a:r>
              </a:p>
              <a:p>
                <a:pPr lvl="1"/>
                <a:r>
                  <a:rPr kumimoji="1" lang="ko-KR" altLang="en-US" dirty="0"/>
                  <a:t>잡음</a:t>
                </a:r>
                <a:r>
                  <a:rPr kumimoji="1" lang="en-US" altLang="ko-KR" dirty="0"/>
                  <a:t>(Noise)</a:t>
                </a:r>
                <a:r>
                  <a:rPr kumimoji="1" lang="ko-KR" altLang="en-US" dirty="0"/>
                  <a:t>을 포함한 학습 데이터로부터 어떤 규칙을 찾고 연속된 값의 출력을 추정</a:t>
                </a:r>
                <a:endParaRPr kumimoji="1" lang="en-US" altLang="ko-KR" dirty="0"/>
              </a:p>
              <a:p>
                <a:pPr lvl="1"/>
                <a:r>
                  <a:rPr kumimoji="1" lang="ko-KR" altLang="en-US" dirty="0"/>
                  <a:t>아래의 식을 만족하는 적절한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기울기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절편</m:t>
                        </m:r>
                      </m:e>
                    </m:d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찾아야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endParaRPr kumimoji="1" lang="en-US" altLang="ko-KR" b="0" dirty="0"/>
              </a:p>
              <a:p>
                <a:pPr lvl="1"/>
                <a:endParaRPr kumimoji="1" lang="en-US" altLang="ko-Kore-KR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ko-Kore-KR" b="0" dirty="0"/>
              </a:p>
              <a:p>
                <a:pPr lvl="2"/>
                <a:endParaRPr kumimoji="1" lang="en-US" altLang="ko-Kore-KR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입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출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기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울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기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절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편</m:t>
                    </m:r>
                  </m:oMath>
                </a14:m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0A1CA3-D9A5-7848-90D3-1E2EC306A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6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05C2-DE28-6040-AE0D-F9473AB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신경망의</a:t>
            </a:r>
            <a:r>
              <a:rPr kumimoji="1" lang="ko-KR" altLang="en-US" dirty="0"/>
              <a:t> 활용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A1CA3-D9A5-7848-90D3-1E2EC306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회귀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Regression)</a:t>
            </a:r>
          </a:p>
          <a:p>
            <a:pPr lvl="1"/>
            <a:r>
              <a:rPr kumimoji="1" lang="ko-Kore-KR" altLang="en-US" dirty="0"/>
              <a:t>나이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키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몸무게에 따른 기대수명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아파트의 방의 개수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크기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주변 상가 등에 따른 아파트 가격</a:t>
            </a:r>
            <a:r>
              <a:rPr kumimoji="1" lang="en-US" altLang="ko-Kore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720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05C2-DE28-6040-AE0D-F9473AB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신경망의</a:t>
            </a:r>
            <a:r>
              <a:rPr kumimoji="1" lang="ko-KR" altLang="en-US" dirty="0"/>
              <a:t> 활용 </a:t>
            </a:r>
            <a:endParaRPr kumimoji="1" lang="ko-Kore-KR" altLang="en-US" dirty="0"/>
          </a:p>
        </p:txBody>
      </p:sp>
      <p:pic>
        <p:nvPicPr>
          <p:cNvPr id="12290" name="Picture 2" descr="Regression Analysis Definition | DeepAI">
            <a:extLst>
              <a:ext uri="{FF2B5EF4-FFF2-40B4-BE49-F238E27FC236}">
                <a16:creationId xmlns:a16="http://schemas.microsoft.com/office/drawing/2014/main" id="{8609741A-DCA6-2A45-9CD9-F1592213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65" y="1451000"/>
            <a:ext cx="7620000" cy="50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64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05C2-DE28-6040-AE0D-F9473AB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신경망의</a:t>
            </a:r>
            <a:r>
              <a:rPr kumimoji="1" lang="ko-KR" altLang="en-US" dirty="0"/>
              <a:t> 활용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A1CA3-D9A5-7848-90D3-1E2EC306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분류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Classification)</a:t>
            </a:r>
          </a:p>
          <a:p>
            <a:pPr lvl="1"/>
            <a:r>
              <a:rPr kumimoji="1" lang="ko-KR" altLang="en-US" dirty="0" err="1"/>
              <a:t>입력값에</a:t>
            </a:r>
            <a:r>
              <a:rPr kumimoji="1" lang="ko-KR" altLang="en-US" dirty="0"/>
              <a:t> 따라 특정 범주</a:t>
            </a:r>
            <a:r>
              <a:rPr kumimoji="1" lang="en-US" altLang="ko-KR" dirty="0"/>
              <a:t>(category)</a:t>
            </a:r>
            <a:r>
              <a:rPr kumimoji="1" lang="ko-KR" altLang="en-US" dirty="0"/>
              <a:t>로 구분하는 문제</a:t>
            </a:r>
            <a:br>
              <a:rPr kumimoji="1" lang="en-US" altLang="ko-KR" dirty="0"/>
            </a:br>
            <a:r>
              <a:rPr kumimoji="1" lang="ko-KR" altLang="en-US" dirty="0"/>
              <a:t>분류 곡선</a:t>
            </a:r>
            <a:r>
              <a:rPr kumimoji="1" lang="en-US" altLang="ko-KR" dirty="0"/>
              <a:t>(</a:t>
            </a:r>
            <a:r>
              <a:rPr kumimoji="1" lang="ko-KR" altLang="en-US" dirty="0"/>
              <a:t>직선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찾아야 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범주의 개수에 따라서 이진 분류</a:t>
            </a:r>
            <a:r>
              <a:rPr kumimoji="1" lang="en-US" altLang="ko-KR" dirty="0"/>
              <a:t>(Binary Classification), </a:t>
            </a:r>
            <a:r>
              <a:rPr kumimoji="1" lang="ko-KR" altLang="en-US" dirty="0" err="1"/>
              <a:t>로지스틱</a:t>
            </a:r>
            <a:r>
              <a:rPr kumimoji="1" lang="ko-KR" altLang="en-US" dirty="0"/>
              <a:t> 회귀</a:t>
            </a:r>
            <a:r>
              <a:rPr kumimoji="1" lang="en-US" altLang="ko-KR" dirty="0"/>
              <a:t>(Logistic Regression), </a:t>
            </a:r>
            <a:r>
              <a:rPr kumimoji="1" lang="ko-KR" altLang="en-US" dirty="0" err="1"/>
              <a:t>선형회귀와</a:t>
            </a:r>
            <a:r>
              <a:rPr kumimoji="1" lang="ko-KR" altLang="en-US" dirty="0"/>
              <a:t> 비슷하지만 범주형 데이터를 분류하는 방향으로 선을 그음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면접점수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실기점수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필기점수에</a:t>
            </a:r>
            <a:r>
              <a:rPr kumimoji="1" lang="ko-KR" altLang="en-US" dirty="0"/>
              <a:t> 따른 시험의 합격 여부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119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05C2-DE28-6040-AE0D-F9473AB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신경망의</a:t>
            </a:r>
            <a:r>
              <a:rPr kumimoji="1" lang="ko-KR" altLang="en-US" dirty="0"/>
              <a:t> 활용</a:t>
            </a:r>
            <a:endParaRPr kumimoji="1" lang="ko-Kore-KR" altLang="en-US" dirty="0"/>
          </a:p>
        </p:txBody>
      </p:sp>
      <p:pic>
        <p:nvPicPr>
          <p:cNvPr id="13314" name="Picture 2" descr="Supervised Learning: Basics of Classification and Main Algorithms | by  Victor Roman | Towards Data Science">
            <a:extLst>
              <a:ext uri="{FF2B5EF4-FFF2-40B4-BE49-F238E27FC236}">
                <a16:creationId xmlns:a16="http://schemas.microsoft.com/office/drawing/2014/main" id="{6AE187FA-F007-D24B-9CDA-FB2201ED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874642"/>
            <a:ext cx="50419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40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E05C2-DE28-6040-AE0D-F9473AB5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신경망의</a:t>
            </a:r>
            <a:r>
              <a:rPr kumimoji="1" lang="ko-KR" altLang="en-US" dirty="0"/>
              <a:t> 활용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A1CA3-D9A5-7848-90D3-1E2EC306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다중 분류</a:t>
            </a:r>
            <a:r>
              <a:rPr kumimoji="1" lang="en-US" altLang="ko-KR" dirty="0"/>
              <a:t>(Multi-Class Classification</a:t>
            </a:r>
          </a:p>
          <a:p>
            <a:pPr lvl="1"/>
            <a:r>
              <a:rPr kumimoji="1" lang="ko-KR" altLang="en-US" dirty="0"/>
              <a:t>꽃잎 모양</a:t>
            </a:r>
            <a:r>
              <a:rPr kumimoji="1" lang="en-US" altLang="ko-KR" dirty="0"/>
              <a:t>, </a:t>
            </a:r>
            <a:r>
              <a:rPr kumimoji="1" lang="ko-KR" altLang="en-US" dirty="0"/>
              <a:t>색깔에 따른 꽃의 종 분류</a:t>
            </a:r>
            <a:endParaRPr kumimoji="1" lang="en-US" altLang="ko-KR" dirty="0"/>
          </a:p>
        </p:txBody>
      </p:sp>
      <p:pic>
        <p:nvPicPr>
          <p:cNvPr id="14338" name="Picture 2" descr="Multi-class Classification — One-vs-All &amp; One-vs-One | by Amey Band |  Towards Data Science">
            <a:extLst>
              <a:ext uri="{FF2B5EF4-FFF2-40B4-BE49-F238E27FC236}">
                <a16:creationId xmlns:a16="http://schemas.microsoft.com/office/drawing/2014/main" id="{CFBB279F-967D-4E40-89D9-C71022F6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0" y="2807408"/>
            <a:ext cx="5867139" cy="368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m Geovedi on Twitter: &quot;brief history of neural network… &quot;">
            <a:extLst>
              <a:ext uri="{FF2B5EF4-FFF2-40B4-BE49-F238E27FC236}">
                <a16:creationId xmlns:a16="http://schemas.microsoft.com/office/drawing/2014/main" id="{2299AB32-23CF-CF4F-8196-52CEB554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525"/>
            <a:ext cx="1219200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F6366F7-9AAE-684A-8498-F35AE6638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24" y="860611"/>
            <a:ext cx="8128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9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ep Learning Frameworks">
            <a:extLst>
              <a:ext uri="{FF2B5EF4-FFF2-40B4-BE49-F238E27FC236}">
                <a16:creationId xmlns:a16="http://schemas.microsoft.com/office/drawing/2014/main" id="{79853422-3F8C-CF43-A54E-90C23D0FE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0"/>
            <a:ext cx="964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6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3493-FEC6-2944-854C-D93570F0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대표적인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Deep Learning Framework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FF13D-F430-3E48-8D7C-DFBA23E3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TensorFlow</a:t>
            </a:r>
          </a:p>
          <a:p>
            <a:pPr lvl="1"/>
            <a:r>
              <a:rPr kumimoji="1" lang="en-US" altLang="ko-Kore-KR" dirty="0"/>
              <a:t>Google, </a:t>
            </a:r>
            <a:r>
              <a:rPr kumimoji="1" lang="ko-KR" altLang="en-US" dirty="0"/>
              <a:t>핵심 코드가 </a:t>
            </a:r>
            <a:r>
              <a:rPr kumimoji="1" lang="en-US" altLang="ko-KR" dirty="0"/>
              <a:t>C++</a:t>
            </a:r>
            <a:r>
              <a:rPr kumimoji="1" lang="ko-KR" altLang="en-US" dirty="0"/>
              <a:t>로 작성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직관적인 고수준 </a:t>
            </a:r>
            <a:r>
              <a:rPr kumimoji="1" lang="en-US" altLang="ko-KR" dirty="0"/>
              <a:t>API</a:t>
            </a:r>
          </a:p>
          <a:p>
            <a:pPr lvl="1"/>
            <a:r>
              <a:rPr kumimoji="1" lang="ko-KR" altLang="en-US" dirty="0"/>
              <a:t>뛰어난 </a:t>
            </a:r>
            <a:r>
              <a:rPr kumimoji="1" lang="ko-KR" altLang="en-US" dirty="0" err="1"/>
              <a:t>이식성</a:t>
            </a:r>
            <a:r>
              <a:rPr kumimoji="1" lang="ko-KR" altLang="en-US" dirty="0"/>
              <a:t> 및 확장성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Tensorflow</a:t>
            </a:r>
            <a:r>
              <a:rPr kumimoji="1" lang="en-US" altLang="ko-KR" dirty="0"/>
              <a:t>-lite, </a:t>
            </a:r>
            <a:r>
              <a:rPr kumimoji="1" lang="en-US" altLang="ko-KR" dirty="0" err="1"/>
              <a:t>Tensorflow</a:t>
            </a:r>
            <a:r>
              <a:rPr kumimoji="1" lang="en-US" altLang="ko-KR" dirty="0"/>
              <a:t> Extended</a:t>
            </a:r>
          </a:p>
          <a:p>
            <a:pPr lvl="1"/>
            <a:r>
              <a:rPr kumimoji="1" lang="ko-KR" altLang="en-US" dirty="0"/>
              <a:t>진입장벽 다소 높음 </a:t>
            </a:r>
            <a:endParaRPr kumimoji="1" lang="en-US" altLang="ko-KR" dirty="0"/>
          </a:p>
          <a:p>
            <a:r>
              <a:rPr kumimoji="1" lang="en-US" altLang="ko-Kore-KR" dirty="0" err="1"/>
              <a:t>Keras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직관적이고 쉬운 </a:t>
            </a:r>
            <a:r>
              <a:rPr kumimoji="1" lang="en-US" altLang="ko-KR" dirty="0"/>
              <a:t>API</a:t>
            </a:r>
          </a:p>
          <a:p>
            <a:pPr lvl="1"/>
            <a:r>
              <a:rPr kumimoji="1" lang="en-US" altLang="ko-Kore-KR" dirty="0"/>
              <a:t>TensorFlow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Backend</a:t>
            </a:r>
            <a:r>
              <a:rPr kumimoji="1" lang="ko-KR" altLang="en-US" dirty="0"/>
              <a:t>로 활용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동일한 코드로 </a:t>
            </a:r>
            <a:r>
              <a:rPr kumimoji="1" lang="en-US" altLang="ko-KR" dirty="0"/>
              <a:t>CPU, GPU</a:t>
            </a:r>
            <a:r>
              <a:rPr kumimoji="1" lang="ko-KR" altLang="en-US" dirty="0"/>
              <a:t>에서 실행 가능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210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3493-FEC6-2944-854C-D93570F0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대표적인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Deep Learning Framework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FF13D-F430-3E48-8D7C-DFBA23E3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Pythorch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Facebook</a:t>
            </a:r>
          </a:p>
          <a:p>
            <a:pPr lvl="1"/>
            <a:r>
              <a:rPr kumimoji="1" lang="en-US" altLang="ko-Kore-KR" dirty="0"/>
              <a:t>C</a:t>
            </a:r>
            <a:r>
              <a:rPr kumimoji="1" lang="en-US" altLang="ko-KR" dirty="0"/>
              <a:t>/CUDA Backend</a:t>
            </a:r>
            <a:r>
              <a:rPr kumimoji="1" lang="ko-KR" altLang="en-US" dirty="0"/>
              <a:t>로 사용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진입장벽이 낮음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문법과 유사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GPU</a:t>
            </a:r>
            <a:r>
              <a:rPr kumimoji="1" lang="ko-KR" altLang="en-US" dirty="0"/>
              <a:t> 가속 연산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145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nsor">
            <a:extLst>
              <a:ext uri="{FF2B5EF4-FFF2-40B4-BE49-F238E27FC236}">
                <a16:creationId xmlns:a16="http://schemas.microsoft.com/office/drawing/2014/main" id="{5454FE22-823C-1743-9FAF-6BA5DCA7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0"/>
            <a:ext cx="1022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5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op 9 Machine Learning Applications in Real World">
            <a:extLst>
              <a:ext uri="{FF2B5EF4-FFF2-40B4-BE49-F238E27FC236}">
                <a16:creationId xmlns:a16="http://schemas.microsoft.com/office/drawing/2014/main" id="{B6DB1190-F656-E249-8F1E-B2009130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25"/>
            <a:ext cx="12192000" cy="638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A2B7C-5C07-C34F-91C9-401241C6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신경망</a:t>
            </a:r>
            <a:r>
              <a:rPr kumimoji="1" lang="en-US" altLang="ko-KR" dirty="0"/>
              <a:t>(Neural Network)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8D95F-1EE8-104D-B098-FFC3E840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인공지능 분야에서 쓰이는 알고리즘 </a:t>
            </a:r>
            <a:endParaRPr kumimoji="1" lang="en-US" altLang="ko-KR" dirty="0"/>
          </a:p>
          <a:p>
            <a:r>
              <a:rPr kumimoji="1" lang="en-US" altLang="ko-KR" dirty="0"/>
              <a:t>＇</a:t>
            </a:r>
            <a:r>
              <a:rPr kumimoji="1" lang="ko-KR" altLang="en-US" dirty="0"/>
              <a:t>인간의 뇌 구조를 모방</a:t>
            </a:r>
            <a:r>
              <a:rPr kumimoji="1" lang="en-US" altLang="ko-KR" dirty="0"/>
              <a:t>’</a:t>
            </a:r>
            <a:br>
              <a:rPr kumimoji="1" lang="en-US" altLang="ko-KR" dirty="0"/>
            </a:br>
            <a:r>
              <a:rPr kumimoji="1" lang="ko-KR" altLang="en-US" dirty="0"/>
              <a:t>뉴런과 뉴런 사이에는 전기신호를 통해 정보를 전달 </a:t>
            </a:r>
            <a:endParaRPr kumimoji="1" lang="ko-Kore-KR" altLang="en-US" dirty="0"/>
          </a:p>
        </p:txBody>
      </p:sp>
      <p:pic>
        <p:nvPicPr>
          <p:cNvPr id="6146" name="Picture 2" descr="Artificial Intelligence / Machine Learning] Artificial Neural Networks Part  1.">
            <a:extLst>
              <a:ext uri="{FF2B5EF4-FFF2-40B4-BE49-F238E27FC236}">
                <a16:creationId xmlns:a16="http://schemas.microsoft.com/office/drawing/2014/main" id="{FF6DD779-4734-494D-AA19-997909F2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94" y="3406364"/>
            <a:ext cx="6598024" cy="29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1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495</Words>
  <Application>Microsoft Macintosh PowerPoint</Application>
  <PresentationFormat>와이드스크린</PresentationFormat>
  <Paragraphs>84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테마</vt:lpstr>
      <vt:lpstr>Deep Learning</vt:lpstr>
      <vt:lpstr>PowerPoint 프레젠테이션</vt:lpstr>
      <vt:lpstr>PowerPoint 프레젠테이션</vt:lpstr>
      <vt:lpstr>PowerPoint 프레젠테이션</vt:lpstr>
      <vt:lpstr>대표적인 Deep Learning Framework</vt:lpstr>
      <vt:lpstr>대표적인 Deep Learning Framework</vt:lpstr>
      <vt:lpstr>PowerPoint 프레젠테이션</vt:lpstr>
      <vt:lpstr>PowerPoint 프레젠테이션</vt:lpstr>
      <vt:lpstr>신경망(Neural Network)</vt:lpstr>
      <vt:lpstr>신경망(Neural Network)</vt:lpstr>
      <vt:lpstr>Artificial Neuron and Artificial Neural Network</vt:lpstr>
      <vt:lpstr>완전 연결 계층(Fully-connected Layer)</vt:lpstr>
      <vt:lpstr>신경망의 활용</vt:lpstr>
      <vt:lpstr>신경망의 활용 </vt:lpstr>
      <vt:lpstr>신경망의 활용 </vt:lpstr>
      <vt:lpstr>신경망의 활용</vt:lpstr>
      <vt:lpstr>신경망의 활용</vt:lpstr>
      <vt:lpstr>신경망의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YoungWook Kim</dc:creator>
  <cp:lastModifiedBy>YoungWook Kim</cp:lastModifiedBy>
  <cp:revision>9</cp:revision>
  <dcterms:created xsi:type="dcterms:W3CDTF">2021-05-19T07:32:25Z</dcterms:created>
  <dcterms:modified xsi:type="dcterms:W3CDTF">2021-05-22T09:56:07Z</dcterms:modified>
</cp:coreProperties>
</file>