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5008" r:id="rId2"/>
    <p:sldMasterId id="2147483704" r:id="rId3"/>
    <p:sldMasterId id="2147483855" r:id="rId4"/>
  </p:sldMasterIdLst>
  <p:notesMasterIdLst>
    <p:notesMasterId r:id="rId27"/>
  </p:notesMasterIdLst>
  <p:handoutMasterIdLst>
    <p:handoutMasterId r:id="rId28"/>
  </p:handoutMasterIdLst>
  <p:sldIdLst>
    <p:sldId id="256" r:id="rId5"/>
    <p:sldId id="300" r:id="rId6"/>
    <p:sldId id="301" r:id="rId7"/>
    <p:sldId id="303" r:id="rId8"/>
    <p:sldId id="302" r:id="rId9"/>
    <p:sldId id="304" r:id="rId10"/>
    <p:sldId id="305" r:id="rId11"/>
    <p:sldId id="307" r:id="rId12"/>
    <p:sldId id="308" r:id="rId13"/>
    <p:sldId id="309" r:id="rId14"/>
    <p:sldId id="310" r:id="rId15"/>
    <p:sldId id="316" r:id="rId16"/>
    <p:sldId id="312" r:id="rId17"/>
    <p:sldId id="317" r:id="rId18"/>
    <p:sldId id="318" r:id="rId19"/>
    <p:sldId id="320" r:id="rId20"/>
    <p:sldId id="313" r:id="rId21"/>
    <p:sldId id="322" r:id="rId22"/>
    <p:sldId id="314" r:id="rId23"/>
    <p:sldId id="321" r:id="rId24"/>
    <p:sldId id="315" r:id="rId25"/>
    <p:sldId id="298" r:id="rId2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  <a:srgbClr val="2F5994"/>
    <a:srgbClr val="0B5A99"/>
    <a:srgbClr val="216398"/>
    <a:srgbClr val="0078D7"/>
    <a:srgbClr val="69A1C7"/>
    <a:srgbClr val="206296"/>
    <a:srgbClr val="6BA2C9"/>
    <a:srgbClr val="6FA7CD"/>
    <a:srgbClr val="5B9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8" autoAdjust="0"/>
    <p:restoredTop sz="95394" autoAdjust="0"/>
  </p:normalViewPr>
  <p:slideViewPr>
    <p:cSldViewPr snapToGrid="0">
      <p:cViewPr varScale="1">
        <p:scale>
          <a:sx n="84" d="100"/>
          <a:sy n="84" d="100"/>
        </p:scale>
        <p:origin x="250" y="8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6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35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26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80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36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3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532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2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277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5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27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23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48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335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32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78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3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568737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15948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75674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95395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96215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78048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95923603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373601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9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230909523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059725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1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40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52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42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7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32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860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224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24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350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0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96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597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461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6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  <a:spcAft>
                <a:spcPts val="1599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1" y="291070"/>
            <a:ext cx="11653523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1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1" y="1507553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18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7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21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6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1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6782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99" dirty="0" smtClean="0">
                <a:solidFill>
                  <a:srgbClr val="666666"/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7341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245936"/>
          </a:xfrm>
        </p:spPr>
        <p:txBody>
          <a:bodyPr>
            <a:spAutoFit/>
          </a:bodyPr>
          <a:lstStyle>
            <a:lvl3pPr>
              <a:defRPr sz="2350"/>
            </a:lvl3pPr>
            <a:lvl4pPr>
              <a:defRPr sz="1958"/>
            </a:lvl4pPr>
            <a:lvl5pPr>
              <a:defRPr sz="195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0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6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7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5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335834" indent="-335834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102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4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1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162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3871" indent="0">
              <a:buNone/>
              <a:defRPr/>
            </a:lvl3pPr>
            <a:lvl4pPr marL="447743" indent="0">
              <a:buNone/>
              <a:defRPr/>
            </a:lvl4pPr>
            <a:lvl5pPr marL="671614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6121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1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37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3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53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03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35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81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92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16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63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86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3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404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536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400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47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005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4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79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9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3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7480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139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33737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83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382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37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0:00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03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26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rgbClr val="171717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rgbClr val="17171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54018" y="6146867"/>
            <a:ext cx="1355630" cy="289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1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415144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ead-in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1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89548" y="3567659"/>
            <a:ext cx="2830327" cy="1217628"/>
          </a:xfrm>
          <a:prstGeom prst="rect">
            <a:avLst/>
          </a:prstGeom>
          <a:noFill/>
        </p:spPr>
        <p:txBody>
          <a:bodyPr wrap="none" lIns="137033" tIns="109626" rIns="137033" bIns="109626" rtlCol="0">
            <a:spAutoFit/>
          </a:bodyPr>
          <a:lstStyle/>
          <a:p>
            <a:pPr defTabSz="913554" fontAlgn="auto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</a:pPr>
            <a:r>
              <a:rPr lang="en-US" sz="7193" dirty="0" smtClean="0">
                <a:solidFill>
                  <a:prstClr val="white"/>
                </a:solidFill>
                <a:latin typeface="Segoe UI Light"/>
                <a:ea typeface="+mn-ea"/>
                <a:cs typeface="+mn-cs"/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4" y="736519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19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4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396" y="2240362"/>
            <a:ext cx="6946037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75628" y="3694460"/>
            <a:ext cx="6947134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9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85065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85065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2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92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41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71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8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702" r:id="rId26"/>
    <p:sldLayoutId id="2147483703" r:id="rId27"/>
    <p:sldLayoutId id="2147485000" r:id="rId28"/>
    <p:sldLayoutId id="2147485001" r:id="rId29"/>
    <p:sldLayoutId id="2147485061" r:id="rId30"/>
    <p:sldLayoutId id="2147485062" r:id="rId31"/>
    <p:sldLayoutId id="2147485063" r:id="rId32"/>
    <p:sldLayoutId id="2147485064" r:id="rId33"/>
    <p:sldLayoutId id="2147485065" r:id="rId34"/>
    <p:sldLayoutId id="2147485066" r:id="rId35"/>
    <p:sldLayoutId id="2147485067" r:id="rId36"/>
    <p:sldLayoutId id="2147485068" r:id="rId37"/>
    <p:sldLayoutId id="2147485069" r:id="rId38"/>
    <p:sldLayoutId id="2147485070" r:id="rId39"/>
    <p:sldLayoutId id="2147485071" r:id="rId4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7" r:id="rId10"/>
    <p:sldLayoutId id="2147485018" r:id="rId11"/>
    <p:sldLayoutId id="2147485019" r:id="rId12"/>
    <p:sldLayoutId id="2147485020" r:id="rId13"/>
    <p:sldLayoutId id="2147485021" r:id="rId14"/>
    <p:sldLayoutId id="2147483725" r:id="rId15"/>
    <p:sldLayoutId id="2147485022" r:id="rId16"/>
    <p:sldLayoutId id="2147485023" r:id="rId17"/>
    <p:sldLayoutId id="2147485024" r:id="rId18"/>
    <p:sldLayoutId id="2147485025" r:id="rId19"/>
    <p:sldLayoutId id="2147485026" r:id="rId20"/>
    <p:sldLayoutId id="2147485027" r:id="rId21"/>
    <p:sldLayoutId id="2147485028" r:id="rId22"/>
    <p:sldLayoutId id="2147485029" r:id="rId23"/>
    <p:sldLayoutId id="2147485030" r:id="rId24"/>
    <p:sldLayoutId id="2147485031" r:id="rId25"/>
    <p:sldLayoutId id="2147485032" r:id="rId26"/>
    <p:sldLayoutId id="2147485033" r:id="rId27"/>
    <p:sldLayoutId id="2147485034" r:id="rId28"/>
    <p:sldLayoutId id="2147485035" r:id="rId29"/>
    <p:sldLayoutId id="2147485036" r:id="rId30"/>
    <p:sldLayoutId id="2147485037" r:id="rId31"/>
    <p:sldLayoutId id="2147485038" r:id="rId32"/>
    <p:sldLayoutId id="2147485039" r:id="rId33"/>
    <p:sldLayoutId id="2147485072" r:id="rId34"/>
    <p:sldLayoutId id="2147485073" r:id="rId35"/>
    <p:sldLayoutId id="2147485074" r:id="rId36"/>
    <p:sldLayoutId id="2147485075" r:id="rId37"/>
    <p:sldLayoutId id="2147485077" r:id="rId3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5007" r:id="rId11"/>
    <p:sldLayoutId id="2147483718" r:id="rId12"/>
    <p:sldLayoutId id="2147483719" r:id="rId13"/>
    <p:sldLayoutId id="2147485005" r:id="rId14"/>
    <p:sldLayoutId id="2147485006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8" r:id="rId12"/>
    <p:sldLayoutId id="2147483869" r:id="rId13"/>
    <p:sldLayoutId id="2147483870" r:id="rId14"/>
    <p:sldLayoutId id="2147483871" r:id="rId15"/>
    <p:sldLayoutId id="2147483873" r:id="rId16"/>
    <p:sldLayoutId id="2147483874" r:id="rId17"/>
    <p:sldLayoutId id="2147483875" r:id="rId18"/>
    <p:sldLayoutId id="2147483876" r:id="rId19"/>
    <p:sldLayoutId id="2147483877" r:id="rId20"/>
    <p:sldLayoutId id="2147483878" r:id="rId21"/>
    <p:sldLayoutId id="2147483879" r:id="rId22"/>
    <p:sldLayoutId id="2147483880" r:id="rId23"/>
    <p:sldLayoutId id="2147483881" r:id="rId24"/>
    <p:sldLayoutId id="2147483882" r:id="rId2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2" y="2349253"/>
            <a:ext cx="11310167" cy="1793090"/>
          </a:xfrm>
        </p:spPr>
        <p:txBody>
          <a:bodyPr/>
          <a:lstStyle/>
          <a:p>
            <a:r>
              <a:rPr lang="en-GB" dirty="0" smtClean="0"/>
              <a:t>Windowing and Page Navigation</a:t>
            </a:r>
            <a:br>
              <a:rPr lang="en-GB" dirty="0" smtClean="0"/>
            </a:br>
            <a:r>
              <a:rPr lang="en-GB" sz="3600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Developer’s Guide to Windows 10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9302" y="4142343"/>
            <a:ext cx="7171337" cy="1792326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Page.OnNavigatedTo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Standard in Windows</a:t>
            </a:r>
          </a:p>
          <a:p>
            <a:r>
              <a:rPr lang="en-US" dirty="0" err="1" smtClean="0"/>
              <a:t>ViewModel.OnNavigatedTo</a:t>
            </a:r>
            <a:endParaRPr lang="en-US" dirty="0" smtClean="0"/>
          </a:p>
          <a:p>
            <a:pPr lvl="1"/>
            <a:r>
              <a:rPr lang="en-US" dirty="0" smtClean="0"/>
              <a:t>With Template 10 project template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173" y="3755120"/>
            <a:ext cx="111827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OnNavigatedTo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parameter,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NavigationMode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IDictionary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state)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.Parameter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parameter?.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??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"Empty"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7296" y="3737827"/>
            <a:ext cx="5555972" cy="56653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/>
          </a:p>
        </p:txBody>
      </p:sp>
    </p:spTree>
    <p:extLst>
      <p:ext uri="{BB962C8B-B14F-4D97-AF65-F5344CB8AC3E}">
        <p14:creationId xmlns:p14="http://schemas.microsoft.com/office/powerpoint/2010/main" val="57267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Navigation parameters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7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Back Navigation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18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74412"/>
            <a:ext cx="11655840" cy="899665"/>
          </a:xfrm>
        </p:spPr>
        <p:txBody>
          <a:bodyPr/>
          <a:lstStyle/>
          <a:p>
            <a:r>
              <a:rPr lang="en-US" dirty="0" smtClean="0"/>
              <a:t>Shell-drawn back button for Mobile and Tablet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2" t="3344" r="12989" b="18703"/>
          <a:stretch/>
        </p:blipFill>
        <p:spPr bwMode="auto">
          <a:xfrm>
            <a:off x="379141" y="1215483"/>
            <a:ext cx="7058722" cy="41705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l 6"/>
          <p:cNvSpPr/>
          <p:nvPr/>
        </p:nvSpPr>
        <p:spPr>
          <a:xfrm>
            <a:off x="269239" y="4348976"/>
            <a:ext cx="1338146" cy="1338146"/>
          </a:xfrm>
          <a:prstGeom prst="ellipse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635" y="1174077"/>
            <a:ext cx="2586558" cy="486161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05341" y="4716966"/>
            <a:ext cx="1338146" cy="1338146"/>
          </a:xfrm>
          <a:prstGeom prst="ellipse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/>
          </a:p>
        </p:txBody>
      </p:sp>
    </p:spTree>
    <p:extLst>
      <p:ext uri="{BB962C8B-B14F-4D97-AF65-F5344CB8AC3E}">
        <p14:creationId xmlns:p14="http://schemas.microsoft.com/office/powerpoint/2010/main" val="1611677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Desktop, Windowed mode: </a:t>
            </a:r>
            <a:br>
              <a:rPr lang="en-US" dirty="0" smtClean="0"/>
            </a:br>
            <a:r>
              <a:rPr lang="en-US" dirty="0" smtClean="0"/>
              <a:t>Opt-in, shell-drawn back button on Title Bar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23193" y="2057399"/>
            <a:ext cx="4747846" cy="4563208"/>
            <a:chOff x="2417885" y="2154115"/>
            <a:chExt cx="4747846" cy="4563208"/>
          </a:xfrm>
        </p:grpSpPr>
        <p:pic>
          <p:nvPicPr>
            <p:cNvPr id="6" name="Picture 5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417885" y="2154115"/>
              <a:ext cx="4747846" cy="4563208"/>
            </a:xfrm>
            <a:prstGeom prst="rect">
              <a:avLst/>
            </a:prstGeom>
            <a:noFill/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3477" y="2705307"/>
              <a:ext cx="324563" cy="160986"/>
            </a:xfrm>
            <a:prstGeom prst="rect">
              <a:avLst/>
            </a:prstGeom>
          </p:spPr>
        </p:pic>
      </p:grpSp>
      <p:sp>
        <p:nvSpPr>
          <p:cNvPr id="8" name="Oval 7"/>
          <p:cNvSpPr/>
          <p:nvPr/>
        </p:nvSpPr>
        <p:spPr>
          <a:xfrm>
            <a:off x="2140447" y="2020011"/>
            <a:ext cx="1338146" cy="1338146"/>
          </a:xfrm>
          <a:prstGeom prst="ellipse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353213" y="4544631"/>
            <a:ext cx="11485574" cy="2062103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endParaRPr lang="en-US" altLang="en-US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Frame.CanGoBack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r>
              <a:rPr lang="en-US" alt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/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Setting this visible is ignored on Mobile and when in tablet mode!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Windows.UI.Core.SystemNavigationManager.GetForCurrentView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AppViewBackButtonVisibility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 </a:t>
            </a:r>
            <a:b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AppViewBackButtonVisibility.Visible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8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Desktop, Windowed mode: </a:t>
            </a:r>
            <a:br>
              <a:rPr lang="en-US" dirty="0" smtClean="0"/>
            </a:br>
            <a:r>
              <a:rPr lang="en-US" dirty="0" smtClean="0"/>
              <a:t>Or provide your own on-canvas Back Button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193" y="2057399"/>
            <a:ext cx="4747846" cy="4563208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2159496" y="2293202"/>
            <a:ext cx="1338146" cy="1338146"/>
          </a:xfrm>
          <a:prstGeom prst="ellipse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467" y="2832724"/>
            <a:ext cx="518205" cy="2591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342" y="2638057"/>
            <a:ext cx="285750" cy="12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72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598773"/>
            <a:ext cx="11637012" cy="1660455"/>
          </a:xfrm>
        </p:spPr>
        <p:txBody>
          <a:bodyPr/>
          <a:lstStyle/>
          <a:p>
            <a:r>
              <a:rPr lang="en-GB" dirty="0"/>
              <a:t>If </a:t>
            </a:r>
            <a:r>
              <a:rPr lang="en-GB" dirty="0" smtClean="0"/>
              <a:t>the </a:t>
            </a:r>
            <a:r>
              <a:rPr lang="en-GB" dirty="0"/>
              <a:t>user has nowhere to go back to, remove the back button from your UI</a:t>
            </a:r>
          </a:p>
        </p:txBody>
      </p:sp>
    </p:spTree>
    <p:extLst>
      <p:ext uri="{BB962C8B-B14F-4D97-AF65-F5344CB8AC3E}">
        <p14:creationId xmlns:p14="http://schemas.microsoft.com/office/powerpoint/2010/main" val="937830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84990"/>
          </a:xfrm>
        </p:spPr>
        <p:txBody>
          <a:bodyPr/>
          <a:lstStyle/>
          <a:p>
            <a:r>
              <a:rPr lang="en-US" dirty="0" smtClean="0"/>
              <a:t>Back navigates back within app page history, then to previous app</a:t>
            </a:r>
          </a:p>
          <a:p>
            <a:pPr lvl="1"/>
            <a:r>
              <a:rPr lang="en-US" dirty="0"/>
              <a:t>Essentially same as Phone 8.1</a:t>
            </a:r>
          </a:p>
          <a:p>
            <a:r>
              <a:rPr lang="en-US" dirty="0" smtClean="0"/>
              <a:t>Backing out does not close the app</a:t>
            </a:r>
          </a:p>
          <a:p>
            <a:pPr lvl="1"/>
            <a:r>
              <a:rPr lang="en-US" dirty="0" smtClean="0"/>
              <a:t>Back out from launch page causes app to suspend</a:t>
            </a:r>
          </a:p>
          <a:p>
            <a:r>
              <a:rPr lang="en-US" dirty="0" smtClean="0"/>
              <a:t>And, a new scenario for tablet</a:t>
            </a:r>
          </a:p>
          <a:p>
            <a:pPr lvl="1"/>
            <a:r>
              <a:rPr lang="en-US" dirty="0" smtClean="0"/>
              <a:t>In split screen, there is a [back stack] for each side of the screen</a:t>
            </a:r>
          </a:p>
          <a:p>
            <a:pPr lvl="1"/>
            <a:endParaRPr lang="en-US" dirty="0"/>
          </a:p>
          <a:p>
            <a:r>
              <a:rPr lang="en-US" dirty="0" err="1" smtClean="0"/>
              <a:t>BackRequested</a:t>
            </a:r>
            <a:r>
              <a:rPr lang="en-US" dirty="0" smtClean="0"/>
              <a:t> UWP API event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2424" y="5698124"/>
            <a:ext cx="1098232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Windows.UI.Core.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SystemNavigationManager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.GetForCurrentView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BackRequested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+=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OnBackRequested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4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BackRequested</a:t>
            </a:r>
            <a:r>
              <a:rPr lang="en-US" smtClean="0"/>
              <a:t> handler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2857" y="1054525"/>
            <a:ext cx="8632491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protected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OnLaunched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LaunchActivatedEventArgs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Handle Back 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SystemNavigationManager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.GetForCurrentView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BackRequested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+=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App_BackRequested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EventHandler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BackRequestedEventArgs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OnBackRequested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App_BackRequested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sender,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BackRequestedEventArgs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OnBackRequested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OnBackRequested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e);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Check that no-one has already handled this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e.Handled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Default is to navigate back within the Frame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.Current.Content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frame.CanGoBack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frame.GoBack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Signal handled so that system doesn't navigate back through app stack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e.Handled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37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721"/>
          </a:xfrm>
        </p:spPr>
        <p:txBody>
          <a:bodyPr/>
          <a:lstStyle/>
          <a:p>
            <a:r>
              <a:rPr lang="en-US" dirty="0" smtClean="0"/>
              <a:t>Support gestures</a:t>
            </a:r>
          </a:p>
          <a:p>
            <a:pPr lvl="1"/>
            <a:r>
              <a:rPr lang="en-US" dirty="0" smtClean="0"/>
              <a:t>Windows + backspace</a:t>
            </a:r>
          </a:p>
          <a:p>
            <a:pPr lvl="1"/>
            <a:r>
              <a:rPr lang="en-US" dirty="0" smtClean="0"/>
              <a:t>Hardware back button</a:t>
            </a:r>
          </a:p>
          <a:p>
            <a:pPr lvl="1"/>
            <a:r>
              <a:rPr lang="en-US" dirty="0" smtClean="0"/>
              <a:t>Keyboard back button</a:t>
            </a:r>
          </a:p>
          <a:p>
            <a:pPr lvl="1"/>
            <a:r>
              <a:rPr lang="en-US" dirty="0" smtClean="0"/>
              <a:t>Mouse back button</a:t>
            </a:r>
          </a:p>
          <a:p>
            <a:r>
              <a:rPr lang="en-US" dirty="0" smtClean="0"/>
              <a:t>Some guidance</a:t>
            </a:r>
          </a:p>
          <a:p>
            <a:pPr lvl="1"/>
            <a:r>
              <a:rPr lang="en-US" dirty="0" smtClean="0"/>
              <a:t>Don’t strand users</a:t>
            </a:r>
          </a:p>
          <a:p>
            <a:pPr lvl="1"/>
            <a:r>
              <a:rPr lang="en-US" dirty="0" smtClean="0"/>
              <a:t>Don’t hijack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 smtClean="0"/>
              <a:t>Layout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Handling Back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10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Demo: Back Navigation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5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Layout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/>
              <a:t>Handling Back </a:t>
            </a:r>
            <a:r>
              <a:rPr lang="en-US" dirty="0" smtClean="0"/>
              <a:t>Navigation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20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87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size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831288"/>
          </a:xfrm>
        </p:spPr>
        <p:txBody>
          <a:bodyPr/>
          <a:lstStyle/>
          <a:p>
            <a:r>
              <a:rPr lang="en-US" dirty="0"/>
              <a:t>Minimum </a:t>
            </a:r>
            <a:r>
              <a:rPr lang="en-US" dirty="0" smtClean="0"/>
              <a:t>size </a:t>
            </a:r>
            <a:r>
              <a:rPr lang="en-US" dirty="0"/>
              <a:t>of the window on resize</a:t>
            </a:r>
          </a:p>
          <a:p>
            <a:pPr lvl="1"/>
            <a:endParaRPr lang="en-US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r>
              <a:rPr lang="en-US" sz="36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ApplicationView.GetForCurrentView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SetPreferredMinSize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size(width, height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Check return value (ENUM)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51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76979"/>
          </a:xfrm>
        </p:spPr>
        <p:txBody>
          <a:bodyPr/>
          <a:lstStyle/>
          <a:p>
            <a:r>
              <a:rPr lang="en-US" dirty="0"/>
              <a:t>Programmatic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window resize</a:t>
            </a:r>
          </a:p>
          <a:p>
            <a:pPr lvl="1"/>
            <a:endParaRPr lang="en-US" dirty="0" smtClean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36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ApplicationView.GetForCurrentView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TryResizeView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size(width, height)))</a:t>
            </a:r>
          </a:p>
          <a:p>
            <a:r>
              <a:rPr lang="en-US" sz="3600" dirty="0">
                <a:cs typeface="Consolas" panose="020B0609020204030204" pitchFamily="49" charset="0"/>
              </a:rPr>
              <a:t>Check return </a:t>
            </a:r>
            <a:r>
              <a:rPr lang="en-US" sz="3600" dirty="0" smtClean="0">
                <a:cs typeface="Consolas" panose="020B0609020204030204" pitchFamily="49" charset="0"/>
              </a:rPr>
              <a:t>value (Boolean)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847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immersive mode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5912105" cy="5132559"/>
          </a:xfrm>
        </p:spPr>
        <p:txBody>
          <a:bodyPr/>
          <a:lstStyle/>
          <a:p>
            <a:r>
              <a:rPr lang="en-US" dirty="0" smtClean="0"/>
              <a:t>Non-resizable on mobile </a:t>
            </a:r>
          </a:p>
          <a:p>
            <a:pPr lvl="1"/>
            <a:r>
              <a:rPr lang="en-US" dirty="0" smtClean="0"/>
              <a:t>Window is always full screen on Mobile</a:t>
            </a:r>
          </a:p>
          <a:p>
            <a:pPr lvl="1"/>
            <a:r>
              <a:rPr lang="en-US" dirty="0" smtClean="0"/>
              <a:t>Full screen on tablets/convertibles when in Tablet mode</a:t>
            </a:r>
          </a:p>
          <a:p>
            <a:r>
              <a:rPr lang="en-US" dirty="0" smtClean="0"/>
              <a:t>Limited sizing options</a:t>
            </a:r>
          </a:p>
          <a:p>
            <a:pPr lvl="1"/>
            <a:r>
              <a:rPr lang="en-US" dirty="0" smtClean="0"/>
              <a:t>On Tablet, apps can be docked left or right, or on large displays at one of the corners</a:t>
            </a:r>
          </a:p>
          <a:p>
            <a:r>
              <a:rPr lang="en-US" dirty="0" smtClean="0"/>
              <a:t>Full screen mode for apps on Desktop</a:t>
            </a:r>
          </a:p>
          <a:p>
            <a:pPr lvl="1"/>
            <a:r>
              <a:rPr lang="en-US" dirty="0" smtClean="0"/>
              <a:t>Developer can now request Full Screen</a:t>
            </a:r>
          </a:p>
          <a:p>
            <a:pPr lvl="1"/>
            <a:r>
              <a:rPr lang="en-US" dirty="0" smtClean="0"/>
              <a:t>Developer can now test Full Screen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384" y="1724662"/>
            <a:ext cx="5330696" cy="2998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8111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835675" cy="5143396"/>
          </a:xfrm>
        </p:spPr>
        <p:txBody>
          <a:bodyPr/>
          <a:lstStyle/>
          <a:p>
            <a:r>
              <a:rPr lang="en-US" sz="3200" b="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Windows.ApplicationModel.Core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CoreApplication.CreateNewView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Windows.UI.ViewManagement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ApplicationViewSwitcher.SwitchAsync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Windows.UI.ViewManagement</a:t>
            </a:r>
            <a:r>
              <a:rPr lang="en-US" sz="32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32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ApplicationViewSwitcher.TryShowAsStandaloneAsync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dirty="0" smtClean="0"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Available across all of Windows 10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New view must call </a:t>
            </a:r>
            <a:r>
              <a:rPr lang="en-US" dirty="0" err="1" smtClean="0">
                <a:cs typeface="Consolas" panose="020B0609020204030204" pitchFamily="49" charset="0"/>
              </a:rPr>
              <a:t>Window.Activate</a:t>
            </a:r>
            <a:r>
              <a:rPr lang="en-US" dirty="0" smtClean="0">
                <a:cs typeface="Consolas" panose="020B0609020204030204" pitchFamily="49" charset="0"/>
              </a:rPr>
              <a:t>()</a:t>
            </a:r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2831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8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Frame.Navigate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Send to a type</a:t>
            </a:r>
          </a:p>
          <a:p>
            <a:r>
              <a:rPr lang="en-US" dirty="0" smtClean="0"/>
              <a:t>Pass a string</a:t>
            </a:r>
          </a:p>
          <a:p>
            <a:r>
              <a:rPr lang="en-US" dirty="0" smtClean="0"/>
              <a:t>Navigation service</a:t>
            </a:r>
          </a:p>
          <a:p>
            <a:pPr lvl="1"/>
            <a:r>
              <a:rPr lang="en-US" dirty="0" smtClean="0"/>
              <a:t>Part of Template 10 project template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238" y="4412399"/>
            <a:ext cx="116535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Goto2(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Windows.UI.Xaml.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BootStrapper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app.NavigationService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nav.Navigate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(Views.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 smtClean="0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</a:t>
            </a:r>
            <a:r>
              <a:rPr lang="en-US" dirty="0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arameter value"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70890" y="5426765"/>
            <a:ext cx="7419561" cy="56653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/>
          </a:p>
        </p:txBody>
      </p:sp>
    </p:spTree>
    <p:extLst>
      <p:ext uri="{BB962C8B-B14F-4D97-AF65-F5344CB8AC3E}">
        <p14:creationId xmlns:p14="http://schemas.microsoft.com/office/powerpoint/2010/main" val="530537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Segoe UI Semilight</vt:lpstr>
      <vt:lpstr>Wingdings</vt:lpstr>
      <vt:lpstr>BUILD CHARCOAL BACKGROUND</vt:lpstr>
      <vt:lpstr>1_BUILD CHARCOAL BACKGROUND</vt:lpstr>
      <vt:lpstr>BUILD WHITE TEMPLATE</vt:lpstr>
      <vt:lpstr>5-30629_Build_Template_WHITE</vt:lpstr>
      <vt:lpstr>Windowing and Page Navigation Developer’s Guide to Windows 10</vt:lpstr>
      <vt:lpstr>Agenda</vt:lpstr>
      <vt:lpstr>Layout</vt:lpstr>
      <vt:lpstr>Minimum size</vt:lpstr>
      <vt:lpstr>Resize</vt:lpstr>
      <vt:lpstr>Understanding immersive mode </vt:lpstr>
      <vt:lpstr>Windowing</vt:lpstr>
      <vt:lpstr>Navigation</vt:lpstr>
      <vt:lpstr>Frame.Navigate</vt:lpstr>
      <vt:lpstr>Navigation parameters</vt:lpstr>
      <vt:lpstr>Demo: Navigation parameters</vt:lpstr>
      <vt:lpstr>Handling Back Navigation</vt:lpstr>
      <vt:lpstr>Shell-drawn back button for Mobile and Tablet</vt:lpstr>
      <vt:lpstr>Desktop, Windowed mode:  Opt-in, shell-drawn back button on Title Bar</vt:lpstr>
      <vt:lpstr>Desktop, Windowed mode:  Or provide your own on-canvas Back Button</vt:lpstr>
      <vt:lpstr>If the user has nowhere to go back to, remove the back button from your UI</vt:lpstr>
      <vt:lpstr>Back Navigation</vt:lpstr>
      <vt:lpstr>Standard BackRequested handler</vt:lpstr>
      <vt:lpstr>Back support</vt:lpstr>
      <vt:lpstr>Demo: Back Navigation</vt:lpstr>
      <vt:lpstr>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2015-08-17T14:54:08Z</dcterms:created>
  <dcterms:modified xsi:type="dcterms:W3CDTF">2015-08-17T14:54:16Z</dcterms:modified>
</cp:coreProperties>
</file>