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41"/>
  </p:notesMasterIdLst>
  <p:handoutMasterIdLst>
    <p:handoutMasterId r:id="rId42"/>
  </p:handoutMasterIdLst>
  <p:sldIdLst>
    <p:sldId id="256" r:id="rId5"/>
    <p:sldId id="300" r:id="rId6"/>
    <p:sldId id="301" r:id="rId7"/>
    <p:sldId id="302" r:id="rId8"/>
    <p:sldId id="303" r:id="rId9"/>
    <p:sldId id="304" r:id="rId10"/>
    <p:sldId id="305" r:id="rId11"/>
    <p:sldId id="306" r:id="rId12"/>
    <p:sldId id="307" r:id="rId13"/>
    <p:sldId id="308" r:id="rId14"/>
    <p:sldId id="310" r:id="rId15"/>
    <p:sldId id="311" r:id="rId16"/>
    <p:sldId id="313" r:id="rId17"/>
    <p:sldId id="336" r:id="rId18"/>
    <p:sldId id="314" r:id="rId19"/>
    <p:sldId id="315" r:id="rId20"/>
    <p:sldId id="337" r:id="rId21"/>
    <p:sldId id="316" r:id="rId22"/>
    <p:sldId id="317" r:id="rId23"/>
    <p:sldId id="318" r:id="rId24"/>
    <p:sldId id="319" r:id="rId25"/>
    <p:sldId id="320" r:id="rId26"/>
    <p:sldId id="322" r:id="rId27"/>
    <p:sldId id="323" r:id="rId28"/>
    <p:sldId id="324" r:id="rId29"/>
    <p:sldId id="326" r:id="rId30"/>
    <p:sldId id="327" r:id="rId31"/>
    <p:sldId id="328" r:id="rId32"/>
    <p:sldId id="329" r:id="rId33"/>
    <p:sldId id="330" r:id="rId34"/>
    <p:sldId id="331" r:id="rId35"/>
    <p:sldId id="332" r:id="rId36"/>
    <p:sldId id="333" r:id="rId37"/>
    <p:sldId id="334" r:id="rId38"/>
    <p:sldId id="335" r:id="rId39"/>
    <p:sldId id="298" r:id="rId4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124"/>
    <a:srgbClr val="216398"/>
    <a:srgbClr val="2F5994"/>
    <a:srgbClr val="0B5A99"/>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8" autoAdjust="0"/>
    <p:restoredTop sz="95394" autoAdjust="0"/>
  </p:normalViewPr>
  <p:slideViewPr>
    <p:cSldViewPr snapToGrid="0">
      <p:cViewPr varScale="1">
        <p:scale>
          <a:sx n="84" d="100"/>
          <a:sy n="84" d="100"/>
        </p:scale>
        <p:origin x="384" y="82"/>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8/17/2015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8/17/2015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18019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8/17/2015 4:06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158614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8/17/2015 4:06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81082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E3B80-1835-4F01-801C-E21FA1797BD9}" type="slidenum">
              <a:rPr lang="en-US" smtClean="0"/>
              <a:t>26</a:t>
            </a:fld>
            <a:endParaRPr lang="en-US"/>
          </a:p>
        </p:txBody>
      </p:sp>
    </p:spTree>
    <p:extLst>
      <p:ext uri="{BB962C8B-B14F-4D97-AF65-F5344CB8AC3E}">
        <p14:creationId xmlns:p14="http://schemas.microsoft.com/office/powerpoint/2010/main" val="894209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8/17/2015 4:06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508013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1987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1404931477"/>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09084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19946393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10469568"/>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0179720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solidFill>
                  <a:schemeClr val="tx1"/>
                </a:solidFill>
              </a:rPr>
              <a:t>Review</a:t>
            </a:r>
            <a:endParaRPr lang="en-US" dirty="0">
              <a:solidFill>
                <a:schemeClr val="tx1"/>
              </a:solidFill>
            </a:endParaRPr>
          </a:p>
        </p:txBody>
      </p:sp>
    </p:spTree>
    <p:extLst>
      <p:ext uri="{BB962C8B-B14F-4D97-AF65-F5344CB8AC3E}">
        <p14:creationId xmlns:p14="http://schemas.microsoft.com/office/powerpoint/2010/main" val="3772636728"/>
      </p:ext>
    </p:extLst>
  </p:cSld>
  <p:clrMapOvr>
    <a:masterClrMapping/>
  </p:clrMapOvr>
  <p:transition>
    <p:fade/>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17378870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image" Target="../media/image5.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theme" Target="../theme/theme4.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5" r:id="rId37"/>
    <p:sldLayoutId id="2147485076" r:id="rId38"/>
    <p:sldLayoutId id="2147485078" r:id="rId39"/>
    <p:sldLayoutId id="2147485079"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0" r:id="rId2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2" y="2084187"/>
            <a:ext cx="9937016" cy="1793090"/>
          </a:xfrm>
        </p:spPr>
        <p:txBody>
          <a:bodyPr/>
          <a:lstStyle/>
          <a:p>
            <a:r>
              <a:rPr lang="en-GB" dirty="0" smtClean="0"/>
              <a:t>XAML Data Binding</a:t>
            </a:r>
            <a:br>
              <a:rPr lang="en-GB" dirty="0" smtClean="0"/>
            </a:br>
            <a:r>
              <a:rPr lang="en-GB" sz="3600" dirty="0">
                <a:gradFill>
                  <a:gsLst>
                    <a:gs pos="91000">
                      <a:srgbClr val="FFFFFF"/>
                    </a:gs>
                    <a:gs pos="0">
                      <a:srgbClr val="FFFFFF"/>
                    </a:gs>
                  </a:gsLst>
                  <a:lin ang="5400000" scaled="0"/>
                </a:gradFill>
              </a:rPr>
              <a:t>Developer’s Guide to Windows 10</a:t>
            </a:r>
            <a:endParaRPr lang="en-GB" dirty="0"/>
          </a:p>
        </p:txBody>
      </p:sp>
      <p:sp>
        <p:nvSpPr>
          <p:cNvPr id="3" name="Text Placeholder 2"/>
          <p:cNvSpPr>
            <a:spLocks noGrp="1"/>
          </p:cNvSpPr>
          <p:nvPr>
            <p:ph type="body" sz="quarter" idx="12"/>
          </p:nvPr>
        </p:nvSpPr>
        <p:spPr/>
        <p:txBody>
          <a:bodyPr/>
          <a:lstStyle/>
          <a:p>
            <a:r>
              <a:rPr lang="en-GB" dirty="0" smtClean="0"/>
              <a:t>Andy Wigley		Shen Chauhan</a:t>
            </a:r>
          </a:p>
          <a:p>
            <a:r>
              <a:rPr lang="en-GB" sz="1800" dirty="0" smtClean="0"/>
              <a:t>@</a:t>
            </a:r>
            <a:r>
              <a:rPr lang="en-GB" sz="1800" dirty="0" err="1" smtClean="0"/>
              <a:t>andy_Wigley</a:t>
            </a:r>
            <a:r>
              <a:rPr lang="en-GB" sz="1800" dirty="0" smtClean="0"/>
              <a:t>			@</a:t>
            </a:r>
            <a:r>
              <a:rPr lang="en-GB" sz="1800" dirty="0" err="1" smtClean="0"/>
              <a:t>shenchauhan</a:t>
            </a:r>
            <a:endParaRPr lang="en-GB" sz="1800"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Classic binding</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5512559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79602"/>
            <a:ext cx="11637012" cy="1698798"/>
          </a:xfrm>
        </p:spPr>
        <p:txBody>
          <a:bodyPr/>
          <a:lstStyle/>
          <a:p>
            <a:r>
              <a:rPr lang="en-US" dirty="0" smtClean="0"/>
              <a:t>Data bind to models</a:t>
            </a:r>
            <a:br>
              <a:rPr lang="en-US" dirty="0" smtClean="0"/>
            </a:br>
            <a:r>
              <a:rPr lang="en-US" dirty="0" smtClean="0"/>
              <a:t>or data bind to elements</a:t>
            </a:r>
            <a:endParaRPr lang="en-US" dirty="0"/>
          </a:p>
        </p:txBody>
      </p:sp>
    </p:spTree>
    <p:extLst>
      <p:ext uri="{BB962C8B-B14F-4D97-AF65-F5344CB8AC3E}">
        <p14:creationId xmlns:p14="http://schemas.microsoft.com/office/powerpoint/2010/main" val="8608191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r>
              <a:rPr lang="en-US" dirty="0" err="1" smtClean="0"/>
              <a:t>ElementName</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80170097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binding</a:t>
            </a:r>
            <a:endParaRPr lang="en-GB" dirty="0"/>
          </a:p>
        </p:txBody>
      </p:sp>
    </p:spTree>
    <p:extLst>
      <p:ext uri="{BB962C8B-B14F-4D97-AF65-F5344CB8AC3E}">
        <p14:creationId xmlns:p14="http://schemas.microsoft.com/office/powerpoint/2010/main" val="7725827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compiled binding</a:t>
            </a:r>
            <a:endParaRPr lang="en-US" dirty="0"/>
          </a:p>
        </p:txBody>
      </p:sp>
      <p:sp>
        <p:nvSpPr>
          <p:cNvPr id="2" name="Text Placeholder 1"/>
          <p:cNvSpPr>
            <a:spLocks noGrp="1"/>
          </p:cNvSpPr>
          <p:nvPr>
            <p:ph type="body" sz="quarter" idx="4294967295"/>
          </p:nvPr>
        </p:nvSpPr>
        <p:spPr>
          <a:xfrm>
            <a:off x="3587750" y="1635125"/>
            <a:ext cx="8604250" cy="4592155"/>
          </a:xfrm>
        </p:spPr>
        <p:txBody>
          <a:bodyPr/>
          <a:lstStyle/>
          <a:p>
            <a:pPr marL="0" indent="0">
              <a:buNone/>
            </a:pPr>
            <a:r>
              <a:rPr lang="en-US" sz="3200" dirty="0"/>
              <a:t>New mechanism for data binding in </a:t>
            </a:r>
            <a:r>
              <a:rPr lang="en-US" sz="3200" dirty="0" err="1"/>
              <a:t>Xaml</a:t>
            </a:r>
            <a:r>
              <a:rPr lang="en-US" sz="3200" dirty="0"/>
              <a:t> Apps</a:t>
            </a:r>
          </a:p>
          <a:p>
            <a:pPr marL="0" indent="0">
              <a:buNone/>
            </a:pPr>
            <a:endParaRPr lang="en-US" sz="1050" dirty="0"/>
          </a:p>
          <a:p>
            <a:pPr marL="0" indent="0">
              <a:buNone/>
            </a:pPr>
            <a:r>
              <a:rPr lang="en-US" sz="3200" dirty="0"/>
              <a:t>Heavy lifting is done at project build time rather than at runtime</a:t>
            </a:r>
          </a:p>
          <a:p>
            <a:pPr lvl="1" indent="-336145"/>
            <a:r>
              <a:rPr lang="en-US" sz="2400" dirty="0"/>
              <a:t>Declarative bindings are converted into generated code behind</a:t>
            </a:r>
          </a:p>
          <a:p>
            <a:pPr lvl="1" indent="-336145"/>
            <a:r>
              <a:rPr lang="en-US" sz="2400" dirty="0"/>
              <a:t>Eliminates need for slow runtime “reflection” operations</a:t>
            </a:r>
          </a:p>
          <a:p>
            <a:pPr lvl="1" indent="-336145"/>
            <a:r>
              <a:rPr lang="en-US" sz="2400" dirty="0"/>
              <a:t>Code can be inspected and debugged</a:t>
            </a:r>
          </a:p>
          <a:p>
            <a:pPr lvl="1" indent="-336145"/>
            <a:endParaRPr lang="en-US" sz="1050" dirty="0"/>
          </a:p>
          <a:p>
            <a:pPr marL="0" indent="0">
              <a:buNone/>
            </a:pPr>
            <a:r>
              <a:rPr lang="en-US" sz="3200" dirty="0"/>
              <a:t>x:Bind bindings are validated at build time</a:t>
            </a:r>
            <a:endParaRPr lang="en-US" sz="1800" dirty="0"/>
          </a:p>
          <a:p>
            <a:endParaRPr lang="en-US" sz="3137" dirty="0"/>
          </a:p>
        </p:txBody>
      </p:sp>
      <p:sp>
        <p:nvSpPr>
          <p:cNvPr id="4" name="Content Placeholder 3"/>
          <p:cNvSpPr>
            <a:spLocks noGrp="1"/>
          </p:cNvSpPr>
          <p:nvPr>
            <p:ph type="body" sz="quarter" idx="4294967295"/>
          </p:nvPr>
        </p:nvSpPr>
        <p:spPr>
          <a:xfrm>
            <a:off x="0" y="1635125"/>
            <a:ext cx="2689225" cy="2209836"/>
          </a:xfrm>
        </p:spPr>
        <p:txBody>
          <a:bodyPr/>
          <a:lstStyle/>
          <a:p>
            <a:pPr marL="0" indent="0">
              <a:buNone/>
            </a:pPr>
            <a:r>
              <a:rPr lang="en-US" sz="2800" dirty="0" smtClean="0"/>
              <a:t>Premise:</a:t>
            </a:r>
          </a:p>
          <a:p>
            <a:pPr marL="0" indent="0">
              <a:buNone/>
            </a:pPr>
            <a:r>
              <a:rPr lang="en-US" sz="2800" dirty="0" smtClean="0"/>
              <a:t>How do we keep the power of {Binding} but make it faster?</a:t>
            </a:r>
          </a:p>
        </p:txBody>
      </p:sp>
    </p:spTree>
    <p:extLst>
      <p:ext uri="{BB962C8B-B14F-4D97-AF65-F5344CB8AC3E}">
        <p14:creationId xmlns:p14="http://schemas.microsoft.com/office/powerpoint/2010/main" val="30139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79602"/>
            <a:ext cx="11637012" cy="1698798"/>
          </a:xfrm>
        </p:spPr>
        <p:txBody>
          <a:bodyPr/>
          <a:lstStyle/>
          <a:p>
            <a:r>
              <a:rPr lang="en-US" dirty="0" smtClean="0"/>
              <a:t>What problem </a:t>
            </a:r>
            <a:br>
              <a:rPr lang="en-US" dirty="0" smtClean="0"/>
            </a:br>
            <a:r>
              <a:rPr lang="en-US" dirty="0" smtClean="0"/>
              <a:t>are we solving?</a:t>
            </a:r>
            <a:endParaRPr lang="en-US" dirty="0"/>
          </a:p>
        </p:txBody>
      </p:sp>
    </p:spTree>
    <p:extLst>
      <p:ext uri="{BB962C8B-B14F-4D97-AF65-F5344CB8AC3E}">
        <p14:creationId xmlns:p14="http://schemas.microsoft.com/office/powerpoint/2010/main" val="109502006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0788" y="291513"/>
            <a:ext cx="11399534" cy="3047588"/>
            <a:chOff x="190788" y="291513"/>
            <a:chExt cx="11399534" cy="3047588"/>
          </a:xfrm>
        </p:grpSpPr>
        <p:sp>
          <p:nvSpPr>
            <p:cNvPr id="8" name="TextBox 7"/>
            <p:cNvSpPr txBox="1"/>
            <p:nvPr/>
          </p:nvSpPr>
          <p:spPr>
            <a:xfrm>
              <a:off x="190788" y="291513"/>
              <a:ext cx="1538862" cy="941386"/>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a:t>Classic Binding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49" y="291513"/>
              <a:ext cx="9860673" cy="3047588"/>
            </a:xfrm>
            <a:prstGeom prst="rect">
              <a:avLst/>
            </a:prstGeom>
          </p:spPr>
        </p:pic>
      </p:grpSp>
      <p:grpSp>
        <p:nvGrpSpPr>
          <p:cNvPr id="10" name="Group 9"/>
          <p:cNvGrpSpPr/>
          <p:nvPr/>
        </p:nvGrpSpPr>
        <p:grpSpPr>
          <a:xfrm>
            <a:off x="11502" y="3503702"/>
            <a:ext cx="11578821" cy="3022159"/>
            <a:chOff x="350837" y="3573462"/>
            <a:chExt cx="11811000" cy="3082760"/>
          </a:xfrm>
        </p:grpSpPr>
        <p:sp>
          <p:nvSpPr>
            <p:cNvPr id="9" name="TextBox 8"/>
            <p:cNvSpPr txBox="1"/>
            <p:nvPr/>
          </p:nvSpPr>
          <p:spPr>
            <a:xfrm>
              <a:off x="350837" y="3573462"/>
              <a:ext cx="1754863" cy="960263"/>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a:t>Compiled Binding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Tree>
    <p:extLst>
      <p:ext uri="{BB962C8B-B14F-4D97-AF65-F5344CB8AC3E}">
        <p14:creationId xmlns:p14="http://schemas.microsoft.com/office/powerpoint/2010/main" val="4183956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2" y="1446132"/>
            <a:ext cx="11996883" cy="3775718"/>
          </a:xfrm>
          <a:prstGeom prst="rect">
            <a:avLst/>
          </a:prstGeom>
        </p:spPr>
      </p:pic>
      <p:sp>
        <p:nvSpPr>
          <p:cNvPr id="5" name="TextBox 4"/>
          <p:cNvSpPr txBox="1"/>
          <p:nvPr/>
        </p:nvSpPr>
        <p:spPr>
          <a:xfrm>
            <a:off x="4186900" y="2940173"/>
            <a:ext cx="1220105" cy="853886"/>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No </a:t>
            </a:r>
          </a:p>
          <a:p>
            <a:pPr algn="ctr">
              <a:lnSpc>
                <a:spcPct val="90000"/>
              </a:lnSpc>
              <a:spcAft>
                <a:spcPts val="588"/>
              </a:spcAft>
            </a:pPr>
            <a:r>
              <a:rPr lang="en-US" sz="1765" dirty="0">
                <a:gradFill>
                  <a:gsLst>
                    <a:gs pos="2917">
                      <a:srgbClr val="404040"/>
                    </a:gs>
                    <a:gs pos="30000">
                      <a:srgbClr val="404040"/>
                    </a:gs>
                  </a:gsLst>
                  <a:lin ang="5400000" scaled="0"/>
                </a:gradFill>
              </a:rPr>
              <a:t>Bindings</a:t>
            </a:r>
          </a:p>
        </p:txBody>
      </p:sp>
      <p:sp>
        <p:nvSpPr>
          <p:cNvPr id="8" name="TextBox 7"/>
          <p:cNvSpPr txBox="1"/>
          <p:nvPr/>
        </p:nvSpPr>
        <p:spPr>
          <a:xfrm>
            <a:off x="5285429" y="2940173"/>
            <a:ext cx="1264108" cy="853886"/>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x:Bind </a:t>
            </a:r>
          </a:p>
          <a:p>
            <a:pPr algn="ctr">
              <a:lnSpc>
                <a:spcPct val="90000"/>
              </a:lnSpc>
              <a:spcAft>
                <a:spcPts val="588"/>
              </a:spcAft>
            </a:pPr>
            <a:r>
              <a:rPr lang="en-US" sz="1765" dirty="0" err="1">
                <a:gradFill>
                  <a:gsLst>
                    <a:gs pos="2917">
                      <a:srgbClr val="404040"/>
                    </a:gs>
                    <a:gs pos="30000">
                      <a:srgbClr val="404040"/>
                    </a:gs>
                  </a:gsLst>
                  <a:lin ang="5400000" scaled="0"/>
                </a:gradFill>
              </a:rPr>
              <a:t>OneTime</a:t>
            </a:r>
            <a:endParaRPr lang="en-US" sz="1765" dirty="0">
              <a:gradFill>
                <a:gsLst>
                  <a:gs pos="2917">
                    <a:srgbClr val="404040"/>
                  </a:gs>
                  <a:gs pos="30000">
                    <a:srgbClr val="404040"/>
                  </a:gs>
                </a:gsLst>
                <a:lin ang="5400000" scaled="0"/>
              </a:gradFill>
            </a:endParaRPr>
          </a:p>
        </p:txBody>
      </p:sp>
      <p:sp>
        <p:nvSpPr>
          <p:cNvPr id="9" name="TextBox 8"/>
          <p:cNvSpPr txBox="1"/>
          <p:nvPr/>
        </p:nvSpPr>
        <p:spPr>
          <a:xfrm>
            <a:off x="7994694" y="2790769"/>
            <a:ext cx="1206969" cy="853886"/>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x:Bind </a:t>
            </a:r>
          </a:p>
          <a:p>
            <a:pPr algn="ctr">
              <a:lnSpc>
                <a:spcPct val="90000"/>
              </a:lnSpc>
              <a:spcAft>
                <a:spcPts val="588"/>
              </a:spcAft>
            </a:pPr>
            <a:r>
              <a:rPr lang="en-US" sz="1765" dirty="0" err="1">
                <a:gradFill>
                  <a:gsLst>
                    <a:gs pos="2917">
                      <a:srgbClr val="404040"/>
                    </a:gs>
                    <a:gs pos="30000">
                      <a:srgbClr val="404040"/>
                    </a:gs>
                  </a:gsLst>
                  <a:lin ang="5400000" scaled="0"/>
                </a:gradFill>
              </a:rPr>
              <a:t>OneWay</a:t>
            </a:r>
            <a:endParaRPr lang="en-US" sz="1765" dirty="0">
              <a:gradFill>
                <a:gsLst>
                  <a:gs pos="2917">
                    <a:srgbClr val="404040"/>
                  </a:gs>
                  <a:gs pos="30000">
                    <a:srgbClr val="404040"/>
                  </a:gs>
                </a:gsLst>
                <a:lin ang="5400000" scaled="0"/>
              </a:gradFill>
            </a:endParaRPr>
          </a:p>
        </p:txBody>
      </p:sp>
      <p:sp>
        <p:nvSpPr>
          <p:cNvPr id="10" name="TextBox 9"/>
          <p:cNvSpPr txBox="1"/>
          <p:nvPr/>
        </p:nvSpPr>
        <p:spPr>
          <a:xfrm>
            <a:off x="9539116" y="3698965"/>
            <a:ext cx="1259394" cy="853886"/>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{Binding}</a:t>
            </a:r>
          </a:p>
          <a:p>
            <a:pPr algn="ctr">
              <a:lnSpc>
                <a:spcPct val="90000"/>
              </a:lnSpc>
              <a:spcAft>
                <a:spcPts val="588"/>
              </a:spcAft>
            </a:pPr>
            <a:r>
              <a:rPr lang="en-US" sz="1765" dirty="0" err="1">
                <a:gradFill>
                  <a:gsLst>
                    <a:gs pos="2917">
                      <a:srgbClr val="404040"/>
                    </a:gs>
                    <a:gs pos="30000">
                      <a:srgbClr val="404040"/>
                    </a:gs>
                  </a:gsLst>
                  <a:lin ang="5400000" scaled="0"/>
                </a:gradFill>
              </a:rPr>
              <a:t>OneWay</a:t>
            </a:r>
            <a:endParaRPr lang="en-US" sz="1765" dirty="0">
              <a:gradFill>
                <a:gsLst>
                  <a:gs pos="2917">
                    <a:srgbClr val="404040"/>
                  </a:gs>
                  <a:gs pos="30000">
                    <a:srgbClr val="404040"/>
                  </a:gs>
                </a:gsLst>
                <a:lin ang="5400000" scaled="0"/>
              </a:gradFill>
            </a:endParaRPr>
          </a:p>
        </p:txBody>
      </p:sp>
      <p:sp>
        <p:nvSpPr>
          <p:cNvPr id="11" name="TextBox 10"/>
          <p:cNvSpPr txBox="1"/>
          <p:nvPr/>
        </p:nvSpPr>
        <p:spPr>
          <a:xfrm>
            <a:off x="6732286" y="3911300"/>
            <a:ext cx="1264108" cy="853886"/>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{Binding}</a:t>
            </a:r>
          </a:p>
          <a:p>
            <a:pPr algn="ctr">
              <a:lnSpc>
                <a:spcPct val="90000"/>
              </a:lnSpc>
              <a:spcAft>
                <a:spcPts val="588"/>
              </a:spcAft>
            </a:pPr>
            <a:r>
              <a:rPr lang="en-US" sz="1765" dirty="0" err="1">
                <a:gradFill>
                  <a:gsLst>
                    <a:gs pos="2917">
                      <a:srgbClr val="404040"/>
                    </a:gs>
                    <a:gs pos="30000">
                      <a:srgbClr val="404040"/>
                    </a:gs>
                  </a:gsLst>
                  <a:lin ang="5400000" scaled="0"/>
                </a:gradFill>
              </a:rPr>
              <a:t>OneTime</a:t>
            </a:r>
            <a:endParaRPr lang="en-US" sz="1765" dirty="0">
              <a:gradFill>
                <a:gsLst>
                  <a:gs pos="2917">
                    <a:srgbClr val="404040"/>
                  </a:gs>
                  <a:gs pos="30000">
                    <a:srgbClr val="404040"/>
                  </a:gs>
                </a:gsLst>
                <a:lin ang="5400000" scaled="0"/>
              </a:gradFill>
            </a:endParaRPr>
          </a:p>
        </p:txBody>
      </p:sp>
      <p:sp>
        <p:nvSpPr>
          <p:cNvPr id="6" name="Title 5"/>
          <p:cNvSpPr>
            <a:spLocks noGrp="1"/>
          </p:cNvSpPr>
          <p:nvPr>
            <p:ph type="title"/>
          </p:nvPr>
        </p:nvSpPr>
        <p:spPr/>
        <p:txBody>
          <a:bodyPr/>
          <a:lstStyle/>
          <a:p>
            <a:r>
              <a:rPr lang="en-US" dirty="0" smtClean="0"/>
              <a:t>Memory Comparison</a:t>
            </a:r>
            <a:endParaRPr lang="en-US" dirty="0"/>
          </a:p>
        </p:txBody>
      </p:sp>
      <p:sp>
        <p:nvSpPr>
          <p:cNvPr id="13" name="TextBox 12"/>
          <p:cNvSpPr txBox="1"/>
          <p:nvPr/>
        </p:nvSpPr>
        <p:spPr>
          <a:xfrm>
            <a:off x="3406726" y="5431370"/>
            <a:ext cx="6684056"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404040"/>
                    </a:gs>
                    <a:gs pos="30000">
                      <a:srgbClr val="404040"/>
                    </a:gs>
                  </a:gsLst>
                  <a:lin ang="5400000" scaled="0"/>
                </a:gradFill>
              </a:rPr>
              <a:t>1600 borders with their background </a:t>
            </a:r>
            <a:r>
              <a:rPr lang="en-US" sz="2353" dirty="0" err="1">
                <a:gradFill>
                  <a:gsLst>
                    <a:gs pos="2917">
                      <a:srgbClr val="404040"/>
                    </a:gs>
                    <a:gs pos="30000">
                      <a:srgbClr val="404040"/>
                    </a:gs>
                  </a:gsLst>
                  <a:lin ang="5400000" scaled="0"/>
                </a:gradFill>
              </a:rPr>
              <a:t>databound</a:t>
            </a:r>
            <a:endParaRPr lang="en-US" sz="2353"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275811666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x:Bind</a:t>
            </a:r>
            <a:endParaRPr lang="en-US" dirty="0"/>
          </a:p>
        </p:txBody>
      </p:sp>
      <p:sp>
        <p:nvSpPr>
          <p:cNvPr id="4" name="Text Placeholder 3"/>
          <p:cNvSpPr>
            <a:spLocks noGrp="1"/>
          </p:cNvSpPr>
          <p:nvPr>
            <p:ph type="body" sz="quarter" idx="10"/>
          </p:nvPr>
        </p:nvSpPr>
        <p:spPr/>
        <p:txBody>
          <a:bodyPr/>
          <a:lstStyle/>
          <a:p>
            <a:r>
              <a:rPr lang="en-US" dirty="0" smtClean="0"/>
              <a:t>Compiled binding</a:t>
            </a:r>
          </a:p>
          <a:p>
            <a:pPr lvl="1"/>
            <a:r>
              <a:rPr lang="en-US" dirty="0" smtClean="0"/>
              <a:t>Bindings are committed at compile-time</a:t>
            </a:r>
          </a:p>
          <a:p>
            <a:r>
              <a:rPr lang="en-US" dirty="0" smtClean="0"/>
              <a:t>Strongly-typed binding</a:t>
            </a:r>
          </a:p>
          <a:p>
            <a:pPr lvl="1"/>
            <a:r>
              <a:rPr lang="en-US" dirty="0" smtClean="0"/>
              <a:t>Duck binding is not supported</a:t>
            </a:r>
          </a:p>
          <a:p>
            <a:r>
              <a:rPr lang="en-US" dirty="0" smtClean="0"/>
              <a:t>Default mode is </a:t>
            </a:r>
            <a:r>
              <a:rPr lang="en-US" dirty="0" err="1" smtClean="0"/>
              <a:t>OneTime</a:t>
            </a:r>
            <a:endParaRPr lang="en-US" dirty="0" smtClean="0"/>
          </a:p>
          <a:p>
            <a:pPr lvl="1"/>
            <a:r>
              <a:rPr lang="en-US" dirty="0" err="1" smtClean="0"/>
              <a:t>OneWay</a:t>
            </a:r>
            <a:r>
              <a:rPr lang="en-US" dirty="0" smtClean="0"/>
              <a:t> and </a:t>
            </a:r>
            <a:r>
              <a:rPr lang="en-US" dirty="0" err="1" smtClean="0"/>
              <a:t>TwoWay</a:t>
            </a:r>
            <a:r>
              <a:rPr lang="en-US" dirty="0" smtClean="0"/>
              <a:t> are still available</a:t>
            </a:r>
          </a:p>
          <a:p>
            <a:r>
              <a:rPr lang="en-US" dirty="0" smtClean="0"/>
              <a:t>Standard binding approaches</a:t>
            </a:r>
          </a:p>
          <a:p>
            <a:pPr lvl="1"/>
            <a:r>
              <a:rPr lang="en-US" dirty="0" err="1" smtClean="0"/>
              <a:t>INotifyPropertyChanged</a:t>
            </a:r>
            <a:r>
              <a:rPr lang="en-US" dirty="0" smtClean="0"/>
              <a:t>, </a:t>
            </a:r>
            <a:r>
              <a:rPr lang="en-US" dirty="0" err="1" smtClean="0"/>
              <a:t>IObservableVector</a:t>
            </a:r>
            <a:r>
              <a:rPr lang="en-US" dirty="0" smtClean="0"/>
              <a:t>, </a:t>
            </a:r>
            <a:r>
              <a:rPr lang="en-US" dirty="0" err="1" smtClean="0"/>
              <a:t>INotifyCollectionChanged</a:t>
            </a:r>
            <a:endParaRPr lang="en-US" dirty="0"/>
          </a:p>
        </p:txBody>
      </p:sp>
    </p:spTree>
    <p:extLst>
      <p:ext uri="{BB962C8B-B14F-4D97-AF65-F5344CB8AC3E}">
        <p14:creationId xmlns:p14="http://schemas.microsoft.com/office/powerpoint/2010/main" val="15034058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579602"/>
            <a:ext cx="11637012" cy="1698798"/>
          </a:xfrm>
        </p:spPr>
        <p:txBody>
          <a:bodyPr/>
          <a:lstStyle/>
          <a:p>
            <a:r>
              <a:rPr lang="en-US" dirty="0" smtClean="0"/>
              <a:t>The data context of x:Bind </a:t>
            </a:r>
            <a:br>
              <a:rPr lang="en-US" dirty="0" smtClean="0"/>
            </a:br>
            <a:r>
              <a:rPr lang="en-US" dirty="0" smtClean="0"/>
              <a:t>is the code-behind class</a:t>
            </a:r>
            <a:endParaRPr lang="en-US" dirty="0"/>
          </a:p>
        </p:txBody>
      </p:sp>
    </p:spTree>
    <p:extLst>
      <p:ext uri="{BB962C8B-B14F-4D97-AF65-F5344CB8AC3E}">
        <p14:creationId xmlns:p14="http://schemas.microsoft.com/office/powerpoint/2010/main" val="202188815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Agenda</a:t>
            </a:r>
            <a:endParaRPr lang="en-GB" dirty="0"/>
          </a:p>
        </p:txBody>
      </p:sp>
      <p:sp>
        <p:nvSpPr>
          <p:cNvPr id="2" name="Text Placeholder 1"/>
          <p:cNvSpPr>
            <a:spLocks noGrp="1"/>
          </p:cNvSpPr>
          <p:nvPr>
            <p:ph type="body" sz="quarter" idx="10"/>
          </p:nvPr>
        </p:nvSpPr>
        <p:spPr/>
        <p:txBody>
          <a:bodyPr/>
          <a:lstStyle/>
          <a:p>
            <a:r>
              <a:rPr lang="en-US" dirty="0"/>
              <a:t>Data binding basics</a:t>
            </a:r>
          </a:p>
          <a:p>
            <a:r>
              <a:rPr lang="en-US" dirty="0"/>
              <a:t>Compiled </a:t>
            </a:r>
            <a:r>
              <a:rPr lang="en-US" dirty="0" smtClean="0"/>
              <a:t>binding</a:t>
            </a:r>
            <a:endParaRPr lang="en-US" dirty="0"/>
          </a:p>
        </p:txBody>
      </p:sp>
    </p:spTree>
    <p:extLst>
      <p:ext uri="{BB962C8B-B14F-4D97-AF65-F5344CB8AC3E}">
        <p14:creationId xmlns:p14="http://schemas.microsoft.com/office/powerpoint/2010/main" val="394222187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60000"/>
                    <a:lumOff val="40000"/>
                  </a:schemeClr>
                </a:solidFill>
                <a:latin typeface="Consolas" panose="020B0609020204030204" pitchFamily="49" charset="0"/>
                <a:cs typeface="Consolas" panose="020B0609020204030204" pitchFamily="49" charset="0"/>
              </a:rPr>
              <a:t>Binding</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Converter</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ConverterLanguage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ConverterParameter</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ElementName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FallbackValue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Mode</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Path</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RelativeSource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Source</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TargetNullValue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7" name="Content Placeholder 6"/>
          <p:cNvSpPr>
            <a:spLocks noGrp="1"/>
          </p:cNvSpPr>
          <p:nvPr>
            <p:ph sz="quarter" idx="4294967295"/>
          </p:nvPr>
        </p:nvSpPr>
        <p:spPr>
          <a:xfrm>
            <a:off x="6096000" y="1187450"/>
            <a:ext cx="6096000" cy="5857875"/>
          </a:xfrm>
        </p:spPr>
        <p:txBody>
          <a:bodyPr/>
          <a:lstStyle/>
          <a:p>
            <a:pPr marL="0" lvl="0" indent="0">
              <a:lnSpc>
                <a:spcPct val="100000"/>
              </a:lnSpc>
              <a:spcBef>
                <a:spcPts val="400"/>
              </a:spcBef>
              <a:buNone/>
            </a:pPr>
            <a:r>
              <a:rPr lang="en-US" sz="2400" b="0" dirty="0">
                <a:solidFill>
                  <a:schemeClr val="tx1"/>
                </a:solidFill>
                <a:latin typeface="Consolas" panose="020B0609020204030204" pitchFamily="49" charset="0"/>
                <a:cs typeface="Consolas" panose="020B0609020204030204" pitchFamily="49" charset="0"/>
              </a:rPr>
              <a:t>&lt;</a:t>
            </a:r>
            <a:r>
              <a:rPr lang="en-US" sz="2400" b="0" dirty="0" err="1">
                <a:solidFill>
                  <a:schemeClr val="tx1"/>
                </a:solidFill>
                <a:latin typeface="Consolas" panose="020B0609020204030204" pitchFamily="49" charset="0"/>
                <a:cs typeface="Consolas" panose="020B0609020204030204" pitchFamily="49" charset="0"/>
              </a:rPr>
              <a:t>TextBox</a:t>
            </a:r>
            <a:r>
              <a:rPr lang="en-US" sz="2400" b="0" dirty="0">
                <a:solidFill>
                  <a:schemeClr val="tx1"/>
                </a:solidFill>
                <a:latin typeface="Consolas" panose="020B0609020204030204" pitchFamily="49" charset="0"/>
                <a:cs typeface="Consolas" panose="020B0609020204030204" pitchFamily="49" charset="0"/>
              </a:rPr>
              <a:t> </a:t>
            </a:r>
            <a:r>
              <a:rPr lang="en-US" sz="2400" b="0" dirty="0" smtClean="0">
                <a:solidFill>
                  <a:schemeClr val="tx1"/>
                </a:solidFill>
                <a:latin typeface="Consolas" panose="020B0609020204030204" pitchFamily="49" charset="0"/>
                <a:cs typeface="Consolas" panose="020B0609020204030204" pitchFamily="49" charset="0"/>
              </a:rPr>
              <a:t>Text="</a:t>
            </a:r>
            <a:r>
              <a:rPr lang="en-US" sz="2400" dirty="0">
                <a:solidFill>
                  <a:srgbClr val="202124"/>
                </a:solidFill>
                <a:latin typeface="Consolas" panose="020B0609020204030204" pitchFamily="49" charset="0"/>
                <a:cs typeface="Consolas" panose="020B0609020204030204" pitchFamily="49" charset="0"/>
              </a:rPr>
              <a:t>{</a:t>
            </a:r>
            <a:r>
              <a:rPr lang="en-US" sz="2400" b="0" dirty="0" err="1" smtClean="0">
                <a:solidFill>
                  <a:schemeClr val="accent6"/>
                </a:solidFill>
                <a:latin typeface="Consolas" panose="020B0609020204030204" pitchFamily="49" charset="0"/>
                <a:cs typeface="Consolas" panose="020B0609020204030204" pitchFamily="49" charset="0"/>
              </a:rPr>
              <a:t>x:Bind</a:t>
            </a:r>
            <a:endParaRPr lang="en-US" sz="2400" b="0" dirty="0">
              <a:solidFill>
                <a:schemeClr val="accent6"/>
              </a:solidFill>
              <a:latin typeface="Consolas" panose="020B0609020204030204" pitchFamily="49" charset="0"/>
              <a:cs typeface="Consolas" panose="020B0609020204030204" pitchFamily="49" charset="0"/>
            </a:endParaRPr>
          </a:p>
          <a:p>
            <a:pPr marL="578255" lvl="0" indent="0">
              <a:lnSpc>
                <a:spcPct val="100000"/>
              </a:lnSpc>
              <a:spcBef>
                <a:spcPts val="400"/>
              </a:spcBef>
              <a:buNone/>
            </a:pPr>
            <a:r>
              <a:rPr lang="en-US" sz="2400" b="0" dirty="0">
                <a:solidFill>
                  <a:srgbClr val="216398"/>
                </a:solidFill>
                <a:latin typeface="Consolas" panose="020B0609020204030204" pitchFamily="49" charset="0"/>
                <a:cs typeface="Consolas" panose="020B0609020204030204" pitchFamily="49" charset="0"/>
              </a:rPr>
              <a:t>Converter</a:t>
            </a:r>
          </a:p>
          <a:p>
            <a:pPr marL="578255" lvl="0" indent="0">
              <a:lnSpc>
                <a:spcPct val="100000"/>
              </a:lnSpc>
              <a:spcBef>
                <a:spcPts val="400"/>
              </a:spcBef>
              <a:buNone/>
            </a:pPr>
            <a:r>
              <a:rPr lang="en-US" sz="2400" b="0" dirty="0" err="1">
                <a:solidFill>
                  <a:srgbClr val="216398"/>
                </a:solidFill>
                <a:latin typeface="Consolas" panose="020B0609020204030204" pitchFamily="49" charset="0"/>
                <a:cs typeface="Consolas" panose="020B0609020204030204" pitchFamily="49" charset="0"/>
              </a:rPr>
              <a:t>ConverterLanguage</a:t>
            </a:r>
            <a:endParaRPr lang="en-US" sz="2400" b="0" dirty="0">
              <a:solidFill>
                <a:srgbClr val="216398"/>
              </a:solidFill>
              <a:latin typeface="Consolas" panose="020B0609020204030204" pitchFamily="49" charset="0"/>
              <a:cs typeface="Consolas" panose="020B0609020204030204" pitchFamily="49" charset="0"/>
            </a:endParaRPr>
          </a:p>
          <a:p>
            <a:pPr marL="578255" lvl="0" indent="0">
              <a:lnSpc>
                <a:spcPct val="100000"/>
              </a:lnSpc>
              <a:spcBef>
                <a:spcPts val="400"/>
              </a:spcBef>
              <a:buNone/>
            </a:pPr>
            <a:r>
              <a:rPr lang="en-US" sz="2400" b="0" dirty="0" err="1">
                <a:solidFill>
                  <a:srgbClr val="216398"/>
                </a:solidFill>
                <a:latin typeface="Consolas" panose="020B0609020204030204" pitchFamily="49" charset="0"/>
                <a:cs typeface="Consolas" panose="020B0609020204030204" pitchFamily="49" charset="0"/>
              </a:rPr>
              <a:t>ConverterParameter</a:t>
            </a:r>
            <a:endParaRPr lang="en-US" sz="2400" b="0" dirty="0">
              <a:solidFill>
                <a:srgbClr val="216398"/>
              </a:solidFill>
              <a:latin typeface="Consolas" panose="020B0609020204030204" pitchFamily="49" charset="0"/>
              <a:cs typeface="Consolas" panose="020B0609020204030204" pitchFamily="49" charset="0"/>
            </a:endParaRPr>
          </a:p>
          <a:p>
            <a:pPr marL="578255" lvl="0" indent="0">
              <a:lnSpc>
                <a:spcPct val="100000"/>
              </a:lnSpc>
              <a:spcBef>
                <a:spcPts val="400"/>
              </a:spcBef>
              <a:buNone/>
            </a:pPr>
            <a:r>
              <a:rPr lang="en-US" sz="2400" b="0" strike="sngStrike" dirty="0" err="1" smtClean="0">
                <a:solidFill>
                  <a:schemeClr val="bg2">
                    <a:lumMod val="50000"/>
                  </a:schemeClr>
                </a:solidFill>
                <a:latin typeface="Consolas" panose="020B0609020204030204" pitchFamily="49" charset="0"/>
                <a:cs typeface="Consolas" panose="020B0609020204030204" pitchFamily="49" charset="0"/>
              </a:rPr>
              <a:t>ElementName</a:t>
            </a:r>
            <a:endParaRPr lang="en-US" sz="2400" b="0" strike="sngStrike" dirty="0">
              <a:solidFill>
                <a:schemeClr val="bg2">
                  <a:lumMod val="50000"/>
                </a:schemeClr>
              </a:solidFill>
              <a:latin typeface="Consolas" panose="020B0609020204030204" pitchFamily="49" charset="0"/>
              <a:cs typeface="Consolas" panose="020B0609020204030204" pitchFamily="49" charset="0"/>
            </a:endParaRPr>
          </a:p>
          <a:p>
            <a:pPr marL="578255" lvl="0" indent="0">
              <a:lnSpc>
                <a:spcPct val="100000"/>
              </a:lnSpc>
              <a:spcBef>
                <a:spcPts val="400"/>
              </a:spcBef>
              <a:buNone/>
            </a:pPr>
            <a:r>
              <a:rPr lang="en-US" sz="2400" b="0" dirty="0" err="1">
                <a:solidFill>
                  <a:srgbClr val="216398"/>
                </a:solidFill>
                <a:latin typeface="Consolas" panose="020B0609020204030204" pitchFamily="49" charset="0"/>
                <a:cs typeface="Consolas" panose="020B0609020204030204" pitchFamily="49" charset="0"/>
              </a:rPr>
              <a:t>FallbackValue</a:t>
            </a:r>
            <a:endParaRPr lang="en-US" sz="2400" b="0" dirty="0">
              <a:solidFill>
                <a:srgbClr val="216398"/>
              </a:solidFill>
              <a:latin typeface="Consolas" panose="020B0609020204030204" pitchFamily="49" charset="0"/>
              <a:cs typeface="Consolas" panose="020B0609020204030204" pitchFamily="49" charset="0"/>
            </a:endParaRPr>
          </a:p>
          <a:p>
            <a:pPr marL="578255" lvl="0" indent="0">
              <a:lnSpc>
                <a:spcPct val="100000"/>
              </a:lnSpc>
              <a:spcBef>
                <a:spcPts val="400"/>
              </a:spcBef>
              <a:buNone/>
            </a:pPr>
            <a:r>
              <a:rPr lang="en-US" sz="2400" b="0" dirty="0">
                <a:solidFill>
                  <a:srgbClr val="216398"/>
                </a:solidFill>
                <a:latin typeface="Consolas" panose="020B0609020204030204" pitchFamily="49" charset="0"/>
                <a:cs typeface="Consolas" panose="020B0609020204030204" pitchFamily="49" charset="0"/>
              </a:rPr>
              <a:t>Mode</a:t>
            </a:r>
          </a:p>
          <a:p>
            <a:pPr marL="578255" lvl="0" indent="0">
              <a:lnSpc>
                <a:spcPct val="100000"/>
              </a:lnSpc>
              <a:spcBef>
                <a:spcPts val="400"/>
              </a:spcBef>
              <a:buNone/>
            </a:pPr>
            <a:r>
              <a:rPr lang="en-US" sz="2400" b="0" dirty="0">
                <a:solidFill>
                  <a:srgbClr val="216398"/>
                </a:solidFill>
                <a:latin typeface="Consolas" panose="020B0609020204030204" pitchFamily="49" charset="0"/>
                <a:cs typeface="Consolas" panose="020B0609020204030204" pitchFamily="49" charset="0"/>
              </a:rPr>
              <a:t>Path</a:t>
            </a:r>
          </a:p>
          <a:p>
            <a:pPr marL="578255" lvl="0" indent="0">
              <a:lnSpc>
                <a:spcPct val="100000"/>
              </a:lnSpc>
              <a:spcBef>
                <a:spcPts val="400"/>
              </a:spcBef>
              <a:buNone/>
            </a:pPr>
            <a:r>
              <a:rPr lang="en-US" sz="2400" b="0" strike="sngStrike" dirty="0" err="1" smtClean="0">
                <a:solidFill>
                  <a:schemeClr val="bg2">
                    <a:lumMod val="50000"/>
                  </a:schemeClr>
                </a:solidFill>
                <a:latin typeface="Consolas" panose="020B0609020204030204" pitchFamily="49" charset="0"/>
                <a:cs typeface="Consolas" panose="020B0609020204030204" pitchFamily="49" charset="0"/>
              </a:rPr>
              <a:t>RelativeSource</a:t>
            </a:r>
            <a:endParaRPr lang="en-US" sz="2400" b="0" strike="sngStrike" dirty="0">
              <a:solidFill>
                <a:schemeClr val="bg2">
                  <a:lumMod val="50000"/>
                </a:schemeClr>
              </a:solidFill>
              <a:latin typeface="Consolas" panose="020B0609020204030204" pitchFamily="49" charset="0"/>
              <a:cs typeface="Consolas" panose="020B0609020204030204" pitchFamily="49" charset="0"/>
            </a:endParaRPr>
          </a:p>
          <a:p>
            <a:pPr marL="578255" lvl="0" indent="0">
              <a:lnSpc>
                <a:spcPct val="100000"/>
              </a:lnSpc>
              <a:spcBef>
                <a:spcPts val="400"/>
              </a:spcBef>
              <a:buNone/>
            </a:pPr>
            <a:r>
              <a:rPr lang="en-US" sz="2400" b="0" strike="sngStrike" dirty="0" smtClean="0">
                <a:solidFill>
                  <a:schemeClr val="bg2">
                    <a:lumMod val="50000"/>
                  </a:schemeClr>
                </a:solidFill>
                <a:latin typeface="Consolas" panose="020B0609020204030204" pitchFamily="49" charset="0"/>
                <a:cs typeface="Consolas" panose="020B0609020204030204" pitchFamily="49" charset="0"/>
              </a:rPr>
              <a:t>Source</a:t>
            </a:r>
            <a:endParaRPr lang="en-US" sz="2400" b="0" strike="sngStrike" dirty="0">
              <a:solidFill>
                <a:schemeClr val="bg2">
                  <a:lumMod val="50000"/>
                </a:schemeClr>
              </a:solidFill>
              <a:latin typeface="Consolas" panose="020B0609020204030204" pitchFamily="49" charset="0"/>
              <a:cs typeface="Consolas" panose="020B0609020204030204" pitchFamily="49" charset="0"/>
            </a:endParaRPr>
          </a:p>
          <a:p>
            <a:pPr marL="578255" lvl="0" indent="0">
              <a:lnSpc>
                <a:spcPct val="100000"/>
              </a:lnSpc>
              <a:spcBef>
                <a:spcPts val="400"/>
              </a:spcBef>
              <a:buNone/>
            </a:pPr>
            <a:r>
              <a:rPr lang="en-US" sz="2400" b="0" dirty="0" err="1">
                <a:solidFill>
                  <a:srgbClr val="216398"/>
                </a:solidFill>
                <a:latin typeface="Consolas" panose="020B0609020204030204" pitchFamily="49" charset="0"/>
                <a:cs typeface="Consolas" panose="020B0609020204030204" pitchFamily="49" charset="0"/>
              </a:rPr>
              <a:t>TargetNullValue</a:t>
            </a:r>
            <a:endParaRPr lang="en-US" sz="2400" b="0" dirty="0">
              <a:solidFill>
                <a:srgbClr val="216398"/>
              </a:solidFill>
              <a:latin typeface="Consolas" panose="020B0609020204030204" pitchFamily="49" charset="0"/>
              <a:cs typeface="Consolas" panose="020B0609020204030204" pitchFamily="49" charset="0"/>
            </a:endParaRPr>
          </a:p>
          <a:p>
            <a:pPr marL="578255" lvl="0" indent="0">
              <a:lnSpc>
                <a:spcPct val="100000"/>
              </a:lnSpc>
              <a:spcBef>
                <a:spcPts val="400"/>
              </a:spcBef>
              <a:buNone/>
            </a:pPr>
            <a:r>
              <a:rPr lang="en-US" sz="2400" b="0" strike="sngStrike" dirty="0" err="1" smtClean="0">
                <a:solidFill>
                  <a:schemeClr val="bg2">
                    <a:lumMod val="50000"/>
                  </a:schemeClr>
                </a:solidFill>
                <a:latin typeface="Consolas" panose="020B0609020204030204" pitchFamily="49" charset="0"/>
                <a:cs typeface="Consolas" panose="020B0609020204030204" pitchFamily="49" charset="0"/>
              </a:rPr>
              <a:t>UpdateSourceTrigger</a:t>
            </a:r>
            <a:r>
              <a:rPr lang="en-US" sz="2400" dirty="0">
                <a:solidFill>
                  <a:srgbClr val="202124"/>
                </a:solidFill>
                <a:latin typeface="Consolas" panose="020B0609020204030204" pitchFamily="49" charset="0"/>
                <a:cs typeface="Consolas" panose="020B0609020204030204" pitchFamily="49" charset="0"/>
              </a:rPr>
              <a:t>}</a:t>
            </a:r>
          </a:p>
          <a:p>
            <a:pPr marL="0" indent="0">
              <a:buNone/>
            </a:pPr>
            <a:endParaRPr lang="en-US" sz="4000" dirty="0"/>
          </a:p>
        </p:txBody>
      </p:sp>
      <p:sp>
        <p:nvSpPr>
          <p:cNvPr id="5" name="Rectangle 4"/>
          <p:cNvSpPr/>
          <p:nvPr/>
        </p:nvSpPr>
        <p:spPr>
          <a:xfrm>
            <a:off x="6620608" y="2841396"/>
            <a:ext cx="3733800" cy="6096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6" name="Rectangle 5"/>
          <p:cNvSpPr/>
          <p:nvPr/>
        </p:nvSpPr>
        <p:spPr>
          <a:xfrm>
            <a:off x="6611811" y="5791200"/>
            <a:ext cx="3733800" cy="6096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Tree>
    <p:extLst>
      <p:ext uri="{BB962C8B-B14F-4D97-AF65-F5344CB8AC3E}">
        <p14:creationId xmlns:p14="http://schemas.microsoft.com/office/powerpoint/2010/main" val="1591725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Templates</a:t>
            </a:r>
            <a:endParaRPr lang="en-US" dirty="0"/>
          </a:p>
        </p:txBody>
      </p:sp>
      <p:sp>
        <p:nvSpPr>
          <p:cNvPr id="7" name="Text Placeholder 6"/>
          <p:cNvSpPr>
            <a:spLocks noGrp="1"/>
          </p:cNvSpPr>
          <p:nvPr>
            <p:ph type="body" sz="quarter" idx="4294967295"/>
          </p:nvPr>
        </p:nvSpPr>
        <p:spPr>
          <a:xfrm>
            <a:off x="538163" y="1371600"/>
            <a:ext cx="11653837" cy="4955203"/>
          </a:xfrm>
        </p:spPr>
        <p:txBody>
          <a:bodyPr/>
          <a:lstStyle/>
          <a:p>
            <a:pPr marL="0" indent="0">
              <a:lnSpc>
                <a:spcPct val="150000"/>
              </a:lnSpc>
              <a:spcBef>
                <a:spcPts val="564"/>
              </a:spcBef>
              <a:buNone/>
            </a:pPr>
            <a:r>
              <a:rPr lang="en-US" sz="2000" b="0" dirty="0" smtClean="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ItemsSource</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ViewModel</a:t>
            </a:r>
            <a:r>
              <a:rPr lang="en-US" sz="2000" b="0" dirty="0" err="1" smtClean="0">
                <a:solidFill>
                  <a:srgbClr val="0000FF"/>
                </a:solidFill>
                <a:latin typeface="Consolas" panose="020B0609020204030204" pitchFamily="49" charset="0"/>
                <a:cs typeface="Consolas" panose="020B0609020204030204" pitchFamily="49" charset="0"/>
              </a:rPr>
              <a:t>.Employees</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FF0000"/>
                </a:solidFill>
                <a:latin typeface="Consolas" panose="020B0609020204030204" pitchFamily="49" charset="0"/>
                <a:cs typeface="Consolas" panose="020B0609020204030204" pitchFamily="49" charset="0"/>
              </a:rPr>
              <a:t> x</a:t>
            </a:r>
            <a:r>
              <a:rPr lang="en-US" sz="2000" b="0" dirty="0">
                <a:solidFill>
                  <a:srgbClr val="0000FF"/>
                </a:solidFill>
                <a:latin typeface="Consolas" panose="020B0609020204030204" pitchFamily="49" charset="0"/>
                <a:cs typeface="Consolas" panose="020B0609020204030204" pitchFamily="49" charset="0"/>
              </a:rPr>
              <a:t>:</a:t>
            </a:r>
            <a:r>
              <a:rPr lang="en-US" sz="2000" b="0" dirty="0">
                <a:solidFill>
                  <a:srgbClr val="FF0000"/>
                </a:solidFill>
                <a:latin typeface="Consolas" panose="020B0609020204030204" pitchFamily="49" charset="0"/>
                <a:cs typeface="Consolas" panose="020B0609020204030204" pitchFamily="49" charset="0"/>
              </a:rPr>
              <a:t>DataType</a:t>
            </a:r>
            <a:r>
              <a:rPr lang="en-US" sz="2000" b="0" dirty="0">
                <a:solidFill>
                  <a:srgbClr val="0000FF"/>
                </a:solidFill>
                <a:latin typeface="Consolas" panose="020B0609020204030204" pitchFamily="49" charset="0"/>
                <a:cs typeface="Consolas" panose="020B0609020204030204" pitchFamily="49" charset="0"/>
              </a:rPr>
              <a:t>="</a:t>
            </a:r>
            <a:r>
              <a:rPr lang="en-US" sz="2000" b="0" dirty="0" smtClean="0">
                <a:solidFill>
                  <a:srgbClr val="0000FF"/>
                </a:solidFill>
                <a:latin typeface="Consolas" panose="020B0609020204030204" pitchFamily="49" charset="0"/>
                <a:cs typeface="Consolas" panose="020B0609020204030204" pitchFamily="49" charset="0"/>
              </a:rPr>
              <a:t>model:Employee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TextBlock</a:t>
            </a:r>
            <a:r>
              <a:rPr lang="en-US" sz="2000" b="0" dirty="0">
                <a:solidFill>
                  <a:srgbClr val="FF0000"/>
                </a:solidFill>
                <a:latin typeface="Consolas" panose="020B0609020204030204" pitchFamily="49" charset="0"/>
                <a:cs typeface="Consolas" panose="020B0609020204030204" pitchFamily="49" charset="0"/>
              </a:rPr>
              <a:t> Text</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smtClean="0">
                <a:solidFill>
                  <a:srgbClr val="FF0000"/>
                </a:solidFill>
                <a:latin typeface="Consolas" panose="020B0609020204030204" pitchFamily="49" charset="0"/>
                <a:cs typeface="Consolas" panose="020B0609020204030204" pitchFamily="49" charset="0"/>
              </a:rPr>
              <a:t>Name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p:txBody>
      </p:sp>
      <p:sp>
        <p:nvSpPr>
          <p:cNvPr id="8" name="Rectangle 7"/>
          <p:cNvSpPr/>
          <p:nvPr/>
        </p:nvSpPr>
        <p:spPr bwMode="auto">
          <a:xfrm>
            <a:off x="247843" y="1502224"/>
            <a:ext cx="8208818"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14613" y="2584123"/>
            <a:ext cx="671018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284461" y="363432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94956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Compiled binding</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514033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Syntax differences</a:t>
            </a:r>
            <a:endParaRPr lang="en-US" dirty="0"/>
          </a:p>
        </p:txBody>
      </p:sp>
      <p:sp>
        <p:nvSpPr>
          <p:cNvPr id="5" name="Rectangle 4"/>
          <p:cNvSpPr/>
          <p:nvPr/>
        </p:nvSpPr>
        <p:spPr>
          <a:xfrm>
            <a:off x="381000" y="1371600"/>
            <a:ext cx="11541762" cy="5293757"/>
          </a:xfrm>
          <a:prstGeom prst="rect">
            <a:avLst/>
          </a:prstGeom>
        </p:spPr>
        <p:txBody>
          <a:bodyPr wrap="square">
            <a:spAutoFit/>
          </a:bodyPr>
          <a:lstStyle/>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Items</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 Header</a:t>
            </a:r>
            <a:r>
              <a:rPr lang="en-US" dirty="0">
                <a:solidFill>
                  <a:srgbClr val="0000FF"/>
                </a:solidFill>
                <a:highlight>
                  <a:srgbClr val="FFFFFF"/>
                </a:highlight>
                <a:latin typeface="Consolas" panose="020B0609020204030204" pitchFamily="49" charset="0"/>
              </a:rPr>
              <a:t>="Classic"</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Grid.Column</a:t>
            </a:r>
            <a:r>
              <a:rPr lang="en-US" dirty="0">
                <a:solidFill>
                  <a:srgbClr val="0000FF"/>
                </a:solidFill>
                <a:highlight>
                  <a:srgbClr val="FFFFFF"/>
                </a:highlight>
                <a:latin typeface="Consolas" panose="020B0609020204030204" pitchFamily="49" charset="0"/>
              </a:rPr>
              <a:t>="0"&gt;</a:t>
            </a:r>
            <a:endParaRPr lang="en-US" dirty="0">
              <a:solidFill>
                <a:srgbClr val="000000"/>
              </a:solidFill>
              <a:highlight>
                <a:srgbClr val="FFFFFF"/>
              </a:highlight>
              <a:latin typeface="Consolas" panose="020B0609020204030204" pitchFamily="49" charset="0"/>
            </a:endParaRPr>
          </a:p>
          <a:p>
            <a:pPr>
              <a:spcBef>
                <a:spcPts val="400"/>
              </a:spcBef>
            </a:pPr>
            <a:r>
              <a:rPr lang="en-US" dirty="0" smtClean="0">
                <a:solidFill>
                  <a:srgbClr val="0000FF"/>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ListView.ItemTemplate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smtClean="0">
                <a:solidFill>
                  <a:srgbClr val="0000FF"/>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Title</a:t>
            </a:r>
            <a:r>
              <a:rPr lang="en-US" dirty="0">
                <a:solidFill>
                  <a:srgbClr val="0000FF"/>
                </a:solidFill>
                <a:highlight>
                  <a:srgbClr val="FFFFFF"/>
                </a:highlight>
                <a:latin typeface="Consolas" panose="020B0609020204030204" pitchFamily="49" charset="0"/>
              </a:rPr>
              <a:t>}" /&gt;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x</a:t>
            </a:r>
            <a:r>
              <a:rPr lang="en-US" dirty="0" err="1">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Bind</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ViewModel</a:t>
            </a:r>
            <a:r>
              <a:rPr lang="en-US" dirty="0" err="1">
                <a:solidFill>
                  <a:srgbClr val="0000FF"/>
                </a:solidFill>
                <a:highlight>
                  <a:srgbClr val="FFFFFF"/>
                </a:highlight>
                <a:latin typeface="Consolas" panose="020B0609020204030204" pitchFamily="49" charset="0"/>
              </a:rPr>
              <a:t>.Items</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xmlns</a:t>
            </a:r>
            <a:r>
              <a:rPr lang="en-US" dirty="0" err="1" smtClean="0">
                <a:solidFill>
                  <a:srgbClr val="0000FF"/>
                </a:solidFill>
                <a:highlight>
                  <a:srgbClr val="FFFFFF"/>
                </a:highlight>
                <a:latin typeface="Consolas" panose="020B0609020204030204" pitchFamily="49" charset="0"/>
              </a:rPr>
              <a:t>:</a:t>
            </a:r>
            <a:r>
              <a:rPr lang="en-US" dirty="0" err="1" smtClean="0">
                <a:solidFill>
                  <a:srgbClr val="FF0000"/>
                </a:solidFill>
                <a:highlight>
                  <a:srgbClr val="FFFFFF"/>
                </a:highlight>
                <a:latin typeface="Consolas" panose="020B0609020204030204" pitchFamily="49" charset="0"/>
              </a:rPr>
              <a:t>m</a:t>
            </a:r>
            <a:r>
              <a:rPr lang="en-US" dirty="0">
                <a:solidFill>
                  <a:srgbClr val="0000FF"/>
                </a:solidFill>
                <a:highlight>
                  <a:srgbClr val="FFFFFF"/>
                </a:highlight>
                <a:latin typeface="Consolas" panose="020B0609020204030204" pitchFamily="49" charset="0"/>
              </a:rPr>
              <a:t>="using:Blank3.Models"</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 Header</a:t>
            </a:r>
            <a:r>
              <a:rPr lang="en-US" dirty="0">
                <a:solidFill>
                  <a:srgbClr val="0000FF"/>
                </a:solidFill>
                <a:highlight>
                  <a:srgbClr val="FFFFFF"/>
                </a:highlight>
                <a:latin typeface="Consolas" panose="020B0609020204030204" pitchFamily="49" charset="0"/>
              </a:rPr>
              <a:t>="Compiled"</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Grid.Column</a:t>
            </a:r>
            <a:r>
              <a:rPr lang="en-US" dirty="0">
                <a:solidFill>
                  <a:srgbClr val="0000FF"/>
                </a:solidFill>
                <a:highlight>
                  <a:srgbClr val="FFFFFF"/>
                </a:highlight>
                <a:latin typeface="Consolas" panose="020B0609020204030204" pitchFamily="49" charset="0"/>
              </a:rPr>
              <a:t>="1"&gt;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DataType</a:t>
            </a:r>
            <a:r>
              <a:rPr lang="en-US" dirty="0">
                <a:solidFill>
                  <a:srgbClr val="0000FF"/>
                </a:solidFill>
                <a:highlight>
                  <a:srgbClr val="FFFFFF"/>
                </a:highlight>
                <a:latin typeface="Consolas" panose="020B0609020204030204" pitchFamily="49" charset="0"/>
              </a:rPr>
              <a:t>="m:TodoItem"&gt;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x</a:t>
            </a:r>
            <a:r>
              <a:rPr lang="en-US" dirty="0" err="1">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Bind</a:t>
            </a:r>
            <a:r>
              <a:rPr lang="en-US" dirty="0">
                <a:solidFill>
                  <a:srgbClr val="FF0000"/>
                </a:solidFill>
                <a:highlight>
                  <a:srgbClr val="FFFFFF"/>
                </a:highlight>
                <a:latin typeface="Consolas" panose="020B0609020204030204" pitchFamily="49" charset="0"/>
              </a:rPr>
              <a:t> Title</a:t>
            </a:r>
            <a:r>
              <a:rPr lang="en-US" dirty="0">
                <a:solidFill>
                  <a:srgbClr val="0000FF"/>
                </a:solidFill>
                <a:highlight>
                  <a:srgbClr val="FFFFFF"/>
                </a:highlight>
                <a:latin typeface="Consolas" panose="020B0609020204030204" pitchFamily="49" charset="0"/>
              </a:rPr>
              <a:t>}" /&gt;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a:spcBef>
                <a:spcPts val="400"/>
              </a:spcBef>
            </a:pPr>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ListView</a:t>
            </a:r>
            <a:r>
              <a:rPr lang="en-US" dirty="0">
                <a:solidFill>
                  <a:srgbClr val="0000FF"/>
                </a:solidFill>
                <a:highlight>
                  <a:srgbClr val="FFFFFF"/>
                </a:highlight>
                <a:latin typeface="Consolas" panose="020B0609020204030204" pitchFamily="49" charset="0"/>
              </a:rPr>
              <a:t>&gt;</a:t>
            </a:r>
            <a:endParaRPr lang="en-US" dirty="0"/>
          </a:p>
        </p:txBody>
      </p:sp>
      <p:sp>
        <p:nvSpPr>
          <p:cNvPr id="6" name="Rectangle 5"/>
          <p:cNvSpPr/>
          <p:nvPr/>
        </p:nvSpPr>
        <p:spPr bwMode="auto">
          <a:xfrm>
            <a:off x="1569721" y="1325880"/>
            <a:ext cx="4267200" cy="47244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569720" y="3931920"/>
            <a:ext cx="505967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971800" y="4905865"/>
            <a:ext cx="3505200" cy="47244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70596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Improve performance by simplifying your templates</a:t>
            </a:r>
            <a:endParaRPr lang="en-US" dirty="0"/>
          </a:p>
        </p:txBody>
      </p:sp>
    </p:spTree>
    <p:extLst>
      <p:ext uri="{BB962C8B-B14F-4D97-AF65-F5344CB8AC3E}">
        <p14:creationId xmlns:p14="http://schemas.microsoft.com/office/powerpoint/2010/main" val="195219861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 dictionaries</a:t>
            </a:r>
            <a:endParaRPr lang="en-US" dirty="0"/>
          </a:p>
        </p:txBody>
      </p:sp>
      <p:sp>
        <p:nvSpPr>
          <p:cNvPr id="2" name="Text Placeholder 1"/>
          <p:cNvSpPr>
            <a:spLocks noGrp="1"/>
          </p:cNvSpPr>
          <p:nvPr>
            <p:ph type="body" sz="quarter" idx="10"/>
          </p:nvPr>
        </p:nvSpPr>
        <p:spPr/>
        <p:txBody>
          <a:bodyPr/>
          <a:lstStyle/>
          <a:p>
            <a:pPr marL="236546" lvl="1" indent="0">
              <a:lnSpc>
                <a:spcPct val="150000"/>
              </a:lnSpc>
              <a:spcBef>
                <a:spcPts val="0"/>
              </a:spcBef>
            </a:pP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dirty="0" err="1">
                <a:solidFill>
                  <a:srgbClr val="A31515"/>
                </a:solidFill>
                <a:latin typeface="Consolas" panose="020B0609020204030204" pitchFamily="49" charset="0"/>
                <a:ea typeface="Calibri" panose="020F0502020204030204" pitchFamily="34" charset="0"/>
                <a:cs typeface="Consolas" panose="020B0609020204030204" pitchFamily="49" charset="0"/>
              </a:rPr>
              <a:t>ResourceDictionary</a:t>
            </a: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p>
          <a:p>
            <a:pPr marL="236546" lvl="1" indent="0">
              <a:lnSpc>
                <a:spcPct val="150000"/>
              </a:lnSpc>
              <a:spcBef>
                <a:spcPts val="0"/>
              </a:spcBef>
            </a:pPr>
            <a:r>
              <a:rPr lang="en-US" sz="20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x</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Class</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="MyNamespace.MyTemplates" </a:t>
            </a:r>
            <a:endPar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pPr>
            <a:r>
              <a:rPr lang="en-US" sz="20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20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model</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using:xBindSampleModel</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dirty="0">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dirty="0" err="1">
                <a:solidFill>
                  <a:srgbClr val="A31515"/>
                </a:solidFill>
                <a:latin typeface="Consolas" panose="020B0609020204030204" pitchFamily="49" charset="0"/>
                <a:ea typeface="Calibri" panose="020F0502020204030204" pitchFamily="34" charset="0"/>
                <a:cs typeface="Consolas" panose="020B0609020204030204" pitchFamily="49" charset="0"/>
              </a:rPr>
              <a:t>DataTemplate</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smtClean="0">
              <a:solidFill>
                <a:srgbClr val="FF0000"/>
              </a:solidFill>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pP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20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	x</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Key</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="MyTemplate"</a:t>
            </a:r>
            <a:endPar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20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x</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DataType</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model:Employee"&gt;</a:t>
            </a:r>
            <a:endParaRPr lang="en-US" sz="2000" dirty="0">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2000" dirty="0" err="1">
                <a:solidFill>
                  <a:srgbClr val="A31515"/>
                </a:solidFill>
                <a:latin typeface="Consolas" panose="020B0609020204030204" pitchFamily="49" charset="0"/>
                <a:ea typeface="Calibri" panose="020F0502020204030204" pitchFamily="34" charset="0"/>
                <a:cs typeface="Consolas" panose="020B0609020204030204" pitchFamily="49" charset="0"/>
              </a:rPr>
              <a:t>TextBlock</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 Text</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A31515"/>
                </a:solidFill>
                <a:latin typeface="Consolas" panose="020B0609020204030204" pitchFamily="49" charset="0"/>
                <a:ea typeface="Calibri" panose="020F0502020204030204" pitchFamily="34" charset="0"/>
                <a:cs typeface="Consolas" panose="020B0609020204030204" pitchFamily="49" charset="0"/>
              </a:rPr>
              <a:t>x</a:t>
            </a: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A31515"/>
                </a:solidFill>
                <a:latin typeface="Consolas" panose="020B0609020204030204" pitchFamily="49" charset="0"/>
                <a:ea typeface="Calibri" panose="020F0502020204030204" pitchFamily="34" charset="0"/>
                <a:cs typeface="Consolas" panose="020B0609020204030204" pitchFamily="49" charset="0"/>
              </a:rPr>
              <a:t>Bind</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 Name</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dirty="0">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dirty="0" err="1">
                <a:solidFill>
                  <a:srgbClr val="A31515"/>
                </a:solidFill>
                <a:latin typeface="Consolas" panose="020B0609020204030204" pitchFamily="49" charset="0"/>
                <a:ea typeface="Calibri" panose="020F0502020204030204" pitchFamily="34" charset="0"/>
                <a:cs typeface="Consolas" panose="020B0609020204030204" pitchFamily="49" charset="0"/>
              </a:rPr>
              <a:t>DataTemplate</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dirty="0">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onsolas" panose="020B0609020204030204" pitchFamily="49" charset="0"/>
              <a:ea typeface="Calibri" panose="020F0502020204030204" pitchFamily="34" charset="0"/>
              <a:cs typeface="Consolas" panose="020B0609020204030204" pitchFamily="49" charset="0"/>
            </a:endParaRPr>
          </a:p>
          <a:p>
            <a:pPr marL="236546" lvl="1" indent="0">
              <a:lnSpc>
                <a:spcPct val="150000"/>
              </a:lnSpc>
              <a:spcBef>
                <a:spcPts val="0"/>
              </a:spcBef>
              <a:spcAft>
                <a:spcPts val="784"/>
              </a:spcAft>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dirty="0" err="1">
                <a:solidFill>
                  <a:srgbClr val="A31515"/>
                </a:solidFill>
                <a:latin typeface="Consolas" panose="020B0609020204030204" pitchFamily="49" charset="0"/>
                <a:ea typeface="Calibri" panose="020F0502020204030204" pitchFamily="34" charset="0"/>
                <a:cs typeface="Consolas" panose="020B0609020204030204" pitchFamily="49" charset="0"/>
              </a:rPr>
              <a:t>ResourceDictionary</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p>
        </p:txBody>
      </p:sp>
      <p:sp>
        <p:nvSpPr>
          <p:cNvPr id="7" name="Rectangle 6"/>
          <p:cNvSpPr/>
          <p:nvPr/>
        </p:nvSpPr>
        <p:spPr bwMode="auto">
          <a:xfrm>
            <a:off x="1066800" y="175260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1"/>
          <p:cNvSpPr txBox="1">
            <a:spLocks/>
          </p:cNvSpPr>
          <p:nvPr/>
        </p:nvSpPr>
        <p:spPr>
          <a:xfrm>
            <a:off x="7010400" y="2895600"/>
            <a:ext cx="5181599" cy="3979693"/>
          </a:xfrm>
          <a:prstGeom prst="rect">
            <a:avLst/>
          </a:prstGeom>
          <a:solidFill>
            <a:schemeClr val="accent2">
              <a:lumMod val="20000"/>
              <a:lumOff val="80000"/>
            </a:schemeClr>
          </a:solidFill>
        </p:spPr>
        <p:txBody>
          <a:bodyPr vert="horz" lIns="137160" tIns="109728" rIns="137160" bIns="109728" rtlCol="0" anchor="ctr" anchorCtr="0">
            <a:noAutofit/>
          </a:bodyPr>
          <a:lstStyle>
            <a:lvl1pPr marL="0" indent="0" algn="l" defTabSz="914377" rtl="0" eaLnBrk="1" latinLnBrk="0" hangingPunct="1">
              <a:lnSpc>
                <a:spcPct val="90000"/>
              </a:lnSpc>
              <a:spcBef>
                <a:spcPts val="2400"/>
              </a:spcBef>
              <a:buFont typeface="Arial" panose="020B0604020202020204" pitchFamily="34" charset="0"/>
              <a:buNone/>
              <a:defRPr lang="en-US" sz="3733" b="1" kern="1200" cap="none" spc="0" dirty="0" smtClean="0">
                <a:ln>
                  <a:noFill/>
                </a:ln>
                <a:solidFill>
                  <a:schemeClr val="tx1"/>
                </a:solidFill>
                <a:effectLst/>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lang="en-US" sz="2400" b="0" kern="1200" cap="none" spc="0" dirty="0" smtClean="0">
                <a:ln>
                  <a:noFill/>
                </a:ln>
                <a:solidFill>
                  <a:schemeClr val="accent1"/>
                </a:solidFill>
                <a:effectLst/>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lang="en-US" sz="2400" b="0" kern="1200" cap="none" spc="0" dirty="0" smtClean="0">
                <a:ln>
                  <a:noFill/>
                </a:ln>
                <a:solidFill>
                  <a:schemeClr val="accent3"/>
                </a:solidFill>
                <a:effectLst/>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lang="en-US" sz="2400" b="0" kern="1200" cap="none" spc="0" dirty="0" smtClean="0">
                <a:ln>
                  <a:noFill/>
                </a:ln>
                <a:solidFill>
                  <a:schemeClr val="tx2">
                    <a:lumMod val="75000"/>
                    <a:lumOff val="25000"/>
                  </a:schemeClr>
                </a:solidFill>
                <a:effectLst/>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lang="en-US" sz="2400" b="0" kern="1200" cap="none" spc="0" dirty="0">
                <a:ln>
                  <a:noFill/>
                </a:ln>
                <a:solidFill>
                  <a:schemeClr val="tx1"/>
                </a:solidFill>
                <a:effectLst/>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lvl="1">
              <a:lnSpc>
                <a:spcPct val="107000"/>
              </a:lnSpc>
              <a:spcBef>
                <a:spcPts val="0"/>
              </a:spcBef>
            </a:pP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MyNamespace</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MyTemplates</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MyTemplates</a:t>
            </a: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InitializeComponent</a:t>
            </a: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smtClean="0">
              <a:latin typeface="Consolas" panose="020B0609020204030204" pitchFamily="49" charset="0"/>
              <a:ea typeface="Calibri" panose="020F0502020204030204" pitchFamily="34" charset="0"/>
              <a:cs typeface="Consolas" panose="020B0609020204030204" pitchFamily="49" charset="0"/>
            </a:endParaRPr>
          </a:p>
          <a:p>
            <a:pPr lvl="1">
              <a:lnSpc>
                <a:spcPct val="107000"/>
              </a:lnSpc>
              <a:spcBef>
                <a:spcPts val="0"/>
              </a:spcBef>
              <a:spcAft>
                <a:spcPts val="800"/>
              </a:spcAft>
            </a:pPr>
            <a:r>
              <a:rPr lang="en-US"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onsolas" panose="020B0609020204030204" pitchFamily="49" charset="0"/>
              <a:ea typeface="Calibri" panose="020F0502020204030204" pitchFamily="34" charset="0"/>
              <a:cs typeface="Consolas" panose="020B0609020204030204" pitchFamily="49" charset="0"/>
            </a:endParaRPr>
          </a:p>
        </p:txBody>
      </p:sp>
      <p:sp>
        <p:nvSpPr>
          <p:cNvPr id="11" name="Rectangle 10"/>
          <p:cNvSpPr/>
          <p:nvPr/>
        </p:nvSpPr>
        <p:spPr bwMode="auto">
          <a:xfrm>
            <a:off x="8229600" y="5159022"/>
            <a:ext cx="3693162"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31064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a dictionary</a:t>
            </a:r>
            <a:endParaRPr lang="en-US" dirty="0"/>
          </a:p>
        </p:txBody>
      </p:sp>
      <p:sp>
        <p:nvSpPr>
          <p:cNvPr id="3" name="Text Placeholder 2"/>
          <p:cNvSpPr>
            <a:spLocks noGrp="1"/>
          </p:cNvSpPr>
          <p:nvPr>
            <p:ph type="body" sz="quarter" idx="4294967295"/>
          </p:nvPr>
        </p:nvSpPr>
        <p:spPr>
          <a:xfrm>
            <a:off x="269240" y="1189038"/>
            <a:ext cx="11383010" cy="4862870"/>
          </a:xfrm>
        </p:spPr>
        <p:txBody>
          <a:bodyPr/>
          <a:lstStyle/>
          <a:p>
            <a:pPr marL="0" indent="0">
              <a:lnSpc>
                <a:spcPct val="150000"/>
              </a:lnSpc>
              <a:spcBef>
                <a:spcPts val="0"/>
              </a:spcBef>
              <a:buNone/>
            </a:pP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UserControl.Resources</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b="0" dirty="0">
              <a:latin typeface="Consolas" panose="020B0609020204030204" pitchFamily="49" charset="0"/>
              <a:ea typeface="Calibri" panose="020F0502020204030204" pitchFamily="34" charset="0"/>
              <a:cs typeface="Consolas" panose="020B0609020204030204" pitchFamily="49" charset="0"/>
            </a:endParaRPr>
          </a:p>
          <a:p>
            <a:pPr marL="0" indent="0">
              <a:lnSpc>
                <a:spcPct val="150000"/>
              </a:lnSpc>
              <a:spcBef>
                <a:spcPts val="0"/>
              </a:spcBef>
              <a:buNone/>
            </a:pPr>
            <a:r>
              <a:rPr lang="en-US" sz="2000" b="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ResourceDictionary</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b="0" dirty="0">
              <a:latin typeface="Consolas" panose="020B0609020204030204" pitchFamily="49" charset="0"/>
              <a:ea typeface="Calibri" panose="020F0502020204030204" pitchFamily="34" charset="0"/>
              <a:cs typeface="Consolas" panose="020B0609020204030204" pitchFamily="49" charset="0"/>
            </a:endParaRPr>
          </a:p>
          <a:p>
            <a:pPr marL="0" indent="0">
              <a:lnSpc>
                <a:spcPct val="150000"/>
              </a:lnSpc>
              <a:spcBef>
                <a:spcPts val="0"/>
              </a:spcBef>
              <a:buNone/>
            </a:pPr>
            <a:r>
              <a:rPr lang="en-US" sz="2000" b="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ResourceDictionary.MergedDictionaries</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b="0" dirty="0">
              <a:latin typeface="Consolas" panose="020B0609020204030204" pitchFamily="49" charset="0"/>
              <a:ea typeface="Calibri" panose="020F0502020204030204" pitchFamily="34" charset="0"/>
              <a:cs typeface="Consolas" panose="020B0609020204030204" pitchFamily="49" charset="0"/>
            </a:endParaRPr>
          </a:p>
          <a:p>
            <a:pPr marL="0" indent="0">
              <a:lnSpc>
                <a:spcPct val="150000"/>
              </a:lnSpc>
              <a:spcBef>
                <a:spcPts val="0"/>
              </a:spcBef>
              <a:buNone/>
            </a:pPr>
            <a:r>
              <a:rPr lang="en-US" sz="2000" b="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local</a:t>
            </a:r>
            <a:r>
              <a:rPr lang="en-US" sz="2000" b="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MyTemplates</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b="0" dirty="0">
              <a:latin typeface="Consolas" panose="020B0609020204030204" pitchFamily="49" charset="0"/>
              <a:ea typeface="Calibri" panose="020F0502020204030204" pitchFamily="34" charset="0"/>
              <a:cs typeface="Consolas" panose="020B0609020204030204" pitchFamily="49" charset="0"/>
            </a:endParaRPr>
          </a:p>
          <a:p>
            <a:pPr marL="0" indent="0">
              <a:lnSpc>
                <a:spcPct val="150000"/>
              </a:lnSpc>
              <a:spcBef>
                <a:spcPts val="0"/>
              </a:spcBef>
              <a:buNone/>
            </a:pPr>
            <a:r>
              <a:rPr lang="en-US" sz="2000" b="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ResourceDictionary</a:t>
            </a:r>
            <a:r>
              <a:rPr lang="en-US" sz="2000" b="0" dirty="0">
                <a:solidFill>
                  <a:srgbClr val="FF0000"/>
                </a:solidFill>
                <a:latin typeface="Consolas" panose="020B0609020204030204" pitchFamily="49" charset="0"/>
                <a:ea typeface="Calibri" panose="020F0502020204030204" pitchFamily="34" charset="0"/>
                <a:cs typeface="Consolas" panose="020B0609020204030204" pitchFamily="49" charset="0"/>
              </a:rPr>
              <a:t> Source</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="filename" /&gt;</a:t>
            </a:r>
            <a:endParaRPr lang="en-US" sz="2000" b="0" dirty="0">
              <a:latin typeface="Consolas" panose="020B0609020204030204" pitchFamily="49" charset="0"/>
              <a:ea typeface="Calibri" panose="020F0502020204030204" pitchFamily="34" charset="0"/>
              <a:cs typeface="Consolas" panose="020B0609020204030204" pitchFamily="49" charset="0"/>
            </a:endParaRPr>
          </a:p>
          <a:p>
            <a:pPr marL="0" indent="0">
              <a:lnSpc>
                <a:spcPct val="150000"/>
              </a:lnSpc>
              <a:spcBef>
                <a:spcPts val="0"/>
              </a:spcBef>
              <a:buNone/>
            </a:pPr>
            <a:r>
              <a:rPr lang="en-US" sz="2000" b="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ResourceDictionary.MergedDictionaries</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b="0" dirty="0">
              <a:latin typeface="Consolas" panose="020B0609020204030204" pitchFamily="49" charset="0"/>
              <a:ea typeface="Calibri" panose="020F0502020204030204" pitchFamily="34" charset="0"/>
              <a:cs typeface="Consolas" panose="020B0609020204030204" pitchFamily="49" charset="0"/>
            </a:endParaRPr>
          </a:p>
          <a:p>
            <a:pPr marL="0" indent="0">
              <a:lnSpc>
                <a:spcPct val="150000"/>
              </a:lnSpc>
              <a:spcBef>
                <a:spcPts val="0"/>
              </a:spcBef>
              <a:buNone/>
            </a:pPr>
            <a:r>
              <a:rPr lang="en-US" sz="2000" b="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ResourceDictionary</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b="0" dirty="0">
              <a:latin typeface="Consolas" panose="020B0609020204030204" pitchFamily="49" charset="0"/>
              <a:ea typeface="Calibri" panose="020F0502020204030204" pitchFamily="34" charset="0"/>
              <a:cs typeface="Consolas" panose="020B0609020204030204" pitchFamily="49" charset="0"/>
            </a:endParaRPr>
          </a:p>
          <a:p>
            <a:pPr marL="0" indent="0">
              <a:lnSpc>
                <a:spcPct val="150000"/>
              </a:lnSpc>
              <a:spcBef>
                <a:spcPts val="0"/>
              </a:spcBef>
              <a:buNone/>
            </a:pP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0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UserControl.Resources</a:t>
            </a:r>
            <a:r>
              <a:rPr lang="en-US" sz="20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2000" b="0" dirty="0">
              <a:latin typeface="Consolas" panose="020B0609020204030204" pitchFamily="49" charset="0"/>
              <a:ea typeface="Calibri" panose="020F0502020204030204" pitchFamily="34" charset="0"/>
              <a:cs typeface="Consolas" panose="020B0609020204030204" pitchFamily="49" charset="0"/>
            </a:endParaRPr>
          </a:p>
          <a:p>
            <a:pPr marL="0" indent="0">
              <a:lnSpc>
                <a:spcPct val="150000"/>
              </a:lnSpc>
              <a:spcBef>
                <a:spcPts val="0"/>
              </a:spcBef>
              <a:buNone/>
            </a:pPr>
            <a:endParaRPr lang="en-US" sz="2000" b="0" dirty="0">
              <a:latin typeface="Consolas" panose="020B0609020204030204" pitchFamily="49" charset="0"/>
              <a:ea typeface="Calibri" panose="020F0502020204030204" pitchFamily="34" charset="0"/>
              <a:cs typeface="Consolas" panose="020B0609020204030204" pitchFamily="49" charset="0"/>
            </a:endParaRPr>
          </a:p>
          <a:p>
            <a:pPr>
              <a:lnSpc>
                <a:spcPct val="150000"/>
              </a:lnSpc>
            </a:pPr>
            <a:endParaRPr lang="en-US" sz="2000" b="0" dirty="0">
              <a:latin typeface="Consolas" panose="020B0609020204030204" pitchFamily="49" charset="0"/>
              <a:cs typeface="Consolas" panose="020B0609020204030204" pitchFamily="49" charset="0"/>
            </a:endParaRPr>
          </a:p>
        </p:txBody>
      </p:sp>
      <p:sp>
        <p:nvSpPr>
          <p:cNvPr id="5" name="Rectangle 4"/>
          <p:cNvSpPr/>
          <p:nvPr/>
        </p:nvSpPr>
        <p:spPr bwMode="auto">
          <a:xfrm>
            <a:off x="1752601" y="2720622"/>
            <a:ext cx="3352800"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42012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en-US" dirty="0" smtClean="0"/>
              <a:t>Use </a:t>
            </a:r>
            <a:r>
              <a:rPr lang="en-US" dirty="0" err="1" smtClean="0"/>
              <a:t>Bindings.Update</a:t>
            </a:r>
            <a:r>
              <a:rPr lang="en-US" dirty="0" smtClean="0"/>
              <a:t>()</a:t>
            </a:r>
            <a:br>
              <a:rPr lang="en-US" dirty="0" smtClean="0"/>
            </a:br>
            <a:r>
              <a:rPr lang="en-US" dirty="0" smtClean="0"/>
              <a:t>for </a:t>
            </a:r>
            <a:r>
              <a:rPr lang="en-US" dirty="0" err="1" smtClean="0"/>
              <a:t>async</a:t>
            </a:r>
            <a:r>
              <a:rPr lang="en-US" dirty="0" smtClean="0"/>
              <a:t> data (incl. </a:t>
            </a:r>
            <a:r>
              <a:rPr lang="en-US" dirty="0" err="1" smtClean="0"/>
              <a:t>OneTime</a:t>
            </a:r>
            <a:r>
              <a:rPr lang="en-US" dirty="0" smtClean="0"/>
              <a:t>)</a:t>
            </a:r>
            <a:endParaRPr lang="en-US" dirty="0"/>
          </a:p>
        </p:txBody>
      </p:sp>
    </p:spTree>
    <p:extLst>
      <p:ext uri="{BB962C8B-B14F-4D97-AF65-F5344CB8AC3E}">
        <p14:creationId xmlns:p14="http://schemas.microsoft.com/office/powerpoint/2010/main" val="106238924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Binding for Events</a:t>
            </a:r>
            <a:endParaRPr lang="en-US" dirty="0"/>
          </a:p>
        </p:txBody>
      </p:sp>
      <p:sp>
        <p:nvSpPr>
          <p:cNvPr id="2" name="Text Placeholder 1"/>
          <p:cNvSpPr>
            <a:spLocks noGrp="1"/>
          </p:cNvSpPr>
          <p:nvPr>
            <p:ph type="body" sz="quarter" idx="10"/>
          </p:nvPr>
        </p:nvSpPr>
        <p:spPr>
          <a:xfrm>
            <a:off x="269239" y="1189177"/>
            <a:ext cx="11653523" cy="4722831"/>
          </a:xfrm>
        </p:spPr>
        <p:txBody>
          <a:bodyPr/>
          <a:lstStyle/>
          <a:p>
            <a:r>
              <a:rPr lang="en-US" sz="24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400" b="0" dirty="0">
                <a:solidFill>
                  <a:srgbClr val="A31515"/>
                </a:solidFill>
                <a:latin typeface="Consolas" panose="020B0609020204030204" pitchFamily="49" charset="0"/>
                <a:ea typeface="Calibri" panose="020F0502020204030204" pitchFamily="34" charset="0"/>
                <a:cs typeface="Consolas" panose="020B0609020204030204" pitchFamily="49" charset="0"/>
              </a:rPr>
              <a:t>Button</a:t>
            </a:r>
            <a:r>
              <a:rPr lang="en-US" sz="2400" b="0" dirty="0">
                <a:solidFill>
                  <a:srgbClr val="FF0000"/>
                </a:solidFill>
                <a:latin typeface="Consolas" panose="020B0609020204030204" pitchFamily="49" charset="0"/>
                <a:ea typeface="Calibri" panose="020F0502020204030204" pitchFamily="34" charset="0"/>
                <a:cs typeface="Consolas" panose="020B0609020204030204" pitchFamily="49" charset="0"/>
              </a:rPr>
              <a:t> Click</a:t>
            </a:r>
            <a:r>
              <a:rPr lang="en-US" sz="2400" b="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400" b="0" dirty="0" err="1">
                <a:solidFill>
                  <a:srgbClr val="0000FF"/>
                </a:solidFill>
                <a:latin typeface="Consolas" panose="020B0609020204030204" pitchFamily="49" charset="0"/>
                <a:ea typeface="Calibri" panose="020F0502020204030204" pitchFamily="34" charset="0"/>
                <a:cs typeface="Consolas" panose="020B0609020204030204" pitchFamily="49" charset="0"/>
              </a:rPr>
              <a:t>PokeEmployee</a:t>
            </a:r>
            <a:r>
              <a:rPr lang="en-US" sz="24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2400" b="0" dirty="0">
                <a:solidFill>
                  <a:srgbClr val="000000"/>
                </a:solidFill>
                <a:latin typeface="Consolas" panose="020B0609020204030204" pitchFamily="49" charset="0"/>
                <a:ea typeface="Calibri" panose="020F0502020204030204" pitchFamily="34" charset="0"/>
                <a:cs typeface="Consolas" panose="020B0609020204030204" pitchFamily="49" charset="0"/>
              </a:rPr>
              <a:t>Poke Employee</a:t>
            </a:r>
            <a:r>
              <a:rPr lang="en-US" sz="24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400" b="0" dirty="0">
                <a:solidFill>
                  <a:srgbClr val="A31515"/>
                </a:solidFill>
                <a:latin typeface="Consolas" panose="020B0609020204030204" pitchFamily="49" charset="0"/>
                <a:ea typeface="Calibri" panose="020F0502020204030204" pitchFamily="34" charset="0"/>
                <a:cs typeface="Consolas" panose="020B0609020204030204" pitchFamily="49" charset="0"/>
              </a:rPr>
              <a:t>Button</a:t>
            </a:r>
            <a:r>
              <a:rPr lang="en-US" sz="2400" b="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p>
          <a:p>
            <a:pPr lvl="1"/>
            <a:endParaRPr lang="en-US" sz="440" b="0" dirty="0" smtClean="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lvl="1"/>
            <a:endParaRPr lang="en-US" sz="440" b="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24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400" b="0" dirty="0">
                <a:solidFill>
                  <a:srgbClr val="A31515"/>
                </a:solidFill>
                <a:latin typeface="Consolas" panose="020B0609020204030204" pitchFamily="49" charset="0"/>
                <a:ea typeface="Calibri" panose="020F0502020204030204" pitchFamily="34" charset="0"/>
                <a:cs typeface="Consolas" panose="020B0609020204030204" pitchFamily="49" charset="0"/>
              </a:rPr>
              <a:t>Button</a:t>
            </a:r>
            <a:r>
              <a:rPr lang="en-US" sz="2400" b="0" dirty="0">
                <a:solidFill>
                  <a:srgbClr val="FF0000"/>
                </a:solidFill>
                <a:latin typeface="Consolas" panose="020B0609020204030204" pitchFamily="49" charset="0"/>
                <a:ea typeface="Calibri" panose="020F0502020204030204" pitchFamily="34" charset="0"/>
                <a:cs typeface="Consolas" panose="020B0609020204030204" pitchFamily="49" charset="0"/>
              </a:rPr>
              <a:t> Click</a:t>
            </a:r>
            <a:r>
              <a:rPr lang="en-US" sz="2400" b="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4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x</a:t>
            </a:r>
            <a:r>
              <a:rPr lang="en-US" sz="2400" b="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2400" b="0" dirty="0" err="1">
                <a:solidFill>
                  <a:srgbClr val="A31515"/>
                </a:solidFill>
                <a:latin typeface="Consolas" panose="020B0609020204030204" pitchFamily="49" charset="0"/>
                <a:ea typeface="Calibri" panose="020F0502020204030204" pitchFamily="34" charset="0"/>
                <a:cs typeface="Consolas" panose="020B0609020204030204" pitchFamily="49" charset="0"/>
              </a:rPr>
              <a:t>Bind</a:t>
            </a:r>
            <a:r>
              <a:rPr lang="en-US" sz="2400" b="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2400" b="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Employee</a:t>
            </a:r>
            <a:r>
              <a:rPr lang="en-US" sz="2400" b="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.Poke</a:t>
            </a:r>
            <a:r>
              <a:rPr lang="en-US" sz="2400" b="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2400" b="0" dirty="0">
                <a:solidFill>
                  <a:srgbClr val="000000"/>
                </a:solidFill>
                <a:latin typeface="Consolas" panose="020B0609020204030204" pitchFamily="49" charset="0"/>
                <a:ea typeface="Calibri" panose="020F0502020204030204" pitchFamily="34" charset="0"/>
                <a:cs typeface="Consolas" panose="020B0609020204030204" pitchFamily="49" charset="0"/>
              </a:rPr>
              <a:t>Poke Employee</a:t>
            </a:r>
            <a:r>
              <a:rPr lang="en-US" sz="2400" b="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2400" b="0" dirty="0">
                <a:solidFill>
                  <a:srgbClr val="A31515"/>
                </a:solidFill>
                <a:latin typeface="Consolas" panose="020B0609020204030204" pitchFamily="49" charset="0"/>
                <a:ea typeface="Calibri" panose="020F0502020204030204" pitchFamily="34" charset="0"/>
                <a:cs typeface="Consolas" panose="020B0609020204030204" pitchFamily="49" charset="0"/>
              </a:rPr>
              <a:t>Button</a:t>
            </a:r>
            <a:r>
              <a:rPr lang="en-US" sz="2400" b="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4000" dirty="0" smtClean="0">
              <a:latin typeface="Consolas" panose="020B0609020204030204" pitchFamily="49" charset="0"/>
              <a:cs typeface="Consolas" panose="020B0609020204030204" pitchFamily="49" charset="0"/>
            </a:endParaRPr>
          </a:p>
          <a:p>
            <a:pPr lvl="1"/>
            <a:endParaRPr lang="en-US" dirty="0" smtClean="0"/>
          </a:p>
          <a:p>
            <a:r>
              <a:rPr lang="en-US" dirty="0" smtClean="0"/>
              <a:t>Signature</a:t>
            </a:r>
          </a:p>
          <a:p>
            <a:pPr lvl="1"/>
            <a:r>
              <a:rPr lang="en-US" dirty="0" smtClean="0"/>
              <a:t>Have no parameters - </a:t>
            </a:r>
            <a:r>
              <a:rPr lang="en-US" dirty="0" smtClean="0">
                <a:solidFill>
                  <a:schemeClr val="tx2">
                    <a:lumMod val="75000"/>
                  </a:schemeClr>
                </a:solidFill>
                <a:latin typeface="Consolas" panose="020B0609020204030204" pitchFamily="49" charset="0"/>
                <a:cs typeface="Consolas" panose="020B0609020204030204" pitchFamily="49" charset="0"/>
              </a:rPr>
              <a:t>void Poke()</a:t>
            </a:r>
          </a:p>
          <a:p>
            <a:pPr lvl="1"/>
            <a:r>
              <a:rPr lang="en-US" dirty="0" smtClean="0"/>
              <a:t>Match event parameters - </a:t>
            </a:r>
            <a:r>
              <a:rPr lang="en-US" dirty="0">
                <a:solidFill>
                  <a:schemeClr val="tx2">
                    <a:lumMod val="75000"/>
                  </a:schemeClr>
                </a:solidFill>
                <a:latin typeface="Consolas" panose="020B0609020204030204" pitchFamily="49" charset="0"/>
                <a:cs typeface="Consolas" panose="020B0609020204030204" pitchFamily="49" charset="0"/>
              </a:rPr>
              <a:t>void Poke(object sender, </a:t>
            </a:r>
            <a:r>
              <a:rPr lang="en-US" dirty="0" err="1">
                <a:solidFill>
                  <a:schemeClr val="tx2">
                    <a:lumMod val="75000"/>
                  </a:schemeClr>
                </a:solidFill>
                <a:latin typeface="Consolas" panose="020B0609020204030204" pitchFamily="49" charset="0"/>
                <a:cs typeface="Consolas" panose="020B0609020204030204" pitchFamily="49" charset="0"/>
              </a:rPr>
              <a:t>RoutedEventArgs</a:t>
            </a:r>
            <a:r>
              <a:rPr lang="en-US" dirty="0">
                <a:solidFill>
                  <a:schemeClr val="tx2">
                    <a:lumMod val="75000"/>
                  </a:schemeClr>
                </a:solidFill>
                <a:latin typeface="Consolas" panose="020B0609020204030204" pitchFamily="49" charset="0"/>
                <a:cs typeface="Consolas" panose="020B0609020204030204" pitchFamily="49" charset="0"/>
              </a:rPr>
              <a:t> e</a:t>
            </a:r>
            <a:r>
              <a:rPr lang="en-US" dirty="0" smtClean="0">
                <a:solidFill>
                  <a:schemeClr val="tx2">
                    <a:lumMod val="75000"/>
                  </a:schemeClr>
                </a:solidFill>
                <a:latin typeface="Consolas" panose="020B0609020204030204" pitchFamily="49" charset="0"/>
                <a:cs typeface="Consolas" panose="020B0609020204030204" pitchFamily="49" charset="0"/>
              </a:rPr>
              <a:t>)</a:t>
            </a:r>
            <a:endParaRPr lang="en-US" dirty="0">
              <a:solidFill>
                <a:schemeClr val="tx2">
                  <a:lumMod val="75000"/>
                </a:schemeClr>
              </a:solidFill>
              <a:latin typeface="Consolas" panose="020B0609020204030204" pitchFamily="49" charset="0"/>
              <a:cs typeface="Consolas" panose="020B0609020204030204" pitchFamily="49" charset="0"/>
            </a:endParaRPr>
          </a:p>
          <a:p>
            <a:pPr lvl="1"/>
            <a:r>
              <a:rPr lang="en-US" dirty="0" smtClean="0"/>
              <a:t>Match event base types - </a:t>
            </a:r>
            <a:r>
              <a:rPr lang="en-US" dirty="0">
                <a:solidFill>
                  <a:schemeClr val="tx2">
                    <a:lumMod val="75000"/>
                  </a:schemeClr>
                </a:solidFill>
                <a:latin typeface="Consolas" panose="020B0609020204030204" pitchFamily="49" charset="0"/>
                <a:cs typeface="Consolas" panose="020B0609020204030204" pitchFamily="49" charset="0"/>
              </a:rPr>
              <a:t>void Poke(object sender, object e</a:t>
            </a:r>
            <a:r>
              <a:rPr lang="en-US" dirty="0" smtClean="0">
                <a:solidFill>
                  <a:schemeClr val="tx2">
                    <a:lumMod val="75000"/>
                  </a:schemeClr>
                </a:solidFill>
                <a:latin typeface="Consolas" panose="020B0609020204030204" pitchFamily="49" charset="0"/>
                <a:cs typeface="Consolas" panose="020B0609020204030204" pitchFamily="49" charset="0"/>
              </a:rPr>
              <a:t>)</a:t>
            </a:r>
            <a:endParaRPr lang="en-US" dirty="0">
              <a:solidFill>
                <a:schemeClr val="tx2">
                  <a:lumMod val="75000"/>
                </a:schemeClr>
              </a:solidFill>
              <a:latin typeface="Consolas" panose="020B0609020204030204" pitchFamily="49" charset="0"/>
              <a:cs typeface="Consolas" panose="020B0609020204030204" pitchFamily="49" charset="0"/>
            </a:endParaRPr>
          </a:p>
          <a:p>
            <a:pPr lvl="1"/>
            <a:r>
              <a:rPr lang="en-US" dirty="0" smtClean="0"/>
              <a:t>Overloading is not supported</a:t>
            </a:r>
          </a:p>
          <a:p>
            <a:r>
              <a:rPr lang="en-US" dirty="0" smtClean="0"/>
              <a:t>Because all events are eligible:</a:t>
            </a:r>
          </a:p>
          <a:p>
            <a:pPr lvl="1"/>
            <a:r>
              <a:rPr lang="en-US" dirty="0" smtClean="0"/>
              <a:t>This may replace </a:t>
            </a:r>
            <a:r>
              <a:rPr lang="en-US" dirty="0" err="1" smtClean="0"/>
              <a:t>ICommand</a:t>
            </a:r>
            <a:r>
              <a:rPr lang="en-US" dirty="0" smtClean="0"/>
              <a:t> &amp; </a:t>
            </a:r>
            <a:r>
              <a:rPr lang="en-US" dirty="0" err="1" smtClean="0"/>
              <a:t>EventToCommand</a:t>
            </a:r>
            <a:endParaRPr lang="en-US" dirty="0" smtClean="0"/>
          </a:p>
          <a:p>
            <a:pPr marL="4763" lvl="2" indent="0">
              <a:buNone/>
            </a:pPr>
            <a:r>
              <a:rPr lang="en-US" dirty="0" smtClean="0"/>
              <a:t>Note: this does not include parameter or </a:t>
            </a:r>
            <a:r>
              <a:rPr lang="en-US" dirty="0" err="1" smtClean="0"/>
              <a:t>CanExecute</a:t>
            </a:r>
            <a:endParaRPr lang="en-US" dirty="0"/>
          </a:p>
        </p:txBody>
      </p:sp>
      <p:sp>
        <p:nvSpPr>
          <p:cNvPr id="7" name="Rectangle 6"/>
          <p:cNvSpPr/>
          <p:nvPr/>
        </p:nvSpPr>
        <p:spPr bwMode="auto">
          <a:xfrm>
            <a:off x="1600199" y="1235367"/>
            <a:ext cx="3484266"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600199" y="1798366"/>
            <a:ext cx="512214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88852" y="5460920"/>
            <a:ext cx="7122161"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8894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en-US" dirty="0" err="1" smtClean="0"/>
              <a:t>Bindings.StopTracking</a:t>
            </a:r>
            <a:r>
              <a:rPr lang="en-US" dirty="0" smtClean="0"/>
              <a:t>()</a:t>
            </a:r>
            <a:br>
              <a:rPr lang="en-US" dirty="0" smtClean="0"/>
            </a:br>
            <a:r>
              <a:rPr lang="en-US" dirty="0" smtClean="0"/>
              <a:t>pauses compiled bindings</a:t>
            </a:r>
            <a:endParaRPr lang="en-US" dirty="0"/>
          </a:p>
        </p:txBody>
      </p:sp>
    </p:spTree>
    <p:extLst>
      <p:ext uri="{BB962C8B-B14F-4D97-AF65-F5344CB8AC3E}">
        <p14:creationId xmlns:p14="http://schemas.microsoft.com/office/powerpoint/2010/main" val="26447718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basics</a:t>
            </a:r>
            <a:endParaRPr lang="en-GB" dirty="0"/>
          </a:p>
        </p:txBody>
      </p:sp>
    </p:spTree>
    <p:extLst>
      <p:ext uri="{BB962C8B-B14F-4D97-AF65-F5344CB8AC3E}">
        <p14:creationId xmlns:p14="http://schemas.microsoft.com/office/powerpoint/2010/main" val="402309473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a:t>
            </a:r>
            <a:endParaRPr lang="en-US" dirty="0"/>
          </a:p>
        </p:txBody>
      </p:sp>
      <p:sp>
        <p:nvSpPr>
          <p:cNvPr id="3" name="Content Placeholder 2"/>
          <p:cNvSpPr>
            <a:spLocks noGrp="1"/>
          </p:cNvSpPr>
          <p:nvPr>
            <p:ph type="body" sz="quarter" idx="10"/>
          </p:nvPr>
        </p:nvSpPr>
        <p:spPr>
          <a:xfrm>
            <a:off x="269239" y="1189177"/>
            <a:ext cx="11653523" cy="4378186"/>
          </a:xfrm>
        </p:spPr>
        <p:txBody>
          <a:bodyPr/>
          <a:lstStyle/>
          <a:p>
            <a:pPr marL="0" indent="0">
              <a:buNone/>
            </a:pPr>
            <a:r>
              <a:rPr lang="en-US" dirty="0" err="1" smtClean="0"/>
              <a:t>RelativeSource</a:t>
            </a:r>
            <a:r>
              <a:rPr lang="en-US" dirty="0" smtClean="0"/>
              <a:t> = Self &amp; </a:t>
            </a:r>
            <a:r>
              <a:rPr lang="en-US" dirty="0" err="1" smtClean="0"/>
              <a:t>ElementName</a:t>
            </a:r>
            <a:endParaRPr lang="en-US" dirty="0" smtClean="0"/>
          </a:p>
          <a:p>
            <a:pPr marL="336145" lvl="1" indent="0">
              <a:buNone/>
            </a:pPr>
            <a:r>
              <a:rPr lang="en-US" dirty="0" smtClean="0"/>
              <a:t>Reference elements by name in </a:t>
            </a:r>
            <a:r>
              <a:rPr lang="en-US" dirty="0" smtClean="0">
                <a:solidFill>
                  <a:schemeClr val="tx2">
                    <a:lumMod val="75000"/>
                  </a:schemeClr>
                </a:solidFill>
              </a:rPr>
              <a:t>Text="{</a:t>
            </a:r>
            <a:r>
              <a:rPr lang="en-US" dirty="0" err="1" smtClean="0">
                <a:solidFill>
                  <a:schemeClr val="tx2">
                    <a:lumMod val="75000"/>
                  </a:schemeClr>
                </a:solidFill>
              </a:rPr>
              <a:t>x:Bind</a:t>
            </a:r>
            <a:r>
              <a:rPr lang="en-US" dirty="0" smtClean="0">
                <a:solidFill>
                  <a:schemeClr val="tx2">
                    <a:lumMod val="75000"/>
                  </a:schemeClr>
                </a:solidFill>
              </a:rPr>
              <a:t> </a:t>
            </a:r>
            <a:r>
              <a:rPr lang="en-US" dirty="0" err="1" smtClean="0">
                <a:solidFill>
                  <a:schemeClr val="tx2">
                    <a:lumMod val="75000"/>
                  </a:schemeClr>
                </a:solidFill>
              </a:rPr>
              <a:t>MyElement.Text</a:t>
            </a:r>
            <a:r>
              <a:rPr lang="en-US" dirty="0" smtClean="0">
                <a:solidFill>
                  <a:schemeClr val="tx2">
                    <a:lumMod val="75000"/>
                  </a:schemeClr>
                </a:solidFill>
              </a:rPr>
              <a:t>}"</a:t>
            </a:r>
          </a:p>
          <a:p>
            <a:pPr marL="0" indent="0">
              <a:buNone/>
            </a:pPr>
            <a:endParaRPr lang="en-US" dirty="0" smtClean="0"/>
          </a:p>
          <a:p>
            <a:pPr marL="0" indent="0">
              <a:buNone/>
            </a:pPr>
            <a:r>
              <a:rPr lang="en-US" dirty="0" err="1" smtClean="0"/>
              <a:t>RelativeSource</a:t>
            </a:r>
            <a:r>
              <a:rPr lang="en-US" dirty="0" smtClean="0"/>
              <a:t> = </a:t>
            </a:r>
            <a:r>
              <a:rPr lang="en-US" dirty="0" err="1" smtClean="0"/>
              <a:t>TemplatedParent</a:t>
            </a:r>
            <a:endParaRPr lang="en-US" dirty="0" smtClean="0"/>
          </a:p>
          <a:p>
            <a:pPr marL="336145" lvl="1" indent="0">
              <a:buNone/>
            </a:pPr>
            <a:r>
              <a:rPr lang="en-US" dirty="0" smtClean="0"/>
              <a:t>Cannot use x:Bind in control templates; </a:t>
            </a:r>
            <a:r>
              <a:rPr lang="en-US" dirty="0" err="1" smtClean="0"/>
              <a:t>TemplateBinding</a:t>
            </a:r>
            <a:r>
              <a:rPr lang="en-US" dirty="0" smtClean="0"/>
              <a:t> is already optimized</a:t>
            </a:r>
          </a:p>
          <a:p>
            <a:pPr marL="0" indent="0">
              <a:buNone/>
            </a:pPr>
            <a:endParaRPr lang="en-US" dirty="0" smtClean="0"/>
          </a:p>
          <a:p>
            <a:pPr marL="0" indent="0">
              <a:buNone/>
            </a:pPr>
            <a:r>
              <a:rPr lang="en-US" dirty="0" smtClean="0"/>
              <a:t>Source / </a:t>
            </a:r>
            <a:r>
              <a:rPr lang="en-US" dirty="0" err="1" smtClean="0"/>
              <a:t>DataContext</a:t>
            </a:r>
            <a:endParaRPr lang="en-US" dirty="0" smtClean="0"/>
          </a:p>
          <a:p>
            <a:pPr marL="336145" lvl="1" indent="0">
              <a:buNone/>
            </a:pPr>
            <a:r>
              <a:rPr lang="en-US" dirty="0" smtClean="0"/>
              <a:t>Add a ViewModel to your code-behind</a:t>
            </a:r>
          </a:p>
        </p:txBody>
      </p:sp>
      <p:sp>
        <p:nvSpPr>
          <p:cNvPr id="4" name="Rectangle 3"/>
          <p:cNvSpPr/>
          <p:nvPr/>
        </p:nvSpPr>
        <p:spPr bwMode="auto">
          <a:xfrm>
            <a:off x="266921" y="4500496"/>
            <a:ext cx="5900448" cy="122634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66197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Page.ViewModel</a:t>
            </a:r>
            <a:endParaRPr lang="en-US" dirty="0"/>
          </a:p>
        </p:txBody>
      </p:sp>
      <p:sp>
        <p:nvSpPr>
          <p:cNvPr id="3" name="Text Placeholder 2"/>
          <p:cNvSpPr>
            <a:spLocks noGrp="1"/>
          </p:cNvSpPr>
          <p:nvPr>
            <p:ph type="body" sz="quarter" idx="4294967295"/>
          </p:nvPr>
        </p:nvSpPr>
        <p:spPr>
          <a:xfrm>
            <a:off x="257175" y="1204913"/>
            <a:ext cx="11934825" cy="4729162"/>
          </a:xfrm>
          <a:prstGeom prst="rect">
            <a:avLst/>
          </a:prstGeom>
        </p:spPr>
        <p:txBody>
          <a:bodyPr/>
          <a:lstStyle/>
          <a:p>
            <a:pPr marL="0" indent="0">
              <a:spcBef>
                <a:spcPts val="400"/>
              </a:spcBef>
              <a:buNone/>
            </a:pPr>
            <a:r>
              <a:rPr lang="en-US" sz="2000" b="0" dirty="0">
                <a:solidFill>
                  <a:srgbClr val="0000FF"/>
                </a:solidFill>
                <a:highlight>
                  <a:srgbClr val="FFFFFF"/>
                </a:highlight>
                <a:latin typeface="Consolas" panose="020B0609020204030204" pitchFamily="49" charset="0"/>
              </a:rPr>
              <a:t>public</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sealed</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partial</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class</a:t>
            </a:r>
            <a:r>
              <a:rPr lang="en-US" sz="2000" b="0" dirty="0">
                <a:solidFill>
                  <a:srgbClr val="000000"/>
                </a:solidFill>
                <a:highlight>
                  <a:srgbClr val="FFFFFF"/>
                </a:highlight>
                <a:latin typeface="Consolas" panose="020B0609020204030204" pitchFamily="49" charset="0"/>
              </a:rPr>
              <a:t> </a:t>
            </a:r>
            <a:r>
              <a:rPr lang="en-US" sz="2000" b="0" dirty="0" err="1">
                <a:solidFill>
                  <a:srgbClr val="2B91AF"/>
                </a:solidFill>
                <a:highlight>
                  <a:srgbClr val="FFFFFF"/>
                </a:highlight>
                <a:latin typeface="Consolas" panose="020B0609020204030204" pitchFamily="49" charset="0"/>
              </a:rPr>
              <a:t>MainPage</a:t>
            </a:r>
            <a:r>
              <a:rPr lang="en-US" sz="2000" b="0" dirty="0">
                <a:solidFill>
                  <a:srgbClr val="000000"/>
                </a:solidFill>
                <a:highlight>
                  <a:srgbClr val="FFFFFF"/>
                </a:highlight>
                <a:latin typeface="Consolas" panose="020B0609020204030204" pitchFamily="49" charset="0"/>
              </a:rPr>
              <a:t> : </a:t>
            </a:r>
            <a:r>
              <a:rPr lang="en-US" sz="2000" b="0" dirty="0">
                <a:solidFill>
                  <a:srgbClr val="2B91AF"/>
                </a:solidFill>
                <a:highlight>
                  <a:srgbClr val="FFFFFF"/>
                </a:highlight>
                <a:latin typeface="Consolas" panose="020B0609020204030204" pitchFamily="49" charset="0"/>
              </a:rPr>
              <a:t>Page</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a:t>
            </a: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public</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MainPage</a:t>
            </a:r>
            <a:r>
              <a:rPr lang="en-US" sz="2000" b="0" dirty="0">
                <a:solidFill>
                  <a:srgbClr val="000000"/>
                </a:solidFill>
                <a:highlight>
                  <a:srgbClr val="FFFFFF"/>
                </a:highlight>
                <a:latin typeface="Consolas" panose="020B0609020204030204" pitchFamily="49" charset="0"/>
              </a:rPr>
              <a:t>()</a:t>
            </a:r>
          </a:p>
          <a:p>
            <a:pPr marL="0" indent="0">
              <a:spcBef>
                <a:spcPts val="400"/>
              </a:spcBef>
              <a:buNone/>
            </a:pPr>
            <a:r>
              <a:rPr lang="en-US" sz="2000" b="0" dirty="0">
                <a:solidFill>
                  <a:srgbClr val="000000"/>
                </a:solidFill>
                <a:highlight>
                  <a:srgbClr val="FFFFFF"/>
                </a:highlight>
                <a:latin typeface="Consolas" panose="020B0609020204030204" pitchFamily="49" charset="0"/>
              </a:rPr>
              <a:t>    {</a:t>
            </a: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InitializeComponent</a:t>
            </a:r>
            <a:r>
              <a:rPr lang="en-US" sz="2000" b="0" dirty="0">
                <a:solidFill>
                  <a:srgbClr val="000000"/>
                </a:solidFill>
                <a:highlight>
                  <a:srgbClr val="FFFFFF"/>
                </a:highlight>
                <a:latin typeface="Consolas" panose="020B0609020204030204" pitchFamily="49" charset="0"/>
              </a:rPr>
              <a:t>();</a:t>
            </a: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FF"/>
                </a:solidFill>
                <a:highlight>
                  <a:srgbClr val="FFFFFF"/>
                </a:highlight>
                <a:latin typeface="Consolas" panose="020B0609020204030204" pitchFamily="49" charset="0"/>
              </a:rPr>
              <a:t>this</a:t>
            </a:r>
            <a:r>
              <a:rPr lang="en-US" sz="2000" b="0" dirty="0" err="1">
                <a:solidFill>
                  <a:srgbClr val="000000"/>
                </a:solidFill>
                <a:highlight>
                  <a:srgbClr val="FFFFFF"/>
                </a:highlight>
                <a:latin typeface="Consolas" panose="020B0609020204030204" pitchFamily="49" charset="0"/>
              </a:rPr>
              <a:t>.DataContextChanged</a:t>
            </a:r>
            <a:r>
              <a:rPr lang="en-US" sz="2000" b="0" dirty="0">
                <a:solidFill>
                  <a:srgbClr val="000000"/>
                </a:solidFill>
                <a:highlight>
                  <a:srgbClr val="FFFFFF"/>
                </a:highlight>
                <a:latin typeface="Consolas" panose="020B0609020204030204" pitchFamily="49" charset="0"/>
              </a:rPr>
              <a:t> += (s, e) =&gt;</a:t>
            </a:r>
          </a:p>
          <a:p>
            <a:pPr marL="0" indent="0">
              <a:spcBef>
                <a:spcPts val="400"/>
              </a:spcBef>
              <a:buNone/>
            </a:pPr>
            <a:r>
              <a:rPr lang="en-US" sz="2000" b="0" dirty="0">
                <a:solidFill>
                  <a:srgbClr val="000000"/>
                </a:solidFill>
                <a:highlight>
                  <a:srgbClr val="FFFFFF"/>
                </a:highlight>
                <a:latin typeface="Consolas" panose="020B0609020204030204" pitchFamily="49" charset="0"/>
              </a:rPr>
              <a:t>        {</a:t>
            </a:r>
          </a:p>
          <a:p>
            <a:pPr marL="0" indent="0">
              <a:spcBef>
                <a:spcPts val="400"/>
              </a:spcBef>
              <a:buNone/>
            </a:pPr>
            <a:r>
              <a:rPr lang="en-US" sz="2000" b="0" dirty="0">
                <a:solidFill>
                  <a:srgbClr val="000000"/>
                </a:solidFill>
                <a:highlight>
                  <a:srgbClr val="FFFFFF"/>
                </a:highlight>
                <a:latin typeface="Consolas" panose="020B0609020204030204" pitchFamily="49" charset="0"/>
              </a:rPr>
              <a:t>            ViewModel = </a:t>
            </a:r>
            <a:r>
              <a:rPr lang="en-US" sz="2000" b="0" dirty="0" err="1">
                <a:solidFill>
                  <a:srgbClr val="000000"/>
                </a:solidFill>
                <a:highlight>
                  <a:srgbClr val="FFFFFF"/>
                </a:highlight>
                <a:latin typeface="Consolas" panose="020B0609020204030204" pitchFamily="49" charset="0"/>
              </a:rPr>
              <a:t>DataContext</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as</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ViewModels.</a:t>
            </a:r>
            <a:r>
              <a:rPr lang="en-US" sz="2000" b="0" dirty="0" err="1">
                <a:solidFill>
                  <a:srgbClr val="2B91AF"/>
                </a:solidFill>
                <a:highlight>
                  <a:srgbClr val="FFFFFF"/>
                </a:highlight>
                <a:latin typeface="Consolas" panose="020B0609020204030204" pitchFamily="49" charset="0"/>
              </a:rPr>
              <a:t>MainPageViewModel</a:t>
            </a:r>
            <a:r>
              <a:rPr lang="en-US" sz="2000" b="0" dirty="0">
                <a:solidFill>
                  <a:srgbClr val="000000"/>
                </a:solidFill>
                <a:highlight>
                  <a:srgbClr val="FFFFFF"/>
                </a:highlight>
                <a:latin typeface="Consolas" panose="020B0609020204030204" pitchFamily="49" charset="0"/>
              </a:rPr>
              <a:t>;</a:t>
            </a:r>
          </a:p>
          <a:p>
            <a:pPr marL="0" indent="0">
              <a:spcBef>
                <a:spcPts val="400"/>
              </a:spcBef>
              <a:buNone/>
            </a:pPr>
            <a:r>
              <a:rPr lang="en-US" sz="2000" b="0" dirty="0">
                <a:solidFill>
                  <a:srgbClr val="000000"/>
                </a:solidFill>
                <a:highlight>
                  <a:srgbClr val="FFFFFF"/>
                </a:highlight>
                <a:latin typeface="Consolas" panose="020B0609020204030204" pitchFamily="49" charset="0"/>
              </a:rPr>
              <a:t>        };</a:t>
            </a:r>
          </a:p>
          <a:p>
            <a:pPr marL="0" indent="0">
              <a:spcBef>
                <a:spcPts val="400"/>
              </a:spcBef>
              <a:buNone/>
            </a:pPr>
            <a:r>
              <a:rPr lang="en-US" sz="2000" b="0" dirty="0">
                <a:solidFill>
                  <a:srgbClr val="000000"/>
                </a:solidFill>
                <a:highlight>
                  <a:srgbClr val="FFFFFF"/>
                </a:highlight>
                <a:latin typeface="Consolas" panose="020B0609020204030204" pitchFamily="49" charset="0"/>
              </a:rPr>
              <a:t>    }</a:t>
            </a:r>
          </a:p>
          <a:p>
            <a:pPr marL="0" indent="0">
              <a:spcBef>
                <a:spcPts val="400"/>
              </a:spcBef>
              <a:buNone/>
            </a:pP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a:solidFill>
                  <a:srgbClr val="008000"/>
                </a:solidFill>
                <a:highlight>
                  <a:srgbClr val="FFFFFF"/>
                </a:highlight>
                <a:latin typeface="Consolas" panose="020B0609020204030204" pitchFamily="49" charset="0"/>
              </a:rPr>
              <a:t>// strongly-typed view models enable x:bind</a:t>
            </a:r>
            <a:endParaRPr lang="en-US" sz="2000" b="0" dirty="0">
              <a:solidFill>
                <a:srgbClr val="000000"/>
              </a:solidFill>
              <a:highlight>
                <a:srgbClr val="FFFFFF"/>
              </a:highlight>
              <a:latin typeface="Consolas" panose="020B0609020204030204" pitchFamily="49" charset="0"/>
            </a:endParaRPr>
          </a:p>
          <a:p>
            <a:pPr marL="0" indent="0">
              <a:spcBef>
                <a:spcPts val="400"/>
              </a:spcBef>
              <a:buNone/>
            </a:pP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public</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ViewModels.</a:t>
            </a:r>
            <a:r>
              <a:rPr lang="en-US" sz="2000" b="0" dirty="0" err="1">
                <a:solidFill>
                  <a:srgbClr val="2B91AF"/>
                </a:solidFill>
                <a:highlight>
                  <a:srgbClr val="FFFFFF"/>
                </a:highlight>
                <a:latin typeface="Consolas" panose="020B0609020204030204" pitchFamily="49" charset="0"/>
              </a:rPr>
              <a:t>MainPageViewModel</a:t>
            </a:r>
            <a:r>
              <a:rPr lang="en-US" sz="2000" b="0" dirty="0">
                <a:solidFill>
                  <a:srgbClr val="000000"/>
                </a:solidFill>
                <a:highlight>
                  <a:srgbClr val="FFFFFF"/>
                </a:highlight>
                <a:latin typeface="Consolas" panose="020B0609020204030204" pitchFamily="49" charset="0"/>
              </a:rPr>
              <a:t> ViewModel { </a:t>
            </a:r>
            <a:r>
              <a:rPr lang="en-US" sz="2000" b="0" dirty="0">
                <a:solidFill>
                  <a:srgbClr val="0000FF"/>
                </a:solidFill>
                <a:highlight>
                  <a:srgbClr val="FFFFFF"/>
                </a:highlight>
                <a:latin typeface="Consolas" panose="020B0609020204030204" pitchFamily="49" charset="0"/>
              </a:rPr>
              <a:t>get</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set</a:t>
            </a:r>
            <a:r>
              <a:rPr lang="en-US" sz="2000" b="0" dirty="0">
                <a:solidFill>
                  <a:srgbClr val="000000"/>
                </a:solidFill>
                <a:highlight>
                  <a:srgbClr val="FFFFFF"/>
                </a:highlight>
                <a:latin typeface="Consolas" panose="020B0609020204030204" pitchFamily="49" charset="0"/>
              </a:rPr>
              <a:t>; }</a:t>
            </a:r>
          </a:p>
          <a:p>
            <a:pPr marL="0" indent="0">
              <a:spcBef>
                <a:spcPts val="400"/>
              </a:spcBef>
              <a:buNone/>
            </a:pPr>
            <a:r>
              <a:rPr lang="en-US" sz="2000" b="0" dirty="0">
                <a:solidFill>
                  <a:srgbClr val="000000"/>
                </a:solidFill>
                <a:highlight>
                  <a:srgbClr val="FFFFFF"/>
                </a:highlight>
                <a:latin typeface="Consolas" panose="020B0609020204030204" pitchFamily="49" charset="0"/>
              </a:rPr>
              <a:t>}</a:t>
            </a:r>
            <a:endParaRPr lang="en-US" sz="2000" b="0" dirty="0"/>
          </a:p>
        </p:txBody>
      </p:sp>
      <p:sp>
        <p:nvSpPr>
          <p:cNvPr id="4" name="Rectangle 3"/>
          <p:cNvSpPr/>
          <p:nvPr/>
        </p:nvSpPr>
        <p:spPr bwMode="auto">
          <a:xfrm>
            <a:off x="1295400" y="2819400"/>
            <a:ext cx="3581400"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981200" y="3482622"/>
            <a:ext cx="8077200"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13916" y="5097109"/>
            <a:ext cx="6587532"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3894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t>
            </a:r>
            <a:r>
              <a:rPr lang="en-US" dirty="0" err="1" smtClean="0"/>
              <a:t>x:Bind</a:t>
            </a:r>
            <a:r>
              <a:rPr lang="en-US" dirty="0" smtClean="0"/>
              <a:t>} is not for </a:t>
            </a:r>
            <a:br>
              <a:rPr lang="en-US" dirty="0" smtClean="0"/>
            </a:br>
            <a:r>
              <a:rPr lang="en-US" dirty="0" smtClean="0"/>
              <a:t>every situation (yet)</a:t>
            </a:r>
            <a:endParaRPr lang="en-US" dirty="0"/>
          </a:p>
        </p:txBody>
      </p:sp>
    </p:spTree>
    <p:extLst>
      <p:ext uri="{BB962C8B-B14F-4D97-AF65-F5344CB8AC3E}">
        <p14:creationId xmlns:p14="http://schemas.microsoft.com/office/powerpoint/2010/main" val="403189179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classic binding</a:t>
            </a:r>
            <a:endParaRPr lang="en-US" dirty="0"/>
          </a:p>
        </p:txBody>
      </p:sp>
      <p:sp>
        <p:nvSpPr>
          <p:cNvPr id="3" name="Content Placeholder 2"/>
          <p:cNvSpPr>
            <a:spLocks noGrp="1"/>
          </p:cNvSpPr>
          <p:nvPr>
            <p:ph type="body" sz="quarter" idx="10"/>
          </p:nvPr>
        </p:nvSpPr>
        <p:spPr/>
        <p:txBody>
          <a:bodyPr/>
          <a:lstStyle/>
          <a:p>
            <a:r>
              <a:rPr lang="en-US" dirty="0" smtClean="0"/>
              <a:t>Duck Typing</a:t>
            </a:r>
          </a:p>
          <a:p>
            <a:pPr lvl="1"/>
            <a:r>
              <a:rPr lang="en-US" dirty="0" smtClean="0"/>
              <a:t>Text=“{Binding Age}” works for both </a:t>
            </a:r>
            <a:r>
              <a:rPr lang="en-US" dirty="0" err="1" smtClean="0"/>
              <a:t>PersonModel</a:t>
            </a:r>
            <a:r>
              <a:rPr lang="en-US" dirty="0" smtClean="0"/>
              <a:t> &amp; </a:t>
            </a:r>
            <a:r>
              <a:rPr lang="en-US" dirty="0" err="1" smtClean="0"/>
              <a:t>WineModel</a:t>
            </a:r>
            <a:endParaRPr lang="en-US" dirty="0" smtClean="0"/>
          </a:p>
          <a:p>
            <a:r>
              <a:rPr lang="en-US" dirty="0" smtClean="0"/>
              <a:t>Dictionary graphs</a:t>
            </a:r>
          </a:p>
          <a:p>
            <a:pPr lvl="1"/>
            <a:r>
              <a:rPr lang="en-US" dirty="0" smtClean="0"/>
              <a:t>Use {Binding} with JSON or other </a:t>
            </a:r>
            <a:r>
              <a:rPr lang="en-US" dirty="0" err="1" smtClean="0"/>
              <a:t>untyped</a:t>
            </a:r>
            <a:r>
              <a:rPr lang="en-US" dirty="0" smtClean="0"/>
              <a:t> objects</a:t>
            </a:r>
          </a:p>
          <a:p>
            <a:r>
              <a:rPr lang="en-US" dirty="0" smtClean="0"/>
              <a:t>Code-behind binding</a:t>
            </a:r>
          </a:p>
          <a:p>
            <a:pPr lvl="1"/>
            <a:r>
              <a:rPr lang="en-US" dirty="0" smtClean="0"/>
              <a:t>Can add/remove {</a:t>
            </a:r>
            <a:r>
              <a:rPr lang="en-US" dirty="0" err="1" smtClean="0"/>
              <a:t>x:Bind</a:t>
            </a:r>
            <a:r>
              <a:rPr lang="en-US" dirty="0" smtClean="0"/>
              <a:t>} @ runtime</a:t>
            </a:r>
          </a:p>
          <a:p>
            <a:r>
              <a:rPr lang="en-US" dirty="0" smtClean="0"/>
              <a:t>Use in a style</a:t>
            </a:r>
          </a:p>
          <a:p>
            <a:pPr lvl="1"/>
            <a:r>
              <a:rPr lang="en-US" dirty="0" smtClean="0"/>
              <a:t>{</a:t>
            </a:r>
            <a:r>
              <a:rPr lang="en-US" dirty="0" err="1" smtClean="0"/>
              <a:t>x:Bind</a:t>
            </a:r>
            <a:r>
              <a:rPr lang="en-US" dirty="0" smtClean="0"/>
              <a:t>} can’t be used in a style for setters</a:t>
            </a:r>
          </a:p>
          <a:p>
            <a:pPr lvl="1"/>
            <a:r>
              <a:rPr lang="en-US" dirty="0"/>
              <a:t>{</a:t>
            </a:r>
            <a:r>
              <a:rPr lang="en-US" dirty="0" err="1"/>
              <a:t>x:Bind</a:t>
            </a:r>
            <a:r>
              <a:rPr lang="en-US" dirty="0"/>
              <a:t>} </a:t>
            </a:r>
            <a:r>
              <a:rPr lang="en-US" dirty="0" smtClean="0"/>
              <a:t>can be used in a </a:t>
            </a:r>
            <a:r>
              <a:rPr lang="en-US" dirty="0" err="1" smtClean="0"/>
              <a:t>DataTemplate</a:t>
            </a:r>
            <a:r>
              <a:rPr lang="en-US" dirty="0" smtClean="0"/>
              <a:t> that is defined in the style</a:t>
            </a:r>
          </a:p>
        </p:txBody>
      </p:sp>
    </p:spTree>
    <p:extLst>
      <p:ext uri="{BB962C8B-B14F-4D97-AF65-F5344CB8AC3E}">
        <p14:creationId xmlns:p14="http://schemas.microsoft.com/office/powerpoint/2010/main" val="269456453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en-US" dirty="0" smtClean="0"/>
              <a:t>x:Bind can meet your binding </a:t>
            </a:r>
            <a:r>
              <a:rPr lang="en-US" smtClean="0"/>
              <a:t>needs most </a:t>
            </a:r>
            <a:r>
              <a:rPr lang="en-US" dirty="0" smtClean="0"/>
              <a:t>of the time. </a:t>
            </a:r>
            <a:endParaRPr lang="en-US" dirty="0"/>
          </a:p>
        </p:txBody>
      </p:sp>
    </p:spTree>
    <p:extLst>
      <p:ext uri="{BB962C8B-B14F-4D97-AF65-F5344CB8AC3E}">
        <p14:creationId xmlns:p14="http://schemas.microsoft.com/office/powerpoint/2010/main" val="264420426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4" name="Text Placeholder 3"/>
          <p:cNvSpPr>
            <a:spLocks noGrp="1"/>
          </p:cNvSpPr>
          <p:nvPr>
            <p:ph type="body" sz="quarter" idx="10"/>
          </p:nvPr>
        </p:nvSpPr>
        <p:spPr/>
        <p:txBody>
          <a:bodyPr/>
          <a:lstStyle/>
          <a:p>
            <a:r>
              <a:rPr lang="en-US" dirty="0" smtClean="0"/>
              <a:t>Data binding basics</a:t>
            </a:r>
          </a:p>
          <a:p>
            <a:r>
              <a:rPr lang="en-US" dirty="0" smtClean="0"/>
              <a:t>Compiled binding</a:t>
            </a:r>
          </a:p>
        </p:txBody>
      </p:sp>
    </p:spTree>
    <p:extLst>
      <p:ext uri="{BB962C8B-B14F-4D97-AF65-F5344CB8AC3E}">
        <p14:creationId xmlns:p14="http://schemas.microsoft.com/office/powerpoint/2010/main" val="315004618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Literal Data</a:t>
            </a:r>
            <a:endParaRPr lang="en-US" dirty="0"/>
          </a:p>
        </p:txBody>
      </p:sp>
      <p:sp>
        <p:nvSpPr>
          <p:cNvPr id="4" name="Content Placeholder 3"/>
          <p:cNvSpPr>
            <a:spLocks noGrp="1"/>
          </p:cNvSpPr>
          <p:nvPr>
            <p:ph type="body" sz="quarter" idx="10"/>
          </p:nvPr>
        </p:nvSpPr>
        <p:spPr/>
        <p:txBody>
          <a:bodyPr/>
          <a:lstStyle/>
          <a:p>
            <a:pPr marL="0" indent="0">
              <a:buNone/>
            </a:pPr>
            <a:r>
              <a:rPr lang="en-US" dirty="0" smtClean="0"/>
              <a:t>You could hard code everything, but…</a:t>
            </a:r>
          </a:p>
          <a:p>
            <a:endParaRPr lang="en-US" dirty="0" smtClean="0"/>
          </a:p>
          <a:p>
            <a:endParaRPr lang="en-US" dirty="0" smtClean="0"/>
          </a:p>
          <a:p>
            <a:endParaRPr lang="en-US" dirty="0" smtClean="0"/>
          </a:p>
          <a:p>
            <a:endParaRPr lang="en-US" dirty="0" smtClean="0"/>
          </a:p>
          <a:p>
            <a:pPr marL="0" indent="0">
              <a:buNone/>
            </a:pPr>
            <a:r>
              <a:rPr lang="en-US" dirty="0" smtClean="0"/>
              <a:t>Not very dynamic.</a:t>
            </a:r>
          </a:p>
          <a:p>
            <a:endParaRPr lang="en-US" dirty="0" smtClean="0"/>
          </a:p>
        </p:txBody>
      </p:sp>
      <p:pic>
        <p:nvPicPr>
          <p:cNvPr id="8" name="Picture 7"/>
          <p:cNvPicPr>
            <a:picLocks noChangeAspect="1"/>
          </p:cNvPicPr>
          <p:nvPr/>
        </p:nvPicPr>
        <p:blipFill>
          <a:blip r:embed="rId2"/>
          <a:stretch>
            <a:fillRect/>
          </a:stretch>
        </p:blipFill>
        <p:spPr>
          <a:xfrm>
            <a:off x="269239" y="2229542"/>
            <a:ext cx="9191625" cy="1866900"/>
          </a:xfrm>
          <a:prstGeom prst="rect">
            <a:avLst/>
          </a:prstGeom>
        </p:spPr>
      </p:pic>
      <p:pic>
        <p:nvPicPr>
          <p:cNvPr id="9" name="Picture 8"/>
          <p:cNvPicPr>
            <a:picLocks noChangeAspect="1"/>
          </p:cNvPicPr>
          <p:nvPr/>
        </p:nvPicPr>
        <p:blipFill>
          <a:blip r:embed="rId3"/>
          <a:stretch>
            <a:fillRect/>
          </a:stretch>
        </p:blipFill>
        <p:spPr>
          <a:xfrm>
            <a:off x="8550921" y="3998421"/>
            <a:ext cx="3641079" cy="2859579"/>
          </a:xfrm>
          <a:prstGeom prst="rect">
            <a:avLst/>
          </a:prstGeom>
        </p:spPr>
      </p:pic>
    </p:spTree>
    <p:extLst>
      <p:ext uri="{BB962C8B-B14F-4D97-AF65-F5344CB8AC3E}">
        <p14:creationId xmlns:p14="http://schemas.microsoft.com/office/powerpoint/2010/main" val="26509011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Dynamic Data</a:t>
            </a:r>
            <a:endParaRPr lang="en-US" dirty="0"/>
          </a:p>
        </p:txBody>
      </p:sp>
      <p:sp>
        <p:nvSpPr>
          <p:cNvPr id="4" name="Content Placeholder 3"/>
          <p:cNvSpPr>
            <a:spLocks noGrp="1"/>
          </p:cNvSpPr>
          <p:nvPr>
            <p:ph type="body" sz="quarter" idx="10"/>
          </p:nvPr>
        </p:nvSpPr>
        <p:spPr/>
        <p:txBody>
          <a:bodyPr>
            <a:normAutofit/>
          </a:bodyPr>
          <a:lstStyle/>
          <a:p>
            <a:r>
              <a:rPr lang="en-US" dirty="0" smtClean="0"/>
              <a:t>Use data binding to connect to a data source</a:t>
            </a:r>
          </a:p>
          <a:p>
            <a:pPr lvl="1"/>
            <a:r>
              <a:rPr lang="en-US" dirty="0" smtClean="0"/>
              <a:t>Typical data source would be a view model</a:t>
            </a:r>
          </a:p>
          <a:p>
            <a:endParaRPr lang="en-US" dirty="0" smtClean="0"/>
          </a:p>
          <a:p>
            <a:endParaRPr lang="en-US" dirty="0" smtClean="0"/>
          </a:p>
        </p:txBody>
      </p:sp>
      <p:pic>
        <p:nvPicPr>
          <p:cNvPr id="2" name="Picture 1"/>
          <p:cNvPicPr>
            <a:picLocks noChangeAspect="1"/>
          </p:cNvPicPr>
          <p:nvPr/>
        </p:nvPicPr>
        <p:blipFill>
          <a:blip r:embed="rId2"/>
          <a:stretch>
            <a:fillRect/>
          </a:stretch>
        </p:blipFill>
        <p:spPr>
          <a:xfrm>
            <a:off x="379413" y="2726621"/>
            <a:ext cx="9296400" cy="3038475"/>
          </a:xfrm>
          <a:prstGeom prst="rect">
            <a:avLst/>
          </a:prstGeom>
        </p:spPr>
      </p:pic>
      <p:pic>
        <p:nvPicPr>
          <p:cNvPr id="5" name="Picture 4"/>
          <p:cNvPicPr>
            <a:picLocks noChangeAspect="1"/>
          </p:cNvPicPr>
          <p:nvPr/>
        </p:nvPicPr>
        <p:blipFill>
          <a:blip r:embed="rId3"/>
          <a:stretch>
            <a:fillRect/>
          </a:stretch>
        </p:blipFill>
        <p:spPr>
          <a:xfrm>
            <a:off x="9010825" y="4446465"/>
            <a:ext cx="3181175" cy="2411535"/>
          </a:xfrm>
          <a:prstGeom prst="rect">
            <a:avLst/>
          </a:prstGeom>
        </p:spPr>
      </p:pic>
    </p:spTree>
    <p:extLst>
      <p:ext uri="{BB962C8B-B14F-4D97-AF65-F5344CB8AC3E}">
        <p14:creationId xmlns:p14="http://schemas.microsoft.com/office/powerpoint/2010/main" val="31165809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Updating the UI</a:t>
            </a:r>
            <a:endParaRPr lang="en-US" dirty="0"/>
          </a:p>
        </p:txBody>
      </p:sp>
      <p:sp>
        <p:nvSpPr>
          <p:cNvPr id="2" name="Content Placeholder 1"/>
          <p:cNvSpPr>
            <a:spLocks noGrp="1"/>
          </p:cNvSpPr>
          <p:nvPr>
            <p:ph type="body" sz="quarter" idx="10"/>
          </p:nvPr>
        </p:nvSpPr>
        <p:spPr/>
        <p:txBody>
          <a:bodyPr/>
          <a:lstStyle/>
          <a:p>
            <a:r>
              <a:rPr lang="en-US" dirty="0" err="1" smtClean="0"/>
              <a:t>INotifyPropertyChanged</a:t>
            </a:r>
            <a:endParaRPr lang="en-US" dirty="0" smtClean="0"/>
          </a:p>
          <a:p>
            <a:pPr lvl="1"/>
            <a:r>
              <a:rPr lang="en-US" dirty="0" smtClean="0"/>
              <a:t>Implement in a view model class</a:t>
            </a:r>
          </a:p>
          <a:p>
            <a:pPr lvl="1"/>
            <a:r>
              <a:rPr lang="en-US" dirty="0" smtClean="0"/>
              <a:t>Raised by View Model when property value changes</a:t>
            </a:r>
          </a:p>
          <a:p>
            <a:r>
              <a:rPr lang="en-US" dirty="0" err="1" smtClean="0"/>
              <a:t>INotifyCollectionChanged</a:t>
            </a:r>
            <a:endParaRPr lang="en-US" dirty="0" smtClean="0"/>
          </a:p>
          <a:p>
            <a:pPr lvl="1"/>
            <a:r>
              <a:rPr lang="en-US" dirty="0" smtClean="0"/>
              <a:t>Implemented in </a:t>
            </a:r>
            <a:r>
              <a:rPr lang="en-US" i="1" dirty="0" err="1" smtClean="0"/>
              <a:t>ObservableCollection</a:t>
            </a:r>
            <a:r>
              <a:rPr lang="en-US" i="1" dirty="0" smtClean="0"/>
              <a:t>&lt;T&gt;</a:t>
            </a:r>
            <a:r>
              <a:rPr lang="en-US" dirty="0" smtClean="0"/>
              <a:t> and </a:t>
            </a:r>
            <a:r>
              <a:rPr lang="en-US" i="1" dirty="0" err="1" smtClean="0"/>
              <a:t>ReadOnlyObservableCollection</a:t>
            </a:r>
            <a:r>
              <a:rPr lang="en-US" i="1" dirty="0" smtClean="0"/>
              <a:t>&lt;T&gt;</a:t>
            </a:r>
            <a:endParaRPr lang="en-US" dirty="0" smtClean="0"/>
          </a:p>
          <a:p>
            <a:pPr lvl="1"/>
            <a:r>
              <a:rPr lang="en-US" dirty="0" smtClean="0"/>
              <a:t>Raised by the collection when the collection is modified</a:t>
            </a:r>
          </a:p>
          <a:p>
            <a:pPr lvl="1"/>
            <a:r>
              <a:rPr lang="en-US" dirty="0" smtClean="0"/>
              <a:t>(also </a:t>
            </a:r>
            <a:r>
              <a:rPr lang="en-US" dirty="0" err="1" smtClean="0"/>
              <a:t>IObservableVector</a:t>
            </a:r>
            <a:r>
              <a:rPr lang="en-US" dirty="0" smtClean="0"/>
              <a:t>)</a:t>
            </a:r>
          </a:p>
        </p:txBody>
      </p:sp>
    </p:spTree>
    <p:extLst>
      <p:ext uri="{BB962C8B-B14F-4D97-AF65-F5344CB8AC3E}">
        <p14:creationId xmlns:p14="http://schemas.microsoft.com/office/powerpoint/2010/main" val="5009291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New for dependency properties </a:t>
            </a:r>
            <a:br>
              <a:rPr lang="en-US" dirty="0" smtClean="0"/>
            </a:br>
            <a:r>
              <a:rPr lang="en-US" dirty="0" smtClean="0"/>
              <a:t>register for property changes</a:t>
            </a:r>
            <a:endParaRPr lang="en-US" dirty="0"/>
          </a:p>
        </p:txBody>
      </p:sp>
    </p:spTree>
    <p:extLst>
      <p:ext uri="{BB962C8B-B14F-4D97-AF65-F5344CB8AC3E}">
        <p14:creationId xmlns:p14="http://schemas.microsoft.com/office/powerpoint/2010/main" val="15441226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75000"/>
                  </a:schemeClr>
                </a:solidFill>
                <a:latin typeface="Consolas" panose="020B0609020204030204" pitchFamily="49" charset="0"/>
                <a:cs typeface="Consolas" panose="020B0609020204030204" pitchFamily="49" charset="0"/>
              </a:rPr>
              <a:t>Binding</a:t>
            </a:r>
          </a:p>
          <a:p>
            <a:pPr marL="914400">
              <a:lnSpc>
                <a:spcPct val="100000"/>
              </a:lnSpc>
              <a:spcBef>
                <a:spcPts val="400"/>
              </a:spcBef>
            </a:pPr>
            <a:r>
              <a:rPr lang="en-US" sz="2400" b="0" dirty="0" smtClean="0">
                <a:latin typeface="Consolas" panose="020B0609020204030204" pitchFamily="49" charset="0"/>
                <a:cs typeface="Consolas" panose="020B0609020204030204" pitchFamily="49" charset="0"/>
              </a:rPr>
              <a:t>Converter</a:t>
            </a: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ConverterLanguage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ConverterParameter</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ElementName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FallbackValue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latin typeface="Consolas" panose="020B0609020204030204" pitchFamily="49" charset="0"/>
                <a:cs typeface="Consolas" panose="020B0609020204030204" pitchFamily="49" charset="0"/>
              </a:rPr>
              <a:t>Mode</a:t>
            </a:r>
          </a:p>
          <a:p>
            <a:pPr marL="914400">
              <a:lnSpc>
                <a:spcPct val="100000"/>
              </a:lnSpc>
              <a:spcBef>
                <a:spcPts val="400"/>
              </a:spcBef>
            </a:pPr>
            <a:r>
              <a:rPr lang="en-US" sz="2400" b="0" dirty="0" smtClean="0">
                <a:latin typeface="Consolas" panose="020B0609020204030204" pitchFamily="49" charset="0"/>
                <a:cs typeface="Consolas" panose="020B0609020204030204" pitchFamily="49" charset="0"/>
              </a:rPr>
              <a:t>Path</a:t>
            </a: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RelativeSource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latin typeface="Consolas" panose="020B0609020204030204" pitchFamily="49" charset="0"/>
                <a:cs typeface="Consolas" panose="020B0609020204030204" pitchFamily="49" charset="0"/>
              </a:rPr>
              <a:t>Source</a:t>
            </a: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TargetNullValue</a:t>
            </a:r>
            <a:endParaRPr lang="en-US" sz="2400" b="0" dirty="0" smtClean="0">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5" name="Rectangle 4"/>
          <p:cNvSpPr/>
          <p:nvPr/>
        </p:nvSpPr>
        <p:spPr>
          <a:xfrm>
            <a:off x="1066800" y="1676400"/>
            <a:ext cx="3733800" cy="13716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6" name="Rectangle 5"/>
          <p:cNvSpPr/>
          <p:nvPr/>
        </p:nvSpPr>
        <p:spPr>
          <a:xfrm>
            <a:off x="1066800" y="5791200"/>
            <a:ext cx="3733800" cy="6096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Tree>
    <p:extLst>
      <p:ext uri="{BB962C8B-B14F-4D97-AF65-F5344CB8AC3E}">
        <p14:creationId xmlns:p14="http://schemas.microsoft.com/office/powerpoint/2010/main" val="13550050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Converting Data</a:t>
            </a:r>
            <a:endParaRPr lang="en-US" dirty="0"/>
          </a:p>
        </p:txBody>
      </p:sp>
      <p:sp>
        <p:nvSpPr>
          <p:cNvPr id="2" name="Content Placeholder 1"/>
          <p:cNvSpPr>
            <a:spLocks noGrp="1"/>
          </p:cNvSpPr>
          <p:nvPr>
            <p:ph type="body" sz="quarter" idx="10"/>
          </p:nvPr>
        </p:nvSpPr>
        <p:spPr/>
        <p:txBody>
          <a:bodyPr/>
          <a:lstStyle/>
          <a:p>
            <a:r>
              <a:rPr lang="en-US" dirty="0" smtClean="0"/>
              <a:t>Converters change data during binding</a:t>
            </a:r>
          </a:p>
          <a:p>
            <a:pPr lvl="1"/>
            <a:r>
              <a:rPr lang="en-US" dirty="0" smtClean="0"/>
              <a:t>Raw datatype &gt; Converter &gt; Formatted string</a:t>
            </a:r>
          </a:p>
          <a:p>
            <a:r>
              <a:rPr lang="en-US" dirty="0" err="1" smtClean="0"/>
              <a:t>IValueConverter</a:t>
            </a:r>
            <a:endParaRPr lang="en-US" dirty="0" smtClean="0"/>
          </a:p>
          <a:p>
            <a:pPr lvl="1"/>
            <a:r>
              <a:rPr lang="en-US" b="1" dirty="0" smtClean="0"/>
              <a:t>Convert method</a:t>
            </a:r>
          </a:p>
          <a:p>
            <a:pPr lvl="2"/>
            <a:r>
              <a:rPr lang="en-US" dirty="0" smtClean="0"/>
              <a:t>Converts data to a new format/value before assignment</a:t>
            </a:r>
          </a:p>
          <a:p>
            <a:pPr lvl="1"/>
            <a:r>
              <a:rPr lang="en-US" b="1" dirty="0" err="1" smtClean="0"/>
              <a:t>ConvertBack</a:t>
            </a:r>
            <a:r>
              <a:rPr lang="en-US" b="1" dirty="0" smtClean="0"/>
              <a:t> method</a:t>
            </a:r>
          </a:p>
          <a:p>
            <a:pPr lvl="2"/>
            <a:r>
              <a:rPr lang="en-US" dirty="0" smtClean="0"/>
              <a:t>Converts data from the new format/value updating source</a:t>
            </a:r>
          </a:p>
          <a:p>
            <a:pPr lvl="2"/>
            <a:r>
              <a:rPr lang="en-US" dirty="0" smtClean="0"/>
              <a:t>Often not implemented</a:t>
            </a:r>
            <a:endParaRPr lang="en-US" dirty="0"/>
          </a:p>
        </p:txBody>
      </p:sp>
    </p:spTree>
    <p:extLst>
      <p:ext uri="{BB962C8B-B14F-4D97-AF65-F5344CB8AC3E}">
        <p14:creationId xmlns:p14="http://schemas.microsoft.com/office/powerpoint/2010/main" val="20467660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Widescreen</PresentationFormat>
  <Paragraphs>245</Paragraphs>
  <Slides>36</Slides>
  <Notes>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36</vt:i4>
      </vt:variant>
    </vt:vector>
  </HeadingPairs>
  <TitlesOfParts>
    <vt:vector size="50" baseType="lpstr">
      <vt:lpstr>Arial</vt:lpstr>
      <vt:lpstr>Avenir LT Pro 45 Book</vt:lpstr>
      <vt:lpstr>Calibri</vt:lpstr>
      <vt:lpstr>Consolas</vt:lpstr>
      <vt:lpstr>ＭＳ Ｐゴシック</vt:lpstr>
      <vt:lpstr>Segoe UI</vt:lpstr>
      <vt:lpstr>Segoe UI Light</vt:lpstr>
      <vt:lpstr>Segoe UI Semilight</vt:lpstr>
      <vt:lpstr>Times New Roman</vt:lpstr>
      <vt:lpstr>Wingdings</vt:lpstr>
      <vt:lpstr>BUILD CHARCOAL BACKGROUND</vt:lpstr>
      <vt:lpstr>1_BUILD CHARCOAL BACKGROUND</vt:lpstr>
      <vt:lpstr>BUILD WHITE TEMPLATE</vt:lpstr>
      <vt:lpstr>5-30629_Build_Template_WHITE</vt:lpstr>
      <vt:lpstr>XAML Data Binding Developer’s Guide to Windows 10</vt:lpstr>
      <vt:lpstr>Agenda</vt:lpstr>
      <vt:lpstr>Data binding basics</vt:lpstr>
      <vt:lpstr>Literal Data</vt:lpstr>
      <vt:lpstr>Dynamic Data</vt:lpstr>
      <vt:lpstr>Updating the UI</vt:lpstr>
      <vt:lpstr>New for dependency properties  register for property changes</vt:lpstr>
      <vt:lpstr>Syntax</vt:lpstr>
      <vt:lpstr>Converting Data</vt:lpstr>
      <vt:lpstr>Demo: Classic binding</vt:lpstr>
      <vt:lpstr>Data bind to models or data bind to elements</vt:lpstr>
      <vt:lpstr>Demo: ElementName</vt:lpstr>
      <vt:lpstr>Compiled binding</vt:lpstr>
      <vt:lpstr>Introducing compiled binding</vt:lpstr>
      <vt:lpstr>What problem  are we solving?</vt:lpstr>
      <vt:lpstr>PowerPoint Presentation</vt:lpstr>
      <vt:lpstr>Memory Comparison</vt:lpstr>
      <vt:lpstr>x:Bind</vt:lpstr>
      <vt:lpstr>The data context of x:Bind  is the code-behind class</vt:lpstr>
      <vt:lpstr>Syntax</vt:lpstr>
      <vt:lpstr>Data Templates</vt:lpstr>
      <vt:lpstr>Demo: Compiled binding</vt:lpstr>
      <vt:lpstr>Syntax differences</vt:lpstr>
      <vt:lpstr>Improve performance by simplifying your templates</vt:lpstr>
      <vt:lpstr>Resource dictionaries</vt:lpstr>
      <vt:lpstr>Referencing a dictionary</vt:lpstr>
      <vt:lpstr>Use Bindings.Update() for async data (incl. OneTime)</vt:lpstr>
      <vt:lpstr>Binding for Events</vt:lpstr>
      <vt:lpstr>Bindings.StopTracking() pauses compiled bindings</vt:lpstr>
      <vt:lpstr>How do I?</vt:lpstr>
      <vt:lpstr>Page.ViewModel</vt:lpstr>
      <vt:lpstr>{x:Bind} is not for  every situation (yet)</vt:lpstr>
      <vt:lpstr>When to use classic binding</vt:lpstr>
      <vt:lpstr>x:Bind can meet your binding needs most of the time. </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2015-08-17T15:06:30Z</dcterms:created>
  <dcterms:modified xsi:type="dcterms:W3CDTF">2015-08-17T15:06:40Z</dcterms:modified>
</cp:coreProperties>
</file>